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67" r:id="rId3"/>
    <p:sldId id="274" r:id="rId4"/>
    <p:sldId id="273" r:id="rId5"/>
    <p:sldId id="272" r:id="rId6"/>
    <p:sldId id="271" r:id="rId7"/>
    <p:sldId id="270" r:id="rId8"/>
    <p:sldId id="277" r:id="rId9"/>
    <p:sldId id="278" r:id="rId10"/>
    <p:sldId id="279" r:id="rId11"/>
    <p:sldId id="276" r:id="rId12"/>
    <p:sldId id="280" r:id="rId13"/>
    <p:sldId id="282" r:id="rId14"/>
    <p:sldId id="281" r:id="rId15"/>
    <p:sldId id="275" r:id="rId16"/>
    <p:sldId id="287" r:id="rId17"/>
    <p:sldId id="288" r:id="rId18"/>
    <p:sldId id="290" r:id="rId19"/>
    <p:sldId id="291" r:id="rId20"/>
    <p:sldId id="293" r:id="rId21"/>
    <p:sldId id="294" r:id="rId22"/>
    <p:sldId id="289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81" autoAdjust="0"/>
    <p:restoredTop sz="94664" autoAdjust="0"/>
  </p:normalViewPr>
  <p:slideViewPr>
    <p:cSldViewPr>
      <p:cViewPr>
        <p:scale>
          <a:sx n="80" d="100"/>
          <a:sy n="80" d="100"/>
        </p:scale>
        <p:origin x="-600" y="1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>
              <a:lnSpc>
                <a:spcPct val="110000"/>
              </a:lnSpc>
              <a:spcAft>
                <a:spcPts val="0"/>
              </a:spcAft>
            </a:pPr>
            <a:r>
              <a:rPr lang="ar-SA" sz="3600" b="1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العمل الفريقى </a:t>
            </a:r>
            <a:r>
              <a:rPr lang="ar-SA" sz="3600" b="1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في </a:t>
            </a:r>
            <a:br>
              <a:rPr lang="ar-SA" sz="3600" b="1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</a:br>
            <a:r>
              <a:rPr lang="ar-SA" sz="3600" b="1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ممارسات </a:t>
            </a:r>
            <a:r>
              <a:rPr lang="ar-SA" sz="3600" b="1" dirty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الخدمة </a:t>
            </a:r>
            <a:r>
              <a:rPr lang="ar-SA" sz="3600" b="1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الاجتماعية</a:t>
            </a:r>
            <a:br>
              <a:rPr lang="ar-SA" sz="3600" b="1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</a:br>
            <a:r>
              <a:rPr lang="ar-SA" sz="3600" b="1" dirty="0" smtClean="0">
                <a:solidFill>
                  <a:srgbClr val="000080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MCS Taybah S_U normal."/>
              </a:rPr>
              <a:t>(في المجال المدرسي)</a:t>
            </a:r>
            <a:endParaRPr lang="en-US" sz="1600" b="1" dirty="0">
              <a:ea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680520"/>
          </a:xfrm>
        </p:spPr>
        <p:txBody>
          <a:bodyPr/>
          <a:lstStyle/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العمل الفريقي في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ممارسات الخدمة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الاجتماعية / ومفهومه 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أهمية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العمل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الفريقي في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ممارسات الخدمة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الاجتماعية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محددات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ممارسة الخدمة الاجتماعية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في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العمل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الفريقى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العوامل التي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تساعد على نجاح العمل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الفريقى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المبادئ التي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يلتزم بها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المرشد الطلابي في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العمل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الفريقى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العمل الفريقي في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المجال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المدرسي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أهمية العمل الفريقي في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المجال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المدرسي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منظور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الخدمة الاجتماعية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للعمل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الفريقى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في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المجال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المدرسي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دينامية للعمل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الفريقى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في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المجال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المدرسي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دور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المرشد الطلابي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في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فريق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العمل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العوامل التي تؤثر على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دور المرشد الطلابي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في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فريق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العمل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الصعوبات التي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تواجه الخدمة الاجتماعية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في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المدرسة للاستفادة من العمل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الفريقى</a:t>
            </a:r>
          </a:p>
          <a:p>
            <a:pPr marL="627063" indent="273050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ما </a:t>
            </a:r>
            <a:r>
              <a:rPr lang="ar-SA" sz="1600" b="1" dirty="0">
                <a:solidFill>
                  <a:srgbClr val="002060"/>
                </a:solidFill>
                <a:cs typeface="+mj-cs"/>
              </a:rPr>
              <a:t>يجب مراعاته لمواجهة صعوبات العمل </a:t>
            </a:r>
            <a:r>
              <a:rPr lang="ar-SA" sz="1600" b="1" dirty="0" smtClean="0">
                <a:solidFill>
                  <a:srgbClr val="002060"/>
                </a:solidFill>
                <a:cs typeface="+mj-cs"/>
              </a:rPr>
              <a:t>الفريقى</a:t>
            </a:r>
            <a:endParaRPr lang="ar-SA" sz="1600" b="1" dirty="0">
              <a:solidFill>
                <a:srgbClr val="002060"/>
              </a:solidFill>
              <a:cs typeface="+mj-cs"/>
            </a:endParaRPr>
          </a:p>
          <a:p>
            <a:pPr marL="0" indent="0" rtl="1">
              <a:lnSpc>
                <a:spcPct val="110000"/>
              </a:lnSpc>
              <a:spcAft>
                <a:spcPts val="0"/>
              </a:spcAft>
            </a:pPr>
            <a:endParaRPr lang="ar-SA" sz="1600" b="1" dirty="0">
              <a:solidFill>
                <a:srgbClr val="002060"/>
              </a:solidFill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algn="just" rtl="1"/>
            <a:r>
              <a:rPr lang="ar-SA" sz="2600" b="1" dirty="0" smtClean="0">
                <a:solidFill>
                  <a:srgbClr val="002060"/>
                </a:solidFill>
                <a:cs typeface="+mj-cs"/>
              </a:rPr>
              <a:t>أهداف المحاضرة:</a:t>
            </a:r>
            <a:endParaRPr lang="en-US" sz="2400" b="1" dirty="0">
              <a:solidFill>
                <a:srgbClr val="002060"/>
              </a:solidFill>
              <a:cs typeface="+mj-cs"/>
            </a:endParaRPr>
          </a:p>
          <a:p>
            <a:pPr marL="177800" indent="-177800" algn="just" rtl="1"/>
            <a:r>
              <a:rPr lang="ar-SA" sz="2400" dirty="0">
                <a:cs typeface="+mj-cs"/>
              </a:rPr>
              <a:t>	</a:t>
            </a:r>
            <a:r>
              <a:rPr lang="ar-SA" sz="2400" dirty="0" smtClean="0">
                <a:cs typeface="+mj-cs"/>
              </a:rPr>
              <a:t>أن يكتسب الطالب المعارف </a:t>
            </a:r>
            <a:r>
              <a:rPr lang="ar-SA" sz="2400" dirty="0">
                <a:cs typeface="+mj-cs"/>
              </a:rPr>
              <a:t>النظرية والتطبيقية </a:t>
            </a:r>
            <a:r>
              <a:rPr lang="ar-SA" sz="2400" dirty="0" smtClean="0">
                <a:cs typeface="+mj-cs"/>
              </a:rPr>
              <a:t>والمهارية, </a:t>
            </a:r>
            <a:r>
              <a:rPr lang="ar-SA" sz="2400" dirty="0">
                <a:cs typeface="+mj-cs"/>
              </a:rPr>
              <a:t>وأن </a:t>
            </a:r>
            <a:r>
              <a:rPr lang="ar-SA" sz="2400" dirty="0" smtClean="0">
                <a:cs typeface="+mj-cs"/>
              </a:rPr>
              <a:t>يكون </a:t>
            </a:r>
            <a:r>
              <a:rPr lang="ar-SA" sz="2400" dirty="0">
                <a:cs typeface="+mj-cs"/>
              </a:rPr>
              <a:t>قادرا على:- 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1- التعرف على مفهوم العمل الفريقى وأهميته </a:t>
            </a:r>
            <a:r>
              <a:rPr lang="ar-SA" sz="2400" dirty="0" smtClean="0">
                <a:cs typeface="+mj-cs"/>
              </a:rPr>
              <a:t>في </a:t>
            </a:r>
            <a:r>
              <a:rPr lang="ar-SA" sz="2400" dirty="0">
                <a:cs typeface="+mj-cs"/>
              </a:rPr>
              <a:t>ممارسة الخدمة </a:t>
            </a:r>
            <a:r>
              <a:rPr lang="ar-SA" sz="2400" dirty="0" smtClean="0">
                <a:cs typeface="+mj-cs"/>
              </a:rPr>
              <a:t>الاجتماعية.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2- تفهم وتحدد العوامل </a:t>
            </a:r>
            <a:r>
              <a:rPr lang="ar-SA" sz="2400" dirty="0" smtClean="0">
                <a:cs typeface="+mj-cs"/>
              </a:rPr>
              <a:t>التي </a:t>
            </a:r>
            <a:r>
              <a:rPr lang="ar-SA" sz="2400" dirty="0">
                <a:cs typeface="+mj-cs"/>
              </a:rPr>
              <a:t>تساعد على نجاح العمل </a:t>
            </a:r>
            <a:r>
              <a:rPr lang="ar-SA" sz="2400" dirty="0" smtClean="0">
                <a:cs typeface="+mj-cs"/>
              </a:rPr>
              <a:t>الفريقى.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3- معرفة وفهم المبادئ </a:t>
            </a:r>
            <a:r>
              <a:rPr lang="ar-SA" sz="2400" dirty="0" smtClean="0">
                <a:cs typeface="+mj-cs"/>
              </a:rPr>
              <a:t>التي </a:t>
            </a:r>
            <a:r>
              <a:rPr lang="ar-SA" sz="2400" dirty="0">
                <a:cs typeface="+mj-cs"/>
              </a:rPr>
              <a:t>يجب أن يلتزم بها </a:t>
            </a:r>
            <a:r>
              <a:rPr lang="ar-SA" sz="2400" dirty="0" smtClean="0">
                <a:cs typeface="+mj-cs"/>
              </a:rPr>
              <a:t>المرشد الطلابي كعضو في </a:t>
            </a:r>
            <a:r>
              <a:rPr lang="ar-SA" sz="2400" dirty="0">
                <a:cs typeface="+mj-cs"/>
              </a:rPr>
              <a:t>فريق </a:t>
            </a:r>
            <a:r>
              <a:rPr lang="ar-SA" sz="2400" dirty="0" smtClean="0">
                <a:cs typeface="+mj-cs"/>
              </a:rPr>
              <a:t>العمل.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4- التعرف على مفهوم المدرسة كنسق </a:t>
            </a:r>
            <a:r>
              <a:rPr lang="ar-SA" sz="2400" dirty="0" smtClean="0">
                <a:cs typeface="+mj-cs"/>
              </a:rPr>
              <a:t>اجتماعي </a:t>
            </a:r>
            <a:r>
              <a:rPr lang="ar-SA" sz="2400" dirty="0">
                <a:cs typeface="+mj-cs"/>
              </a:rPr>
              <a:t>مفتوح وأهمية العمل الفريقى </a:t>
            </a:r>
            <a:r>
              <a:rPr lang="ar-SA" sz="2400" dirty="0" smtClean="0">
                <a:cs typeface="+mj-cs"/>
              </a:rPr>
              <a:t>فيها 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5-  </a:t>
            </a:r>
            <a:r>
              <a:rPr lang="ar-SA" sz="2400" dirty="0" smtClean="0">
                <a:cs typeface="+mj-cs"/>
              </a:rPr>
              <a:t>فهم وتحديد </a:t>
            </a:r>
            <a:r>
              <a:rPr lang="ar-SA" sz="2400" dirty="0">
                <a:cs typeface="+mj-cs"/>
              </a:rPr>
              <a:t>العوامل </a:t>
            </a:r>
            <a:r>
              <a:rPr lang="ar-SA" sz="2400" dirty="0" smtClean="0">
                <a:cs typeface="+mj-cs"/>
              </a:rPr>
              <a:t>التي </a:t>
            </a:r>
            <a:r>
              <a:rPr lang="ar-SA" sz="2400" dirty="0">
                <a:cs typeface="+mj-cs"/>
              </a:rPr>
              <a:t>تؤثر على دور </a:t>
            </a:r>
            <a:r>
              <a:rPr lang="ar-SA" sz="2400" dirty="0" smtClean="0">
                <a:cs typeface="+mj-cs"/>
              </a:rPr>
              <a:t>المرشد الطلابي مع </a:t>
            </a:r>
            <a:r>
              <a:rPr lang="ar-SA" sz="2400" dirty="0">
                <a:cs typeface="+mj-cs"/>
              </a:rPr>
              <a:t>فريق العمل </a:t>
            </a:r>
            <a:r>
              <a:rPr lang="ar-SA" sz="2400" dirty="0" smtClean="0">
                <a:cs typeface="+mj-cs"/>
              </a:rPr>
              <a:t>المدرسي.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6- التعرف على الصعوبات </a:t>
            </a:r>
            <a:r>
              <a:rPr lang="ar-SA" sz="2400" dirty="0" smtClean="0">
                <a:cs typeface="+mj-cs"/>
              </a:rPr>
              <a:t>التي </a:t>
            </a:r>
            <a:r>
              <a:rPr lang="ar-SA" sz="2400" dirty="0">
                <a:cs typeface="+mj-cs"/>
              </a:rPr>
              <a:t>تواجه </a:t>
            </a:r>
            <a:r>
              <a:rPr lang="ar-SA" sz="2400" dirty="0" smtClean="0">
                <a:cs typeface="+mj-cs"/>
              </a:rPr>
              <a:t>المرشد الطلابي في </a:t>
            </a:r>
            <a:r>
              <a:rPr lang="ar-SA" sz="2400" dirty="0">
                <a:cs typeface="+mj-cs"/>
              </a:rPr>
              <a:t>المدرسة للاستفادة من فريق العمل 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7- </a:t>
            </a:r>
            <a:r>
              <a:rPr lang="ar-SA" sz="2400" dirty="0" smtClean="0">
                <a:cs typeface="+mj-cs"/>
              </a:rPr>
              <a:t>أن يحلل الطالب العوامل التي </a:t>
            </a:r>
            <a:r>
              <a:rPr lang="ar-SA" sz="2400" dirty="0">
                <a:cs typeface="+mj-cs"/>
              </a:rPr>
              <a:t>تساعد على نجاح العمل </a:t>
            </a:r>
            <a:r>
              <a:rPr lang="ar-SA" sz="2400" dirty="0" smtClean="0">
                <a:cs typeface="+mj-cs"/>
              </a:rPr>
              <a:t>الفريقى.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 smtClean="0">
                <a:cs typeface="+mj-cs"/>
              </a:rPr>
              <a:t>         8- أن يمارس الطالب دوره المهني في </a:t>
            </a:r>
            <a:r>
              <a:rPr lang="ar-SA" sz="2400" dirty="0">
                <a:cs typeface="+mj-cs"/>
              </a:rPr>
              <a:t>العمل </a:t>
            </a:r>
            <a:r>
              <a:rPr lang="ar-SA" sz="2400" dirty="0" smtClean="0">
                <a:cs typeface="+mj-cs"/>
              </a:rPr>
              <a:t>الفريقى.</a:t>
            </a:r>
            <a:endParaRPr lang="en-US" sz="2400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436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ar-SA" sz="4000" dirty="0" smtClean="0">
                <a:solidFill>
                  <a:srgbClr val="002060"/>
                </a:solidFill>
              </a:rPr>
              <a:t>العمل </a:t>
            </a:r>
            <a:r>
              <a:rPr lang="ar-SA" sz="4000" dirty="0">
                <a:solidFill>
                  <a:srgbClr val="002060"/>
                </a:solidFill>
              </a:rPr>
              <a:t>الفريقى </a:t>
            </a:r>
            <a:r>
              <a:rPr lang="ar-SA" sz="4000" dirty="0" smtClean="0">
                <a:solidFill>
                  <a:srgbClr val="002060"/>
                </a:solidFill>
              </a:rPr>
              <a:t>في </a:t>
            </a:r>
            <a:r>
              <a:rPr lang="ar-SA" sz="4000" dirty="0">
                <a:solidFill>
                  <a:srgbClr val="002060"/>
                </a:solidFill>
              </a:rPr>
              <a:t>ممارسات الخدمة </a:t>
            </a:r>
            <a:r>
              <a:rPr lang="ar-SA" sz="4000" dirty="0" smtClean="0">
                <a:solidFill>
                  <a:srgbClr val="002060"/>
                </a:solidFill>
              </a:rPr>
              <a:t>الاجتماعية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rtl="1"/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مفهوم </a:t>
            </a:r>
            <a:r>
              <a:rPr lang="ar-SA" sz="2600" b="1" dirty="0">
                <a:solidFill>
                  <a:srgbClr val="0070C0"/>
                </a:solidFill>
                <a:cs typeface="+mj-cs"/>
              </a:rPr>
              <a:t>العمل </a:t>
            </a: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الفريقى:</a:t>
            </a:r>
            <a:endParaRPr lang="en-US" sz="2600" b="1" dirty="0">
              <a:solidFill>
                <a:srgbClr val="0070C0"/>
              </a:solidFill>
              <a:cs typeface="+mj-cs"/>
            </a:endParaRPr>
          </a:p>
          <a:p>
            <a:pPr marL="95250" indent="-95250" algn="just" rtl="1"/>
            <a:r>
              <a:rPr lang="ar-SA" sz="2600" dirty="0">
                <a:cs typeface="+mj-cs"/>
              </a:rPr>
              <a:t>  لقد تعددت المحاولات والآراء </a:t>
            </a:r>
            <a:r>
              <a:rPr lang="ar-SA" sz="2600" dirty="0" smtClean="0">
                <a:cs typeface="+mj-cs"/>
              </a:rPr>
              <a:t>التي </a:t>
            </a:r>
            <a:r>
              <a:rPr lang="ar-SA" sz="2600" dirty="0">
                <a:cs typeface="+mj-cs"/>
              </a:rPr>
              <a:t>تحاول كل منها أن تحدد المقصود بمفهوم العمل الفريقى وطبيعته وعلاقته بممارسات الخدمة </a:t>
            </a:r>
            <a:r>
              <a:rPr lang="ar-SA" sz="2600" dirty="0" smtClean="0">
                <a:cs typeface="+mj-cs"/>
              </a:rPr>
              <a:t>الاجتماعية، ومن </a:t>
            </a:r>
            <a:r>
              <a:rPr lang="ar-SA" sz="2600" dirty="0">
                <a:cs typeface="+mj-cs"/>
              </a:rPr>
              <a:t>بين هذه المفاهيم ما يلى : </a:t>
            </a:r>
            <a:endParaRPr lang="en-US" sz="2600" dirty="0">
              <a:cs typeface="+mj-cs"/>
            </a:endParaRPr>
          </a:p>
          <a:p>
            <a:pPr algn="just" rtl="1"/>
            <a:r>
              <a:rPr lang="ar-SA" sz="2600" dirty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1- </a:t>
            </a: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العمل الفريقي </a:t>
            </a:r>
            <a:r>
              <a:rPr lang="ar-SA" sz="2600" dirty="0" smtClean="0">
                <a:cs typeface="+mj-cs"/>
              </a:rPr>
              <a:t>هو: التعاون </a:t>
            </a:r>
            <a:r>
              <a:rPr lang="ar-SA" sz="2600" dirty="0">
                <a:cs typeface="+mj-cs"/>
              </a:rPr>
              <a:t>الذى يؤديه مجموعة من الأفراد لهدف واحد محدد </a:t>
            </a:r>
            <a:r>
              <a:rPr lang="ar-SA" sz="2600" dirty="0" smtClean="0">
                <a:cs typeface="+mj-cs"/>
              </a:rPr>
              <a:t>بينهم </a:t>
            </a:r>
            <a:r>
              <a:rPr lang="ar-SA" sz="2600" dirty="0">
                <a:cs typeface="+mj-cs"/>
              </a:rPr>
              <a:t>ليس فقط التعاون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الأداء بل يشمل </a:t>
            </a:r>
            <a:r>
              <a:rPr lang="ar-SA" sz="2600" dirty="0" smtClean="0">
                <a:cs typeface="+mj-cs"/>
              </a:rPr>
              <a:t>إحسان </a:t>
            </a:r>
            <a:r>
              <a:rPr lang="ar-SA" sz="2600" dirty="0">
                <a:cs typeface="+mj-cs"/>
              </a:rPr>
              <a:t>أفراد لفريق الاحتياج لبعضهم البعض وتقدير الخبرات العلمية والعملية للتخصصات المختلفة المشاركة </a:t>
            </a:r>
            <a:r>
              <a:rPr lang="ar-SA" sz="2600" dirty="0" smtClean="0">
                <a:cs typeface="+mj-cs"/>
              </a:rPr>
              <a:t>في </a:t>
            </a:r>
            <a:r>
              <a:rPr lang="ar-SA" sz="2600" dirty="0">
                <a:cs typeface="+mj-cs"/>
              </a:rPr>
              <a:t>تنفيذ </a:t>
            </a:r>
            <a:r>
              <a:rPr lang="ar-SA" sz="2600" dirty="0" smtClean="0">
                <a:cs typeface="+mj-cs"/>
              </a:rPr>
              <a:t>العمل، </a:t>
            </a:r>
            <a:r>
              <a:rPr lang="ar-SA" sz="2600" dirty="0">
                <a:cs typeface="+mj-cs"/>
              </a:rPr>
              <a:t>ويتحدد دور عضو الفريق من منظور </a:t>
            </a:r>
            <a:r>
              <a:rPr lang="ar-SA" sz="2600" dirty="0" smtClean="0">
                <a:cs typeface="+mj-cs"/>
              </a:rPr>
              <a:t>العمل الذى </a:t>
            </a:r>
            <a:r>
              <a:rPr lang="ar-SA" sz="2600" dirty="0">
                <a:cs typeface="+mj-cs"/>
              </a:rPr>
              <a:t>يقوم به وكذلك من منظور ورؤية </a:t>
            </a:r>
            <a:r>
              <a:rPr lang="ar-SA" sz="2600" dirty="0" smtClean="0">
                <a:cs typeface="+mj-cs"/>
              </a:rPr>
              <a:t>باقي </a:t>
            </a:r>
            <a:r>
              <a:rPr lang="ar-SA" sz="2600" dirty="0">
                <a:cs typeface="+mj-cs"/>
              </a:rPr>
              <a:t>أعضاء الفريق .</a:t>
            </a:r>
            <a:endParaRPr lang="en-US" sz="2600" dirty="0">
              <a:cs typeface="+mj-cs"/>
            </a:endParaRPr>
          </a:p>
          <a:p>
            <a:pPr algn="just" rtl="1"/>
            <a:r>
              <a:rPr lang="ar-SA" sz="2600" dirty="0">
                <a:cs typeface="+mj-cs"/>
              </a:rPr>
              <a:t>   ولقد حدد كل </a:t>
            </a:r>
            <a:r>
              <a:rPr lang="ar-SA" sz="2600" dirty="0" smtClean="0">
                <a:cs typeface="+mj-cs"/>
              </a:rPr>
              <a:t>من </a:t>
            </a:r>
            <a:r>
              <a:rPr lang="ar-SA" sz="2600" dirty="0" smtClean="0">
                <a:solidFill>
                  <a:srgbClr val="FF0000"/>
                </a:solidFill>
                <a:cs typeface="+mj-cs"/>
              </a:rPr>
              <a:t>( بنكيوس ومينهان)</a:t>
            </a:r>
            <a:r>
              <a:rPr lang="en-US" sz="2600" dirty="0" smtClean="0">
                <a:solidFill>
                  <a:srgbClr val="FF0000"/>
                </a:solidFill>
                <a:cs typeface="+mj-cs"/>
              </a:rPr>
              <a:t> </a:t>
            </a:r>
            <a:r>
              <a:rPr lang="ar-SA" sz="2600" dirty="0">
                <a:cs typeface="+mj-cs"/>
              </a:rPr>
              <a:t>مفهوم فريق العمل بأنه </a:t>
            </a:r>
            <a:r>
              <a:rPr lang="ar-SA" sz="2600" dirty="0" smtClean="0">
                <a:cs typeface="+mj-cs"/>
              </a:rPr>
              <a:t>جهاز أو </a:t>
            </a:r>
            <a:r>
              <a:rPr lang="ar-SA" sz="2600" dirty="0">
                <a:cs typeface="+mj-cs"/>
              </a:rPr>
              <a:t>فريق عمل يتكون من مجموعة من الناس يتفاعلون معا لإنجاز عمل معين</a:t>
            </a:r>
            <a:r>
              <a:rPr lang="ar-SA" sz="2600" dirty="0" smtClean="0">
                <a:cs typeface="+mj-cs"/>
              </a:rPr>
              <a:t>.</a:t>
            </a: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80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177800" indent="-177800" algn="just" rtl="1"/>
            <a:r>
              <a:rPr lang="ar-SA" sz="2600" dirty="0" smtClean="0"/>
              <a:t> </a:t>
            </a:r>
            <a:r>
              <a:rPr lang="ar-SA" sz="2600" dirty="0"/>
              <a:t>ويذكر كل </a:t>
            </a:r>
            <a:r>
              <a:rPr lang="ar-SA" sz="2600" dirty="0" smtClean="0"/>
              <a:t>من </a:t>
            </a:r>
            <a:r>
              <a:rPr lang="ar-SA" sz="2600" dirty="0" smtClean="0">
                <a:solidFill>
                  <a:srgbClr val="FF0000"/>
                </a:solidFill>
              </a:rPr>
              <a:t>(بيرجر وليوين) </a:t>
            </a:r>
            <a:r>
              <a:rPr lang="ar-SA" sz="2600" dirty="0" smtClean="0"/>
              <a:t>أن </a:t>
            </a:r>
            <a:r>
              <a:rPr lang="ar-SA" sz="2600" dirty="0"/>
              <a:t>المقصود بفريق العمل جماعة تعتمد على بعضها البعض، لديها مهمة مشتركة ويميزها عن بقية الجماعات أن الأداء </a:t>
            </a:r>
            <a:r>
              <a:rPr lang="ar-SA" sz="2600" dirty="0" smtClean="0"/>
              <a:t>الوظيفي </a:t>
            </a:r>
            <a:r>
              <a:rPr lang="ar-SA" sz="2600" dirty="0"/>
              <a:t>بينهم هو  المؤشر الذى يحدد ضرورة عملهم </a:t>
            </a:r>
            <a:r>
              <a:rPr lang="ar-SA" sz="2600" dirty="0" smtClean="0"/>
              <a:t>كفريق.</a:t>
            </a:r>
          </a:p>
          <a:p>
            <a:pPr marL="177800" indent="-177800" algn="just" rtl="1"/>
            <a:r>
              <a:rPr lang="ar-SA" sz="2600" dirty="0" smtClean="0"/>
              <a:t>كما </a:t>
            </a:r>
            <a:r>
              <a:rPr lang="ar-SA" sz="2600" dirty="0"/>
              <a:t>عرفه </a:t>
            </a:r>
            <a:r>
              <a:rPr lang="ar-SA" sz="2600" dirty="0" smtClean="0">
                <a:solidFill>
                  <a:srgbClr val="FF0000"/>
                </a:solidFill>
              </a:rPr>
              <a:t>(دير)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ar-SA" sz="2600" dirty="0"/>
              <a:t>بأنه مجموعة من الناس يجتمعون </a:t>
            </a:r>
            <a:r>
              <a:rPr lang="ar-SA" sz="2600" dirty="0" smtClean="0"/>
              <a:t>في </a:t>
            </a:r>
            <a:r>
              <a:rPr lang="ar-SA" sz="2600" dirty="0"/>
              <a:t>جماعة ويتأثرون بالخبرة </a:t>
            </a:r>
            <a:r>
              <a:rPr lang="ar-SA" sz="2600" dirty="0" smtClean="0"/>
              <a:t>التي </a:t>
            </a:r>
            <a:r>
              <a:rPr lang="ar-SA" sz="2600" dirty="0"/>
              <a:t>يملكها </a:t>
            </a:r>
            <a:r>
              <a:rPr lang="ar-SA" sz="2600" dirty="0" smtClean="0"/>
              <a:t>كل </a:t>
            </a:r>
            <a:r>
              <a:rPr lang="ar-SA" sz="2600" dirty="0"/>
              <a:t>منهم بما يساعد على النجاح وتحقيق </a:t>
            </a:r>
            <a:r>
              <a:rPr lang="ar-SA" sz="2600" dirty="0" smtClean="0"/>
              <a:t>الأهداف.</a:t>
            </a:r>
          </a:p>
          <a:p>
            <a:pPr marL="177800" indent="-177800" algn="just" rtl="1"/>
            <a:r>
              <a:rPr lang="ar-SA" sz="2600" dirty="0" smtClean="0"/>
              <a:t> </a:t>
            </a:r>
          </a:p>
          <a:p>
            <a:pPr marL="177800" indent="-177800" algn="just" rtl="1"/>
            <a:r>
              <a:rPr lang="ar-SA" sz="2600" dirty="0" smtClean="0"/>
              <a:t>ويرى </a:t>
            </a:r>
            <a:r>
              <a:rPr lang="ar-SA" sz="2600" dirty="0" smtClean="0">
                <a:solidFill>
                  <a:srgbClr val="FF0000"/>
                </a:solidFill>
              </a:rPr>
              <a:t>(بيل) </a:t>
            </a:r>
            <a:r>
              <a:rPr lang="ar-SA" sz="2600" dirty="0"/>
              <a:t>بأن فريق العمل جماعة من الأفراد يؤثر كل منهم </a:t>
            </a:r>
            <a:r>
              <a:rPr lang="ar-SA" sz="2600" dirty="0" smtClean="0"/>
              <a:t>في </a:t>
            </a:r>
            <a:r>
              <a:rPr lang="ar-SA" sz="2600" dirty="0"/>
              <a:t>الآخرين بالخبرة والمهارة </a:t>
            </a:r>
            <a:r>
              <a:rPr lang="ar-SA" sz="2600" dirty="0" smtClean="0"/>
              <a:t>التي </a:t>
            </a:r>
            <a:r>
              <a:rPr lang="ar-SA" sz="2600" dirty="0"/>
              <a:t>تتوفر </a:t>
            </a:r>
            <a:r>
              <a:rPr lang="ar-SA" sz="2600" dirty="0" smtClean="0"/>
              <a:t>لديهم وتجمعهم، </a:t>
            </a:r>
            <a:r>
              <a:rPr lang="ar-SA" sz="2600" dirty="0"/>
              <a:t>يمكن تحقيق الأهداف العامة من خلال اجتماعهم معاً وتبادل المعلومات </a:t>
            </a:r>
            <a:r>
              <a:rPr lang="ar-SA" sz="2600" dirty="0" smtClean="0"/>
              <a:t>التي </a:t>
            </a:r>
            <a:r>
              <a:rPr lang="ar-SA" sz="2600" dirty="0"/>
              <a:t>تساعد على الاستجابة المناسبة واتخاذ القرارات </a:t>
            </a:r>
            <a:r>
              <a:rPr lang="ar-SA" sz="2600" dirty="0" smtClean="0"/>
              <a:t>المؤثرة.</a:t>
            </a:r>
            <a:r>
              <a:rPr lang="ar-SA" sz="2600" dirty="0"/>
              <a:t> </a:t>
            </a:r>
            <a:endParaRPr lang="en-US" sz="2600" dirty="0"/>
          </a:p>
          <a:p>
            <a:pPr rtl="1"/>
            <a:r>
              <a:rPr lang="ar-SA" sz="2600" dirty="0"/>
              <a:t>   </a:t>
            </a:r>
            <a:endParaRPr lang="ar-EG" sz="2600" b="1" dirty="0"/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49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algn="just" rtl="1"/>
            <a:r>
              <a:rPr lang="ar-SA" sz="2400" b="1" dirty="0">
                <a:solidFill>
                  <a:srgbClr val="0070C0"/>
                </a:solidFill>
                <a:cs typeface="+mj-cs"/>
              </a:rPr>
              <a:t>وفى ضوء التعاريف السابقة يمكن تحديد تعريف </a:t>
            </a:r>
            <a:r>
              <a:rPr lang="ar-SA" sz="2400" b="1" dirty="0" smtClean="0">
                <a:solidFill>
                  <a:srgbClr val="0070C0"/>
                </a:solidFill>
                <a:cs typeface="+mj-cs"/>
              </a:rPr>
              <a:t>إجرائي </a:t>
            </a:r>
            <a:r>
              <a:rPr lang="ar-SA" sz="2400" b="1" dirty="0">
                <a:solidFill>
                  <a:srgbClr val="0070C0"/>
                </a:solidFill>
                <a:cs typeface="+mj-cs"/>
              </a:rPr>
              <a:t>للعمل الفريقى </a:t>
            </a:r>
            <a:r>
              <a:rPr lang="ar-SA" sz="2400" b="1" dirty="0" smtClean="0">
                <a:solidFill>
                  <a:srgbClr val="0070C0"/>
                </a:solidFill>
                <a:cs typeface="+mj-cs"/>
              </a:rPr>
              <a:t>في </a:t>
            </a:r>
            <a:r>
              <a:rPr lang="ar-SA" sz="2400" b="1" dirty="0">
                <a:solidFill>
                  <a:srgbClr val="0070C0"/>
                </a:solidFill>
                <a:cs typeface="+mj-cs"/>
              </a:rPr>
              <a:t>ممارسات الخدمة الاجتماعية على أنه </a:t>
            </a:r>
            <a:r>
              <a:rPr lang="ar-SA" sz="2400" dirty="0">
                <a:solidFill>
                  <a:srgbClr val="0070C0"/>
                </a:solidFill>
                <a:cs typeface="+mj-cs"/>
              </a:rPr>
              <a:t>: </a:t>
            </a:r>
            <a:endParaRPr lang="en-US" sz="2400" dirty="0">
              <a:solidFill>
                <a:srgbClr val="0070C0"/>
              </a:solidFill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-	مجموعة من الأفراد ذات التخصصات والمهن المختلفة </a:t>
            </a:r>
            <a:r>
              <a:rPr lang="ar-SA" sz="2400" dirty="0" smtClean="0">
                <a:cs typeface="+mj-cs"/>
              </a:rPr>
              <a:t>التي </a:t>
            </a:r>
            <a:r>
              <a:rPr lang="ar-SA" sz="2400" dirty="0">
                <a:cs typeface="+mj-cs"/>
              </a:rPr>
              <a:t>يجمعها عمل ما 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-	يتم تحديد أدوار معينة تبعاً لتخصص كل منهم 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-	يمثل </a:t>
            </a:r>
            <a:r>
              <a:rPr lang="ar-SA" sz="2400" dirty="0" smtClean="0">
                <a:cs typeface="+mj-cs"/>
              </a:rPr>
              <a:t>المرشد الطلابي </a:t>
            </a:r>
            <a:r>
              <a:rPr lang="ar-SA" sz="2400" dirty="0">
                <a:cs typeface="+mj-cs"/>
              </a:rPr>
              <a:t>أحد أعضاء هذا الفريق  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-	يقوم العمل بينهم على أساس التعاون والتنسيق بين مختلف التخصصات لتحقيق الأهداف </a:t>
            </a:r>
            <a:r>
              <a:rPr lang="ar-SA" sz="2400" dirty="0" smtClean="0">
                <a:cs typeface="+mj-cs"/>
              </a:rPr>
              <a:t>في </a:t>
            </a:r>
            <a:r>
              <a:rPr lang="ar-SA" sz="2400" dirty="0">
                <a:cs typeface="+mj-cs"/>
              </a:rPr>
              <a:t>ضوء التفاهم والثقة المبنية على الاحترام المتبادل 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-	يتأثر تحقيق أهداف الفريق بمدى ادراك كل عضو لوظيفته وتخصصه وكيفية الاستفادة من خبرات ومهارات </a:t>
            </a:r>
            <a:r>
              <a:rPr lang="ar-SA" sz="2400" dirty="0" smtClean="0">
                <a:cs typeface="+mj-cs"/>
              </a:rPr>
              <a:t>باقي </a:t>
            </a:r>
            <a:r>
              <a:rPr lang="ar-SA" sz="2400" dirty="0">
                <a:cs typeface="+mj-cs"/>
              </a:rPr>
              <a:t>تخصصات الفريق وتبادل المعلومات بينهم بحيث تنصهر تلك التخصصات </a:t>
            </a:r>
            <a:r>
              <a:rPr lang="ar-SA" sz="2400" dirty="0" smtClean="0">
                <a:cs typeface="+mj-cs"/>
              </a:rPr>
              <a:t>في </a:t>
            </a:r>
            <a:r>
              <a:rPr lang="ar-SA" sz="2400" dirty="0">
                <a:cs typeface="+mj-cs"/>
              </a:rPr>
              <a:t>وحدة تنتهى باتخاذ قرارات موحدة يتفق عليها الجميع .</a:t>
            </a:r>
            <a:endParaRPr lang="en-US" sz="2400" dirty="0">
              <a:cs typeface="+mj-cs"/>
            </a:endParaRPr>
          </a:p>
          <a:p>
            <a:pPr algn="just" rtl="1"/>
            <a:r>
              <a:rPr lang="ar-SA" sz="2400" dirty="0">
                <a:cs typeface="+mj-cs"/>
              </a:rPr>
              <a:t>-	يساعد العمل الفريقى على فاعليه الخدمات وكفاءه فريق العمل بما يؤدى بدوره </a:t>
            </a:r>
            <a:r>
              <a:rPr lang="ar-SA" sz="2400" dirty="0" smtClean="0">
                <a:cs typeface="+mj-cs"/>
              </a:rPr>
              <a:t>لتكامل     .     </a:t>
            </a:r>
            <a:r>
              <a:rPr lang="ar-SA" sz="2400" dirty="0">
                <a:cs typeface="+mj-cs"/>
              </a:rPr>
              <a:t>الخدمات المقدمة.  </a:t>
            </a:r>
            <a:endParaRPr lang="en-US" sz="2400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4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820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chemeClr val="tx1"/>
                </a:solidFill>
                <a:cs typeface="+mj-cs"/>
              </a:rPr>
              <a:t/>
            </a:r>
            <a:br>
              <a:rPr lang="en-US" sz="3600" dirty="0" smtClean="0">
                <a:solidFill>
                  <a:schemeClr val="tx1"/>
                </a:solidFill>
                <a:cs typeface="+mj-cs"/>
              </a:rPr>
            </a:br>
            <a:r>
              <a:rPr lang="en-US" sz="3600" dirty="0">
                <a:solidFill>
                  <a:schemeClr val="tx1"/>
                </a:solidFill>
                <a:cs typeface="+mj-cs"/>
              </a:rPr>
              <a:t/>
            </a:r>
            <a:br>
              <a:rPr lang="en-US" sz="3600" dirty="0">
                <a:solidFill>
                  <a:schemeClr val="tx1"/>
                </a:solidFill>
                <a:cs typeface="+mj-cs"/>
              </a:rPr>
            </a:br>
            <a:r>
              <a:rPr lang="ar-EG" sz="3600" dirty="0" smtClean="0">
                <a:solidFill>
                  <a:schemeClr val="tx1"/>
                </a:solidFill>
                <a:cs typeface="+mj-cs"/>
              </a:rPr>
              <a:t>أهمية </a:t>
            </a:r>
            <a:r>
              <a:rPr lang="ar-EG" sz="3600" dirty="0">
                <a:solidFill>
                  <a:schemeClr val="tx1"/>
                </a:solidFill>
                <a:cs typeface="+mj-cs"/>
              </a:rPr>
              <a:t>العمل الفريقى </a:t>
            </a:r>
            <a:r>
              <a:rPr lang="ar-EG" sz="3600" dirty="0" smtClean="0">
                <a:solidFill>
                  <a:schemeClr val="tx1"/>
                </a:solidFill>
                <a:cs typeface="+mj-cs"/>
              </a:rPr>
              <a:t>في </a:t>
            </a:r>
            <a:r>
              <a:rPr lang="ar-EG" sz="3600" dirty="0">
                <a:solidFill>
                  <a:schemeClr val="tx1"/>
                </a:solidFill>
                <a:cs typeface="+mj-cs"/>
              </a:rPr>
              <a:t>ممارسات الخدمة الاجتماعية </a:t>
            </a:r>
            <a:r>
              <a:rPr lang="ar-EG" sz="3600" dirty="0" smtClean="0">
                <a:solidFill>
                  <a:schemeClr val="tx1"/>
                </a:solidFill>
                <a:cs typeface="+mj-cs"/>
              </a:rPr>
              <a:t>:</a:t>
            </a:r>
            <a:r>
              <a:rPr lang="en-US" sz="3600" dirty="0" smtClean="0">
                <a:solidFill>
                  <a:schemeClr val="tx1"/>
                </a:solidFill>
                <a:cs typeface="+mj-cs"/>
              </a:rPr>
              <a:t/>
            </a:r>
            <a:br>
              <a:rPr lang="en-US" sz="3600" dirty="0" smtClean="0">
                <a:solidFill>
                  <a:schemeClr val="tx1"/>
                </a:solidFill>
                <a:cs typeface="+mj-cs"/>
              </a:rPr>
            </a:br>
            <a:r>
              <a:rPr lang="ar-EG" sz="3600" dirty="0">
                <a:solidFill>
                  <a:schemeClr val="tx1"/>
                </a:solidFill>
                <a:cs typeface="+mj-cs"/>
              </a:rPr>
              <a:t/>
            </a:r>
            <a:br>
              <a:rPr lang="ar-EG" sz="3600" dirty="0">
                <a:solidFill>
                  <a:schemeClr val="tx1"/>
                </a:solidFill>
                <a:cs typeface="+mj-cs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600" b="1" dirty="0" smtClean="0">
                <a:solidFill>
                  <a:srgbClr val="0070C0"/>
                </a:solidFill>
                <a:cs typeface="+mj-cs"/>
              </a:rPr>
              <a:t>ترجع </a:t>
            </a:r>
            <a:r>
              <a:rPr lang="ar-EG" sz="2600" b="1" dirty="0">
                <a:solidFill>
                  <a:srgbClr val="0070C0"/>
                </a:solidFill>
                <a:cs typeface="+mj-cs"/>
              </a:rPr>
              <a:t>أهمية العمل الفريقى </a:t>
            </a:r>
            <a:r>
              <a:rPr lang="ar-EG" sz="2600" b="1" dirty="0" smtClean="0">
                <a:solidFill>
                  <a:srgbClr val="0070C0"/>
                </a:solidFill>
                <a:cs typeface="+mj-cs"/>
              </a:rPr>
              <a:t>في </a:t>
            </a:r>
            <a:r>
              <a:rPr lang="ar-EG" sz="2600" b="1" dirty="0">
                <a:solidFill>
                  <a:srgbClr val="0070C0"/>
                </a:solidFill>
                <a:cs typeface="+mj-cs"/>
              </a:rPr>
              <a:t>ممارسات الخدمة الاجتماعية لعدة عوامل أهمها :</a:t>
            </a: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أن </a:t>
            </a:r>
            <a:r>
              <a:rPr lang="ar-EG" sz="2600" dirty="0">
                <a:cs typeface="+mj-cs"/>
              </a:rPr>
              <a:t>الخدمة الاجتماعية تسعى </a:t>
            </a:r>
            <a:r>
              <a:rPr lang="ar-EG" sz="2600" dirty="0" smtClean="0">
                <a:cs typeface="+mj-cs"/>
              </a:rPr>
              <a:t>لإشباع </a:t>
            </a:r>
            <a:r>
              <a:rPr lang="ar-EG" sz="2600" dirty="0">
                <a:cs typeface="+mj-cs"/>
              </a:rPr>
              <a:t>الاحتياجات ومواجهة </a:t>
            </a:r>
            <a:r>
              <a:rPr lang="ar-EG" sz="2600" dirty="0" smtClean="0">
                <a:cs typeface="+mj-cs"/>
              </a:rPr>
              <a:t>المشكلات،</a:t>
            </a:r>
            <a:r>
              <a:rPr lang="ar-SA" sz="2600" dirty="0" smtClean="0">
                <a:cs typeface="+mj-cs"/>
              </a:rPr>
              <a:t> لذا</a:t>
            </a:r>
            <a:r>
              <a:rPr lang="ar-EG" sz="2600" dirty="0" smtClean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ف</a:t>
            </a:r>
            <a:r>
              <a:rPr lang="ar-EG" sz="2600" dirty="0" smtClean="0">
                <a:cs typeface="+mj-cs"/>
              </a:rPr>
              <a:t>العمل </a:t>
            </a:r>
            <a:r>
              <a:rPr lang="ar-EG" sz="2600" dirty="0">
                <a:cs typeface="+mj-cs"/>
              </a:rPr>
              <a:t>الفريقى يساهم </a:t>
            </a:r>
            <a:r>
              <a:rPr lang="ar-EG" sz="2600" dirty="0" smtClean="0">
                <a:cs typeface="+mj-cs"/>
              </a:rPr>
              <a:t>إلى </a:t>
            </a:r>
            <a:r>
              <a:rPr lang="ar-EG" sz="2600" dirty="0">
                <a:cs typeface="+mj-cs"/>
              </a:rPr>
              <a:t>حد كبير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تغطية مختلف الجوانب المتعلقة بمشكلة </a:t>
            </a:r>
            <a:r>
              <a:rPr lang="ar-EG" sz="2600" dirty="0" smtClean="0">
                <a:cs typeface="+mj-cs"/>
              </a:rPr>
              <a:t>ما,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والتنسيق </a:t>
            </a:r>
            <a:r>
              <a:rPr lang="ar-EG" sz="2600" dirty="0">
                <a:cs typeface="+mj-cs"/>
              </a:rPr>
              <a:t>بين مختلف التخصصات المتداخلة </a:t>
            </a:r>
            <a:r>
              <a:rPr lang="ar-EG" sz="2600" dirty="0" smtClean="0">
                <a:cs typeface="+mj-cs"/>
              </a:rPr>
              <a:t>في المشكلة, </a:t>
            </a:r>
            <a:r>
              <a:rPr lang="ar-EG" sz="2600" dirty="0">
                <a:cs typeface="+mj-cs"/>
              </a:rPr>
              <a:t>بما يحقق فعالية أكبر </a:t>
            </a:r>
            <a:r>
              <a:rPr lang="ar-EG" sz="2600" dirty="0" smtClean="0">
                <a:cs typeface="+mj-cs"/>
              </a:rPr>
              <a:t>في التصدي للمشكلات.</a:t>
            </a:r>
            <a:endParaRPr lang="ar-SA" sz="26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يؤكد </a:t>
            </a:r>
            <a:r>
              <a:rPr lang="ar-EG" sz="2600" dirty="0">
                <a:cs typeface="+mj-cs"/>
              </a:rPr>
              <a:t>العمل </a:t>
            </a:r>
            <a:r>
              <a:rPr lang="ar-EG" sz="2600" dirty="0" smtClean="0">
                <a:cs typeface="+mj-cs"/>
              </a:rPr>
              <a:t>الفريقى</a:t>
            </a:r>
            <a:r>
              <a:rPr lang="en-US" sz="2600" dirty="0" smtClean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على </a:t>
            </a:r>
            <a:r>
              <a:rPr lang="ar-EG" sz="2600" dirty="0" smtClean="0">
                <a:cs typeface="+mj-cs"/>
              </a:rPr>
              <a:t>أن </a:t>
            </a:r>
            <a:r>
              <a:rPr lang="ar-EG" sz="2600" dirty="0">
                <a:cs typeface="+mj-cs"/>
              </a:rPr>
              <a:t>المستفيدين </a:t>
            </a:r>
            <a:r>
              <a:rPr lang="ar-EG" sz="2600" dirty="0" smtClean="0">
                <a:cs typeface="+mj-cs"/>
              </a:rPr>
              <a:t>لابد </a:t>
            </a:r>
            <a:r>
              <a:rPr lang="ar-EG" sz="2600" dirty="0">
                <a:cs typeface="+mj-cs"/>
              </a:rPr>
              <a:t>وأن يكونوا مشاركين </a:t>
            </a:r>
            <a:r>
              <a:rPr lang="ar-EG" sz="2600" dirty="0" smtClean="0">
                <a:cs typeface="+mj-cs"/>
              </a:rPr>
              <a:t>في أي </a:t>
            </a:r>
            <a:r>
              <a:rPr lang="ar-EG" sz="2600" dirty="0">
                <a:cs typeface="+mj-cs"/>
              </a:rPr>
              <a:t>تغيير يتم لهم سواء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عملية تحديد الاحتياجات أو التخطيط للخدمات أو </a:t>
            </a:r>
            <a:r>
              <a:rPr lang="ar-EG" sz="2600" dirty="0" smtClean="0">
                <a:cs typeface="+mj-cs"/>
              </a:rPr>
              <a:t>إيصالها </a:t>
            </a:r>
            <a:r>
              <a:rPr lang="ar-EG" sz="2600" dirty="0">
                <a:cs typeface="+mj-cs"/>
              </a:rPr>
              <a:t>أو </a:t>
            </a:r>
            <a:r>
              <a:rPr lang="ar-EG" sz="2600" dirty="0" smtClean="0">
                <a:cs typeface="+mj-cs"/>
              </a:rPr>
              <a:t>تقييمها.</a:t>
            </a:r>
            <a:endParaRPr lang="ar-SA" sz="26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>
                <a:cs typeface="+mj-cs"/>
              </a:rPr>
              <a:t>العمل </a:t>
            </a:r>
            <a:r>
              <a:rPr lang="ar-EG" sz="2600" dirty="0" smtClean="0">
                <a:cs typeface="+mj-cs"/>
              </a:rPr>
              <a:t>الفريق</a:t>
            </a:r>
            <a:r>
              <a:rPr lang="ar-SA" sz="2600" dirty="0" smtClean="0">
                <a:cs typeface="+mj-cs"/>
              </a:rPr>
              <a:t>ي بتخصصاته المتعددة ي</a:t>
            </a:r>
            <a:r>
              <a:rPr lang="ar-EG" sz="2600" dirty="0" smtClean="0">
                <a:cs typeface="+mj-cs"/>
              </a:rPr>
              <a:t>هدف </a:t>
            </a:r>
            <a:r>
              <a:rPr lang="ar-SA" sz="2600" dirty="0" smtClean="0">
                <a:cs typeface="+mj-cs"/>
              </a:rPr>
              <a:t>إلى </a:t>
            </a:r>
            <a:r>
              <a:rPr lang="ar-EG" sz="2600" dirty="0" smtClean="0">
                <a:cs typeface="+mj-cs"/>
              </a:rPr>
              <a:t>توفير الرعاية</a:t>
            </a:r>
            <a:r>
              <a:rPr lang="ar-SA" sz="2600" dirty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المتكاملة والمتنوعة</a:t>
            </a:r>
            <a:r>
              <a:rPr lang="ar-SA" sz="2600" dirty="0" smtClean="0">
                <a:cs typeface="+mj-cs"/>
              </a:rPr>
              <a:t> للمستفيدين</a:t>
            </a:r>
            <a:r>
              <a:rPr lang="ar-EG" sz="2600" dirty="0" smtClean="0">
                <a:cs typeface="+mj-cs"/>
              </a:rPr>
              <a:t>،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ولابد أن يكون المرشد الطلابي منظم ومنسق لهذا الفريق.</a:t>
            </a:r>
            <a:r>
              <a:rPr lang="ar-EG" sz="2600" dirty="0" smtClean="0">
                <a:cs typeface="+mj-cs"/>
              </a:rPr>
              <a:t> </a:t>
            </a:r>
            <a:endParaRPr lang="ar-SA" sz="26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ي</a:t>
            </a:r>
            <a:r>
              <a:rPr lang="ar-EG" sz="2600" dirty="0" smtClean="0">
                <a:cs typeface="+mj-cs"/>
              </a:rPr>
              <a:t>ساهم العمل الفريقى في استخدام قدرات </a:t>
            </a:r>
            <a:r>
              <a:rPr lang="ar-SA" sz="2600" dirty="0" smtClean="0">
                <a:cs typeface="+mj-cs"/>
              </a:rPr>
              <a:t>أعضائه سواء </a:t>
            </a:r>
            <a:r>
              <a:rPr lang="ar-EG" sz="2600" dirty="0" smtClean="0">
                <a:cs typeface="+mj-cs"/>
              </a:rPr>
              <a:t>المعرف</a:t>
            </a:r>
            <a:r>
              <a:rPr lang="ar-SA" sz="2600" dirty="0" smtClean="0">
                <a:cs typeface="+mj-cs"/>
              </a:rPr>
              <a:t>ي</a:t>
            </a:r>
            <a:r>
              <a:rPr lang="ar-EG" sz="2600" dirty="0" smtClean="0">
                <a:cs typeface="+mj-cs"/>
              </a:rPr>
              <a:t>ة </a:t>
            </a:r>
            <a:r>
              <a:rPr lang="ar-SA" sz="2600" dirty="0" smtClean="0">
                <a:cs typeface="+mj-cs"/>
              </a:rPr>
              <a:t>أ</a:t>
            </a:r>
            <a:r>
              <a:rPr lang="ar-EG" sz="2600" dirty="0" smtClean="0">
                <a:cs typeface="+mj-cs"/>
              </a:rPr>
              <a:t>والمهار</a:t>
            </a:r>
            <a:r>
              <a:rPr lang="ar-SA" sz="2600" dirty="0" smtClean="0">
                <a:cs typeface="+mj-cs"/>
              </a:rPr>
              <a:t>ي</a:t>
            </a:r>
            <a:r>
              <a:rPr lang="ar-EG" sz="2600" dirty="0" smtClean="0">
                <a:cs typeface="+mj-cs"/>
              </a:rPr>
              <a:t>ة حيث</a:t>
            </a:r>
            <a:r>
              <a:rPr lang="ar-SA" sz="2600" dirty="0" smtClean="0">
                <a:cs typeface="+mj-cs"/>
              </a:rPr>
              <a:t>    .      </a:t>
            </a:r>
            <a:r>
              <a:rPr lang="ar-EG" sz="2600" dirty="0" smtClean="0">
                <a:cs typeface="+mj-cs"/>
              </a:rPr>
              <a:t> يقدم الخبرة المشتركة للعميل </a:t>
            </a:r>
            <a:r>
              <a:rPr lang="ar-SA" sz="2600" dirty="0" smtClean="0">
                <a:cs typeface="+mj-cs"/>
              </a:rPr>
              <a:t>.</a:t>
            </a:r>
            <a:endParaRPr lang="ar-EG" sz="2600" dirty="0" smtClean="0">
              <a:cs typeface="+mj-cs"/>
            </a:endParaRP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dirty="0" smtClean="0">
              <a:cs typeface="+mj-cs"/>
            </a:endParaRP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898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rgbClr val="002060"/>
                </a:solidFill>
                <a:cs typeface="+mj-cs"/>
              </a:rPr>
              <a:t/>
            </a:r>
            <a:br>
              <a:rPr lang="en-US" sz="3600" dirty="0">
                <a:solidFill>
                  <a:srgbClr val="002060"/>
                </a:solidFill>
                <a:cs typeface="+mj-cs"/>
              </a:rPr>
            </a:br>
            <a:r>
              <a:rPr lang="ar-EG" sz="3600" dirty="0" smtClean="0">
                <a:solidFill>
                  <a:srgbClr val="002060"/>
                </a:solidFill>
                <a:cs typeface="+mj-cs"/>
              </a:rPr>
              <a:t>محددات </a:t>
            </a:r>
            <a:r>
              <a:rPr lang="ar-EG" sz="3600" dirty="0">
                <a:solidFill>
                  <a:srgbClr val="002060"/>
                </a:solidFill>
                <a:cs typeface="+mj-cs"/>
              </a:rPr>
              <a:t>ممارسة الخدمة الاجتماعية بالعمل الفريقى :</a:t>
            </a:r>
            <a:br>
              <a:rPr lang="ar-EG" sz="3600" dirty="0">
                <a:solidFill>
                  <a:srgbClr val="002060"/>
                </a:solidFill>
                <a:cs typeface="+mj-cs"/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600" dirty="0" smtClean="0">
                <a:cs typeface="+mj-cs"/>
              </a:rPr>
              <a:t>يمكن </a:t>
            </a:r>
            <a:r>
              <a:rPr lang="ar-EG" sz="2600" dirty="0">
                <a:cs typeface="+mj-cs"/>
              </a:rPr>
              <a:t>استعراض مجموعة من المحاور الأساسية </a:t>
            </a:r>
            <a:r>
              <a:rPr lang="ar-EG" sz="2600" dirty="0" smtClean="0">
                <a:cs typeface="+mj-cs"/>
              </a:rPr>
              <a:t>التي </a:t>
            </a:r>
            <a:r>
              <a:rPr lang="ar-EG" sz="2600" dirty="0">
                <a:cs typeface="+mj-cs"/>
              </a:rPr>
              <a:t>تظهر صفة ومضمون عملية الممارسة </a:t>
            </a:r>
            <a:r>
              <a:rPr lang="ar-EG" sz="2600" dirty="0" smtClean="0">
                <a:cs typeface="+mj-cs"/>
              </a:rPr>
              <a:t>الفريقية </a:t>
            </a:r>
            <a:r>
              <a:rPr lang="ar-EG" sz="2600" dirty="0">
                <a:cs typeface="+mj-cs"/>
              </a:rPr>
              <a:t>وهى :الهدف، البرامج، القيادة، المهارة .</a:t>
            </a: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EG" sz="2600" b="1" dirty="0" smtClean="0">
                <a:cs typeface="+mj-cs"/>
              </a:rPr>
              <a:t>الهدف</a:t>
            </a:r>
            <a:r>
              <a:rPr lang="ar-EG" sz="2600" dirty="0" smtClean="0">
                <a:cs typeface="+mj-cs"/>
              </a:rPr>
              <a:t>:</a:t>
            </a:r>
            <a:r>
              <a:rPr lang="ar-SA" sz="2600" dirty="0" smtClean="0">
                <a:cs typeface="+mj-cs"/>
              </a:rPr>
              <a:t> أي </a:t>
            </a:r>
            <a:r>
              <a:rPr lang="ar-EG" sz="2600" dirty="0" smtClean="0">
                <a:cs typeface="+mj-cs"/>
              </a:rPr>
              <a:t>ماذا </a:t>
            </a:r>
            <a:r>
              <a:rPr lang="ar-EG" sz="2600" dirty="0">
                <a:cs typeface="+mj-cs"/>
              </a:rPr>
              <a:t>يريد أعضاء الفريق من </a:t>
            </a:r>
            <a:r>
              <a:rPr lang="ar-EG" sz="2600" dirty="0" smtClean="0">
                <a:cs typeface="+mj-cs"/>
              </a:rPr>
              <a:t>ا</a:t>
            </a:r>
            <a:r>
              <a:rPr lang="ar-SA" sz="2600" dirty="0" smtClean="0">
                <a:cs typeface="+mj-cs"/>
              </a:rPr>
              <a:t>لمرشد الطلابي </a:t>
            </a:r>
            <a:r>
              <a:rPr lang="ar-EG" sz="2600" dirty="0" smtClean="0">
                <a:cs typeface="+mj-cs"/>
              </a:rPr>
              <a:t>؟ </a:t>
            </a:r>
            <a:r>
              <a:rPr lang="ar-EG" sz="2600" dirty="0">
                <a:cs typeface="+mj-cs"/>
              </a:rPr>
              <a:t>وماذا يريد هو منهم؟ وبالتالى كيف يضع </a:t>
            </a:r>
            <a:r>
              <a:rPr lang="ar-SA" sz="2600" dirty="0" smtClean="0">
                <a:cs typeface="+mj-cs"/>
              </a:rPr>
              <a:t>المرشد الطلابي </a:t>
            </a:r>
            <a:r>
              <a:rPr lang="ar-EG" sz="2600" dirty="0" smtClean="0">
                <a:cs typeface="+mj-cs"/>
              </a:rPr>
              <a:t>خطة في </a:t>
            </a:r>
            <a:r>
              <a:rPr lang="ar-EG" sz="2600" dirty="0">
                <a:cs typeface="+mj-cs"/>
              </a:rPr>
              <a:t>اتساق مع حركة الفريق؟ وهل يقتصر دور </a:t>
            </a:r>
            <a:r>
              <a:rPr lang="ar-EG" sz="2600" dirty="0" smtClean="0">
                <a:cs typeface="+mj-cs"/>
              </a:rPr>
              <a:t>الأخصائي </a:t>
            </a:r>
            <a:r>
              <a:rPr lang="ar-EG" sz="2600" dirty="0">
                <a:cs typeface="+mj-cs"/>
              </a:rPr>
              <a:t>على مجرد تزويد أعضاء الفريق بالمعلومات أم يؤدى أدوارا مهنية أخرى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إطار الممارسة </a:t>
            </a:r>
            <a:r>
              <a:rPr lang="ar-EG" sz="2600" dirty="0" smtClean="0">
                <a:cs typeface="+mj-cs"/>
              </a:rPr>
              <a:t>الشاملة.</a:t>
            </a:r>
            <a:endParaRPr lang="ar-SA" sz="2600" dirty="0" smtClean="0">
              <a:cs typeface="+mj-cs"/>
            </a:endParaRP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EG" sz="2600" b="1" dirty="0" smtClean="0">
                <a:cs typeface="+mj-cs"/>
              </a:rPr>
              <a:t>البرامج :</a:t>
            </a:r>
            <a:r>
              <a:rPr lang="ar-SA" sz="2600" b="1" dirty="0" smtClean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ويقصد بها </a:t>
            </a:r>
            <a:r>
              <a:rPr lang="ar-EG" sz="2600" dirty="0" smtClean="0">
                <a:cs typeface="+mj-cs"/>
              </a:rPr>
              <a:t>محصلة </a:t>
            </a:r>
            <a:r>
              <a:rPr lang="ar-EG" sz="2600" dirty="0">
                <a:cs typeface="+mj-cs"/>
              </a:rPr>
              <a:t>المثيرات والاستجابات </a:t>
            </a:r>
            <a:r>
              <a:rPr lang="ar-EG" sz="2600" dirty="0" smtClean="0">
                <a:cs typeface="+mj-cs"/>
              </a:rPr>
              <a:t>التي </a:t>
            </a:r>
            <a:r>
              <a:rPr lang="ar-EG" sz="2600" dirty="0">
                <a:cs typeface="+mj-cs"/>
              </a:rPr>
              <a:t>تحدد دور </a:t>
            </a:r>
            <a:r>
              <a:rPr lang="ar-SA" sz="2600" dirty="0" smtClean="0">
                <a:cs typeface="+mj-cs"/>
              </a:rPr>
              <a:t>المرشد الطلابي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الفريق. وعليه كيف يمكن أن تحقق البرامج قدراً أكبر من </a:t>
            </a:r>
            <a:r>
              <a:rPr lang="ar-SA" sz="2600" dirty="0" smtClean="0">
                <a:cs typeface="+mj-cs"/>
              </a:rPr>
              <a:t>الفاعلية</a:t>
            </a:r>
            <a:r>
              <a:rPr lang="ar-EG" sz="2600" dirty="0" smtClean="0">
                <a:cs typeface="+mj-cs"/>
              </a:rPr>
              <a:t>؟</a:t>
            </a:r>
            <a:endParaRPr lang="ar-SA" sz="2600" dirty="0" smtClean="0">
              <a:cs typeface="+mj-cs"/>
            </a:endParaRP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EG" sz="2600" b="1" dirty="0" smtClean="0">
                <a:cs typeface="+mj-cs"/>
              </a:rPr>
              <a:t>القيادات</a:t>
            </a:r>
            <a:r>
              <a:rPr lang="ar-EG" sz="2600" dirty="0" smtClean="0">
                <a:cs typeface="+mj-cs"/>
              </a:rPr>
              <a:t> :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العمل </a:t>
            </a:r>
            <a:r>
              <a:rPr lang="ar-EG" sz="2600" dirty="0">
                <a:cs typeface="+mj-cs"/>
              </a:rPr>
              <a:t>الفريقى </a:t>
            </a:r>
            <a:r>
              <a:rPr lang="ar-SA" sz="2600" dirty="0" smtClean="0">
                <a:cs typeface="+mj-cs"/>
              </a:rPr>
              <a:t>عبارة عن قيادة وأدوار متعددة</a:t>
            </a:r>
            <a:r>
              <a:rPr lang="ar-EG" sz="2600" dirty="0" smtClean="0">
                <a:cs typeface="+mj-cs"/>
              </a:rPr>
              <a:t>،</a:t>
            </a:r>
            <a:r>
              <a:rPr lang="ar-SA" sz="2600" dirty="0" smtClean="0">
                <a:cs typeface="+mj-cs"/>
              </a:rPr>
              <a:t> ف</a:t>
            </a:r>
            <a:r>
              <a:rPr lang="ar-EG" sz="2600" dirty="0" smtClean="0">
                <a:cs typeface="+mj-cs"/>
              </a:rPr>
              <a:t>كيف </a:t>
            </a:r>
            <a:r>
              <a:rPr lang="ar-EG" sz="2600" dirty="0">
                <a:cs typeface="+mj-cs"/>
              </a:rPr>
              <a:t>يمكن للقيادة تحديد أدوار كل من أعضاء الفريق </a:t>
            </a:r>
            <a:r>
              <a:rPr lang="ar-EG" sz="2600" dirty="0" smtClean="0">
                <a:cs typeface="+mj-cs"/>
              </a:rPr>
              <a:t>؟</a:t>
            </a:r>
            <a:r>
              <a:rPr lang="ar-SA" sz="2600" dirty="0" smtClean="0">
                <a:cs typeface="+mj-cs"/>
              </a:rPr>
              <a:t> و</a:t>
            </a:r>
            <a:r>
              <a:rPr lang="ar-EG" sz="2600" dirty="0" smtClean="0">
                <a:cs typeface="+mj-cs"/>
              </a:rPr>
              <a:t>كيف توفر </a:t>
            </a:r>
            <a:r>
              <a:rPr lang="ar-SA" sz="2600" dirty="0" smtClean="0">
                <a:cs typeface="+mj-cs"/>
              </a:rPr>
              <a:t>القيادة </a:t>
            </a:r>
            <a:r>
              <a:rPr lang="ar-EG" sz="2600" dirty="0" smtClean="0">
                <a:cs typeface="+mj-cs"/>
              </a:rPr>
              <a:t>قدر</a:t>
            </a:r>
            <a:r>
              <a:rPr lang="ar-SA" sz="2600" dirty="0" smtClean="0">
                <a:cs typeface="+mj-cs"/>
              </a:rPr>
              <a:t>ا</a:t>
            </a:r>
            <a:r>
              <a:rPr lang="ar-EG" sz="2600" dirty="0" smtClean="0">
                <a:cs typeface="+mj-cs"/>
              </a:rPr>
              <a:t> </a:t>
            </a:r>
            <a:r>
              <a:rPr lang="ar-EG" sz="2600" dirty="0">
                <a:cs typeface="+mj-cs"/>
              </a:rPr>
              <a:t>من الحرية </a:t>
            </a:r>
            <a:r>
              <a:rPr lang="ar-EG" sz="2600" dirty="0" smtClean="0">
                <a:cs typeface="+mj-cs"/>
              </a:rPr>
              <a:t>في صياغة</a:t>
            </a:r>
            <a:r>
              <a:rPr lang="ar-SA" sz="2600" dirty="0" smtClean="0">
                <a:cs typeface="+mj-cs"/>
              </a:rPr>
              <a:t>      .   </a:t>
            </a:r>
            <a:r>
              <a:rPr lang="ar-EG" sz="2600" dirty="0" smtClean="0">
                <a:cs typeface="+mj-cs"/>
              </a:rPr>
              <a:t> </a:t>
            </a:r>
            <a:r>
              <a:rPr lang="ar-EG" sz="2600" dirty="0">
                <a:cs typeface="+mj-cs"/>
              </a:rPr>
              <a:t>الأدوار المهنية لأعضاء الفريق ؟ </a:t>
            </a:r>
            <a:r>
              <a:rPr lang="ar-SA" sz="2600" dirty="0" smtClean="0">
                <a:cs typeface="+mj-cs"/>
              </a:rPr>
              <a:t>وما </a:t>
            </a:r>
            <a:r>
              <a:rPr lang="ar-EG" sz="2600" dirty="0" smtClean="0">
                <a:cs typeface="+mj-cs"/>
              </a:rPr>
              <a:t>أفضل </a:t>
            </a:r>
            <a:r>
              <a:rPr lang="ar-SA" sz="2600" dirty="0" smtClean="0">
                <a:cs typeface="+mj-cs"/>
              </a:rPr>
              <a:t>الطرق ل</a:t>
            </a:r>
            <a:r>
              <a:rPr lang="ar-EG" sz="2600" dirty="0" smtClean="0">
                <a:cs typeface="+mj-cs"/>
              </a:rPr>
              <a:t>تحديد </a:t>
            </a:r>
            <a:r>
              <a:rPr lang="ar-EG" sz="2600" dirty="0">
                <a:cs typeface="+mj-cs"/>
              </a:rPr>
              <a:t>هذه الأدوار </a:t>
            </a:r>
            <a:r>
              <a:rPr lang="ar-EG" sz="2600" dirty="0" smtClean="0">
                <a:cs typeface="+mj-cs"/>
              </a:rPr>
              <a:t>؟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184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r>
              <a:rPr lang="ar-SA" sz="2600" b="1" dirty="0" smtClean="0">
                <a:cs typeface="+mj-cs"/>
              </a:rPr>
              <a:t>4. </a:t>
            </a:r>
            <a:r>
              <a:rPr lang="ar-EG" sz="2600" b="1" dirty="0" smtClean="0">
                <a:cs typeface="+mj-cs"/>
              </a:rPr>
              <a:t>المهارة :</a:t>
            </a:r>
            <a:r>
              <a:rPr lang="ar-EG" sz="2600" dirty="0" smtClean="0">
                <a:cs typeface="+mj-cs"/>
              </a:rPr>
              <a:t> </a:t>
            </a:r>
            <a:r>
              <a:rPr lang="ar-EG" sz="2600" dirty="0">
                <a:cs typeface="+mj-cs"/>
              </a:rPr>
              <a:t>ونعنى بها تمكين كل عضو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الفريق من تحقيق </a:t>
            </a:r>
            <a:r>
              <a:rPr lang="ar-SA" sz="2600" dirty="0" smtClean="0">
                <a:cs typeface="+mj-cs"/>
              </a:rPr>
              <a:t>أفضل أداء ومهارة، </a:t>
            </a:r>
            <a:r>
              <a:rPr lang="ar-EG" sz="2600" dirty="0" smtClean="0">
                <a:cs typeface="+mj-cs"/>
              </a:rPr>
              <a:t>ويهمنا </a:t>
            </a:r>
            <a:r>
              <a:rPr lang="ar-SA" sz="2600" dirty="0" smtClean="0">
                <a:cs typeface="+mj-cs"/>
              </a:rPr>
              <a:t>هنا المهارات </a:t>
            </a:r>
            <a:r>
              <a:rPr lang="ar-EG" sz="2600" dirty="0" smtClean="0">
                <a:cs typeface="+mj-cs"/>
              </a:rPr>
              <a:t>المهنية </a:t>
            </a:r>
            <a:r>
              <a:rPr lang="ar-SA" sz="2600" dirty="0" smtClean="0">
                <a:cs typeface="+mj-cs"/>
              </a:rPr>
              <a:t>للمشد الطلابي والتي تزيد من </a:t>
            </a:r>
            <a:r>
              <a:rPr lang="ar-EG" sz="2600" dirty="0" smtClean="0">
                <a:cs typeface="+mj-cs"/>
              </a:rPr>
              <a:t>فاعلية </a:t>
            </a:r>
            <a:r>
              <a:rPr lang="ar-EG" sz="2600" dirty="0">
                <a:cs typeface="+mj-cs"/>
              </a:rPr>
              <a:t>العمل </a:t>
            </a:r>
            <a:r>
              <a:rPr lang="ar-EG" sz="2600" dirty="0" smtClean="0">
                <a:cs typeface="+mj-cs"/>
              </a:rPr>
              <a:t>الفريقى</a:t>
            </a:r>
            <a:r>
              <a:rPr lang="ar-SA" sz="2600" dirty="0" smtClean="0">
                <a:cs typeface="+mj-cs"/>
              </a:rPr>
              <a:t>: ك</a:t>
            </a:r>
            <a:r>
              <a:rPr lang="ar-EG" sz="2600" dirty="0" smtClean="0">
                <a:cs typeface="+mj-cs"/>
              </a:rPr>
              <a:t>المهارة </a:t>
            </a:r>
            <a:r>
              <a:rPr lang="ar-EG" sz="2600" dirty="0">
                <a:cs typeface="+mj-cs"/>
              </a:rPr>
              <a:t>الاتصالية ،التفاعلية ، التعاونية </a:t>
            </a:r>
            <a:r>
              <a:rPr lang="ar-SA" sz="2600" dirty="0" smtClean="0">
                <a:cs typeface="+mj-cs"/>
              </a:rPr>
              <a:t>... الخ </a:t>
            </a:r>
            <a:r>
              <a:rPr lang="ar-EG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r>
              <a:rPr lang="ar-SA" sz="2600" b="1" dirty="0" smtClean="0">
                <a:solidFill>
                  <a:srgbClr val="0070C0"/>
                </a:solidFill>
                <a:cs typeface="+mj-cs"/>
              </a:rPr>
              <a:t>ا</a:t>
            </a:r>
            <a:r>
              <a:rPr lang="ar-EG" sz="2600" b="1" dirty="0" smtClean="0">
                <a:solidFill>
                  <a:srgbClr val="0070C0"/>
                </a:solidFill>
                <a:cs typeface="+mj-cs"/>
              </a:rPr>
              <a:t>لعوامل التي </a:t>
            </a:r>
            <a:r>
              <a:rPr lang="ar-EG" sz="2600" b="1" dirty="0">
                <a:solidFill>
                  <a:srgbClr val="0070C0"/>
                </a:solidFill>
                <a:cs typeface="+mj-cs"/>
              </a:rPr>
              <a:t>تساعد على نجاح العمل الفريقى </a:t>
            </a:r>
            <a:r>
              <a:rPr lang="ar-EG" sz="2600" b="1" dirty="0" smtClean="0">
                <a:solidFill>
                  <a:srgbClr val="0070C0"/>
                </a:solidFill>
                <a:cs typeface="+mj-cs"/>
              </a:rPr>
              <a:t>في </a:t>
            </a:r>
            <a:r>
              <a:rPr lang="ar-EG" sz="2600" b="1" dirty="0">
                <a:solidFill>
                  <a:srgbClr val="0070C0"/>
                </a:solidFill>
                <a:cs typeface="+mj-cs"/>
              </a:rPr>
              <a:t>ممارسات الخدمة الاجتماعية :</a:t>
            </a:r>
          </a:p>
          <a:p>
            <a:pPr marL="273050" indent="-273050" algn="just" rtl="1">
              <a:lnSpc>
                <a:spcPct val="110000"/>
              </a:lnSpc>
              <a:spcAft>
                <a:spcPts val="0"/>
              </a:spcAft>
              <a:buFont typeface="+mj-lt"/>
              <a:buAutoNum type="arabicPeriod"/>
            </a:pPr>
            <a:r>
              <a:rPr lang="ar-EG" sz="2600" b="1" dirty="0" smtClean="0">
                <a:cs typeface="+mj-cs"/>
              </a:rPr>
              <a:t>التنسيق</a:t>
            </a:r>
            <a:r>
              <a:rPr lang="ar-SA" sz="2600" dirty="0" smtClean="0">
                <a:cs typeface="+mj-cs"/>
              </a:rPr>
              <a:t>: من أجل </a:t>
            </a:r>
            <a:r>
              <a:rPr lang="ar-EG" sz="2600" dirty="0" smtClean="0">
                <a:cs typeface="+mj-cs"/>
              </a:rPr>
              <a:t>تحديد </a:t>
            </a:r>
            <a:r>
              <a:rPr lang="ar-EG" sz="2600" dirty="0">
                <a:cs typeface="+mj-cs"/>
              </a:rPr>
              <a:t>وترتيب وتنظيم جهود </a:t>
            </a:r>
            <a:r>
              <a:rPr lang="ar-EG" sz="2600" dirty="0" smtClean="0">
                <a:cs typeface="+mj-cs"/>
              </a:rPr>
              <a:t>الأعضاء, </a:t>
            </a:r>
            <a:r>
              <a:rPr lang="ar-EG" sz="2600" dirty="0">
                <a:cs typeface="+mj-cs"/>
              </a:rPr>
              <a:t>للوصول </a:t>
            </a:r>
            <a:r>
              <a:rPr lang="ar-EG" sz="2600" dirty="0" smtClean="0">
                <a:cs typeface="+mj-cs"/>
              </a:rPr>
              <a:t>إلى </a:t>
            </a:r>
            <a:r>
              <a:rPr lang="ar-EG" sz="2600" dirty="0">
                <a:cs typeface="+mj-cs"/>
              </a:rPr>
              <a:t>عمل </a:t>
            </a:r>
            <a:r>
              <a:rPr lang="ar-EG" sz="2600" dirty="0" smtClean="0">
                <a:cs typeface="+mj-cs"/>
              </a:rPr>
              <a:t>جماعي </a:t>
            </a:r>
            <a:r>
              <a:rPr lang="ar-EG" sz="2600" dirty="0">
                <a:cs typeface="+mj-cs"/>
              </a:rPr>
              <a:t>متكامل </a:t>
            </a:r>
            <a:r>
              <a:rPr lang="ar-SA" sz="2600" dirty="0" smtClean="0">
                <a:cs typeface="+mj-cs"/>
              </a:rPr>
              <a:t>ي</a:t>
            </a:r>
            <a:r>
              <a:rPr lang="ar-EG" sz="2600" dirty="0" smtClean="0">
                <a:cs typeface="+mj-cs"/>
              </a:rPr>
              <a:t>حقق الأهداف</a:t>
            </a:r>
            <a:r>
              <a:rPr lang="ar-SA" sz="2600" dirty="0" smtClean="0">
                <a:cs typeface="+mj-cs"/>
              </a:rPr>
              <a:t>.</a:t>
            </a:r>
          </a:p>
          <a:p>
            <a:pPr marL="273050" indent="-273050" algn="just" rtl="1">
              <a:lnSpc>
                <a:spcPct val="110000"/>
              </a:lnSpc>
              <a:spcAft>
                <a:spcPts val="0"/>
              </a:spcAft>
              <a:buFont typeface="+mj-lt"/>
              <a:buAutoNum type="arabicPeriod"/>
            </a:pPr>
            <a:r>
              <a:rPr lang="ar-EG" sz="2600" b="1" dirty="0" smtClean="0">
                <a:cs typeface="+mj-cs"/>
              </a:rPr>
              <a:t>تحقيق </a:t>
            </a:r>
            <a:r>
              <a:rPr lang="ar-EG" sz="2600" b="1" dirty="0">
                <a:cs typeface="+mj-cs"/>
              </a:rPr>
              <a:t>التفاعل والانسجام بين </a:t>
            </a:r>
            <a:r>
              <a:rPr lang="ar-EG" sz="2600" b="1" dirty="0" smtClean="0">
                <a:cs typeface="+mj-cs"/>
              </a:rPr>
              <a:t>الأدوار</a:t>
            </a:r>
            <a:r>
              <a:rPr lang="ar-SA" sz="2600" b="1" dirty="0" smtClean="0">
                <a:cs typeface="+mj-cs"/>
              </a:rPr>
              <a:t> </a:t>
            </a:r>
            <a:r>
              <a:rPr lang="ar-EG" sz="2600" b="1" dirty="0" smtClean="0">
                <a:cs typeface="+mj-cs"/>
              </a:rPr>
              <a:t>والوظائف المحددة</a:t>
            </a:r>
            <a:r>
              <a:rPr lang="ar-SA" sz="2600" b="1" dirty="0" smtClean="0">
                <a:cs typeface="+mj-cs"/>
              </a:rPr>
              <a:t> لأعضاء الفريق: </a:t>
            </a:r>
            <a:r>
              <a:rPr lang="ar-SA" sz="2600" dirty="0" smtClean="0">
                <a:cs typeface="+mj-cs"/>
              </a:rPr>
              <a:t>فكل يدرك تخصصه بدقة، وكيف يستفيد من التخصصات الأخرى، وأن يتعاون ويتفاهم ويثق كل فرد من الفريق  في الآ</a:t>
            </a:r>
            <a:r>
              <a:rPr lang="ar-EG" sz="2600" dirty="0" smtClean="0">
                <a:cs typeface="+mj-cs"/>
              </a:rPr>
              <a:t>خرين </a:t>
            </a:r>
            <a:r>
              <a:rPr lang="ar-SA" sz="2600" dirty="0" smtClean="0">
                <a:cs typeface="+mj-cs"/>
              </a:rPr>
              <a:t>، الحرية في إبداء الراي ، وجود روح الفريق فلا توتر ولا قلق ولا صراع .... الخ .</a:t>
            </a:r>
            <a:endParaRPr lang="ar-EG" sz="2600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722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16496" y="260648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en-US" sz="3400" dirty="0" smtClean="0">
                <a:solidFill>
                  <a:srgbClr val="7030A0"/>
                </a:solidFill>
                <a:cs typeface="+mj-cs"/>
              </a:rPr>
              <a:t/>
            </a:r>
            <a:br>
              <a:rPr lang="en-US" sz="3400" dirty="0" smtClean="0">
                <a:solidFill>
                  <a:srgbClr val="7030A0"/>
                </a:solidFill>
                <a:cs typeface="+mj-cs"/>
              </a:rPr>
            </a:br>
            <a:r>
              <a:rPr lang="ar-EG" sz="3400" dirty="0" smtClean="0">
                <a:solidFill>
                  <a:srgbClr val="7030A0"/>
                </a:solidFill>
                <a:cs typeface="+mj-cs"/>
              </a:rPr>
              <a:t> </a:t>
            </a:r>
            <a:r>
              <a:rPr lang="ar-EG" sz="3400" dirty="0">
                <a:solidFill>
                  <a:srgbClr val="7030A0"/>
                </a:solidFill>
                <a:cs typeface="+mj-cs"/>
              </a:rPr>
              <a:t>المبادئ </a:t>
            </a:r>
            <a:r>
              <a:rPr lang="ar-EG" sz="3400" dirty="0" smtClean="0">
                <a:solidFill>
                  <a:srgbClr val="7030A0"/>
                </a:solidFill>
                <a:cs typeface="+mj-cs"/>
              </a:rPr>
              <a:t>التي </a:t>
            </a:r>
            <a:r>
              <a:rPr lang="ar-EG" sz="3400" dirty="0">
                <a:solidFill>
                  <a:srgbClr val="7030A0"/>
                </a:solidFill>
                <a:cs typeface="+mj-cs"/>
              </a:rPr>
              <a:t>يلتزم بها </a:t>
            </a:r>
            <a:r>
              <a:rPr lang="ar-SA" sz="3400" dirty="0" smtClean="0">
                <a:solidFill>
                  <a:srgbClr val="7030A0"/>
                </a:solidFill>
                <a:cs typeface="+mj-cs"/>
              </a:rPr>
              <a:t>المرشد الطلابي </a:t>
            </a:r>
            <a:r>
              <a:rPr lang="ar-EG" sz="3400" dirty="0" smtClean="0">
                <a:solidFill>
                  <a:srgbClr val="7030A0"/>
                </a:solidFill>
                <a:cs typeface="+mj-cs"/>
              </a:rPr>
              <a:t>كعضو في </a:t>
            </a:r>
            <a:r>
              <a:rPr lang="ar-EG" sz="3400" dirty="0">
                <a:solidFill>
                  <a:srgbClr val="7030A0"/>
                </a:solidFill>
                <a:cs typeface="+mj-cs"/>
              </a:rPr>
              <a:t>فريق العمل    </a:t>
            </a:r>
            <a:br>
              <a:rPr lang="ar-EG" sz="3400" dirty="0">
                <a:solidFill>
                  <a:srgbClr val="7030A0"/>
                </a:solidFill>
                <a:cs typeface="+mj-cs"/>
              </a:rPr>
            </a:br>
            <a:endParaRPr lang="en-US" sz="3400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r>
              <a:rPr lang="ar-SA" sz="2600" dirty="0" smtClean="0">
                <a:solidFill>
                  <a:srgbClr val="FF0000"/>
                </a:solidFill>
                <a:cs typeface="+mj-cs"/>
              </a:rPr>
              <a:t>    </a:t>
            </a:r>
            <a:r>
              <a:rPr lang="ar-EG" sz="2600" dirty="0" smtClean="0">
                <a:solidFill>
                  <a:srgbClr val="FF0000"/>
                </a:solidFill>
                <a:cs typeface="+mj-cs"/>
              </a:rPr>
              <a:t>يلتزم </a:t>
            </a:r>
            <a:r>
              <a:rPr lang="ar-SA" sz="2600" dirty="0" smtClean="0">
                <a:solidFill>
                  <a:srgbClr val="FF0000"/>
                </a:solidFill>
                <a:cs typeface="+mj-cs"/>
              </a:rPr>
              <a:t>المرشد الطلابي </a:t>
            </a:r>
            <a:r>
              <a:rPr lang="ar-EG" sz="2600" dirty="0" smtClean="0">
                <a:solidFill>
                  <a:srgbClr val="FF0000"/>
                </a:solidFill>
                <a:cs typeface="+mj-cs"/>
              </a:rPr>
              <a:t>مع </a:t>
            </a:r>
            <a:r>
              <a:rPr lang="ar-EG" sz="2600" dirty="0">
                <a:solidFill>
                  <a:srgbClr val="FF0000"/>
                </a:solidFill>
                <a:cs typeface="+mj-cs"/>
              </a:rPr>
              <a:t>غيره من أعضاء فريق العمل بمبادئ تسهل العمل الفريقى </a:t>
            </a:r>
            <a:r>
              <a:rPr lang="ar-EG" sz="2600" dirty="0" smtClean="0">
                <a:solidFill>
                  <a:srgbClr val="FF0000"/>
                </a:solidFill>
                <a:cs typeface="+mj-cs"/>
              </a:rPr>
              <a:t>في </a:t>
            </a:r>
            <a:r>
              <a:rPr lang="ar-EG" sz="2600" dirty="0">
                <a:solidFill>
                  <a:srgbClr val="FF0000"/>
                </a:solidFill>
                <a:cs typeface="+mj-cs"/>
              </a:rPr>
              <a:t>المؤسسة وتساعده على تحقيق الأهداف وأهم تلك المبادئ : </a:t>
            </a:r>
          </a:p>
          <a:p>
            <a:pPr marL="177800" indent="-177800" algn="just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الاعتراف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بالخبرات </a:t>
            </a:r>
            <a:r>
              <a:rPr lang="ar-EG" sz="2600" dirty="0">
                <a:cs typeface="+mj-cs"/>
              </a:rPr>
              <a:t>المختلفة لأعضاء </a:t>
            </a:r>
            <a:r>
              <a:rPr lang="ar-EG" sz="2600" dirty="0" smtClean="0">
                <a:cs typeface="+mj-cs"/>
              </a:rPr>
              <a:t>الفريق</a:t>
            </a:r>
            <a:r>
              <a:rPr lang="ar-SA" sz="2600" dirty="0" smtClean="0">
                <a:cs typeface="+mj-cs"/>
              </a:rPr>
              <a:t>، و</a:t>
            </a:r>
            <a:r>
              <a:rPr lang="ar-EG" sz="2600" dirty="0" smtClean="0">
                <a:cs typeface="+mj-cs"/>
              </a:rPr>
              <a:t>مشارك</a:t>
            </a:r>
            <a:r>
              <a:rPr lang="ar-SA" sz="2600" dirty="0" smtClean="0">
                <a:cs typeface="+mj-cs"/>
              </a:rPr>
              <a:t>تهم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كل المعلومات </a:t>
            </a:r>
            <a:r>
              <a:rPr lang="ar-EG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اشتراك </a:t>
            </a:r>
            <a:r>
              <a:rPr lang="ar-EG" sz="2600" dirty="0">
                <a:cs typeface="+mj-cs"/>
              </a:rPr>
              <a:t>كل أعضاء الفريق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جميع مراحل تخطيط العمل . </a:t>
            </a:r>
            <a:endParaRPr lang="ar-SA" sz="26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حرية </a:t>
            </a:r>
            <a:r>
              <a:rPr lang="ar-EG" sz="2600" dirty="0">
                <a:cs typeface="+mj-cs"/>
              </a:rPr>
              <a:t>الأعضاء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التعبير عن آرائهم </a:t>
            </a:r>
            <a:r>
              <a:rPr lang="ar-EG" sz="2600" dirty="0" smtClean="0">
                <a:cs typeface="+mj-cs"/>
              </a:rPr>
              <a:t>المختلفة</a:t>
            </a:r>
            <a:r>
              <a:rPr lang="ar-SA" sz="2600" dirty="0" smtClean="0">
                <a:cs typeface="+mj-cs"/>
              </a:rPr>
              <a:t>، وحرية الإ</a:t>
            </a:r>
            <a:r>
              <a:rPr lang="ar-EG" sz="2600" dirty="0" smtClean="0">
                <a:cs typeface="+mj-cs"/>
              </a:rPr>
              <a:t>ختلاف في الرأي</a:t>
            </a:r>
            <a:r>
              <a:rPr lang="ar-SA" sz="2600" dirty="0" smtClean="0">
                <a:cs typeface="+mj-cs"/>
              </a:rPr>
              <a:t>.</a:t>
            </a:r>
          </a:p>
          <a:p>
            <a:pPr marL="177800" indent="-177800" algn="just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توقع </a:t>
            </a:r>
            <a:r>
              <a:rPr lang="ar-EG" sz="2600" dirty="0">
                <a:cs typeface="+mj-cs"/>
              </a:rPr>
              <a:t>السلوك المسئول من كل أعضاء </a:t>
            </a:r>
            <a:r>
              <a:rPr lang="ar-EG" sz="2600" dirty="0" smtClean="0">
                <a:cs typeface="+mj-cs"/>
              </a:rPr>
              <a:t>الفريق</a:t>
            </a:r>
            <a:r>
              <a:rPr lang="ar-SA" sz="2600" dirty="0" smtClean="0">
                <a:cs typeface="+mj-cs"/>
              </a:rPr>
              <a:t>، و</a:t>
            </a:r>
            <a:r>
              <a:rPr lang="ar-EG" sz="2600" dirty="0" smtClean="0">
                <a:cs typeface="+mj-cs"/>
              </a:rPr>
              <a:t>مناقشة </a:t>
            </a:r>
            <a:r>
              <a:rPr lang="ar-EG" sz="2600" dirty="0">
                <a:cs typeface="+mj-cs"/>
              </a:rPr>
              <a:t>مشاكل الأداء بشكل </a:t>
            </a:r>
            <a:r>
              <a:rPr lang="ar-EG" sz="2600" dirty="0" smtClean="0">
                <a:cs typeface="+mj-cs"/>
              </a:rPr>
              <a:t>مفتوح</a:t>
            </a:r>
            <a:r>
              <a:rPr lang="ar-SA" sz="2600" dirty="0" smtClean="0">
                <a:cs typeface="+mj-cs"/>
              </a:rPr>
              <a:t>.</a:t>
            </a:r>
          </a:p>
          <a:p>
            <a:pPr marL="177800" indent="-177800" algn="just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احترام </a:t>
            </a:r>
            <a:r>
              <a:rPr lang="ar-EG" sz="2600" dirty="0">
                <a:cs typeface="+mj-cs"/>
              </a:rPr>
              <a:t>أنظمة وأساليب أعضاء الفريق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العمل بما فيها من تشابهات واختلافات </a:t>
            </a:r>
            <a:r>
              <a:rPr lang="ar-EG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الالتقاء </a:t>
            </a:r>
            <a:r>
              <a:rPr lang="ar-EG" sz="2600" dirty="0">
                <a:cs typeface="+mj-cs"/>
              </a:rPr>
              <a:t>بانتظام مع أعضاء الفريق لتبادل الآراء وتقييم العمل </a:t>
            </a:r>
            <a:r>
              <a:rPr lang="ar-EG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600" dirty="0">
                <a:cs typeface="+mj-cs"/>
              </a:rPr>
              <a:t>ت</a:t>
            </a:r>
            <a:r>
              <a:rPr lang="ar-EG" sz="2600" dirty="0" smtClean="0">
                <a:cs typeface="+mj-cs"/>
              </a:rPr>
              <a:t>حمل </a:t>
            </a:r>
            <a:r>
              <a:rPr lang="ar-EG" sz="2600" dirty="0">
                <a:cs typeface="+mj-cs"/>
              </a:rPr>
              <a:t>كل فرد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الفريق المسئولية الجماعية للوصول </a:t>
            </a:r>
            <a:r>
              <a:rPr lang="ar-EG" sz="2600" dirty="0" smtClean="0">
                <a:cs typeface="+mj-cs"/>
              </a:rPr>
              <a:t>إلى </a:t>
            </a:r>
            <a:r>
              <a:rPr lang="ar-EG" sz="2600" dirty="0">
                <a:cs typeface="+mj-cs"/>
              </a:rPr>
              <a:t>الخدمات المطلوبة .</a:t>
            </a: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0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002060"/>
                </a:solidFill>
                <a:cs typeface="+mj-cs"/>
              </a:rPr>
              <a:t/>
            </a:r>
            <a:br>
              <a:rPr lang="en-US" sz="3600" dirty="0" smtClean="0">
                <a:solidFill>
                  <a:srgbClr val="002060"/>
                </a:solidFill>
                <a:cs typeface="+mj-cs"/>
              </a:rPr>
            </a:br>
            <a:r>
              <a:rPr lang="ar-EG" sz="3600" dirty="0" smtClean="0">
                <a:solidFill>
                  <a:srgbClr val="002060"/>
                </a:solidFill>
                <a:cs typeface="+mj-cs"/>
              </a:rPr>
              <a:t> </a:t>
            </a:r>
            <a:r>
              <a:rPr lang="ar-EG" sz="3600" dirty="0">
                <a:solidFill>
                  <a:srgbClr val="002060"/>
                </a:solidFill>
                <a:cs typeface="+mj-cs"/>
              </a:rPr>
              <a:t>العمل الفريقي </a:t>
            </a:r>
            <a:r>
              <a:rPr lang="ar-EG" sz="3600" dirty="0" smtClean="0">
                <a:solidFill>
                  <a:srgbClr val="002060"/>
                </a:solidFill>
                <a:cs typeface="+mj-cs"/>
              </a:rPr>
              <a:t>في </a:t>
            </a:r>
            <a:r>
              <a:rPr lang="ar-EG" sz="3600" dirty="0">
                <a:solidFill>
                  <a:srgbClr val="002060"/>
                </a:solidFill>
                <a:cs typeface="+mj-cs"/>
              </a:rPr>
              <a:t>المؤسسات </a:t>
            </a:r>
            <a:r>
              <a:rPr lang="ar-EG" sz="3600" dirty="0" smtClean="0">
                <a:solidFill>
                  <a:srgbClr val="002060"/>
                </a:solidFill>
                <a:cs typeface="+mj-cs"/>
              </a:rPr>
              <a:t>المدرسية</a:t>
            </a:r>
            <a:r>
              <a:rPr lang="ar-SA" sz="3600" dirty="0" smtClean="0">
                <a:solidFill>
                  <a:srgbClr val="002060"/>
                </a:solidFill>
                <a:cs typeface="+mj-cs"/>
              </a:rPr>
              <a:t> </a:t>
            </a:r>
            <a:r>
              <a:rPr lang="ar-EG" sz="3600" dirty="0" smtClean="0">
                <a:solidFill>
                  <a:srgbClr val="FF0000"/>
                </a:solidFill>
                <a:cs typeface="+mj-cs"/>
              </a:rPr>
              <a:t>" </a:t>
            </a:r>
            <a:r>
              <a:rPr lang="ar-EG" sz="3600" dirty="0">
                <a:solidFill>
                  <a:srgbClr val="FF0000"/>
                </a:solidFill>
                <a:cs typeface="+mj-cs"/>
              </a:rPr>
              <a:t>المجال </a:t>
            </a:r>
            <a:r>
              <a:rPr lang="ar-EG" sz="3600" dirty="0" smtClean="0">
                <a:solidFill>
                  <a:srgbClr val="FF0000"/>
                </a:solidFill>
                <a:cs typeface="+mj-cs"/>
              </a:rPr>
              <a:t>المدرسي </a:t>
            </a:r>
            <a:r>
              <a:rPr lang="ar-EG" sz="3600" dirty="0">
                <a:solidFill>
                  <a:srgbClr val="FF0000"/>
                </a:solidFill>
                <a:cs typeface="+mj-cs"/>
              </a:rPr>
              <a:t>"</a:t>
            </a:r>
            <a:r>
              <a:rPr lang="ar-EG" sz="3600" dirty="0">
                <a:solidFill>
                  <a:srgbClr val="002060"/>
                </a:solidFill>
                <a:cs typeface="+mj-cs"/>
              </a:rPr>
              <a:t/>
            </a:r>
            <a:br>
              <a:rPr lang="ar-EG" sz="3600" dirty="0">
                <a:solidFill>
                  <a:srgbClr val="002060"/>
                </a:solidFill>
                <a:cs typeface="+mj-cs"/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r>
              <a:rPr lang="ar-EG" sz="2600" dirty="0" smtClean="0">
                <a:cs typeface="+mj-cs"/>
              </a:rPr>
              <a:t>   </a:t>
            </a:r>
            <a:r>
              <a:rPr lang="ar-EG" sz="2600" dirty="0">
                <a:cs typeface="+mj-cs"/>
              </a:rPr>
              <a:t>تعتبر المدرسة من أهم المؤسسات المجتمعية </a:t>
            </a:r>
            <a:r>
              <a:rPr lang="ar-EG" sz="2600" dirty="0" smtClean="0">
                <a:cs typeface="+mj-cs"/>
              </a:rPr>
              <a:t>التي </a:t>
            </a:r>
            <a:r>
              <a:rPr lang="ar-EG" sz="2600" dirty="0">
                <a:cs typeface="+mj-cs"/>
              </a:rPr>
              <a:t>يعهد إليها </a:t>
            </a:r>
            <a:r>
              <a:rPr lang="ar-EG" sz="2600" dirty="0" smtClean="0">
                <a:cs typeface="+mj-cs"/>
              </a:rPr>
              <a:t>المجتمع </a:t>
            </a:r>
            <a:r>
              <a:rPr lang="ar-EG" sz="2600" dirty="0">
                <a:cs typeface="+mj-cs"/>
              </a:rPr>
              <a:t>رعاية وتنشئة وبناء الإنسان, وذلك من خلال إكسابه المعارف والمعلومات والقيم والاتجاهات والمهارات </a:t>
            </a:r>
            <a:r>
              <a:rPr lang="ar-EG" sz="2600" dirty="0" smtClean="0">
                <a:cs typeface="+mj-cs"/>
              </a:rPr>
              <a:t>التي </a:t>
            </a:r>
            <a:r>
              <a:rPr lang="ar-EG" sz="2600" dirty="0">
                <a:cs typeface="+mj-cs"/>
              </a:rPr>
              <a:t>تسهم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تنمية شخصيته من مختلف الجوانب الجسمية والعقلية والنفسية والاجتماعية ,إلى جانب تعليمه كيفية مواجهة التغيرات الاجتماعية والتعامل معها وإعداده للحياة, وذلك باعتبار أن المدرسة نسق </a:t>
            </a:r>
            <a:r>
              <a:rPr lang="ar-EG" sz="2600" dirty="0" smtClean="0">
                <a:cs typeface="+mj-cs"/>
              </a:rPr>
              <a:t>اجتماعي </a:t>
            </a:r>
            <a:r>
              <a:rPr lang="ar-EG" sz="2600" dirty="0">
                <a:cs typeface="+mj-cs"/>
              </a:rPr>
              <a:t>من انساق المجتمع يجب أن تسهم مع </a:t>
            </a:r>
            <a:r>
              <a:rPr lang="ar-SA" sz="2600" dirty="0" smtClean="0">
                <a:cs typeface="+mj-cs"/>
              </a:rPr>
              <a:t>الأنساق </a:t>
            </a:r>
            <a:r>
              <a:rPr lang="ar-EG" sz="2600" dirty="0" smtClean="0">
                <a:cs typeface="+mj-cs"/>
              </a:rPr>
              <a:t>الأخرى في </a:t>
            </a:r>
            <a:r>
              <a:rPr lang="ar-EG" sz="2600" dirty="0">
                <a:cs typeface="+mj-cs"/>
              </a:rPr>
              <a:t>إعداد الإنسان للحياة .</a:t>
            </a: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r>
              <a:rPr lang="ar-EG" sz="2600" dirty="0">
                <a:cs typeface="+mj-cs"/>
              </a:rPr>
              <a:t>   ويعتبر المجال المدرسي من المجالات الهامة </a:t>
            </a:r>
            <a:r>
              <a:rPr lang="ar-EG" sz="2600" dirty="0" smtClean="0">
                <a:cs typeface="+mj-cs"/>
              </a:rPr>
              <a:t>التي </a:t>
            </a:r>
            <a:r>
              <a:rPr lang="ar-EG" sz="2600" dirty="0">
                <a:cs typeface="+mj-cs"/>
              </a:rPr>
              <a:t>تعمل بها الخدمة الاجتماعية بالتعاون مع التخصصات المهنية </a:t>
            </a:r>
            <a:r>
              <a:rPr lang="ar-EG" sz="2600" dirty="0" smtClean="0">
                <a:cs typeface="+mj-cs"/>
              </a:rPr>
              <a:t>الأخرى,  </a:t>
            </a:r>
            <a:r>
              <a:rPr lang="ar-SA" sz="2600" dirty="0" smtClean="0">
                <a:cs typeface="+mj-cs"/>
              </a:rPr>
              <a:t>فا</a:t>
            </a:r>
            <a:r>
              <a:rPr lang="ar-EG" sz="2600" dirty="0" smtClean="0">
                <a:cs typeface="+mj-cs"/>
              </a:rPr>
              <a:t>لمدرسة </a:t>
            </a:r>
            <a:r>
              <a:rPr lang="ar-SA" sz="2600" dirty="0" smtClean="0">
                <a:cs typeface="+mj-cs"/>
              </a:rPr>
              <a:t>تتكون من وحدات لكل منها وظيفة محددة،</a:t>
            </a:r>
            <a:r>
              <a:rPr lang="ar-EG" sz="2600" dirty="0" smtClean="0">
                <a:cs typeface="+mj-cs"/>
              </a:rPr>
              <a:t> </a:t>
            </a:r>
            <a:r>
              <a:rPr lang="ar-EG" sz="2600" dirty="0">
                <a:cs typeface="+mj-cs"/>
              </a:rPr>
              <a:t>وهذه الوحدات بينها نوع من الارتباط والاعتماد المتبادل وتساند </a:t>
            </a:r>
            <a:r>
              <a:rPr lang="ar-EG" sz="2600" dirty="0" smtClean="0">
                <a:cs typeface="+mj-cs"/>
              </a:rPr>
              <a:t>وظيفي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حيث أن </a:t>
            </a:r>
            <a:r>
              <a:rPr lang="ar-EG" sz="2600" dirty="0">
                <a:cs typeface="+mj-cs"/>
              </a:rPr>
              <a:t>كل وحدة تؤثر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الأخرى وتتأثر </a:t>
            </a:r>
            <a:r>
              <a:rPr lang="ar-EG" sz="2600" dirty="0" smtClean="0">
                <a:cs typeface="+mj-cs"/>
              </a:rPr>
              <a:t>بها, </a:t>
            </a:r>
            <a:r>
              <a:rPr lang="ar-EG" sz="2600" dirty="0">
                <a:cs typeface="+mj-cs"/>
              </a:rPr>
              <a:t>كما أنها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حالة تفاعل مستمر </a:t>
            </a:r>
            <a:r>
              <a:rPr lang="ar-EG" sz="2600" dirty="0" smtClean="0">
                <a:cs typeface="+mj-cs"/>
              </a:rPr>
              <a:t>مع</a:t>
            </a:r>
            <a:r>
              <a:rPr lang="ar-SA" sz="2600" dirty="0" smtClean="0">
                <a:cs typeface="+mj-cs"/>
              </a:rPr>
              <a:t>     .        </a:t>
            </a:r>
            <a:r>
              <a:rPr lang="ar-EG" sz="2600" dirty="0" smtClean="0">
                <a:cs typeface="+mj-cs"/>
              </a:rPr>
              <a:t> </a:t>
            </a:r>
            <a:r>
              <a:rPr lang="ar-EG" sz="2600" dirty="0">
                <a:cs typeface="+mj-cs"/>
              </a:rPr>
              <a:t>البيئة </a:t>
            </a:r>
            <a:r>
              <a:rPr lang="ar-EG" sz="2600" dirty="0" smtClean="0">
                <a:cs typeface="+mj-cs"/>
              </a:rPr>
              <a:t>.</a:t>
            </a:r>
            <a:endParaRPr lang="ar-EG" sz="2600" dirty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068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7030A0"/>
                </a:solidFill>
                <a:cs typeface="+mj-cs"/>
              </a:rPr>
              <a:t/>
            </a:r>
            <a:br>
              <a:rPr lang="en-US" sz="4000" dirty="0" smtClean="0">
                <a:solidFill>
                  <a:srgbClr val="7030A0"/>
                </a:solidFill>
                <a:cs typeface="+mj-cs"/>
              </a:rPr>
            </a:br>
            <a:r>
              <a:rPr lang="ar-EG" sz="4000" dirty="0" smtClean="0">
                <a:solidFill>
                  <a:srgbClr val="7030A0"/>
                </a:solidFill>
                <a:cs typeface="+mj-cs"/>
              </a:rPr>
              <a:t>أهمية </a:t>
            </a:r>
            <a:r>
              <a:rPr lang="ar-EG" sz="4000" dirty="0">
                <a:solidFill>
                  <a:srgbClr val="7030A0"/>
                </a:solidFill>
                <a:cs typeface="+mj-cs"/>
              </a:rPr>
              <a:t>العمل الفريقى </a:t>
            </a:r>
            <a:r>
              <a:rPr lang="ar-EG" sz="4000" dirty="0" smtClean="0">
                <a:solidFill>
                  <a:srgbClr val="7030A0"/>
                </a:solidFill>
                <a:cs typeface="+mj-cs"/>
              </a:rPr>
              <a:t>في </a:t>
            </a:r>
            <a:r>
              <a:rPr lang="ar-EG" sz="4000" dirty="0">
                <a:solidFill>
                  <a:srgbClr val="7030A0"/>
                </a:solidFill>
                <a:cs typeface="+mj-cs"/>
              </a:rPr>
              <a:t>المجال </a:t>
            </a:r>
            <a:r>
              <a:rPr lang="ar-EG" sz="4000" dirty="0" smtClean="0">
                <a:solidFill>
                  <a:srgbClr val="7030A0"/>
                </a:solidFill>
                <a:cs typeface="+mj-cs"/>
              </a:rPr>
              <a:t>المدرسي </a:t>
            </a:r>
            <a:r>
              <a:rPr lang="ar-EG" sz="4000" dirty="0">
                <a:solidFill>
                  <a:srgbClr val="7030A0"/>
                </a:solidFill>
                <a:cs typeface="+mj-cs"/>
              </a:rPr>
              <a:t>:</a:t>
            </a:r>
            <a:br>
              <a:rPr lang="ar-EG" sz="4000" dirty="0">
                <a:solidFill>
                  <a:srgbClr val="7030A0"/>
                </a:solidFill>
                <a:cs typeface="+mj-cs"/>
              </a:rPr>
            </a:b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968552"/>
          </a:xfrm>
        </p:spPr>
        <p:txBody>
          <a:bodyPr/>
          <a:lstStyle/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 smtClean="0">
                <a:cs typeface="+mj-cs"/>
              </a:rPr>
              <a:t>  </a:t>
            </a:r>
            <a:r>
              <a:rPr lang="ar-EG" sz="2600" dirty="0" smtClean="0">
                <a:cs typeface="+mj-cs"/>
              </a:rPr>
              <a:t>ترجع </a:t>
            </a:r>
            <a:r>
              <a:rPr lang="ar-EG" sz="2600" dirty="0">
                <a:cs typeface="+mj-cs"/>
              </a:rPr>
              <a:t>أهمية العمل الفريقى, لأنه يضم فريقاً متنوعاً من التخصصات </a:t>
            </a:r>
            <a:r>
              <a:rPr lang="ar-EG" sz="2600" dirty="0" smtClean="0">
                <a:cs typeface="+mj-cs"/>
              </a:rPr>
              <a:t>المختلفة, </a:t>
            </a:r>
            <a:r>
              <a:rPr lang="ar-EG" sz="2600" dirty="0">
                <a:cs typeface="+mj-cs"/>
              </a:rPr>
              <a:t>وبالتالى يعمل كل عضو من خلال إطار </a:t>
            </a:r>
            <a:r>
              <a:rPr lang="ar-EG" sz="2600" dirty="0" smtClean="0">
                <a:cs typeface="+mj-cs"/>
              </a:rPr>
              <a:t>مرجعي </a:t>
            </a:r>
            <a:r>
              <a:rPr lang="ar-EG" sz="2600" dirty="0">
                <a:cs typeface="+mj-cs"/>
              </a:rPr>
              <a:t>للمعلومات يختلف عن الاطار العام , وذلك باجتماع أعضاء الفريق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صورة لقاءات مشتركة يدلى كل عضو بوجهه نظره المتخصصة بحيث يتم وضع افضل الخطط العلاجية من مختلف الجوانب.</a:t>
            </a: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600" dirty="0">
                <a:cs typeface="+mj-cs"/>
              </a:rPr>
              <a:t>   كما يتطلب العمل الفريقى من </a:t>
            </a:r>
            <a:r>
              <a:rPr lang="ar-SA" sz="2600" dirty="0" smtClean="0">
                <a:cs typeface="+mj-cs"/>
              </a:rPr>
              <a:t>المرشد الطلابي </a:t>
            </a:r>
            <a:r>
              <a:rPr lang="ar-EG" sz="2600" dirty="0" smtClean="0">
                <a:cs typeface="+mj-cs"/>
              </a:rPr>
              <a:t>أن </a:t>
            </a:r>
            <a:r>
              <a:rPr lang="ar-EG" sz="2600" dirty="0">
                <a:cs typeface="+mj-cs"/>
              </a:rPr>
              <a:t>يدرك كيفية الاستفادة من الأعضاء الآخرين وذلك بان يعرض نتائج عمله مع الحالات </a:t>
            </a:r>
            <a:r>
              <a:rPr lang="ar-EG" sz="2600" dirty="0" smtClean="0">
                <a:cs typeface="+mj-cs"/>
              </a:rPr>
              <a:t>التي </a:t>
            </a:r>
            <a:r>
              <a:rPr lang="ar-EG" sz="2600" dirty="0">
                <a:cs typeface="+mj-cs"/>
              </a:rPr>
              <a:t>يعمل </a:t>
            </a:r>
            <a:r>
              <a:rPr lang="ar-EG" sz="2600" dirty="0" smtClean="0">
                <a:cs typeface="+mj-cs"/>
              </a:rPr>
              <a:t>معها</a:t>
            </a:r>
            <a:r>
              <a:rPr lang="ar-SA" sz="2600" dirty="0" smtClean="0">
                <a:cs typeface="+mj-cs"/>
              </a:rPr>
              <a:t>، ففي</a:t>
            </a:r>
            <a:r>
              <a:rPr lang="ar-EG" sz="2600" dirty="0" smtClean="0">
                <a:cs typeface="+mj-cs"/>
              </a:rPr>
              <a:t> </a:t>
            </a:r>
            <a:r>
              <a:rPr lang="ar-EG" sz="2600" dirty="0">
                <a:cs typeface="+mj-cs"/>
              </a:rPr>
              <a:t>ضوء ما سبق </a:t>
            </a:r>
            <a:r>
              <a:rPr lang="ar-SA" sz="2600" dirty="0" smtClean="0">
                <a:cs typeface="+mj-cs"/>
              </a:rPr>
              <a:t>فهناك </a:t>
            </a:r>
            <a:r>
              <a:rPr lang="ar-EG" sz="2600" dirty="0" smtClean="0">
                <a:cs typeface="+mj-cs"/>
              </a:rPr>
              <a:t>تكامل </a:t>
            </a:r>
            <a:r>
              <a:rPr lang="ar-EG" sz="2600" dirty="0">
                <a:cs typeface="+mj-cs"/>
              </a:rPr>
              <a:t>بين جهود المتخصصين حيث يكمل دور كل عضو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الفريق الأدوار الأخرى ، ويستفيد كل عضو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الفريق بخبرات ومهارات العضو الأخر . </a:t>
            </a:r>
            <a:endParaRPr lang="ar-SA" sz="26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b="1" dirty="0" smtClean="0">
                <a:solidFill>
                  <a:srgbClr val="FF0000"/>
                </a:solidFill>
                <a:cs typeface="+mj-cs"/>
              </a:rPr>
              <a:t>فالأخصائي النفسي</a:t>
            </a: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:</a:t>
            </a:r>
            <a:r>
              <a:rPr lang="ar-EG" sz="2600" b="1" dirty="0" smtClean="0">
                <a:solidFill>
                  <a:srgbClr val="FF0000"/>
                </a:solidFill>
                <a:cs typeface="+mj-cs"/>
              </a:rPr>
              <a:t> </a:t>
            </a:r>
            <a:r>
              <a:rPr lang="ar-EG" sz="2600" dirty="0">
                <a:cs typeface="+mj-cs"/>
              </a:rPr>
              <a:t>يهتم بالجوانب النفسية للطالب ويجرى </a:t>
            </a:r>
            <a:r>
              <a:rPr lang="ar-EG" sz="2600" dirty="0" smtClean="0">
                <a:cs typeface="+mj-cs"/>
              </a:rPr>
              <a:t>اختبارات خاصة </a:t>
            </a:r>
            <a:r>
              <a:rPr lang="ar-SA" sz="2600" dirty="0" smtClean="0">
                <a:cs typeface="+mj-cs"/>
              </a:rPr>
              <a:t>تقيس     .       </a:t>
            </a:r>
            <a:r>
              <a:rPr lang="ar-EG" sz="2600" dirty="0" smtClean="0">
                <a:cs typeface="+mj-cs"/>
              </a:rPr>
              <a:t>ذكاء</a:t>
            </a:r>
            <a:r>
              <a:rPr lang="ar-SA" sz="2600" dirty="0" smtClean="0">
                <a:cs typeface="+mj-cs"/>
              </a:rPr>
              <a:t> الطالب </a:t>
            </a:r>
            <a:r>
              <a:rPr lang="ar-EG" sz="2600" dirty="0" smtClean="0">
                <a:cs typeface="+mj-cs"/>
              </a:rPr>
              <a:t>أو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مستوى طموح</a:t>
            </a:r>
            <a:r>
              <a:rPr lang="ar-SA" sz="2600" dirty="0" smtClean="0">
                <a:cs typeface="+mj-cs"/>
              </a:rPr>
              <a:t>ه</a:t>
            </a:r>
            <a:r>
              <a:rPr lang="ar-EG" sz="2600" dirty="0" smtClean="0">
                <a:cs typeface="+mj-cs"/>
              </a:rPr>
              <a:t> أو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مقاييس تحد</a:t>
            </a:r>
            <a:r>
              <a:rPr lang="ar-SA" sz="2600" dirty="0" smtClean="0">
                <a:cs typeface="+mj-cs"/>
              </a:rPr>
              <a:t>ي</a:t>
            </a:r>
            <a:r>
              <a:rPr lang="ar-EG" sz="2600" dirty="0" smtClean="0">
                <a:cs typeface="+mj-cs"/>
              </a:rPr>
              <a:t>د ميول</a:t>
            </a:r>
            <a:r>
              <a:rPr lang="ar-SA" sz="2600" dirty="0" smtClean="0">
                <a:cs typeface="+mj-cs"/>
              </a:rPr>
              <a:t>ه</a:t>
            </a:r>
            <a:r>
              <a:rPr lang="ar-EG" sz="2600" dirty="0" smtClean="0">
                <a:cs typeface="+mj-cs"/>
              </a:rPr>
              <a:t> واستعدادات</a:t>
            </a:r>
            <a:r>
              <a:rPr lang="ar-SA" sz="2600" dirty="0" smtClean="0">
                <a:cs typeface="+mj-cs"/>
              </a:rPr>
              <a:t>ه</a:t>
            </a:r>
            <a:r>
              <a:rPr lang="ar-EG" sz="2600" dirty="0" smtClean="0">
                <a:cs typeface="+mj-cs"/>
              </a:rPr>
              <a:t>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235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 </a:t>
            </a:r>
            <a:r>
              <a:rPr lang="ar-EG" sz="2600" b="1" dirty="0">
                <a:solidFill>
                  <a:srgbClr val="FF0000"/>
                </a:solidFill>
                <a:cs typeface="+mj-cs"/>
              </a:rPr>
              <a:t>أما الطبيب </a:t>
            </a:r>
            <a:r>
              <a:rPr lang="ar-EG" sz="2600" b="1" dirty="0" smtClean="0">
                <a:solidFill>
                  <a:srgbClr val="FF0000"/>
                </a:solidFill>
                <a:cs typeface="+mj-cs"/>
              </a:rPr>
              <a:t>البشرى</a:t>
            </a:r>
            <a:r>
              <a:rPr lang="ar-SA" sz="2600" dirty="0" smtClean="0">
                <a:cs typeface="+mj-cs"/>
              </a:rPr>
              <a:t>: فيركز </a:t>
            </a:r>
            <a:r>
              <a:rPr lang="ar-EG" sz="2600" dirty="0" smtClean="0">
                <a:cs typeface="+mj-cs"/>
              </a:rPr>
              <a:t>على </a:t>
            </a:r>
            <a:r>
              <a:rPr lang="ar-EG" sz="2600" dirty="0">
                <a:cs typeface="+mj-cs"/>
              </a:rPr>
              <a:t>الحالة الصحية للطالب وتقديم الرعاية الطبية اللازمة </a:t>
            </a:r>
            <a:r>
              <a:rPr lang="ar-SA" sz="2600" dirty="0" smtClean="0">
                <a:cs typeface="+mj-cs"/>
              </a:rPr>
              <a:t>ك</a:t>
            </a:r>
            <a:r>
              <a:rPr lang="ar-EG" sz="2600" dirty="0" smtClean="0">
                <a:cs typeface="+mj-cs"/>
              </a:rPr>
              <a:t>نظارة </a:t>
            </a:r>
            <a:r>
              <a:rPr lang="ar-EG" sz="2600" dirty="0">
                <a:cs typeface="+mj-cs"/>
              </a:rPr>
              <a:t>طبية أو سماعات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الأذن </a:t>
            </a:r>
            <a:r>
              <a:rPr lang="ar-SA" sz="2600" dirty="0" smtClean="0">
                <a:cs typeface="+mj-cs"/>
              </a:rPr>
              <a:t>أو </a:t>
            </a:r>
            <a:r>
              <a:rPr lang="ar-EG" sz="2600" dirty="0" smtClean="0">
                <a:cs typeface="+mj-cs"/>
              </a:rPr>
              <a:t>فحوصات </a:t>
            </a:r>
            <a:r>
              <a:rPr lang="ar-EG" sz="2600" dirty="0">
                <a:cs typeface="+mj-cs"/>
              </a:rPr>
              <a:t>أو تحاليل طبية </a:t>
            </a:r>
            <a:r>
              <a:rPr lang="ar-EG" sz="2600" dirty="0" smtClean="0">
                <a:cs typeface="+mj-cs"/>
              </a:rPr>
              <a:t>معينة</a:t>
            </a:r>
            <a:r>
              <a:rPr lang="ar-SA" sz="2600" dirty="0" smtClean="0">
                <a:cs typeface="+mj-cs"/>
              </a:rPr>
              <a:t>..الخ.</a:t>
            </a: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  </a:t>
            </a:r>
            <a:r>
              <a:rPr lang="ar-EG" sz="2600" b="1" dirty="0">
                <a:solidFill>
                  <a:srgbClr val="FF0000"/>
                </a:solidFill>
                <a:cs typeface="+mj-cs"/>
              </a:rPr>
              <a:t>أما </a:t>
            </a:r>
            <a:r>
              <a:rPr lang="ar-EG" sz="2600" b="1" dirty="0" smtClean="0">
                <a:solidFill>
                  <a:srgbClr val="FF0000"/>
                </a:solidFill>
                <a:cs typeface="+mj-cs"/>
              </a:rPr>
              <a:t>المعلم</a:t>
            </a:r>
            <a:r>
              <a:rPr lang="ar-SA" sz="2600" b="1" dirty="0" smtClean="0">
                <a:cs typeface="+mj-cs"/>
              </a:rPr>
              <a:t>: </a:t>
            </a:r>
            <a:r>
              <a:rPr lang="ar-EG" sz="2600" dirty="0" smtClean="0">
                <a:cs typeface="+mj-cs"/>
              </a:rPr>
              <a:t>فهو </a:t>
            </a:r>
            <a:r>
              <a:rPr lang="ar-EG" sz="2600" dirty="0">
                <a:cs typeface="+mj-cs"/>
              </a:rPr>
              <a:t>المسئول عن </a:t>
            </a:r>
            <a:r>
              <a:rPr lang="ar-SA" sz="2600" dirty="0" smtClean="0">
                <a:cs typeface="+mj-cs"/>
              </a:rPr>
              <a:t>ا</a:t>
            </a:r>
            <a:r>
              <a:rPr lang="ar-EG" sz="2600" dirty="0" smtClean="0">
                <a:cs typeface="+mj-cs"/>
              </a:rPr>
              <a:t>لنهوض </a:t>
            </a:r>
            <a:r>
              <a:rPr lang="ar-EG" sz="2600" dirty="0">
                <a:cs typeface="+mj-cs"/>
              </a:rPr>
              <a:t>بالطالب تعليميا </a:t>
            </a:r>
            <a:r>
              <a:rPr lang="ar-EG" sz="2600" dirty="0" smtClean="0">
                <a:cs typeface="+mj-cs"/>
              </a:rPr>
              <a:t>وتربوياً, </a:t>
            </a:r>
            <a:r>
              <a:rPr lang="ar-EG" sz="2600" dirty="0">
                <a:cs typeface="+mj-cs"/>
              </a:rPr>
              <a:t>ومساعدته على التفوق </a:t>
            </a:r>
            <a:r>
              <a:rPr lang="ar-EG" sz="2600" dirty="0" smtClean="0">
                <a:cs typeface="+mj-cs"/>
              </a:rPr>
              <a:t>الدراسي,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وهو </a:t>
            </a:r>
            <a:r>
              <a:rPr lang="ar-EG" sz="2600" dirty="0">
                <a:cs typeface="+mj-cs"/>
              </a:rPr>
              <a:t>اكثر القيادات المدرسية قدرة على اكتشاف </a:t>
            </a:r>
            <a:r>
              <a:rPr lang="ar-SA" sz="2600" dirty="0" smtClean="0">
                <a:cs typeface="+mj-cs"/>
              </a:rPr>
              <a:t>المشكلات </a:t>
            </a:r>
            <a:r>
              <a:rPr lang="ar-EG" sz="2600" dirty="0" smtClean="0">
                <a:cs typeface="+mj-cs"/>
              </a:rPr>
              <a:t>الطلابية</a:t>
            </a:r>
            <a:r>
              <a:rPr lang="ar-SA" sz="2600" dirty="0" smtClean="0">
                <a:cs typeface="+mj-cs"/>
              </a:rPr>
              <a:t>.</a:t>
            </a: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 </a:t>
            </a:r>
            <a:r>
              <a:rPr lang="ar-EG" sz="2600" b="1" dirty="0">
                <a:solidFill>
                  <a:srgbClr val="FF0000"/>
                </a:solidFill>
                <a:cs typeface="+mj-cs"/>
              </a:rPr>
              <a:t>أما </a:t>
            </a:r>
            <a:r>
              <a:rPr lang="ar-EG" sz="2600" b="1" dirty="0" smtClean="0">
                <a:solidFill>
                  <a:srgbClr val="FF0000"/>
                </a:solidFill>
                <a:cs typeface="+mj-cs"/>
              </a:rPr>
              <a:t>أخصائيو </a:t>
            </a:r>
            <a:r>
              <a:rPr lang="ar-EG" sz="2600" b="1" dirty="0">
                <a:solidFill>
                  <a:srgbClr val="FF0000"/>
                </a:solidFill>
                <a:cs typeface="+mj-cs"/>
              </a:rPr>
              <a:t>الأنشطة المختلفة </a:t>
            </a:r>
            <a:r>
              <a:rPr lang="ar-SA" sz="2600" b="1" dirty="0" smtClean="0">
                <a:cs typeface="+mj-cs"/>
              </a:rPr>
              <a:t>: </a:t>
            </a:r>
            <a:r>
              <a:rPr lang="ar-SA" sz="2600" dirty="0" smtClean="0">
                <a:cs typeface="+mj-cs"/>
              </a:rPr>
              <a:t>رياضية أو ترويحية أو فنية، </a:t>
            </a:r>
            <a:r>
              <a:rPr lang="ar-EG" sz="2600" dirty="0" smtClean="0">
                <a:cs typeface="+mj-cs"/>
              </a:rPr>
              <a:t>فهم </a:t>
            </a:r>
            <a:r>
              <a:rPr lang="ar-EG" sz="2600" dirty="0">
                <a:cs typeface="+mj-cs"/>
              </a:rPr>
              <a:t>المسئولين عن وضع خطة لرعاية الطالب من </a:t>
            </a:r>
            <a:r>
              <a:rPr lang="ar-EG" sz="2600" dirty="0" smtClean="0">
                <a:cs typeface="+mj-cs"/>
              </a:rPr>
              <a:t>النواحي </a:t>
            </a:r>
            <a:r>
              <a:rPr lang="ar-EG" sz="2600" dirty="0">
                <a:cs typeface="+mj-cs"/>
              </a:rPr>
              <a:t>الجسمية والرياضية والفنية وميول وقدرات الطالب وتقديم الخدمات </a:t>
            </a:r>
            <a:r>
              <a:rPr lang="ar-EG" sz="2600" dirty="0" smtClean="0">
                <a:cs typeface="+mj-cs"/>
              </a:rPr>
              <a:t>المختلفة. </a:t>
            </a:r>
            <a:endParaRPr lang="ar-SA" sz="26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أ</a:t>
            </a:r>
            <a:r>
              <a:rPr lang="ar-EG" sz="2600" b="1" dirty="0" smtClean="0">
                <a:solidFill>
                  <a:srgbClr val="FF0000"/>
                </a:solidFill>
                <a:cs typeface="+mj-cs"/>
              </a:rPr>
              <a:t>ما </a:t>
            </a:r>
            <a:r>
              <a:rPr lang="ar-EG" sz="2600" b="1" dirty="0">
                <a:solidFill>
                  <a:srgbClr val="FF0000"/>
                </a:solidFill>
                <a:cs typeface="+mj-cs"/>
              </a:rPr>
              <a:t>الإدارة </a:t>
            </a:r>
            <a:r>
              <a:rPr lang="ar-EG" sz="2600" b="1" dirty="0" smtClean="0">
                <a:solidFill>
                  <a:srgbClr val="FF0000"/>
                </a:solidFill>
                <a:cs typeface="+mj-cs"/>
              </a:rPr>
              <a:t>المدرسية</a:t>
            </a:r>
            <a:r>
              <a:rPr lang="ar-SA" sz="2600" b="1" dirty="0" smtClean="0">
                <a:cs typeface="+mj-cs"/>
              </a:rPr>
              <a:t>: </a:t>
            </a:r>
            <a:r>
              <a:rPr lang="ar-EG" sz="2600" dirty="0" smtClean="0">
                <a:cs typeface="+mj-cs"/>
              </a:rPr>
              <a:t>المدير </a:t>
            </a:r>
            <a:r>
              <a:rPr lang="ar-EG" sz="2600" dirty="0">
                <a:cs typeface="+mj-cs"/>
              </a:rPr>
              <a:t>ووكلائه ومعاونيه من الإداريين والفنيين</a:t>
            </a:r>
            <a:r>
              <a:rPr lang="ar-EG" sz="2600" dirty="0" smtClean="0">
                <a:cs typeface="+mj-cs"/>
              </a:rPr>
              <a:t>,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فهي </a:t>
            </a:r>
            <a:r>
              <a:rPr lang="ar-EG" sz="2600" dirty="0">
                <a:cs typeface="+mj-cs"/>
              </a:rPr>
              <a:t>المسئولة عن توجيه الطاقات البشرية والمادية لتحقيق الهدف المنشود , وكذلك القيام بعمليات البحث والتخطيط والتنفيذ والتنظيم </a:t>
            </a:r>
            <a:r>
              <a:rPr lang="ar-EG" sz="2600" dirty="0" smtClean="0">
                <a:cs typeface="+mj-cs"/>
              </a:rPr>
              <a:t>والإشراف </a:t>
            </a:r>
            <a:r>
              <a:rPr lang="ar-EG" sz="2600" dirty="0">
                <a:cs typeface="+mj-cs"/>
              </a:rPr>
              <a:t>والمتابعة , الخ .</a:t>
            </a: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974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177800" indent="-177800" algn="just" rtl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b="1" dirty="0" smtClean="0">
                <a:solidFill>
                  <a:srgbClr val="FF0000"/>
                </a:solidFill>
                <a:cs typeface="+mj-cs"/>
              </a:rPr>
              <a:t>أما </a:t>
            </a:r>
            <a:r>
              <a:rPr lang="ar-SA" sz="2600" b="1" dirty="0" smtClean="0">
                <a:solidFill>
                  <a:srgbClr val="FF0000"/>
                </a:solidFill>
                <a:cs typeface="+mj-cs"/>
              </a:rPr>
              <a:t>المرشد الطلابي </a:t>
            </a:r>
            <a:r>
              <a:rPr lang="ar-EG" sz="2600" b="1" dirty="0" smtClean="0">
                <a:cs typeface="+mj-cs"/>
              </a:rPr>
              <a:t>: </a:t>
            </a:r>
            <a:r>
              <a:rPr lang="ar-EG" sz="2600" dirty="0">
                <a:cs typeface="+mj-cs"/>
              </a:rPr>
              <a:t>فهو المتخصص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ممارسة الخدمة </a:t>
            </a:r>
            <a:r>
              <a:rPr lang="ar-EG" sz="2600" dirty="0" smtClean="0">
                <a:cs typeface="+mj-cs"/>
              </a:rPr>
              <a:t>الاجتماعية,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لمقابلة </a:t>
            </a:r>
            <a:r>
              <a:rPr lang="ar-EG" sz="2600" dirty="0">
                <a:cs typeface="+mj-cs"/>
              </a:rPr>
              <a:t>حاجات الطلاب ومواجهة مشكلاتهم </a:t>
            </a:r>
            <a:r>
              <a:rPr lang="ar-EG" sz="2600" dirty="0" smtClean="0">
                <a:cs typeface="+mj-cs"/>
              </a:rPr>
              <a:t>الاجتماعية, </a:t>
            </a:r>
            <a:r>
              <a:rPr lang="ar-EG" sz="2600" dirty="0">
                <a:cs typeface="+mj-cs"/>
              </a:rPr>
              <a:t>وهو المسئول عن الجانب </a:t>
            </a:r>
            <a:r>
              <a:rPr lang="ar-EG" sz="2600" dirty="0" smtClean="0">
                <a:cs typeface="+mj-cs"/>
              </a:rPr>
              <a:t>الاجتماعي </a:t>
            </a:r>
            <a:r>
              <a:rPr lang="ar-EG" sz="2600" dirty="0">
                <a:cs typeface="+mj-cs"/>
              </a:rPr>
              <a:t>للطالب سواء داخل المدرسة </a:t>
            </a:r>
            <a:r>
              <a:rPr lang="ar-EG" sz="2600" dirty="0" smtClean="0">
                <a:cs typeface="+mj-cs"/>
              </a:rPr>
              <a:t>أو في الأسرة </a:t>
            </a:r>
            <a:r>
              <a:rPr lang="ar-EG" sz="2600" dirty="0">
                <a:cs typeface="+mj-cs"/>
              </a:rPr>
              <a:t>أو البيئة المحيطة أو </a:t>
            </a:r>
            <a:r>
              <a:rPr lang="ar-EG" sz="2600" dirty="0" smtClean="0">
                <a:cs typeface="+mj-cs"/>
              </a:rPr>
              <a:t>المجتمع, </a:t>
            </a:r>
            <a:r>
              <a:rPr lang="ar-EG" sz="2600" dirty="0">
                <a:cs typeface="+mj-cs"/>
              </a:rPr>
              <a:t>ويتطلب تحقيق دوره على الوجه </a:t>
            </a:r>
            <a:r>
              <a:rPr lang="ar-EG" sz="2600" dirty="0" smtClean="0">
                <a:cs typeface="+mj-cs"/>
              </a:rPr>
              <a:t>الأكمل, </a:t>
            </a:r>
            <a:r>
              <a:rPr lang="ar-EG" sz="2600" dirty="0">
                <a:cs typeface="+mj-cs"/>
              </a:rPr>
              <a:t>التعاون مع مختلف التخصصات المهنية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المؤسسة </a:t>
            </a:r>
            <a:r>
              <a:rPr lang="ar-EG" sz="2600" dirty="0" smtClean="0">
                <a:cs typeface="+mj-cs"/>
              </a:rPr>
              <a:t>التعليمية.</a:t>
            </a:r>
            <a:endParaRPr lang="ar-EG" sz="2600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Aft>
                <a:spcPts val="0"/>
              </a:spcAft>
            </a:pPr>
            <a:endParaRPr lang="ar-EG" sz="26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809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60512" y="260648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7030A0"/>
                </a:solidFill>
                <a:cs typeface="+mj-cs"/>
              </a:rPr>
              <a:t/>
            </a:r>
            <a:br>
              <a:rPr lang="en-US" sz="3200" dirty="0" smtClean="0">
                <a:solidFill>
                  <a:srgbClr val="7030A0"/>
                </a:solidFill>
                <a:cs typeface="+mj-cs"/>
              </a:rPr>
            </a:br>
            <a:r>
              <a:rPr lang="ar-EG" sz="3200" dirty="0" smtClean="0">
                <a:solidFill>
                  <a:srgbClr val="7030A0"/>
                </a:solidFill>
                <a:cs typeface="+mj-cs"/>
              </a:rPr>
              <a:t>منظور </a:t>
            </a:r>
            <a:r>
              <a:rPr lang="ar-EG" sz="3200" dirty="0">
                <a:solidFill>
                  <a:srgbClr val="7030A0"/>
                </a:solidFill>
                <a:cs typeface="+mj-cs"/>
              </a:rPr>
              <a:t>الخدمة الاجتماعية للعمل الفريقى في المجال </a:t>
            </a:r>
            <a:r>
              <a:rPr lang="ar-EG" sz="3200" dirty="0" smtClean="0">
                <a:solidFill>
                  <a:srgbClr val="7030A0"/>
                </a:solidFill>
                <a:cs typeface="+mj-cs"/>
              </a:rPr>
              <a:t>المدرسي </a:t>
            </a:r>
            <a:r>
              <a:rPr lang="ar-EG" sz="3200" dirty="0">
                <a:solidFill>
                  <a:srgbClr val="7030A0"/>
                </a:solidFill>
                <a:cs typeface="+mj-cs"/>
              </a:rPr>
              <a:t>:</a:t>
            </a:r>
            <a:br>
              <a:rPr lang="ar-EG" sz="3200" dirty="0">
                <a:solidFill>
                  <a:srgbClr val="7030A0"/>
                </a:solidFill>
                <a:cs typeface="+mj-cs"/>
              </a:rPr>
            </a:b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600" dirty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  </a:t>
            </a:r>
            <a:r>
              <a:rPr lang="ar-EG" sz="2600" dirty="0" smtClean="0">
                <a:cs typeface="+mj-cs"/>
              </a:rPr>
              <a:t>تنظر </a:t>
            </a:r>
            <a:r>
              <a:rPr lang="ar-EG" sz="2600" dirty="0">
                <a:cs typeface="+mj-cs"/>
              </a:rPr>
              <a:t>الخدمة الاجتماعية للعمل الفريقى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المجال </a:t>
            </a:r>
            <a:r>
              <a:rPr lang="ar-EG" sz="2600" dirty="0" smtClean="0">
                <a:cs typeface="+mj-cs"/>
              </a:rPr>
              <a:t>المدرسي, </a:t>
            </a:r>
            <a:r>
              <a:rPr lang="ar-EG" sz="2600" dirty="0">
                <a:cs typeface="+mj-cs"/>
              </a:rPr>
              <a:t>على </a:t>
            </a:r>
            <a:r>
              <a:rPr lang="ar-EG" sz="2600" dirty="0" smtClean="0">
                <a:cs typeface="+mj-cs"/>
              </a:rPr>
              <a:t>أساس </a:t>
            </a:r>
            <a:r>
              <a:rPr lang="ar-EG" sz="2600" dirty="0">
                <a:cs typeface="+mj-cs"/>
              </a:rPr>
              <a:t>أنه 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أسلوبا </a:t>
            </a:r>
            <a:r>
              <a:rPr lang="ar-EG" sz="2600" dirty="0">
                <a:cs typeface="+mj-cs"/>
              </a:rPr>
              <a:t>هاما من أساليب الخدمة الاجتماعية ، يمكن من خلاله تحقيق أهدافها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هذا </a:t>
            </a:r>
            <a:r>
              <a:rPr lang="ar-EG" sz="2600" dirty="0" smtClean="0">
                <a:cs typeface="+mj-cs"/>
              </a:rPr>
              <a:t>المجال,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solidFill>
                  <a:srgbClr val="FF0000"/>
                </a:solidFill>
                <a:cs typeface="+mj-cs"/>
              </a:rPr>
              <a:t>وهى </a:t>
            </a:r>
            <a:r>
              <a:rPr lang="ar-EG" sz="2600" dirty="0">
                <a:solidFill>
                  <a:srgbClr val="FF0000"/>
                </a:solidFill>
                <a:cs typeface="+mj-cs"/>
              </a:rPr>
              <a:t>تمارس </a:t>
            </a:r>
            <a:r>
              <a:rPr lang="ar-EG" sz="2600" dirty="0" smtClean="0">
                <a:solidFill>
                  <a:srgbClr val="FF0000"/>
                </a:solidFill>
                <a:cs typeface="+mj-cs"/>
              </a:rPr>
              <a:t>أدوارها في </a:t>
            </a:r>
            <a:r>
              <a:rPr lang="ar-EG" sz="2600" dirty="0">
                <a:solidFill>
                  <a:srgbClr val="FF0000"/>
                </a:solidFill>
                <a:cs typeface="+mj-cs"/>
              </a:rPr>
              <a:t>فريق العمل </a:t>
            </a:r>
            <a:r>
              <a:rPr lang="ar-EG" sz="2600" dirty="0" smtClean="0">
                <a:solidFill>
                  <a:srgbClr val="FF0000"/>
                </a:solidFill>
                <a:cs typeface="+mj-cs"/>
              </a:rPr>
              <a:t>في </a:t>
            </a:r>
            <a:r>
              <a:rPr lang="ar-EG" sz="2600" dirty="0">
                <a:solidFill>
                  <a:srgbClr val="FF0000"/>
                </a:solidFill>
                <a:cs typeface="+mj-cs"/>
              </a:rPr>
              <a:t>إطار المنظورات التالية </a:t>
            </a:r>
            <a:r>
              <a:rPr lang="ar-EG" sz="2600" dirty="0" smtClean="0">
                <a:solidFill>
                  <a:srgbClr val="FF0000"/>
                </a:solidFill>
                <a:cs typeface="+mj-cs"/>
              </a:rPr>
              <a:t>:</a:t>
            </a:r>
            <a:endParaRPr lang="ar-SA" sz="2600" dirty="0" smtClean="0">
              <a:solidFill>
                <a:srgbClr val="FF0000"/>
              </a:solidFill>
              <a:cs typeface="+mj-cs"/>
            </a:endParaRP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EG" sz="2600" dirty="0" smtClean="0">
                <a:cs typeface="+mj-cs"/>
              </a:rPr>
              <a:t>أن </a:t>
            </a:r>
            <a:r>
              <a:rPr lang="ar-EG" sz="2600" dirty="0">
                <a:cs typeface="+mj-cs"/>
              </a:rPr>
              <a:t>المؤسسة التعليمية تمثل مجتمعا ذا خصوصية يقوم نظامه </a:t>
            </a:r>
            <a:r>
              <a:rPr lang="ar-SA" sz="2600" dirty="0" smtClean="0">
                <a:cs typeface="+mj-cs"/>
              </a:rPr>
              <a:t>على </a:t>
            </a:r>
            <a:r>
              <a:rPr lang="ar-EG" sz="2600" dirty="0" smtClean="0">
                <a:cs typeface="+mj-cs"/>
              </a:rPr>
              <a:t>طبيعة </a:t>
            </a:r>
            <a:r>
              <a:rPr lang="ar-EG" sz="2600" dirty="0">
                <a:cs typeface="+mj-cs"/>
              </a:rPr>
              <a:t>العملية </a:t>
            </a:r>
            <a:r>
              <a:rPr lang="ar-EG" sz="2600" dirty="0" smtClean="0">
                <a:cs typeface="+mj-cs"/>
              </a:rPr>
              <a:t>التعليمية، </a:t>
            </a:r>
            <a:r>
              <a:rPr lang="ar-EG" sz="2600" dirty="0">
                <a:cs typeface="+mj-cs"/>
              </a:rPr>
              <a:t>كما أنها تتميز بقيادات مهنية وطبيعة مكثفة ومتنوعة ومتعددة تعمل وجها </a:t>
            </a:r>
            <a:r>
              <a:rPr lang="ar-EG" sz="2600" dirty="0" smtClean="0">
                <a:cs typeface="+mj-cs"/>
              </a:rPr>
              <a:t>لوج</a:t>
            </a:r>
            <a:r>
              <a:rPr lang="ar-SA" sz="2600" dirty="0" smtClean="0">
                <a:cs typeface="+mj-cs"/>
              </a:rPr>
              <a:t>ه</a:t>
            </a:r>
            <a:r>
              <a:rPr lang="ar-EG" sz="2600" dirty="0" smtClean="0">
                <a:cs typeface="+mj-cs"/>
              </a:rPr>
              <a:t> </a:t>
            </a:r>
            <a:r>
              <a:rPr lang="ar-EG" sz="2600" dirty="0">
                <a:cs typeface="+mj-cs"/>
              </a:rPr>
              <a:t>يجمعها هدف واحد </a:t>
            </a:r>
            <a:r>
              <a:rPr lang="ar-EG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EG" sz="2600" dirty="0" smtClean="0">
                <a:cs typeface="+mj-cs"/>
              </a:rPr>
              <a:t>الدارس </a:t>
            </a:r>
            <a:r>
              <a:rPr lang="ar-EG" sz="2600" dirty="0">
                <a:cs typeface="+mj-cs"/>
              </a:rPr>
              <a:t>ليس مجرد متلق للمعرفة </a:t>
            </a:r>
            <a:r>
              <a:rPr lang="ar-EG" sz="2600" dirty="0" smtClean="0">
                <a:cs typeface="+mj-cs"/>
              </a:rPr>
              <a:t>والعلم،</a:t>
            </a:r>
            <a:r>
              <a:rPr lang="ar-SA" sz="2600" dirty="0" smtClean="0">
                <a:cs typeface="+mj-cs"/>
              </a:rPr>
              <a:t>بل </a:t>
            </a:r>
            <a:r>
              <a:rPr lang="ar-EG" sz="2600" dirty="0" smtClean="0">
                <a:cs typeface="+mj-cs"/>
              </a:rPr>
              <a:t>يحمل </a:t>
            </a:r>
            <a:r>
              <a:rPr lang="ar-EG" sz="2600" dirty="0">
                <a:cs typeface="+mj-cs"/>
              </a:rPr>
              <a:t>معه قضايا المجتمع </a:t>
            </a:r>
            <a:r>
              <a:rPr lang="ar-EG" sz="2600" dirty="0" smtClean="0">
                <a:cs typeface="+mj-cs"/>
              </a:rPr>
              <a:t>ومشكلاته</a:t>
            </a:r>
            <a:r>
              <a:rPr lang="ar-SA" sz="2600" dirty="0" smtClean="0">
                <a:cs typeface="+mj-cs"/>
              </a:rPr>
              <a:t>.</a:t>
            </a: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EG" sz="2600" dirty="0" smtClean="0">
                <a:cs typeface="+mj-cs"/>
              </a:rPr>
              <a:t>إن </a:t>
            </a:r>
            <a:r>
              <a:rPr lang="ar-EG" sz="2600" dirty="0">
                <a:cs typeface="+mj-cs"/>
              </a:rPr>
              <a:t>كل من يتعامل مع الدارس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المؤسسة التعليمية </a:t>
            </a:r>
            <a:r>
              <a:rPr lang="ar-EG" sz="2600" dirty="0" smtClean="0">
                <a:cs typeface="+mj-cs"/>
              </a:rPr>
              <a:t>يمثل قيادة</a:t>
            </a:r>
            <a:r>
              <a:rPr lang="ar-SA" sz="2600" dirty="0" smtClean="0">
                <a:cs typeface="+mj-cs"/>
              </a:rPr>
              <a:t> ضمن </a:t>
            </a:r>
            <a:r>
              <a:rPr lang="ar-EG" sz="2600" dirty="0" smtClean="0">
                <a:cs typeface="+mj-cs"/>
              </a:rPr>
              <a:t>فريق</a:t>
            </a:r>
            <a:r>
              <a:rPr lang="ar-SA" sz="2600" dirty="0" smtClean="0">
                <a:cs typeface="+mj-cs"/>
              </a:rPr>
              <a:t> للعمل</a:t>
            </a:r>
            <a:r>
              <a:rPr lang="ar-EG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EG" sz="2600" dirty="0" smtClean="0">
                <a:cs typeface="+mj-cs"/>
              </a:rPr>
              <a:t>أن </a:t>
            </a:r>
            <a:r>
              <a:rPr lang="ar-EG" sz="2600" dirty="0">
                <a:cs typeface="+mj-cs"/>
              </a:rPr>
              <a:t>أثار المتغيرات الاقتصادية والاجتماعية والتكنولوجية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المجتمع </a:t>
            </a:r>
            <a:r>
              <a:rPr lang="ar-EG" sz="2600" dirty="0" smtClean="0">
                <a:cs typeface="+mj-cs"/>
              </a:rPr>
              <a:t>تنعكس </a:t>
            </a:r>
            <a:r>
              <a:rPr lang="ar-SA" sz="2600" dirty="0" smtClean="0">
                <a:cs typeface="+mj-cs"/>
              </a:rPr>
              <a:t>على ا</a:t>
            </a:r>
            <a:r>
              <a:rPr lang="ar-EG" sz="2600" dirty="0" smtClean="0">
                <a:cs typeface="+mj-cs"/>
              </a:rPr>
              <a:t>لحياة </a:t>
            </a:r>
            <a:r>
              <a:rPr lang="ar-EG" sz="2600" dirty="0">
                <a:cs typeface="+mj-cs"/>
              </a:rPr>
              <a:t>المدرسية </a:t>
            </a:r>
            <a:r>
              <a:rPr lang="ar-EG" sz="2600" dirty="0" smtClean="0">
                <a:cs typeface="+mj-cs"/>
              </a:rPr>
              <a:t>بقوة</a:t>
            </a:r>
            <a:r>
              <a:rPr lang="ar-SA" sz="2600" dirty="0" smtClean="0">
                <a:cs typeface="+mj-cs"/>
              </a:rPr>
              <a:t>(سلبا أو إيجابا).</a:t>
            </a:r>
            <a:endParaRPr lang="ar-EG" sz="2600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15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EG" sz="4000" dirty="0">
                <a:solidFill>
                  <a:srgbClr val="7030A0"/>
                </a:solidFill>
                <a:cs typeface="+mj-cs"/>
              </a:rPr>
              <a:t> </a:t>
            </a:r>
            <a:r>
              <a:rPr lang="en-US" sz="4000" dirty="0" smtClean="0">
                <a:solidFill>
                  <a:srgbClr val="7030A0"/>
                </a:solidFill>
                <a:cs typeface="+mj-cs"/>
              </a:rPr>
              <a:t/>
            </a:r>
            <a:br>
              <a:rPr lang="en-US" sz="4000" dirty="0" smtClean="0">
                <a:solidFill>
                  <a:srgbClr val="7030A0"/>
                </a:solidFill>
                <a:cs typeface="+mj-cs"/>
              </a:rPr>
            </a:br>
            <a:r>
              <a:rPr lang="ar-EG" sz="4000" dirty="0" smtClean="0">
                <a:solidFill>
                  <a:srgbClr val="7030A0"/>
                </a:solidFill>
                <a:cs typeface="+mj-cs"/>
              </a:rPr>
              <a:t>دينامية </a:t>
            </a:r>
            <a:r>
              <a:rPr lang="ar-EG" sz="4000" dirty="0">
                <a:solidFill>
                  <a:srgbClr val="7030A0"/>
                </a:solidFill>
                <a:cs typeface="+mj-cs"/>
              </a:rPr>
              <a:t>العمل الفريقى </a:t>
            </a:r>
            <a:r>
              <a:rPr lang="ar-EG" sz="4000" dirty="0" smtClean="0">
                <a:solidFill>
                  <a:srgbClr val="7030A0"/>
                </a:solidFill>
                <a:cs typeface="+mj-cs"/>
              </a:rPr>
              <a:t>في </a:t>
            </a:r>
            <a:r>
              <a:rPr lang="ar-EG" sz="4000" dirty="0">
                <a:solidFill>
                  <a:srgbClr val="7030A0"/>
                </a:solidFill>
                <a:cs typeface="+mj-cs"/>
              </a:rPr>
              <a:t>المجال </a:t>
            </a:r>
            <a:r>
              <a:rPr lang="ar-EG" sz="4000" dirty="0" smtClean="0">
                <a:solidFill>
                  <a:srgbClr val="7030A0"/>
                </a:solidFill>
                <a:cs typeface="+mj-cs"/>
              </a:rPr>
              <a:t>المدرسي </a:t>
            </a:r>
            <a:r>
              <a:rPr lang="ar-EG" sz="4000" dirty="0">
                <a:solidFill>
                  <a:srgbClr val="7030A0"/>
                </a:solidFill>
                <a:cs typeface="+mj-cs"/>
              </a:rPr>
              <a:t>:</a:t>
            </a:r>
            <a:br>
              <a:rPr lang="ar-EG" sz="4000" dirty="0">
                <a:solidFill>
                  <a:srgbClr val="7030A0"/>
                </a:solidFill>
                <a:cs typeface="+mj-cs"/>
              </a:rPr>
            </a:b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96544"/>
          </a:xfrm>
        </p:spPr>
        <p:txBody>
          <a:bodyPr/>
          <a:lstStyle/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 smtClean="0">
                <a:cs typeface="+mj-cs"/>
              </a:rPr>
              <a:t>   </a:t>
            </a:r>
            <a:r>
              <a:rPr lang="ar-EG" sz="2600" b="1" dirty="0" smtClean="0">
                <a:cs typeface="+mj-cs"/>
              </a:rPr>
              <a:t>ويقصد </a:t>
            </a:r>
            <a:r>
              <a:rPr lang="ar-EG" sz="2600" b="1" dirty="0">
                <a:cs typeface="+mj-cs"/>
              </a:rPr>
              <a:t>بها </a:t>
            </a:r>
            <a:r>
              <a:rPr lang="en-US" sz="2600" dirty="0" smtClean="0">
                <a:cs typeface="+mj-cs"/>
              </a:rPr>
              <a:t>:</a:t>
            </a:r>
            <a:r>
              <a:rPr lang="ar-SA" sz="2600" dirty="0" smtClean="0">
                <a:cs typeface="+mj-cs"/>
              </a:rPr>
              <a:t> ت</a:t>
            </a:r>
            <a:r>
              <a:rPr lang="ar-EG" sz="2600" dirty="0" smtClean="0">
                <a:cs typeface="+mj-cs"/>
              </a:rPr>
              <a:t>فاعل </a:t>
            </a:r>
            <a:r>
              <a:rPr lang="ar-EG" sz="2600" dirty="0">
                <a:cs typeface="+mj-cs"/>
              </a:rPr>
              <a:t>واعتماد متبادل بين أعضاء فريق العمل ولها صور وأنماط متباينة ما بين الصراع والتعاون والتنافس والتكامل بين الأعضاء لتحقيق أهداف ومكاسب شخصية أو مجتمعية أو هما معا ، </a:t>
            </a:r>
            <a:r>
              <a:rPr lang="ar-EG" sz="2600" dirty="0" smtClean="0">
                <a:cs typeface="+mj-cs"/>
              </a:rPr>
              <a:t>وأي </a:t>
            </a:r>
            <a:r>
              <a:rPr lang="ar-EG" sz="2600" dirty="0">
                <a:cs typeface="+mj-cs"/>
              </a:rPr>
              <a:t>تغيير قد يطرأ على الفريق يؤثر على التفاعل ومن ثم على معدل أداء الفريق .</a:t>
            </a: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600" dirty="0" smtClean="0">
                <a:solidFill>
                  <a:srgbClr val="FF0000"/>
                </a:solidFill>
                <a:cs typeface="+mj-cs"/>
              </a:rPr>
              <a:t>وفى </a:t>
            </a:r>
            <a:r>
              <a:rPr lang="ar-EG" sz="2600" dirty="0">
                <a:solidFill>
                  <a:srgbClr val="FF0000"/>
                </a:solidFill>
                <a:cs typeface="+mj-cs"/>
              </a:rPr>
              <a:t>ضوء هذا المفهوم لدينامية العمل الفريقى,  يجب مراعاة </a:t>
            </a:r>
            <a:r>
              <a:rPr lang="ar-EG" sz="2600" dirty="0" smtClean="0">
                <a:solidFill>
                  <a:srgbClr val="FF0000"/>
                </a:solidFill>
                <a:cs typeface="+mj-cs"/>
              </a:rPr>
              <a:t>الآتي</a:t>
            </a:r>
            <a:r>
              <a:rPr lang="ar-SA" sz="2600" dirty="0" smtClean="0">
                <a:solidFill>
                  <a:srgbClr val="FF0000"/>
                </a:solidFill>
                <a:cs typeface="+mj-cs"/>
              </a:rPr>
              <a:t>:</a:t>
            </a:r>
            <a:r>
              <a:rPr lang="ar-EG" sz="2600" dirty="0" smtClean="0">
                <a:solidFill>
                  <a:srgbClr val="FF0000"/>
                </a:solidFill>
                <a:cs typeface="+mj-cs"/>
              </a:rPr>
              <a:t>      </a:t>
            </a:r>
            <a:endParaRPr lang="ar-SA" sz="2600" dirty="0" smtClean="0">
              <a:solidFill>
                <a:srgbClr val="FF0000"/>
              </a:solidFill>
              <a:cs typeface="+mj-cs"/>
            </a:endParaRPr>
          </a:p>
          <a:p>
            <a:pPr marL="273050" indent="-27305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يجب </a:t>
            </a:r>
            <a:r>
              <a:rPr lang="ar-EG" sz="2600" dirty="0">
                <a:cs typeface="+mj-cs"/>
              </a:rPr>
              <a:t>إعطاء </a:t>
            </a:r>
            <a:r>
              <a:rPr lang="ar-SA" sz="2600" dirty="0" smtClean="0">
                <a:cs typeface="+mj-cs"/>
              </a:rPr>
              <a:t>المرشد الطلابي </a:t>
            </a:r>
            <a:r>
              <a:rPr lang="ar-EG" sz="2600" dirty="0" smtClean="0">
                <a:cs typeface="+mj-cs"/>
              </a:rPr>
              <a:t>الحرية في اخت</a:t>
            </a:r>
            <a:r>
              <a:rPr lang="ar-SA" sz="2600" dirty="0" smtClean="0">
                <a:cs typeface="+mj-cs"/>
              </a:rPr>
              <a:t>ي</a:t>
            </a:r>
            <a:r>
              <a:rPr lang="ar-EG" sz="2600" dirty="0" smtClean="0">
                <a:cs typeface="+mj-cs"/>
              </a:rPr>
              <a:t>ار </a:t>
            </a:r>
            <a:r>
              <a:rPr lang="ar-EG" sz="2600" dirty="0">
                <a:cs typeface="+mj-cs"/>
              </a:rPr>
              <a:t>الطريقة والأسلوب المناسب لعمله </a:t>
            </a:r>
            <a:r>
              <a:rPr lang="ar-EG" sz="2600" dirty="0" smtClean="0">
                <a:cs typeface="+mj-cs"/>
              </a:rPr>
              <a:t>المدرسي, </a:t>
            </a:r>
            <a:r>
              <a:rPr lang="ar-EG" sz="2600" dirty="0">
                <a:cs typeface="+mj-cs"/>
              </a:rPr>
              <a:t>دون التقيد الجامد بما </a:t>
            </a:r>
            <a:r>
              <a:rPr lang="ar-SA" sz="2600" dirty="0" smtClean="0">
                <a:cs typeface="+mj-cs"/>
              </a:rPr>
              <a:t>يطلق </a:t>
            </a:r>
            <a:r>
              <a:rPr lang="ar-EG" sz="2600" dirty="0" smtClean="0">
                <a:cs typeface="+mj-cs"/>
              </a:rPr>
              <a:t>عليه </a:t>
            </a:r>
            <a:r>
              <a:rPr lang="ar-SA" sz="2600" dirty="0" smtClean="0">
                <a:cs typeface="+mj-cs"/>
              </a:rPr>
              <a:t>(</a:t>
            </a:r>
            <a:r>
              <a:rPr lang="ar-EG" sz="2600" dirty="0" smtClean="0">
                <a:cs typeface="+mj-cs"/>
              </a:rPr>
              <a:t>منهاج </a:t>
            </a:r>
            <a:r>
              <a:rPr lang="ar-EG" sz="2600" dirty="0">
                <a:cs typeface="+mj-cs"/>
              </a:rPr>
              <a:t>عميل </a:t>
            </a:r>
            <a:r>
              <a:rPr lang="ar-EG" sz="2600" dirty="0" smtClean="0">
                <a:cs typeface="+mj-cs"/>
              </a:rPr>
              <a:t>الأخصائي الاجتماعي المدرسي</a:t>
            </a:r>
            <a:r>
              <a:rPr lang="ar-SA" sz="2600" dirty="0" smtClean="0">
                <a:cs typeface="+mj-cs"/>
              </a:rPr>
              <a:t>)</a:t>
            </a:r>
          </a:p>
          <a:p>
            <a:pPr marL="273050" indent="-27305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SA" sz="2600" dirty="0" smtClean="0">
                <a:cs typeface="+mj-cs"/>
              </a:rPr>
              <a:t>المد</a:t>
            </a:r>
            <a:r>
              <a:rPr lang="ar-EG" sz="2600" dirty="0" smtClean="0">
                <a:cs typeface="+mj-cs"/>
              </a:rPr>
              <a:t>رسة </a:t>
            </a:r>
            <a:r>
              <a:rPr lang="ar-EG" sz="2600" dirty="0">
                <a:cs typeface="+mj-cs"/>
              </a:rPr>
              <a:t>ليست مؤسسة علاجية فهذا خارج عن نطاق </a:t>
            </a:r>
            <a:r>
              <a:rPr lang="ar-EG" sz="2600" dirty="0" smtClean="0">
                <a:cs typeface="+mj-cs"/>
              </a:rPr>
              <a:t>وظيفتها</a:t>
            </a:r>
            <a:r>
              <a:rPr lang="ar-SA" sz="2600" dirty="0" smtClean="0">
                <a:cs typeface="+mj-cs"/>
              </a:rPr>
              <a:t>، لذا فالعمل </a:t>
            </a:r>
            <a:r>
              <a:rPr lang="ar-EG" sz="2600" dirty="0" smtClean="0">
                <a:cs typeface="+mj-cs"/>
              </a:rPr>
              <a:t>الفريقى المدرسي يغلب </a:t>
            </a:r>
            <a:r>
              <a:rPr lang="ar-EG" sz="2600" dirty="0">
                <a:cs typeface="+mj-cs"/>
              </a:rPr>
              <a:t>عليه الجانب </a:t>
            </a:r>
            <a:r>
              <a:rPr lang="ar-EG" sz="2600" dirty="0" smtClean="0">
                <a:cs typeface="+mj-cs"/>
              </a:rPr>
              <a:t>الإنمائي </a:t>
            </a:r>
            <a:r>
              <a:rPr lang="ar-EG" sz="2600" dirty="0">
                <a:cs typeface="+mj-cs"/>
              </a:rPr>
              <a:t>حيث يركز على تحقيق مناخ صالح </a:t>
            </a:r>
            <a:r>
              <a:rPr lang="ar-EG" sz="2600" dirty="0" smtClean="0">
                <a:cs typeface="+mj-cs"/>
              </a:rPr>
              <a:t>لنم</a:t>
            </a:r>
            <a:r>
              <a:rPr lang="ar-SA" sz="2600" dirty="0" smtClean="0">
                <a:cs typeface="+mj-cs"/>
              </a:rPr>
              <a:t>و       .     </a:t>
            </a:r>
            <a:r>
              <a:rPr lang="ar-EG" sz="2600" dirty="0" smtClean="0">
                <a:cs typeface="+mj-cs"/>
              </a:rPr>
              <a:t>الدارس</a:t>
            </a:r>
            <a:r>
              <a:rPr lang="ar-SA" sz="2600" dirty="0" smtClean="0">
                <a:cs typeface="+mj-cs"/>
              </a:rPr>
              <a:t>ين .</a:t>
            </a:r>
            <a:endParaRPr lang="ar-EG" sz="2600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346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من </a:t>
            </a:r>
            <a:r>
              <a:rPr lang="ar-EG" sz="2600" dirty="0">
                <a:cs typeface="+mj-cs"/>
              </a:rPr>
              <a:t>الخطأ </a:t>
            </a:r>
            <a:r>
              <a:rPr lang="ar-EG" sz="2600" dirty="0" smtClean="0">
                <a:cs typeface="+mj-cs"/>
              </a:rPr>
              <a:t>أن </a:t>
            </a:r>
            <a:r>
              <a:rPr lang="ar-EG" sz="2600" dirty="0">
                <a:cs typeface="+mj-cs"/>
              </a:rPr>
              <a:t>يكون </a:t>
            </a:r>
            <a:r>
              <a:rPr lang="ar-SA" sz="2600" dirty="0" smtClean="0">
                <a:cs typeface="+mj-cs"/>
              </a:rPr>
              <a:t>المرشد الطلابي ضمن </a:t>
            </a:r>
            <a:r>
              <a:rPr lang="ar-EG" sz="2600" dirty="0" smtClean="0">
                <a:cs typeface="+mj-cs"/>
              </a:rPr>
              <a:t>أنظمة </a:t>
            </a:r>
            <a:r>
              <a:rPr lang="ar-EG" sz="2600" dirty="0">
                <a:cs typeface="+mj-cs"/>
              </a:rPr>
              <a:t>العمل </a:t>
            </a:r>
            <a:r>
              <a:rPr lang="ar-EG" sz="2600" dirty="0" smtClean="0">
                <a:cs typeface="+mj-cs"/>
              </a:rPr>
              <a:t>المدرسي,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كمجلس </a:t>
            </a:r>
            <a:r>
              <a:rPr lang="ar-EG" sz="2600" dirty="0">
                <a:cs typeface="+mj-cs"/>
              </a:rPr>
              <a:t>رواد المدرسة أو مجلس </a:t>
            </a:r>
            <a:r>
              <a:rPr lang="ar-EG" sz="2600" dirty="0" smtClean="0">
                <a:cs typeface="+mj-cs"/>
              </a:rPr>
              <a:t>الآباء </a:t>
            </a:r>
            <a:r>
              <a:rPr lang="ar-EG" sz="2600" dirty="0">
                <a:cs typeface="+mj-cs"/>
              </a:rPr>
              <a:t>والمعلمين أو مجلس إدارة </a:t>
            </a:r>
            <a:r>
              <a:rPr lang="ar-EG" sz="2600" dirty="0" smtClean="0">
                <a:cs typeface="+mj-cs"/>
              </a:rPr>
              <a:t>المدرسة,</a:t>
            </a:r>
            <a:r>
              <a:rPr lang="ar-SA" sz="2600" dirty="0" smtClean="0">
                <a:cs typeface="+mj-cs"/>
              </a:rPr>
              <a:t> ف</a:t>
            </a:r>
            <a:r>
              <a:rPr lang="ar-EG" sz="2600" dirty="0" smtClean="0">
                <a:cs typeface="+mj-cs"/>
              </a:rPr>
              <a:t>هذ</a:t>
            </a:r>
            <a:r>
              <a:rPr lang="ar-SA" sz="2600" dirty="0" smtClean="0">
                <a:cs typeface="+mj-cs"/>
              </a:rPr>
              <a:t>ا تقييد </a:t>
            </a:r>
            <a:r>
              <a:rPr lang="ar-EG" sz="2600" dirty="0" smtClean="0">
                <a:cs typeface="+mj-cs"/>
              </a:rPr>
              <a:t>لعمل</a:t>
            </a:r>
            <a:r>
              <a:rPr lang="ar-SA" sz="2600" dirty="0" smtClean="0">
                <a:cs typeface="+mj-cs"/>
              </a:rPr>
              <a:t>ه.</a:t>
            </a: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من </a:t>
            </a:r>
            <a:r>
              <a:rPr lang="ar-EG" sz="2600" dirty="0">
                <a:cs typeface="+mj-cs"/>
              </a:rPr>
              <a:t>الخطأ أيضا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العمل الفريقى </a:t>
            </a:r>
            <a:r>
              <a:rPr lang="ar-EG" sz="2600" dirty="0" smtClean="0">
                <a:cs typeface="+mj-cs"/>
              </a:rPr>
              <a:t>المدرسي </a:t>
            </a:r>
            <a:r>
              <a:rPr lang="ar-EG" sz="2600" dirty="0">
                <a:cs typeface="+mj-cs"/>
              </a:rPr>
              <a:t>أن يعتبر </a:t>
            </a:r>
            <a:r>
              <a:rPr lang="ar-SA" sz="2600" dirty="0" smtClean="0">
                <a:cs typeface="+mj-cs"/>
              </a:rPr>
              <a:t>المرشد الطلابي </a:t>
            </a:r>
            <a:r>
              <a:rPr lang="ar-EG" sz="2600" dirty="0" smtClean="0">
                <a:cs typeface="+mj-cs"/>
              </a:rPr>
              <a:t>نفسه </a:t>
            </a:r>
            <a:r>
              <a:rPr lang="ar-EG" sz="2600" dirty="0">
                <a:cs typeface="+mj-cs"/>
              </a:rPr>
              <a:t>كحلقة الوصل أو الصلة بين الطلاب وإدارة المدرسة ، أو بين الدارسين والمدرسين أو بين المدرسين بعضهم وبعض , أو بينهم وبين قيادات المجتمع ، وان هذا يمثل دوره فقط ضمن فريق العمل </a:t>
            </a:r>
            <a:r>
              <a:rPr lang="ar-EG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من </a:t>
            </a:r>
            <a:r>
              <a:rPr lang="ar-EG" sz="2600" dirty="0">
                <a:cs typeface="+mj-cs"/>
              </a:rPr>
              <a:t>المتوقع أن يكون لدى </a:t>
            </a:r>
            <a:r>
              <a:rPr lang="ar-SA" sz="2600" dirty="0" smtClean="0">
                <a:cs typeface="+mj-cs"/>
              </a:rPr>
              <a:t>المرشد الطلابي </a:t>
            </a:r>
            <a:r>
              <a:rPr lang="ar-EG" sz="2600" dirty="0" smtClean="0">
                <a:cs typeface="+mj-cs"/>
              </a:rPr>
              <a:t>معرفة </a:t>
            </a:r>
            <a:r>
              <a:rPr lang="ar-EG" sz="2600" dirty="0">
                <a:cs typeface="+mj-cs"/>
              </a:rPr>
              <a:t>واضحة بالبيئة الثقافية والاجتماعية </a:t>
            </a:r>
            <a:r>
              <a:rPr lang="ar-EG" sz="2600" dirty="0" smtClean="0">
                <a:cs typeface="+mj-cs"/>
              </a:rPr>
              <a:t>التي </a:t>
            </a:r>
            <a:r>
              <a:rPr lang="ar-EG" sz="2600" dirty="0">
                <a:cs typeface="+mj-cs"/>
              </a:rPr>
              <a:t>يعمل </a:t>
            </a:r>
            <a:r>
              <a:rPr lang="ar-EG" sz="2600" dirty="0" smtClean="0">
                <a:cs typeface="+mj-cs"/>
              </a:rPr>
              <a:t>فيها، </a:t>
            </a:r>
            <a:r>
              <a:rPr lang="ar-SA" sz="2600" dirty="0" smtClean="0">
                <a:cs typeface="+mj-cs"/>
              </a:rPr>
              <a:t>فيوظفها ضمن خطته التشخيصية والإنمائية والعلاجية.</a:t>
            </a: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dirty="0" smtClean="0">
                <a:cs typeface="+mj-cs"/>
              </a:rPr>
              <a:t>من </a:t>
            </a:r>
            <a:r>
              <a:rPr lang="ar-EG" sz="2600" dirty="0">
                <a:cs typeface="+mj-cs"/>
              </a:rPr>
              <a:t>المتوقع أن العمل الفريقى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المؤسسة التعليمية </a:t>
            </a:r>
            <a:r>
              <a:rPr lang="ar-SA" sz="2600" dirty="0" smtClean="0">
                <a:cs typeface="+mj-cs"/>
              </a:rPr>
              <a:t>أن </a:t>
            </a:r>
            <a:r>
              <a:rPr lang="ar-EG" sz="2600" dirty="0" smtClean="0">
                <a:cs typeface="+mj-cs"/>
              </a:rPr>
              <a:t>يركز </a:t>
            </a:r>
            <a:r>
              <a:rPr lang="ar-EG" sz="2600" dirty="0">
                <a:cs typeface="+mj-cs"/>
              </a:rPr>
              <a:t>على المدخل الكلى </a:t>
            </a:r>
            <a:r>
              <a:rPr lang="ar-EG" sz="2600" dirty="0" smtClean="0">
                <a:cs typeface="+mj-cs"/>
              </a:rPr>
              <a:t>للمواقف</a:t>
            </a:r>
            <a:r>
              <a:rPr lang="ar-SA" sz="2600" dirty="0" smtClean="0">
                <a:cs typeface="+mj-cs"/>
              </a:rPr>
              <a:t>، فيهتم بالماضي ولا يقف عنده، بل يهتم </a:t>
            </a:r>
            <a:r>
              <a:rPr lang="ar-EG" sz="2600" dirty="0" smtClean="0">
                <a:cs typeface="+mj-cs"/>
              </a:rPr>
              <a:t>بالحاضر </a:t>
            </a:r>
            <a:r>
              <a:rPr lang="ar-EG" sz="2600" dirty="0">
                <a:cs typeface="+mj-cs"/>
              </a:rPr>
              <a:t>والمستقبل </a:t>
            </a:r>
            <a:r>
              <a:rPr lang="ar-SA" sz="2600" dirty="0" smtClean="0">
                <a:cs typeface="+mj-cs"/>
              </a:rPr>
              <a:t>من أجل تنمية  .      الدارسين .</a:t>
            </a:r>
            <a:endParaRPr lang="ar-EG" sz="2600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17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822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EG" sz="4000" dirty="0">
                <a:solidFill>
                  <a:srgbClr val="7030A0"/>
                </a:solidFill>
                <a:cs typeface="+mj-cs"/>
              </a:rPr>
              <a:t>دور </a:t>
            </a:r>
            <a:r>
              <a:rPr lang="ar-SA" sz="4000" dirty="0" smtClean="0">
                <a:solidFill>
                  <a:srgbClr val="7030A0"/>
                </a:solidFill>
                <a:cs typeface="+mj-cs"/>
              </a:rPr>
              <a:t>المرشد الطلابي </a:t>
            </a:r>
            <a:r>
              <a:rPr lang="ar-EG" sz="4000" dirty="0" smtClean="0">
                <a:solidFill>
                  <a:srgbClr val="7030A0"/>
                </a:solidFill>
                <a:cs typeface="+mj-cs"/>
              </a:rPr>
              <a:t> في </a:t>
            </a:r>
            <a:r>
              <a:rPr lang="ar-EG" sz="4000" dirty="0">
                <a:solidFill>
                  <a:srgbClr val="7030A0"/>
                </a:solidFill>
                <a:cs typeface="+mj-cs"/>
              </a:rPr>
              <a:t>فريق العمل بالمدرسة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ar-EG" sz="2600" dirty="0" smtClean="0">
                <a:cs typeface="+mj-cs"/>
              </a:rPr>
              <a:t>المحافظة </a:t>
            </a:r>
            <a:r>
              <a:rPr lang="ar-EG" sz="2600" dirty="0">
                <a:cs typeface="+mj-cs"/>
              </a:rPr>
              <a:t>على التعاون بين المدرسين والإدارة </a:t>
            </a:r>
            <a:r>
              <a:rPr lang="ar-EG" sz="2600" dirty="0" smtClean="0">
                <a:cs typeface="+mj-cs"/>
              </a:rPr>
              <a:t>المدرسية. </a:t>
            </a:r>
            <a:endParaRPr lang="ar-SA" sz="2600" dirty="0" smtClean="0">
              <a:cs typeface="+mj-cs"/>
            </a:endParaRP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ar-EG" sz="2600" dirty="0" smtClean="0">
                <a:cs typeface="+mj-cs"/>
              </a:rPr>
              <a:t>تقديم </a:t>
            </a:r>
            <a:r>
              <a:rPr lang="ar-EG" sz="2600" dirty="0">
                <a:cs typeface="+mj-cs"/>
              </a:rPr>
              <a:t>معلومات مرتبطة بالمشكلات </a:t>
            </a:r>
            <a:r>
              <a:rPr lang="ar-EG" sz="2600" dirty="0" smtClean="0">
                <a:cs typeface="+mj-cs"/>
              </a:rPr>
              <a:t>الطلابية, </a:t>
            </a:r>
            <a:r>
              <a:rPr lang="ar-EG" sz="2600" dirty="0">
                <a:cs typeface="+mj-cs"/>
              </a:rPr>
              <a:t>للمساعدة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تدعيم العلاقة بين الطلاب ومدرسيهم </a:t>
            </a:r>
            <a:r>
              <a:rPr lang="ar-EG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ar-EG" sz="2600" dirty="0" smtClean="0">
                <a:cs typeface="+mj-cs"/>
              </a:rPr>
              <a:t>مناقشة </a:t>
            </a:r>
            <a:r>
              <a:rPr lang="ar-EG" sz="2600" dirty="0">
                <a:cs typeface="+mj-cs"/>
              </a:rPr>
              <a:t>المواقف والمشكلات مع المدرسين والأشخاص الآخرين الذين لهم دور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حدوث هذه المشكلات , ووضع الخطط المناسبة لمقابلة هذه المواقف . </a:t>
            </a:r>
            <a:endParaRPr lang="ar-SA" sz="2600" dirty="0" smtClean="0">
              <a:cs typeface="+mj-cs"/>
            </a:endParaRP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ar-EG" sz="2600" dirty="0" smtClean="0">
                <a:cs typeface="+mj-cs"/>
              </a:rPr>
              <a:t>الاستشارة </a:t>
            </a:r>
            <a:r>
              <a:rPr lang="ar-EG" sz="2600" dirty="0">
                <a:cs typeface="+mj-cs"/>
              </a:rPr>
              <a:t>والتشاور مع الإدارة المدرسية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المشكلات المدرسية الخاصة بالنظام </a:t>
            </a:r>
            <a:r>
              <a:rPr lang="ar-EG" sz="2600" dirty="0" smtClean="0">
                <a:cs typeface="+mj-cs"/>
              </a:rPr>
              <a:t>المدرسي,</a:t>
            </a:r>
            <a:r>
              <a:rPr lang="ar-SA" sz="2600" dirty="0" smtClean="0">
                <a:cs typeface="+mj-cs"/>
              </a:rPr>
              <a:t> </a:t>
            </a:r>
            <a:r>
              <a:rPr lang="ar-EG" sz="2600" dirty="0" smtClean="0">
                <a:cs typeface="+mj-cs"/>
              </a:rPr>
              <a:t>ووضع </a:t>
            </a:r>
            <a:r>
              <a:rPr lang="ar-EG" sz="2600" dirty="0">
                <a:cs typeface="+mj-cs"/>
              </a:rPr>
              <a:t>السياسة المناسبة لرعاية التلاميذ </a:t>
            </a:r>
            <a:r>
              <a:rPr lang="ar-EG" sz="2600" dirty="0" smtClean="0">
                <a:cs typeface="+mj-cs"/>
              </a:rPr>
              <a:t>.</a:t>
            </a:r>
            <a:endParaRPr lang="ar-SA" sz="2600" dirty="0" smtClean="0">
              <a:cs typeface="+mj-cs"/>
            </a:endParaRP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ar-EG" sz="2600" dirty="0" smtClean="0">
                <a:cs typeface="+mj-cs"/>
              </a:rPr>
              <a:t>مساعدة </a:t>
            </a:r>
            <a:r>
              <a:rPr lang="ar-EG" sz="2600" dirty="0">
                <a:cs typeface="+mj-cs"/>
              </a:rPr>
              <a:t>المدرسين على تطوير علاقات العمل والتعاون مع مؤسسات </a:t>
            </a:r>
            <a:r>
              <a:rPr lang="ar-EG" sz="2600" dirty="0" smtClean="0">
                <a:cs typeface="+mj-cs"/>
              </a:rPr>
              <a:t>المجتمع.</a:t>
            </a:r>
            <a:endParaRPr lang="ar-SA" sz="2600" dirty="0" smtClean="0">
              <a:cs typeface="+mj-cs"/>
            </a:endParaRP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ar-EG" sz="2600" dirty="0" smtClean="0">
                <a:cs typeface="+mj-cs"/>
              </a:rPr>
              <a:t>التعاون </a:t>
            </a:r>
            <a:r>
              <a:rPr lang="ar-EG" sz="2600" dirty="0">
                <a:cs typeface="+mj-cs"/>
              </a:rPr>
              <a:t>مع التخصصات المهنية المختلفة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المدرسة </a:t>
            </a:r>
            <a:r>
              <a:rPr lang="ar-SA" sz="2600" dirty="0" smtClean="0">
                <a:cs typeface="+mj-cs"/>
              </a:rPr>
              <a:t>ل</a:t>
            </a:r>
            <a:r>
              <a:rPr lang="ar-EG" sz="2600" dirty="0" smtClean="0">
                <a:cs typeface="+mj-cs"/>
              </a:rPr>
              <a:t>علاج مشكلات </a:t>
            </a:r>
            <a:r>
              <a:rPr lang="ar-EG" sz="2600" dirty="0">
                <a:cs typeface="+mj-cs"/>
              </a:rPr>
              <a:t>الطلاب . </a:t>
            </a:r>
            <a:endParaRPr lang="ar-SA" sz="2600" dirty="0" smtClean="0">
              <a:cs typeface="+mj-cs"/>
            </a:endParaRPr>
          </a:p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ar-EG" sz="2600" dirty="0" smtClean="0">
                <a:cs typeface="+mj-cs"/>
              </a:rPr>
              <a:t>العمل </a:t>
            </a:r>
            <a:r>
              <a:rPr lang="ar-EG" sz="2600" dirty="0">
                <a:cs typeface="+mj-cs"/>
              </a:rPr>
              <a:t>مع اللجان المدرسية المختلفة لتحسين فاعليتها </a:t>
            </a:r>
            <a:r>
              <a:rPr lang="ar-EG" sz="2600" dirty="0" smtClean="0">
                <a:cs typeface="+mj-cs"/>
              </a:rPr>
              <a:t>في </a:t>
            </a:r>
            <a:r>
              <a:rPr lang="ar-EG" sz="2600" dirty="0">
                <a:cs typeface="+mj-cs"/>
              </a:rPr>
              <a:t>الخدمات </a:t>
            </a:r>
            <a:r>
              <a:rPr lang="ar-EG" sz="2600" dirty="0" smtClean="0">
                <a:cs typeface="+mj-cs"/>
              </a:rPr>
              <a:t>التي </a:t>
            </a:r>
            <a:r>
              <a:rPr lang="ar-EG" sz="2600" dirty="0">
                <a:cs typeface="+mj-cs"/>
              </a:rPr>
              <a:t>تؤديها . </a:t>
            </a: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18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130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EG" sz="2800" b="1" dirty="0">
                <a:solidFill>
                  <a:srgbClr val="7030A0"/>
                </a:solidFill>
                <a:cs typeface="+mj-cs"/>
              </a:rPr>
              <a:t>العوامل </a:t>
            </a:r>
            <a:r>
              <a:rPr lang="ar-EG" sz="2800" b="1" dirty="0" smtClean="0">
                <a:solidFill>
                  <a:srgbClr val="7030A0"/>
                </a:solidFill>
                <a:cs typeface="+mj-cs"/>
              </a:rPr>
              <a:t>التي </a:t>
            </a:r>
            <a:r>
              <a:rPr lang="ar-EG" sz="2800" b="1" dirty="0">
                <a:solidFill>
                  <a:srgbClr val="7030A0"/>
                </a:solidFill>
                <a:cs typeface="+mj-cs"/>
              </a:rPr>
              <a:t>تؤثر على دور </a:t>
            </a:r>
            <a:r>
              <a:rPr lang="ar-SA" sz="2800" b="1" dirty="0">
                <a:solidFill>
                  <a:srgbClr val="7030A0"/>
                </a:solidFill>
                <a:cs typeface="+mj-cs"/>
              </a:rPr>
              <a:t>المرشد الطلابي </a:t>
            </a:r>
            <a:r>
              <a:rPr lang="ar-EG" sz="2800" b="1" dirty="0" smtClean="0">
                <a:solidFill>
                  <a:srgbClr val="7030A0"/>
                </a:solidFill>
                <a:cs typeface="+mj-cs"/>
              </a:rPr>
              <a:t>في  </a:t>
            </a:r>
            <a:r>
              <a:rPr lang="ar-EG" sz="2800" b="1" dirty="0">
                <a:solidFill>
                  <a:srgbClr val="7030A0"/>
                </a:solidFill>
                <a:cs typeface="+mj-cs"/>
              </a:rPr>
              <a:t>فريق العمل </a:t>
            </a:r>
            <a:r>
              <a:rPr lang="ar-EG" sz="2800" b="1" dirty="0" smtClean="0">
                <a:solidFill>
                  <a:srgbClr val="7030A0"/>
                </a:solidFill>
                <a:cs typeface="+mj-cs"/>
              </a:rPr>
              <a:t>في </a:t>
            </a:r>
            <a:r>
              <a:rPr lang="ar-EG" sz="2800" b="1" dirty="0">
                <a:solidFill>
                  <a:srgbClr val="7030A0"/>
                </a:solidFill>
                <a:cs typeface="+mj-cs"/>
              </a:rPr>
              <a:t>المدرسة : 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968552"/>
          </a:xfrm>
        </p:spPr>
        <p:txBody>
          <a:bodyPr/>
          <a:lstStyle/>
          <a:p>
            <a:pPr marL="355600" indent="-3556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ar-SA" sz="2500" b="1" dirty="0" smtClean="0">
                <a:solidFill>
                  <a:srgbClr val="7030A0"/>
                </a:solidFill>
                <a:cs typeface="+mj-cs"/>
              </a:rPr>
              <a:t>عوامل تعود ل</a:t>
            </a:r>
            <a:r>
              <a:rPr lang="ar-EG" sz="2500" b="1" dirty="0" smtClean="0">
                <a:solidFill>
                  <a:srgbClr val="7030A0"/>
                </a:solidFill>
                <a:cs typeface="+mj-cs"/>
              </a:rPr>
              <a:t>شخصية </a:t>
            </a:r>
            <a:r>
              <a:rPr lang="ar-SA" sz="2500" b="1" dirty="0" smtClean="0">
                <a:solidFill>
                  <a:srgbClr val="7030A0"/>
                </a:solidFill>
                <a:cs typeface="+mj-cs"/>
              </a:rPr>
              <a:t>المرشد الطلابي </a:t>
            </a:r>
            <a:r>
              <a:rPr lang="ar-SA" sz="2500" dirty="0" smtClean="0">
                <a:cs typeface="+mj-cs"/>
              </a:rPr>
              <a:t>(</a:t>
            </a:r>
            <a:r>
              <a:rPr lang="ar-EG" sz="2500" dirty="0" smtClean="0">
                <a:cs typeface="+mj-cs"/>
              </a:rPr>
              <a:t>الاستعداد الشخصي</a:t>
            </a:r>
            <a:r>
              <a:rPr lang="ar-SA" sz="2500" dirty="0" smtClean="0">
                <a:cs typeface="+mj-cs"/>
              </a:rPr>
              <a:t>،</a:t>
            </a:r>
            <a:r>
              <a:rPr lang="ar-EG" sz="2500" dirty="0" smtClean="0">
                <a:cs typeface="+mj-cs"/>
              </a:rPr>
              <a:t> الصفات القيادية</a:t>
            </a:r>
            <a:r>
              <a:rPr lang="ar-SA" sz="2500" dirty="0" smtClean="0">
                <a:cs typeface="+mj-cs"/>
              </a:rPr>
              <a:t>، ا</a:t>
            </a:r>
            <a:r>
              <a:rPr lang="ar-EG" sz="2500" dirty="0" smtClean="0">
                <a:cs typeface="+mj-cs"/>
              </a:rPr>
              <a:t>لقدرة </a:t>
            </a:r>
            <a:r>
              <a:rPr lang="ar-EG" sz="2500" dirty="0">
                <a:cs typeface="+mj-cs"/>
              </a:rPr>
              <a:t>على التعاون مع الآخرين وتنمية العلاقات الطيبة </a:t>
            </a:r>
            <a:r>
              <a:rPr lang="ar-EG" sz="2500" dirty="0" smtClean="0">
                <a:cs typeface="+mj-cs"/>
              </a:rPr>
              <a:t>معهم في </a:t>
            </a:r>
            <a:r>
              <a:rPr lang="ar-EG" sz="2500" dirty="0">
                <a:cs typeface="+mj-cs"/>
              </a:rPr>
              <a:t>إطار العلاقات </a:t>
            </a:r>
            <a:r>
              <a:rPr lang="ar-EG" sz="2500" dirty="0" smtClean="0">
                <a:cs typeface="+mj-cs"/>
              </a:rPr>
              <a:t>الإنسانية</a:t>
            </a:r>
            <a:r>
              <a:rPr lang="ar-SA" sz="2500" dirty="0" smtClean="0">
                <a:cs typeface="+mj-cs"/>
              </a:rPr>
              <a:t>، و</a:t>
            </a:r>
            <a:r>
              <a:rPr lang="ar-EG" sz="2500" dirty="0" smtClean="0">
                <a:cs typeface="+mj-cs"/>
              </a:rPr>
              <a:t>إعداد</a:t>
            </a:r>
            <a:r>
              <a:rPr lang="ar-SA" sz="2500" dirty="0" smtClean="0">
                <a:cs typeface="+mj-cs"/>
              </a:rPr>
              <a:t>ه</a:t>
            </a:r>
            <a:r>
              <a:rPr lang="ar-EG" sz="2500" dirty="0" smtClean="0">
                <a:cs typeface="+mj-cs"/>
              </a:rPr>
              <a:t> النظري والعملي</a:t>
            </a:r>
            <a:r>
              <a:rPr lang="ar-SA" sz="2500" dirty="0" smtClean="0">
                <a:cs typeface="+mj-cs"/>
              </a:rPr>
              <a:t>، </a:t>
            </a:r>
            <a:r>
              <a:rPr lang="ar-EG" sz="2500" dirty="0" smtClean="0">
                <a:cs typeface="+mj-cs"/>
              </a:rPr>
              <a:t>ومعرفته </a:t>
            </a:r>
            <a:r>
              <a:rPr lang="ar-EG" sz="2500" dirty="0">
                <a:cs typeface="+mj-cs"/>
              </a:rPr>
              <a:t>بحاجات الأفراد وكيفية </a:t>
            </a:r>
            <a:r>
              <a:rPr lang="ar-EG" sz="2500" dirty="0" smtClean="0">
                <a:cs typeface="+mj-cs"/>
              </a:rPr>
              <a:t>إشباعها</a:t>
            </a:r>
            <a:r>
              <a:rPr lang="ar-SA" sz="2500" dirty="0" smtClean="0">
                <a:cs typeface="+mj-cs"/>
              </a:rPr>
              <a:t>، </a:t>
            </a:r>
            <a:r>
              <a:rPr lang="ar-SA" sz="2500" dirty="0">
                <a:cs typeface="+mj-cs"/>
              </a:rPr>
              <a:t>و</a:t>
            </a:r>
            <a:r>
              <a:rPr lang="ar-SA" sz="2500" dirty="0" smtClean="0">
                <a:cs typeface="+mj-cs"/>
              </a:rPr>
              <a:t>م</a:t>
            </a:r>
            <a:r>
              <a:rPr lang="ar-EG" sz="2500" dirty="0" smtClean="0">
                <a:cs typeface="+mj-cs"/>
              </a:rPr>
              <a:t>عرف</a:t>
            </a:r>
            <a:r>
              <a:rPr lang="ar-SA" sz="2500" dirty="0" smtClean="0">
                <a:cs typeface="+mj-cs"/>
              </a:rPr>
              <a:t>ته </a:t>
            </a:r>
            <a:r>
              <a:rPr lang="ar-EG" sz="2500" dirty="0" smtClean="0">
                <a:cs typeface="+mj-cs"/>
              </a:rPr>
              <a:t>بالمؤسسات </a:t>
            </a:r>
            <a:r>
              <a:rPr lang="ar-EG" sz="2500" dirty="0">
                <a:cs typeface="+mj-cs"/>
              </a:rPr>
              <a:t>والمصادر </a:t>
            </a:r>
            <a:r>
              <a:rPr lang="ar-EG" sz="2500" dirty="0" smtClean="0">
                <a:cs typeface="+mj-cs"/>
              </a:rPr>
              <a:t>الاجتماعية,</a:t>
            </a:r>
            <a:r>
              <a:rPr lang="ar-SA" sz="2500" dirty="0" smtClean="0">
                <a:cs typeface="+mj-cs"/>
              </a:rPr>
              <a:t> </a:t>
            </a:r>
            <a:r>
              <a:rPr lang="ar-EG" sz="2500" dirty="0" smtClean="0">
                <a:cs typeface="+mj-cs"/>
              </a:rPr>
              <a:t>وكيفية </a:t>
            </a:r>
            <a:r>
              <a:rPr lang="ar-EG" sz="2500" dirty="0">
                <a:cs typeface="+mj-cs"/>
              </a:rPr>
              <a:t>التنسيق بين هذه المؤسسات والاستفادة من </a:t>
            </a:r>
            <a:r>
              <a:rPr lang="ar-EG" sz="2500" dirty="0" smtClean="0">
                <a:cs typeface="+mj-cs"/>
              </a:rPr>
              <a:t>خدماتها</a:t>
            </a:r>
            <a:r>
              <a:rPr lang="ar-SA" sz="2500" dirty="0" smtClean="0">
                <a:cs typeface="+mj-cs"/>
              </a:rPr>
              <a:t>، و</a:t>
            </a:r>
            <a:r>
              <a:rPr lang="ar-EG" sz="2500" dirty="0" smtClean="0">
                <a:cs typeface="+mj-cs"/>
              </a:rPr>
              <a:t>قدر</a:t>
            </a:r>
            <a:r>
              <a:rPr lang="ar-SA" sz="2500" dirty="0" smtClean="0">
                <a:cs typeface="+mj-cs"/>
              </a:rPr>
              <a:t>ته </a:t>
            </a:r>
            <a:r>
              <a:rPr lang="ar-EG" sz="2500" dirty="0" smtClean="0">
                <a:cs typeface="+mj-cs"/>
              </a:rPr>
              <a:t>على </a:t>
            </a:r>
            <a:r>
              <a:rPr lang="ar-SA" sz="2500" dirty="0" smtClean="0">
                <a:cs typeface="+mj-cs"/>
              </a:rPr>
              <a:t>الاتصال ال</a:t>
            </a:r>
            <a:r>
              <a:rPr lang="ar-EG" sz="2500" dirty="0" smtClean="0">
                <a:cs typeface="+mj-cs"/>
              </a:rPr>
              <a:t>سليم</a:t>
            </a:r>
            <a:r>
              <a:rPr lang="ar-SA" sz="2500" dirty="0" smtClean="0">
                <a:cs typeface="+mj-cs"/>
              </a:rPr>
              <a:t> </a:t>
            </a:r>
            <a:r>
              <a:rPr lang="ar-EG" sz="2500" dirty="0" smtClean="0">
                <a:cs typeface="+mj-cs"/>
              </a:rPr>
              <a:t>مع </a:t>
            </a:r>
            <a:r>
              <a:rPr lang="ar-EG" sz="2500" dirty="0">
                <a:cs typeface="+mj-cs"/>
              </a:rPr>
              <a:t>المؤسسات الاجتماعية </a:t>
            </a:r>
            <a:r>
              <a:rPr lang="ar-EG" sz="2500" dirty="0" smtClean="0">
                <a:cs typeface="+mj-cs"/>
              </a:rPr>
              <a:t>المختلفة</a:t>
            </a:r>
            <a:r>
              <a:rPr lang="ar-SA" sz="2500" dirty="0" smtClean="0">
                <a:cs typeface="+mj-cs"/>
              </a:rPr>
              <a:t>، وقدرته </a:t>
            </a:r>
            <a:r>
              <a:rPr lang="ar-EG" sz="2500" dirty="0" smtClean="0">
                <a:cs typeface="+mj-cs"/>
              </a:rPr>
              <a:t>على </a:t>
            </a:r>
            <a:r>
              <a:rPr lang="ar-EG" sz="2500" dirty="0">
                <a:cs typeface="+mj-cs"/>
              </a:rPr>
              <a:t>الربط بين الجانب </a:t>
            </a:r>
            <a:r>
              <a:rPr lang="ar-EG" sz="2500" dirty="0" smtClean="0">
                <a:cs typeface="+mj-cs"/>
              </a:rPr>
              <a:t>المعرفي </a:t>
            </a:r>
            <a:r>
              <a:rPr lang="ar-EG" sz="2500" dirty="0">
                <a:cs typeface="+mj-cs"/>
              </a:rPr>
              <a:t>والجانب </a:t>
            </a:r>
            <a:r>
              <a:rPr lang="ar-EG" sz="2500" dirty="0" smtClean="0">
                <a:cs typeface="+mj-cs"/>
              </a:rPr>
              <a:t>العملي</a:t>
            </a:r>
            <a:r>
              <a:rPr lang="ar-SA" sz="2500" dirty="0" smtClean="0">
                <a:cs typeface="+mj-cs"/>
              </a:rPr>
              <a:t> عنده).</a:t>
            </a:r>
            <a:endParaRPr lang="ar-EG" sz="2500" dirty="0">
              <a:cs typeface="+mj-cs"/>
            </a:endParaRPr>
          </a:p>
          <a:p>
            <a:pPr marL="457200" indent="-457200" algn="just" rtl="1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ar-SA" sz="2500" b="1" dirty="0" smtClean="0">
                <a:solidFill>
                  <a:srgbClr val="7030A0"/>
                </a:solidFill>
                <a:cs typeface="+mj-cs"/>
              </a:rPr>
              <a:t>عوامل تعود </a:t>
            </a:r>
            <a:r>
              <a:rPr lang="ar-EG" sz="2500" b="1" dirty="0" smtClean="0">
                <a:solidFill>
                  <a:srgbClr val="7030A0"/>
                </a:solidFill>
                <a:cs typeface="+mj-cs"/>
              </a:rPr>
              <a:t>شخصية </a:t>
            </a:r>
            <a:r>
              <a:rPr lang="ar-EG" sz="2500" b="1" dirty="0">
                <a:solidFill>
                  <a:srgbClr val="7030A0"/>
                </a:solidFill>
                <a:cs typeface="+mj-cs"/>
              </a:rPr>
              <a:t>الآخرين المشاركين </a:t>
            </a:r>
            <a:r>
              <a:rPr lang="ar-EG" sz="2500" b="1" dirty="0" smtClean="0">
                <a:solidFill>
                  <a:srgbClr val="7030A0"/>
                </a:solidFill>
                <a:cs typeface="+mj-cs"/>
              </a:rPr>
              <a:t>في الفريق</a:t>
            </a:r>
            <a:r>
              <a:rPr lang="ar-SA" sz="2500" b="1" dirty="0" smtClean="0">
                <a:solidFill>
                  <a:srgbClr val="7030A0"/>
                </a:solidFill>
                <a:cs typeface="+mj-cs"/>
              </a:rPr>
              <a:t>، وأهمها</a:t>
            </a:r>
            <a:r>
              <a:rPr lang="ar-EG" sz="2500" b="1" dirty="0" smtClean="0">
                <a:solidFill>
                  <a:srgbClr val="7030A0"/>
                </a:solidFill>
                <a:cs typeface="+mj-cs"/>
              </a:rPr>
              <a:t>:</a:t>
            </a:r>
            <a:r>
              <a:rPr lang="ar-SA" sz="2500" dirty="0" smtClean="0">
                <a:cs typeface="+mj-cs"/>
              </a:rPr>
              <a:t>( كا</a:t>
            </a:r>
            <a:r>
              <a:rPr lang="ar-EG" sz="2500" dirty="0" smtClean="0">
                <a:cs typeface="+mj-cs"/>
              </a:rPr>
              <a:t>ستعداد</a:t>
            </a:r>
            <a:r>
              <a:rPr lang="ar-SA" sz="2500" dirty="0" smtClean="0">
                <a:cs typeface="+mj-cs"/>
              </a:rPr>
              <a:t>هم</a:t>
            </a:r>
            <a:r>
              <a:rPr lang="ar-EG" sz="2500" dirty="0" smtClean="0">
                <a:cs typeface="+mj-cs"/>
              </a:rPr>
              <a:t> الشخصي للتعاون </a:t>
            </a:r>
            <a:r>
              <a:rPr lang="ar-EG" sz="2500" dirty="0">
                <a:cs typeface="+mj-cs"/>
              </a:rPr>
              <a:t>مع </a:t>
            </a:r>
            <a:r>
              <a:rPr lang="ar-EG" sz="2500" dirty="0" smtClean="0">
                <a:cs typeface="+mj-cs"/>
              </a:rPr>
              <a:t>ا</a:t>
            </a:r>
            <a:r>
              <a:rPr lang="ar-SA" sz="2500" dirty="0" smtClean="0">
                <a:cs typeface="+mj-cs"/>
              </a:rPr>
              <a:t>لمرشد الطلابي، و</a:t>
            </a:r>
            <a:r>
              <a:rPr lang="ar-EG" sz="2500" dirty="0" smtClean="0">
                <a:cs typeface="+mj-cs"/>
              </a:rPr>
              <a:t>الإعداد النظري </a:t>
            </a:r>
            <a:r>
              <a:rPr lang="ar-SA" sz="2500" dirty="0" smtClean="0">
                <a:cs typeface="+mj-cs"/>
              </a:rPr>
              <a:t>والعملي لهم، و</a:t>
            </a:r>
            <a:r>
              <a:rPr lang="ar-EG" sz="2500" dirty="0" smtClean="0">
                <a:cs typeface="+mj-cs"/>
              </a:rPr>
              <a:t>إدراك </a:t>
            </a:r>
            <a:r>
              <a:rPr lang="ar-EG" sz="2500" dirty="0">
                <a:cs typeface="+mj-cs"/>
              </a:rPr>
              <a:t>كل عضو من أعضاء الفريق لوظيفته وتخصصه إدراكا واضحا وأيضا مسئوليته تجاه </a:t>
            </a:r>
            <a:r>
              <a:rPr lang="ar-EG" sz="2500" dirty="0" smtClean="0">
                <a:cs typeface="+mj-cs"/>
              </a:rPr>
              <a:t>الآخرين</a:t>
            </a:r>
            <a:r>
              <a:rPr lang="ar-SA" sz="2500" dirty="0" smtClean="0">
                <a:cs typeface="+mj-cs"/>
              </a:rPr>
              <a:t>، </a:t>
            </a:r>
            <a:r>
              <a:rPr lang="ar-EG" sz="2500" dirty="0" smtClean="0">
                <a:cs typeface="+mj-cs"/>
              </a:rPr>
              <a:t>احترام </a:t>
            </a:r>
            <a:r>
              <a:rPr lang="ar-EG" sz="2500" dirty="0">
                <a:cs typeface="+mj-cs"/>
              </a:rPr>
              <a:t>كل عضو لعمل وتخصص كل من الأعضاء </a:t>
            </a:r>
            <a:r>
              <a:rPr lang="ar-EG" sz="2500" dirty="0" smtClean="0">
                <a:cs typeface="+mj-cs"/>
              </a:rPr>
              <a:t>الآخرين</a:t>
            </a:r>
            <a:r>
              <a:rPr lang="ar-SA" sz="2500" dirty="0" smtClean="0">
                <a:cs typeface="+mj-cs"/>
              </a:rPr>
              <a:t>، </a:t>
            </a:r>
            <a:r>
              <a:rPr lang="ar-EG" sz="2500" dirty="0" smtClean="0">
                <a:cs typeface="+mj-cs"/>
              </a:rPr>
              <a:t>إدراك كل</a:t>
            </a:r>
            <a:r>
              <a:rPr lang="ar-SA" sz="2500" dirty="0" smtClean="0">
                <a:cs typeface="+mj-cs"/>
              </a:rPr>
              <a:t> </a:t>
            </a:r>
            <a:r>
              <a:rPr lang="ar-EG" sz="2500" dirty="0" smtClean="0">
                <a:cs typeface="+mj-cs"/>
              </a:rPr>
              <a:t>عضو </a:t>
            </a:r>
            <a:r>
              <a:rPr lang="ar-EG" sz="2500" dirty="0">
                <a:cs typeface="+mj-cs"/>
              </a:rPr>
              <a:t>لكيفية الاستفادة من الأعضاء الآخرين </a:t>
            </a:r>
            <a:r>
              <a:rPr lang="ar-SA" sz="2500" dirty="0" smtClean="0">
                <a:cs typeface="+mj-cs"/>
              </a:rPr>
              <a:t>)</a:t>
            </a:r>
            <a:r>
              <a:rPr lang="ar-EG" sz="2500" dirty="0" smtClean="0">
                <a:cs typeface="+mj-cs"/>
              </a:rPr>
              <a:t>. </a:t>
            </a:r>
            <a:endParaRPr lang="ar-EG" sz="2500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500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19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740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EG" sz="3200" b="1" dirty="0">
                <a:solidFill>
                  <a:srgbClr val="7030A0"/>
                </a:solidFill>
              </a:rPr>
              <a:t>الصعوبات </a:t>
            </a:r>
            <a:r>
              <a:rPr lang="ar-EG" sz="3200" b="1" dirty="0" smtClean="0">
                <a:solidFill>
                  <a:srgbClr val="7030A0"/>
                </a:solidFill>
              </a:rPr>
              <a:t>التي </a:t>
            </a:r>
            <a:r>
              <a:rPr lang="ar-EG" sz="3200" b="1" dirty="0">
                <a:solidFill>
                  <a:srgbClr val="7030A0"/>
                </a:solidFill>
              </a:rPr>
              <a:t>تواجه الخدمة الاجتماعية </a:t>
            </a:r>
            <a:r>
              <a:rPr lang="ar-EG" sz="3200" b="1" dirty="0" smtClean="0">
                <a:solidFill>
                  <a:srgbClr val="7030A0"/>
                </a:solidFill>
              </a:rPr>
              <a:t>في </a:t>
            </a:r>
            <a:r>
              <a:rPr lang="ar-EG" sz="3200" b="1" dirty="0">
                <a:solidFill>
                  <a:srgbClr val="7030A0"/>
                </a:solidFill>
              </a:rPr>
              <a:t>المدرسة 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514350" indent="-51435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 startAt="3"/>
            </a:pPr>
            <a:r>
              <a:rPr lang="ar-EG" sz="2600" b="1" dirty="0" smtClean="0">
                <a:solidFill>
                  <a:srgbClr val="7030A0"/>
                </a:solidFill>
                <a:cs typeface="+mj-cs"/>
              </a:rPr>
              <a:t>عوامل </a:t>
            </a:r>
            <a:r>
              <a:rPr lang="ar-EG" sz="2600" b="1" dirty="0">
                <a:solidFill>
                  <a:srgbClr val="7030A0"/>
                </a:solidFill>
                <a:cs typeface="+mj-cs"/>
              </a:rPr>
              <a:t>مرتبطة بالإدارة واللوائح : </a:t>
            </a:r>
            <a:r>
              <a:rPr lang="ar-SA" sz="2600" dirty="0" smtClean="0">
                <a:cs typeface="+mj-cs"/>
              </a:rPr>
              <a:t>( كعد</a:t>
            </a:r>
            <a:r>
              <a:rPr lang="ar-EG" sz="2600" dirty="0" smtClean="0">
                <a:cs typeface="+mj-cs"/>
              </a:rPr>
              <a:t>م </a:t>
            </a:r>
            <a:r>
              <a:rPr lang="ar-EG" sz="2600" dirty="0">
                <a:cs typeface="+mj-cs"/>
              </a:rPr>
              <a:t>وجود اللوائح </a:t>
            </a:r>
            <a:r>
              <a:rPr lang="ar-EG" sz="2600" dirty="0" smtClean="0">
                <a:cs typeface="+mj-cs"/>
              </a:rPr>
              <a:t>التي </a:t>
            </a:r>
            <a:r>
              <a:rPr lang="ar-EG" sz="2600" dirty="0">
                <a:cs typeface="+mj-cs"/>
              </a:rPr>
              <a:t>تساعد على العمل </a:t>
            </a:r>
            <a:r>
              <a:rPr lang="ar-EG" sz="2600" dirty="0" smtClean="0">
                <a:cs typeface="+mj-cs"/>
              </a:rPr>
              <a:t>الفريقى, مدى </a:t>
            </a:r>
            <a:r>
              <a:rPr lang="ar-EG" sz="2600" dirty="0">
                <a:cs typeface="+mj-cs"/>
              </a:rPr>
              <a:t>فهم </a:t>
            </a:r>
            <a:r>
              <a:rPr lang="ar-EG" sz="2600" dirty="0" smtClean="0">
                <a:cs typeface="+mj-cs"/>
              </a:rPr>
              <a:t>وإق</a:t>
            </a:r>
            <a:r>
              <a:rPr lang="ar-SA" sz="2600" dirty="0" smtClean="0">
                <a:cs typeface="+mj-cs"/>
              </a:rPr>
              <a:t>ت</a:t>
            </a:r>
            <a:r>
              <a:rPr lang="ar-EG" sz="2600" dirty="0" smtClean="0">
                <a:cs typeface="+mj-cs"/>
              </a:rPr>
              <a:t>ناع </a:t>
            </a:r>
            <a:r>
              <a:rPr lang="ar-EG" sz="2600" dirty="0">
                <a:cs typeface="+mj-cs"/>
              </a:rPr>
              <a:t>الإدارة والمدرسين بطبيعة عمل </a:t>
            </a:r>
            <a:r>
              <a:rPr lang="ar-SA" sz="2600" dirty="0" smtClean="0">
                <a:cs typeface="+mj-cs"/>
              </a:rPr>
              <a:t>المرشد الطلابي،</a:t>
            </a:r>
            <a:r>
              <a:rPr lang="ar-EG" sz="2600" dirty="0" smtClean="0">
                <a:cs typeface="+mj-cs"/>
              </a:rPr>
              <a:t> النظام المدرسي </a:t>
            </a:r>
            <a:r>
              <a:rPr lang="ar-EG" sz="2600" dirty="0">
                <a:cs typeface="+mj-cs"/>
              </a:rPr>
              <a:t>والإمكانيات المدرسية </a:t>
            </a:r>
            <a:r>
              <a:rPr lang="ar-EG" sz="2600" dirty="0" smtClean="0">
                <a:cs typeface="+mj-cs"/>
              </a:rPr>
              <a:t>المتاحة</a:t>
            </a:r>
            <a:r>
              <a:rPr lang="ar-SA" sz="2600" dirty="0" smtClean="0">
                <a:cs typeface="+mj-cs"/>
              </a:rPr>
              <a:t>)</a:t>
            </a:r>
            <a:r>
              <a:rPr lang="ar-EG" sz="2600" dirty="0" smtClean="0">
                <a:cs typeface="+mj-cs"/>
              </a:rPr>
              <a:t> </a:t>
            </a:r>
            <a:r>
              <a:rPr lang="ar-EG" sz="2600" dirty="0">
                <a:cs typeface="+mj-cs"/>
              </a:rPr>
              <a:t>. </a:t>
            </a: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600" dirty="0">
              <a:cs typeface="+mj-cs"/>
            </a:endParaRP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600" b="1" dirty="0" smtClean="0">
                <a:solidFill>
                  <a:srgbClr val="FF0000"/>
                </a:solidFill>
                <a:cs typeface="+mj-cs"/>
              </a:rPr>
              <a:t>الصعوبات التي </a:t>
            </a:r>
            <a:r>
              <a:rPr lang="ar-EG" sz="2600" b="1" dirty="0">
                <a:solidFill>
                  <a:srgbClr val="FF0000"/>
                </a:solidFill>
                <a:cs typeface="+mj-cs"/>
              </a:rPr>
              <a:t>تواجه الخدمة الاجتماعية </a:t>
            </a:r>
            <a:r>
              <a:rPr lang="ar-EG" sz="2600" b="1" dirty="0" smtClean="0">
                <a:solidFill>
                  <a:srgbClr val="FF0000"/>
                </a:solidFill>
                <a:cs typeface="+mj-cs"/>
              </a:rPr>
              <a:t>في </a:t>
            </a:r>
            <a:r>
              <a:rPr lang="ar-EG" sz="2600" b="1" dirty="0">
                <a:solidFill>
                  <a:srgbClr val="FF0000"/>
                </a:solidFill>
                <a:cs typeface="+mj-cs"/>
              </a:rPr>
              <a:t>المدرسة للاستفادة من العمل الفريقى </a:t>
            </a:r>
            <a:r>
              <a:rPr lang="ar-EG" sz="2600" dirty="0">
                <a:cs typeface="+mj-cs"/>
              </a:rPr>
              <a:t>: </a:t>
            </a:r>
          </a:p>
          <a:p>
            <a:pPr marL="273050" indent="-27305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600" b="1" dirty="0" smtClean="0">
                <a:solidFill>
                  <a:srgbClr val="0070C0"/>
                </a:solidFill>
                <a:cs typeface="+mj-cs"/>
              </a:rPr>
              <a:t>صعوبات </a:t>
            </a:r>
            <a:r>
              <a:rPr lang="ar-EG" sz="2600" b="1" dirty="0">
                <a:solidFill>
                  <a:srgbClr val="0070C0"/>
                </a:solidFill>
                <a:cs typeface="+mj-cs"/>
              </a:rPr>
              <a:t>تتعلق بالأخصائيين الاجتماعيين : </a:t>
            </a:r>
            <a:r>
              <a:rPr lang="ar-SA" sz="2500" dirty="0" smtClean="0">
                <a:cs typeface="+mj-cs"/>
              </a:rPr>
              <a:t>( ك</a:t>
            </a:r>
            <a:r>
              <a:rPr lang="ar-EG" sz="2500" dirty="0" smtClean="0">
                <a:cs typeface="+mj-cs"/>
              </a:rPr>
              <a:t>عدم </a:t>
            </a:r>
            <a:r>
              <a:rPr lang="ar-EG" sz="2500" dirty="0">
                <a:cs typeface="+mj-cs"/>
              </a:rPr>
              <a:t>فهم الإدارة التعليمية والمعلم لمهام </a:t>
            </a:r>
            <a:r>
              <a:rPr lang="ar-EG" sz="2500" dirty="0" smtClean="0">
                <a:cs typeface="+mj-cs"/>
              </a:rPr>
              <a:t>ا</a:t>
            </a:r>
            <a:r>
              <a:rPr lang="ar-SA" sz="2500" dirty="0" smtClean="0">
                <a:cs typeface="+mj-cs"/>
              </a:rPr>
              <a:t>لمرشد الطلابي، و</a:t>
            </a:r>
            <a:r>
              <a:rPr lang="ar-EG" sz="2500" dirty="0" smtClean="0">
                <a:cs typeface="+mj-cs"/>
              </a:rPr>
              <a:t>ضعف </a:t>
            </a:r>
            <a:r>
              <a:rPr lang="ar-EG" sz="2500" dirty="0">
                <a:cs typeface="+mj-cs"/>
              </a:rPr>
              <a:t>كفاءة بعض </a:t>
            </a:r>
            <a:r>
              <a:rPr lang="ar-SA" sz="2500" dirty="0" smtClean="0">
                <a:cs typeface="+mj-cs"/>
              </a:rPr>
              <a:t>المرشدين </a:t>
            </a:r>
            <a:r>
              <a:rPr lang="ar-EG" sz="2500" dirty="0" smtClean="0">
                <a:cs typeface="+mj-cs"/>
              </a:rPr>
              <a:t>بالمدارس</a:t>
            </a:r>
            <a:r>
              <a:rPr lang="ar-SA" sz="2500" dirty="0" smtClean="0">
                <a:cs typeface="+mj-cs"/>
              </a:rPr>
              <a:t>، </a:t>
            </a:r>
            <a:r>
              <a:rPr lang="ar-EG" sz="2500" dirty="0" smtClean="0">
                <a:cs typeface="+mj-cs"/>
              </a:rPr>
              <a:t>عدم </a:t>
            </a:r>
            <a:r>
              <a:rPr lang="ar-EG" sz="2500" dirty="0">
                <a:cs typeface="+mj-cs"/>
              </a:rPr>
              <a:t>وجود خطة محدودة </a:t>
            </a:r>
            <a:r>
              <a:rPr lang="ar-EG" sz="2500" dirty="0" smtClean="0">
                <a:cs typeface="+mj-cs"/>
              </a:rPr>
              <a:t>للعلاقة </a:t>
            </a:r>
            <a:r>
              <a:rPr lang="ar-EG" sz="2500" dirty="0">
                <a:cs typeface="+mj-cs"/>
              </a:rPr>
              <a:t>بين المعلم </a:t>
            </a:r>
            <a:r>
              <a:rPr lang="ar-SA" sz="2500" dirty="0" smtClean="0">
                <a:cs typeface="+mj-cs"/>
              </a:rPr>
              <a:t>والمرشد الطلابي،</a:t>
            </a:r>
            <a:r>
              <a:rPr lang="ar-EG" sz="2500" dirty="0" smtClean="0">
                <a:cs typeface="+mj-cs"/>
              </a:rPr>
              <a:t> عدم توضيح</a:t>
            </a:r>
            <a:r>
              <a:rPr lang="ar-SA" sz="2500" dirty="0" smtClean="0">
                <a:cs typeface="+mj-cs"/>
              </a:rPr>
              <a:t> المرشد لدوره بالمدرسة، </a:t>
            </a:r>
            <a:r>
              <a:rPr lang="ar-EG" sz="2500" dirty="0" smtClean="0">
                <a:cs typeface="+mj-cs"/>
              </a:rPr>
              <a:t>قيام</a:t>
            </a:r>
            <a:r>
              <a:rPr lang="ar-SA" sz="2500" dirty="0" smtClean="0">
                <a:cs typeface="+mj-cs"/>
              </a:rPr>
              <a:t>ه</a:t>
            </a:r>
            <a:r>
              <a:rPr lang="ar-EG" sz="2500" dirty="0" smtClean="0">
                <a:cs typeface="+mj-cs"/>
              </a:rPr>
              <a:t> بالأنشطة </a:t>
            </a:r>
            <a:r>
              <a:rPr lang="ar-EG" sz="2500" dirty="0">
                <a:cs typeface="+mj-cs"/>
              </a:rPr>
              <a:t>الاجتماعية بمفرده دون مشاركة </a:t>
            </a:r>
            <a:r>
              <a:rPr lang="ar-EG" sz="2500" dirty="0" smtClean="0">
                <a:cs typeface="+mj-cs"/>
              </a:rPr>
              <a:t>الآخرين</a:t>
            </a:r>
            <a:r>
              <a:rPr lang="ar-SA" sz="2500" dirty="0" smtClean="0">
                <a:cs typeface="+mj-cs"/>
              </a:rPr>
              <a:t>، ا</a:t>
            </a:r>
            <a:r>
              <a:rPr lang="ar-EG" sz="2500" dirty="0" smtClean="0">
                <a:cs typeface="+mj-cs"/>
              </a:rPr>
              <a:t>نشغال</a:t>
            </a:r>
            <a:r>
              <a:rPr lang="ar-SA" sz="2500" dirty="0" smtClean="0">
                <a:cs typeface="+mj-cs"/>
              </a:rPr>
              <a:t>هم </a:t>
            </a:r>
            <a:r>
              <a:rPr lang="ar-EG" sz="2500" dirty="0" smtClean="0">
                <a:cs typeface="+mj-cs"/>
              </a:rPr>
              <a:t>بالأعمال الإدارية والتي </a:t>
            </a:r>
            <a:r>
              <a:rPr lang="ar-EG" sz="2500" dirty="0">
                <a:cs typeface="+mj-cs"/>
              </a:rPr>
              <a:t>تستقطع جزاء كبيرا من </a:t>
            </a:r>
            <a:r>
              <a:rPr lang="ar-EG" sz="2500" dirty="0" smtClean="0">
                <a:cs typeface="+mj-cs"/>
              </a:rPr>
              <a:t>وقته</a:t>
            </a:r>
            <a:r>
              <a:rPr lang="ar-SA" sz="2500" dirty="0" smtClean="0">
                <a:cs typeface="+mj-cs"/>
              </a:rPr>
              <a:t>،</a:t>
            </a:r>
            <a:r>
              <a:rPr lang="ar-EG" sz="2500" dirty="0" smtClean="0">
                <a:cs typeface="+mj-cs"/>
              </a:rPr>
              <a:t> إعداد</a:t>
            </a:r>
            <a:r>
              <a:rPr lang="ar-SA" sz="2500" dirty="0" smtClean="0">
                <a:cs typeface="+mj-cs"/>
              </a:rPr>
              <a:t>هم</a:t>
            </a:r>
            <a:r>
              <a:rPr lang="ar-EG" sz="2500" dirty="0" smtClean="0">
                <a:cs typeface="+mj-cs"/>
              </a:rPr>
              <a:t> المهني</a:t>
            </a:r>
            <a:r>
              <a:rPr lang="ar-SA" sz="2500" dirty="0" smtClean="0">
                <a:cs typeface="+mj-cs"/>
              </a:rPr>
              <a:t> قد </a:t>
            </a:r>
            <a:r>
              <a:rPr lang="ar-EG" sz="2500" dirty="0" smtClean="0">
                <a:cs typeface="+mj-cs"/>
              </a:rPr>
              <a:t>لايساعد</a:t>
            </a:r>
            <a:r>
              <a:rPr lang="ar-SA" sz="2500" dirty="0" smtClean="0">
                <a:cs typeface="+mj-cs"/>
              </a:rPr>
              <a:t>هم في العمل مع        .    الفريق بالمدرسة، عدم </a:t>
            </a:r>
            <a:r>
              <a:rPr lang="ar-EG" sz="2500" dirty="0" smtClean="0">
                <a:cs typeface="+mj-cs"/>
              </a:rPr>
              <a:t>اقتناع </a:t>
            </a:r>
            <a:r>
              <a:rPr lang="ar-SA" sz="2500" dirty="0" smtClean="0">
                <a:cs typeface="+mj-cs"/>
              </a:rPr>
              <a:t>المرشد الطلابي بج</a:t>
            </a:r>
            <a:r>
              <a:rPr lang="ar-EG" sz="2500" dirty="0" smtClean="0">
                <a:cs typeface="+mj-cs"/>
              </a:rPr>
              <a:t>دوى </a:t>
            </a:r>
            <a:r>
              <a:rPr lang="ar-EG" sz="2500" dirty="0">
                <a:cs typeface="+mj-cs"/>
              </a:rPr>
              <a:t>التعاون </a:t>
            </a:r>
            <a:r>
              <a:rPr lang="ar-EG" sz="2500" dirty="0" smtClean="0">
                <a:cs typeface="+mj-cs"/>
              </a:rPr>
              <a:t>الفريقى</a:t>
            </a:r>
            <a:r>
              <a:rPr lang="ar-SA" sz="2500" dirty="0" smtClean="0">
                <a:cs typeface="+mj-cs"/>
              </a:rPr>
              <a:t>)</a:t>
            </a:r>
            <a:r>
              <a:rPr lang="ar-EG" sz="2500" dirty="0" smtClean="0">
                <a:cs typeface="+mj-cs"/>
              </a:rPr>
              <a:t> </a:t>
            </a:r>
            <a:r>
              <a:rPr lang="ar-EG" sz="2600" dirty="0">
                <a:cs typeface="+mj-cs"/>
              </a:rPr>
              <a:t>. </a:t>
            </a:r>
            <a:endParaRPr lang="ar-EG" sz="2600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20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354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5040560"/>
          </a:xfrm>
        </p:spPr>
        <p:txBody>
          <a:bodyPr/>
          <a:lstStyle/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tabLst>
                <a:tab pos="2511425" algn="l"/>
              </a:tabLst>
            </a:pPr>
            <a:r>
              <a:rPr lang="ar-EG" sz="2400" b="1" dirty="0">
                <a:solidFill>
                  <a:srgbClr val="0070C0"/>
                </a:solidFill>
                <a:cs typeface="+mj-cs"/>
              </a:rPr>
              <a:t>صعوبات تتعلق </a:t>
            </a:r>
            <a:r>
              <a:rPr lang="ar-EG" sz="2400" b="1" dirty="0" smtClean="0">
                <a:solidFill>
                  <a:srgbClr val="0070C0"/>
                </a:solidFill>
                <a:cs typeface="+mj-cs"/>
              </a:rPr>
              <a:t>بالمعلمين </a:t>
            </a:r>
            <a:r>
              <a:rPr lang="ar-EG" sz="2400" b="1" dirty="0">
                <a:solidFill>
                  <a:srgbClr val="0070C0"/>
                </a:solidFill>
                <a:cs typeface="+mj-cs"/>
              </a:rPr>
              <a:t>: </a:t>
            </a:r>
            <a:r>
              <a:rPr lang="ar-SA" sz="2400" dirty="0" smtClean="0">
                <a:cs typeface="+mj-cs"/>
              </a:rPr>
              <a:t>( كعدم الإعداد الجيد ل</a:t>
            </a:r>
            <a:r>
              <a:rPr lang="ar-EG" sz="2400" dirty="0" smtClean="0">
                <a:cs typeface="+mj-cs"/>
              </a:rPr>
              <a:t>كثير </a:t>
            </a:r>
            <a:r>
              <a:rPr lang="ar-SA" sz="2400" dirty="0" smtClean="0">
                <a:cs typeface="+mj-cs"/>
              </a:rPr>
              <a:t>من </a:t>
            </a:r>
            <a:r>
              <a:rPr lang="ar-EG" sz="2400" dirty="0" smtClean="0">
                <a:cs typeface="+mj-cs"/>
              </a:rPr>
              <a:t>المعلمين </a:t>
            </a:r>
            <a:r>
              <a:rPr lang="ar-SA" sz="2400" dirty="0" smtClean="0">
                <a:cs typeface="+mj-cs"/>
              </a:rPr>
              <a:t>للتعامل مع المرشد الطلابي </a:t>
            </a:r>
            <a:r>
              <a:rPr lang="ar-EG" sz="2400" dirty="0" smtClean="0">
                <a:cs typeface="+mj-cs"/>
              </a:rPr>
              <a:t>في </a:t>
            </a:r>
            <a:r>
              <a:rPr lang="ar-EG" sz="2400" dirty="0">
                <a:cs typeface="+mj-cs"/>
              </a:rPr>
              <a:t>إطار العمل </a:t>
            </a:r>
            <a:r>
              <a:rPr lang="ar-EG" sz="2400" dirty="0" smtClean="0">
                <a:cs typeface="+mj-cs"/>
              </a:rPr>
              <a:t>الفريقى</a:t>
            </a:r>
            <a:r>
              <a:rPr lang="ar-SA" sz="2400" dirty="0" smtClean="0">
                <a:cs typeface="+mj-cs"/>
              </a:rPr>
              <a:t>، </a:t>
            </a:r>
            <a:r>
              <a:rPr lang="ar-EG" sz="2400" dirty="0" smtClean="0">
                <a:cs typeface="+mj-cs"/>
              </a:rPr>
              <a:t>أو </a:t>
            </a:r>
            <a:r>
              <a:rPr lang="ar-SA" sz="2400" dirty="0" smtClean="0">
                <a:cs typeface="+mj-cs"/>
              </a:rPr>
              <a:t>عدم قناعتهم بهذا الدور، </a:t>
            </a:r>
            <a:r>
              <a:rPr lang="ar-EG" sz="2400" dirty="0" smtClean="0">
                <a:cs typeface="+mj-cs"/>
              </a:rPr>
              <a:t>عدم </a:t>
            </a:r>
            <a:r>
              <a:rPr lang="ar-EG" sz="2400" dirty="0">
                <a:cs typeface="+mj-cs"/>
              </a:rPr>
              <a:t>وجود وقت كاف لدى المدرس للمشاركة </a:t>
            </a:r>
            <a:r>
              <a:rPr lang="ar-EG" sz="2400" dirty="0" smtClean="0">
                <a:cs typeface="+mj-cs"/>
              </a:rPr>
              <a:t>في </a:t>
            </a:r>
            <a:r>
              <a:rPr lang="ar-EG" sz="2400" dirty="0">
                <a:cs typeface="+mj-cs"/>
              </a:rPr>
              <a:t>الأنشطة </a:t>
            </a:r>
            <a:r>
              <a:rPr lang="ar-EG" sz="2400" dirty="0" smtClean="0">
                <a:cs typeface="+mj-cs"/>
              </a:rPr>
              <a:t>الاجتماعية</a:t>
            </a:r>
            <a:r>
              <a:rPr lang="ar-SA" sz="2400" dirty="0" smtClean="0">
                <a:cs typeface="+mj-cs"/>
              </a:rPr>
              <a:t>،</a:t>
            </a:r>
            <a:r>
              <a:rPr lang="ar-EG" sz="2400" dirty="0" smtClean="0">
                <a:cs typeface="+mj-cs"/>
              </a:rPr>
              <a:t> </a:t>
            </a:r>
            <a:r>
              <a:rPr lang="ar-EG" sz="2400" dirty="0">
                <a:cs typeface="+mj-cs"/>
              </a:rPr>
              <a:t>وجود بعض الحساسيات بين المعلم </a:t>
            </a:r>
            <a:r>
              <a:rPr lang="ar-EG" sz="2400" dirty="0" smtClean="0">
                <a:cs typeface="+mj-cs"/>
              </a:rPr>
              <a:t>و</a:t>
            </a:r>
            <a:r>
              <a:rPr lang="ar-SA" sz="2400" dirty="0" smtClean="0">
                <a:cs typeface="+mj-cs"/>
              </a:rPr>
              <a:t>المرشد الطلابي، </a:t>
            </a:r>
            <a:r>
              <a:rPr lang="ar-EG" sz="2400" dirty="0" smtClean="0">
                <a:cs typeface="+mj-cs"/>
              </a:rPr>
              <a:t>عدم </a:t>
            </a:r>
            <a:r>
              <a:rPr lang="ar-EG" sz="2400" dirty="0">
                <a:cs typeface="+mj-cs"/>
              </a:rPr>
              <a:t>وجود الحافز </a:t>
            </a:r>
            <a:r>
              <a:rPr lang="ar-EG" sz="2400" dirty="0" smtClean="0">
                <a:cs typeface="+mj-cs"/>
              </a:rPr>
              <a:t>المادي </a:t>
            </a:r>
            <a:r>
              <a:rPr lang="ar-EG" sz="2400" dirty="0">
                <a:cs typeface="+mj-cs"/>
              </a:rPr>
              <a:t>الذى يدفع المعلم </a:t>
            </a:r>
            <a:r>
              <a:rPr lang="ar-EG" sz="2400" dirty="0" smtClean="0">
                <a:cs typeface="+mj-cs"/>
              </a:rPr>
              <a:t>للاهتمام </a:t>
            </a:r>
            <a:r>
              <a:rPr lang="ar-EG" sz="2400" dirty="0">
                <a:cs typeface="+mj-cs"/>
              </a:rPr>
              <a:t>بالجوانب غير </a:t>
            </a:r>
            <a:r>
              <a:rPr lang="ar-EG" sz="2400" dirty="0" smtClean="0">
                <a:cs typeface="+mj-cs"/>
              </a:rPr>
              <a:t>التعليمية</a:t>
            </a:r>
            <a:r>
              <a:rPr lang="ar-SA" sz="2400" dirty="0" smtClean="0">
                <a:cs typeface="+mj-cs"/>
              </a:rPr>
              <a:t>)</a:t>
            </a:r>
            <a:r>
              <a:rPr lang="ar-EG" sz="2400" dirty="0" smtClean="0">
                <a:cs typeface="+mj-cs"/>
              </a:rPr>
              <a:t> </a:t>
            </a:r>
            <a:r>
              <a:rPr lang="ar-EG" sz="2400" dirty="0">
                <a:cs typeface="+mj-cs"/>
              </a:rPr>
              <a:t>. </a:t>
            </a: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tabLst>
                <a:tab pos="2511425" algn="l"/>
              </a:tabLst>
            </a:pPr>
            <a:r>
              <a:rPr lang="ar-EG" sz="2400" b="1" dirty="0" smtClean="0">
                <a:solidFill>
                  <a:srgbClr val="0070C0"/>
                </a:solidFill>
                <a:cs typeface="+mj-cs"/>
              </a:rPr>
              <a:t>صعوبات </a:t>
            </a:r>
            <a:r>
              <a:rPr lang="ar-EG" sz="2400" b="1" dirty="0">
                <a:solidFill>
                  <a:srgbClr val="0070C0"/>
                </a:solidFill>
                <a:cs typeface="+mj-cs"/>
              </a:rPr>
              <a:t>تتعلق بالمدرسة </a:t>
            </a:r>
            <a:r>
              <a:rPr lang="ar-EG" sz="2400" dirty="0" smtClean="0">
                <a:cs typeface="+mj-cs"/>
              </a:rPr>
              <a:t>:</a:t>
            </a:r>
            <a:r>
              <a:rPr lang="ar-SA" sz="2400" dirty="0" smtClean="0">
                <a:cs typeface="+mj-cs"/>
              </a:rPr>
              <a:t>( كقصور </a:t>
            </a:r>
            <a:r>
              <a:rPr lang="ar-EG" sz="2400" dirty="0" smtClean="0">
                <a:cs typeface="+mj-cs"/>
              </a:rPr>
              <a:t>الموارد </a:t>
            </a:r>
            <a:r>
              <a:rPr lang="ar-EG" sz="2400" dirty="0">
                <a:cs typeface="+mj-cs"/>
              </a:rPr>
              <a:t>وضعف الميزانية المخصصة </a:t>
            </a:r>
            <a:r>
              <a:rPr lang="ar-SA" sz="2400" dirty="0" smtClean="0">
                <a:cs typeface="+mj-cs"/>
              </a:rPr>
              <a:t>للإرشاد الطلابي بالمدرسة،</a:t>
            </a:r>
            <a:r>
              <a:rPr lang="ar-EG" sz="2400" dirty="0" smtClean="0">
                <a:cs typeface="+mj-cs"/>
              </a:rPr>
              <a:t> كثرة </a:t>
            </a:r>
            <a:r>
              <a:rPr lang="ar-EG" sz="2400" dirty="0">
                <a:cs typeface="+mj-cs"/>
              </a:rPr>
              <a:t>أعداد الطلاب </a:t>
            </a:r>
            <a:r>
              <a:rPr lang="ar-EG" sz="2400" dirty="0" smtClean="0">
                <a:cs typeface="+mj-cs"/>
              </a:rPr>
              <a:t>بالمدرسة, عدم </a:t>
            </a:r>
            <a:r>
              <a:rPr lang="ar-EG" sz="2400" dirty="0">
                <a:cs typeface="+mj-cs"/>
              </a:rPr>
              <a:t>توافر الكوادر البشرية </a:t>
            </a:r>
            <a:r>
              <a:rPr lang="ar-EG" sz="2400" dirty="0" smtClean="0">
                <a:cs typeface="+mj-cs"/>
              </a:rPr>
              <a:t>اللازمة</a:t>
            </a:r>
            <a:r>
              <a:rPr lang="ar-SA" sz="2400" dirty="0" smtClean="0">
                <a:cs typeface="+mj-cs"/>
              </a:rPr>
              <a:t>،</a:t>
            </a:r>
            <a:r>
              <a:rPr lang="ar-SA" sz="2400" dirty="0">
                <a:cs typeface="+mj-cs"/>
              </a:rPr>
              <a:t> </a:t>
            </a:r>
            <a:r>
              <a:rPr lang="ar-EG" sz="2400" dirty="0" smtClean="0">
                <a:cs typeface="+mj-cs"/>
              </a:rPr>
              <a:t>ق</a:t>
            </a:r>
            <a:r>
              <a:rPr lang="ar-SA" sz="2400" dirty="0" smtClean="0">
                <a:cs typeface="+mj-cs"/>
              </a:rPr>
              <a:t>ِ</a:t>
            </a:r>
            <a:r>
              <a:rPr lang="ar-EG" sz="2400" dirty="0" smtClean="0">
                <a:cs typeface="+mj-cs"/>
              </a:rPr>
              <a:t>ص</a:t>
            </a:r>
            <a:r>
              <a:rPr lang="ar-SA" sz="2400" dirty="0" smtClean="0">
                <a:cs typeface="+mj-cs"/>
              </a:rPr>
              <a:t>َ</a:t>
            </a:r>
            <a:r>
              <a:rPr lang="ar-EG" sz="2400" dirty="0" smtClean="0">
                <a:cs typeface="+mj-cs"/>
              </a:rPr>
              <a:t>ر </a:t>
            </a:r>
            <a:r>
              <a:rPr lang="ar-EG" sz="2400" dirty="0">
                <a:cs typeface="+mj-cs"/>
              </a:rPr>
              <a:t>مدة اليوم </a:t>
            </a:r>
            <a:r>
              <a:rPr lang="ar-EG" sz="2400" dirty="0" smtClean="0">
                <a:cs typeface="+mj-cs"/>
              </a:rPr>
              <a:t>الدراسي </a:t>
            </a:r>
            <a:r>
              <a:rPr lang="ar-EG" sz="2400" dirty="0">
                <a:cs typeface="+mj-cs"/>
              </a:rPr>
              <a:t>مما يؤثر على العمل </a:t>
            </a:r>
            <a:r>
              <a:rPr lang="ar-EG" sz="2400" dirty="0" smtClean="0">
                <a:cs typeface="+mj-cs"/>
              </a:rPr>
              <a:t>الفريقى</a:t>
            </a:r>
            <a:r>
              <a:rPr lang="ar-SA" sz="2400" dirty="0" smtClean="0">
                <a:cs typeface="+mj-cs"/>
              </a:rPr>
              <a:t>،</a:t>
            </a:r>
            <a:r>
              <a:rPr lang="ar-EG" sz="2400" dirty="0" smtClean="0">
                <a:cs typeface="+mj-cs"/>
              </a:rPr>
              <a:t> </a:t>
            </a:r>
            <a:r>
              <a:rPr lang="ar-EG" sz="2400" dirty="0">
                <a:cs typeface="+mj-cs"/>
              </a:rPr>
              <a:t>تركيز </a:t>
            </a:r>
            <a:r>
              <a:rPr lang="ar-SA" sz="2400" dirty="0" smtClean="0">
                <a:cs typeface="+mj-cs"/>
              </a:rPr>
              <a:t>المعلمين على العملية التعليمية </a:t>
            </a:r>
            <a:r>
              <a:rPr lang="ar-EG" sz="2400" dirty="0" smtClean="0">
                <a:cs typeface="+mj-cs"/>
              </a:rPr>
              <a:t>أكثر </a:t>
            </a:r>
            <a:r>
              <a:rPr lang="ar-EG" sz="2400" dirty="0">
                <a:cs typeface="+mj-cs"/>
              </a:rPr>
              <a:t>من </a:t>
            </a:r>
            <a:r>
              <a:rPr lang="ar-EG" sz="2400" dirty="0" smtClean="0">
                <a:cs typeface="+mj-cs"/>
              </a:rPr>
              <a:t>اهتمام</a:t>
            </a:r>
            <a:r>
              <a:rPr lang="ar-SA" sz="2400" dirty="0" smtClean="0">
                <a:cs typeface="+mj-cs"/>
              </a:rPr>
              <a:t>هم </a:t>
            </a:r>
            <a:r>
              <a:rPr lang="ar-EG" sz="2400" dirty="0" smtClean="0">
                <a:cs typeface="+mj-cs"/>
              </a:rPr>
              <a:t>بالتعاون </a:t>
            </a:r>
            <a:r>
              <a:rPr lang="ar-EG" sz="2400" dirty="0">
                <a:cs typeface="+mj-cs"/>
              </a:rPr>
              <a:t>مع </a:t>
            </a:r>
            <a:r>
              <a:rPr lang="ar-SA" sz="2400" dirty="0" smtClean="0">
                <a:cs typeface="+mj-cs"/>
              </a:rPr>
              <a:t>المرشد الطلابي).</a:t>
            </a: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tabLst>
                <a:tab pos="2511425" algn="l"/>
              </a:tabLst>
            </a:pPr>
            <a:r>
              <a:rPr lang="ar-EG" sz="2400" b="1" dirty="0" smtClean="0">
                <a:solidFill>
                  <a:srgbClr val="0070C0"/>
                </a:solidFill>
                <a:cs typeface="+mj-cs"/>
              </a:rPr>
              <a:t> </a:t>
            </a:r>
            <a:r>
              <a:rPr lang="ar-EG" sz="2400" b="1" dirty="0">
                <a:solidFill>
                  <a:srgbClr val="0070C0"/>
                </a:solidFill>
                <a:cs typeface="+mj-cs"/>
              </a:rPr>
              <a:t>صعوبات تتعلق بإدارة </a:t>
            </a:r>
            <a:r>
              <a:rPr lang="ar-EG" sz="2400" b="1" dirty="0" smtClean="0">
                <a:solidFill>
                  <a:srgbClr val="0070C0"/>
                </a:solidFill>
                <a:cs typeface="+mj-cs"/>
              </a:rPr>
              <a:t>المدرسة:</a:t>
            </a:r>
            <a:r>
              <a:rPr lang="ar-SA" sz="2400" dirty="0" smtClean="0">
                <a:cs typeface="+mj-cs"/>
              </a:rPr>
              <a:t>( كاعتقاد </a:t>
            </a:r>
            <a:r>
              <a:rPr lang="ar-EG" sz="2400" dirty="0" smtClean="0">
                <a:cs typeface="+mj-cs"/>
              </a:rPr>
              <a:t>بعض مديري </a:t>
            </a:r>
            <a:r>
              <a:rPr lang="ar-EG" sz="2400" dirty="0">
                <a:cs typeface="+mj-cs"/>
              </a:rPr>
              <a:t>المدارس </a:t>
            </a:r>
            <a:r>
              <a:rPr lang="ar-EG" sz="2400" dirty="0" smtClean="0">
                <a:cs typeface="+mj-cs"/>
              </a:rPr>
              <a:t>أن التعليم</a:t>
            </a:r>
            <a:r>
              <a:rPr lang="ar-SA" sz="2400" dirty="0" smtClean="0">
                <a:cs typeface="+mj-cs"/>
              </a:rPr>
              <a:t> هو</a:t>
            </a:r>
            <a:r>
              <a:rPr lang="ar-EG" sz="2400" dirty="0" smtClean="0">
                <a:cs typeface="+mj-cs"/>
              </a:rPr>
              <a:t> الوظيفة</a:t>
            </a:r>
            <a:r>
              <a:rPr lang="ar-SA" sz="2400" dirty="0" smtClean="0">
                <a:cs typeface="+mj-cs"/>
              </a:rPr>
              <a:t> </a:t>
            </a:r>
            <a:r>
              <a:rPr lang="ar-EG" sz="2400" dirty="0" smtClean="0">
                <a:cs typeface="+mj-cs"/>
              </a:rPr>
              <a:t>الأساسية للمدرسة،</a:t>
            </a:r>
            <a:r>
              <a:rPr lang="ar-SA" sz="2400" dirty="0" smtClean="0">
                <a:cs typeface="+mj-cs"/>
              </a:rPr>
              <a:t> </a:t>
            </a:r>
            <a:r>
              <a:rPr lang="ar-EG" sz="2400" dirty="0" smtClean="0">
                <a:cs typeface="+mj-cs"/>
              </a:rPr>
              <a:t>وبالتالى لا داعى </a:t>
            </a:r>
            <a:r>
              <a:rPr lang="ar-EG" sz="2400" dirty="0">
                <a:cs typeface="+mj-cs"/>
              </a:rPr>
              <a:t>لوجود </a:t>
            </a:r>
            <a:r>
              <a:rPr lang="ar-SA" sz="2400" dirty="0" smtClean="0">
                <a:cs typeface="+mj-cs"/>
              </a:rPr>
              <a:t>المرشد الطلابي </a:t>
            </a:r>
            <a:r>
              <a:rPr lang="ar-EG" sz="2400" dirty="0" smtClean="0">
                <a:cs typeface="+mj-cs"/>
              </a:rPr>
              <a:t>بالمدرسة, أ</a:t>
            </a:r>
            <a:r>
              <a:rPr lang="ar-SA" sz="2400" dirty="0" smtClean="0">
                <a:cs typeface="+mj-cs"/>
              </a:rPr>
              <a:t>و استغلاله في </a:t>
            </a:r>
            <a:r>
              <a:rPr lang="ar-EG" sz="2400" dirty="0" smtClean="0">
                <a:cs typeface="+mj-cs"/>
              </a:rPr>
              <a:t>سد </a:t>
            </a:r>
            <a:r>
              <a:rPr lang="ar-EG" sz="2400" dirty="0">
                <a:cs typeface="+mj-cs"/>
              </a:rPr>
              <a:t>النقص </a:t>
            </a:r>
            <a:r>
              <a:rPr lang="ar-EG" sz="2400" dirty="0" smtClean="0">
                <a:cs typeface="+mj-cs"/>
              </a:rPr>
              <a:t>في </a:t>
            </a:r>
            <a:r>
              <a:rPr lang="ar-EG" sz="2400" dirty="0">
                <a:cs typeface="+mj-cs"/>
              </a:rPr>
              <a:t>تدريس بعض </a:t>
            </a:r>
            <a:r>
              <a:rPr lang="ar-EG" sz="2400" dirty="0" smtClean="0">
                <a:cs typeface="+mj-cs"/>
              </a:rPr>
              <a:t>المواد</a:t>
            </a:r>
            <a:r>
              <a:rPr lang="ar-SA" sz="2400" dirty="0" smtClean="0">
                <a:cs typeface="+mj-cs"/>
              </a:rPr>
              <a:t>، أو الأعمال الإدارية. فهو ليس مهم في العمل الفريقي).</a:t>
            </a:r>
            <a:endParaRPr lang="ar-EG" sz="24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21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967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dirty="0" smtClean="0">
                <a:solidFill>
                  <a:srgbClr val="7030A0"/>
                </a:solidFill>
                <a:cs typeface="+mj-cs"/>
              </a:rPr>
              <a:t> </a:t>
            </a:r>
            <a:r>
              <a:rPr lang="ar-EG" sz="3600" dirty="0" smtClean="0">
                <a:solidFill>
                  <a:srgbClr val="7030A0"/>
                </a:solidFill>
                <a:cs typeface="+mj-cs"/>
              </a:rPr>
              <a:t>مواجهة </a:t>
            </a:r>
            <a:r>
              <a:rPr lang="ar-EG" sz="3600" dirty="0">
                <a:solidFill>
                  <a:srgbClr val="7030A0"/>
                </a:solidFill>
                <a:cs typeface="+mj-cs"/>
              </a:rPr>
              <a:t>الصعوبات </a:t>
            </a:r>
            <a:r>
              <a:rPr lang="ar-EG" sz="3600" dirty="0" smtClean="0">
                <a:solidFill>
                  <a:srgbClr val="7030A0"/>
                </a:solidFill>
                <a:cs typeface="+mj-cs"/>
              </a:rPr>
              <a:t>التي </a:t>
            </a:r>
            <a:r>
              <a:rPr lang="ar-EG" sz="3600" dirty="0">
                <a:solidFill>
                  <a:srgbClr val="7030A0"/>
                </a:solidFill>
                <a:cs typeface="+mj-cs"/>
              </a:rPr>
              <a:t>تواجه العمل </a:t>
            </a:r>
            <a:r>
              <a:rPr lang="ar-EG" sz="3600" dirty="0" smtClean="0">
                <a:solidFill>
                  <a:srgbClr val="7030A0"/>
                </a:solidFill>
                <a:cs typeface="+mj-cs"/>
              </a:rPr>
              <a:t>الفريقى</a:t>
            </a:r>
            <a:r>
              <a:rPr lang="ar-SA" sz="3600" dirty="0" smtClean="0">
                <a:solidFill>
                  <a:srgbClr val="7030A0"/>
                </a:solidFill>
                <a:cs typeface="+mj-cs"/>
              </a:rPr>
              <a:t> بالمدرسة</a:t>
            </a:r>
            <a:r>
              <a:rPr lang="ar-EG" sz="3600" dirty="0" smtClean="0">
                <a:solidFill>
                  <a:srgbClr val="7030A0"/>
                </a:solidFill>
                <a:cs typeface="+mj-cs"/>
              </a:rPr>
              <a:t> </a:t>
            </a:r>
            <a:r>
              <a:rPr lang="en-US" sz="3600" dirty="0" smtClean="0">
                <a:solidFill>
                  <a:srgbClr val="7030A0"/>
                </a:solidFill>
                <a:cs typeface="+mj-cs"/>
              </a:rPr>
              <a:t> 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824536"/>
          </a:xfrm>
        </p:spPr>
        <p:txBody>
          <a:bodyPr/>
          <a:lstStyle/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400" dirty="0" smtClean="0">
                <a:cs typeface="+mj-cs"/>
              </a:rPr>
              <a:t> </a:t>
            </a:r>
            <a:r>
              <a:rPr lang="ar-EG" sz="2400" dirty="0">
                <a:cs typeface="+mj-cs"/>
              </a:rPr>
              <a:t>تزويد طلاب كليات التربية بالمعارف والمعلومات الصحيحة والطرق والأساليب المختلفة للخدمة الاجتماعية </a:t>
            </a:r>
            <a:r>
              <a:rPr lang="ar-EG" sz="2400" dirty="0" smtClean="0">
                <a:cs typeface="+mj-cs"/>
              </a:rPr>
              <a:t>المدرسية</a:t>
            </a:r>
            <a:r>
              <a:rPr lang="ar-SA" sz="2400" dirty="0" smtClean="0">
                <a:cs typeface="+mj-cs"/>
              </a:rPr>
              <a:t>.</a:t>
            </a: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400" dirty="0" smtClean="0">
                <a:cs typeface="+mj-cs"/>
              </a:rPr>
              <a:t>تطوير </a:t>
            </a:r>
            <a:r>
              <a:rPr lang="ar-EG" sz="2400" dirty="0">
                <a:cs typeface="+mj-cs"/>
              </a:rPr>
              <a:t>المناهج والخطط </a:t>
            </a:r>
            <a:r>
              <a:rPr lang="ar-EG" sz="2400" dirty="0" smtClean="0">
                <a:cs typeface="+mj-cs"/>
              </a:rPr>
              <a:t>الدراسية,</a:t>
            </a:r>
            <a:r>
              <a:rPr lang="ar-SA" sz="2400" dirty="0" smtClean="0">
                <a:cs typeface="+mj-cs"/>
              </a:rPr>
              <a:t> </a:t>
            </a:r>
            <a:r>
              <a:rPr lang="ar-EG" sz="2400" dirty="0" smtClean="0">
                <a:cs typeface="+mj-cs"/>
              </a:rPr>
              <a:t>سواء </a:t>
            </a:r>
            <a:r>
              <a:rPr lang="ar-EG" sz="2400" dirty="0">
                <a:cs typeface="+mj-cs"/>
              </a:rPr>
              <a:t>من حيث الهدف أو المحتوى, على أن تتضمن عملية التطوير الاهتمام بديناميات العمل الفريقى </a:t>
            </a:r>
            <a:r>
              <a:rPr lang="ar-EG" sz="2400" dirty="0" smtClean="0">
                <a:cs typeface="+mj-cs"/>
              </a:rPr>
              <a:t>في </a:t>
            </a:r>
            <a:r>
              <a:rPr lang="ar-EG" sz="2400" dirty="0">
                <a:cs typeface="+mj-cs"/>
              </a:rPr>
              <a:t>المجال </a:t>
            </a:r>
            <a:r>
              <a:rPr lang="ar-EG" sz="2400" dirty="0" smtClean="0">
                <a:cs typeface="+mj-cs"/>
              </a:rPr>
              <a:t>المدرسي .</a:t>
            </a:r>
            <a:endParaRPr lang="ar-SA" sz="24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400" dirty="0" smtClean="0">
                <a:cs typeface="+mj-cs"/>
              </a:rPr>
              <a:t>الاهتمام </a:t>
            </a:r>
            <a:r>
              <a:rPr lang="ar-EG" sz="2400" dirty="0">
                <a:cs typeface="+mj-cs"/>
              </a:rPr>
              <a:t>بتنمية وإكساب أعضاء فريق العمل </a:t>
            </a:r>
            <a:r>
              <a:rPr lang="ar-EG" sz="2400" dirty="0" smtClean="0">
                <a:cs typeface="+mj-cs"/>
              </a:rPr>
              <a:t>في </a:t>
            </a:r>
            <a:r>
              <a:rPr lang="ar-EG" sz="2400" dirty="0">
                <a:cs typeface="+mj-cs"/>
              </a:rPr>
              <a:t>المدرسة المهارات الخاصة بالعمل الفريقى مثل المهارات التعاونية المهارات </a:t>
            </a:r>
            <a:r>
              <a:rPr lang="ar-EG" sz="2400" dirty="0" smtClean="0">
                <a:cs typeface="+mj-cs"/>
              </a:rPr>
              <a:t>الاتصالية، </a:t>
            </a:r>
            <a:r>
              <a:rPr lang="ar-EG" sz="2400" dirty="0">
                <a:cs typeface="+mj-cs"/>
              </a:rPr>
              <a:t>مهارات </a:t>
            </a:r>
            <a:r>
              <a:rPr lang="ar-EG" sz="2400" dirty="0" smtClean="0">
                <a:cs typeface="+mj-cs"/>
              </a:rPr>
              <a:t>التفاعل</a:t>
            </a:r>
            <a:r>
              <a:rPr lang="ar-SA" sz="2400" dirty="0" smtClean="0">
                <a:cs typeface="+mj-cs"/>
              </a:rPr>
              <a:t>.</a:t>
            </a: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400" dirty="0" smtClean="0">
                <a:cs typeface="+mj-cs"/>
              </a:rPr>
              <a:t>تنظيم </a:t>
            </a:r>
            <a:r>
              <a:rPr lang="ar-EG" sz="2400" dirty="0">
                <a:cs typeface="+mj-cs"/>
              </a:rPr>
              <a:t>الدورات التدريبية </a:t>
            </a:r>
            <a:r>
              <a:rPr lang="ar-EG" sz="2400" dirty="0" smtClean="0">
                <a:cs typeface="+mj-cs"/>
              </a:rPr>
              <a:t>ل</a:t>
            </a:r>
            <a:r>
              <a:rPr lang="ar-SA" sz="2400" dirty="0" smtClean="0">
                <a:cs typeface="+mj-cs"/>
              </a:rPr>
              <a:t>لمرشدين الطلابيين </a:t>
            </a:r>
            <a:r>
              <a:rPr lang="ar-EG" sz="2400" dirty="0" smtClean="0">
                <a:cs typeface="+mj-cs"/>
              </a:rPr>
              <a:t>بالمدرسة, التي </a:t>
            </a:r>
            <a:r>
              <a:rPr lang="ar-EG" sz="2400" dirty="0">
                <a:cs typeface="+mj-cs"/>
              </a:rPr>
              <a:t>تركز على فهم أساليب وديناميات العمل الفريقى . </a:t>
            </a:r>
            <a:endParaRPr lang="ar-SA" sz="24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400" dirty="0" smtClean="0">
                <a:cs typeface="+mj-cs"/>
              </a:rPr>
              <a:t>الاهتمام </a:t>
            </a:r>
            <a:r>
              <a:rPr lang="ar-EG" sz="2400" dirty="0">
                <a:cs typeface="+mj-cs"/>
              </a:rPr>
              <a:t>بعقد اللقاءات المستمرة بين مختلف المهنيين العاملين </a:t>
            </a:r>
            <a:r>
              <a:rPr lang="ar-EG" sz="2400" dirty="0" smtClean="0">
                <a:cs typeface="+mj-cs"/>
              </a:rPr>
              <a:t>في </a:t>
            </a:r>
            <a:r>
              <a:rPr lang="ar-EG" sz="2400" dirty="0">
                <a:cs typeface="+mj-cs"/>
              </a:rPr>
              <a:t>المدرسة , وذلك للتعرف على طبيعة أدوار كل منهم والإسهامات الخاصة بكل </a:t>
            </a:r>
            <a:r>
              <a:rPr lang="ar-EG" sz="2400" dirty="0" smtClean="0">
                <a:cs typeface="+mj-cs"/>
              </a:rPr>
              <a:t>منهم</a:t>
            </a:r>
            <a:r>
              <a:rPr lang="ar-SA" sz="2400" dirty="0" smtClean="0">
                <a:cs typeface="+mj-cs"/>
              </a:rPr>
              <a:t>.</a:t>
            </a:r>
            <a:r>
              <a:rPr lang="ar-EG" sz="2400" dirty="0">
                <a:cs typeface="+mj-cs"/>
              </a:rPr>
              <a:t> </a:t>
            </a:r>
            <a:endParaRPr lang="ar-SA" sz="2400" dirty="0" smtClean="0">
              <a:cs typeface="+mj-cs"/>
            </a:endParaRPr>
          </a:p>
          <a:p>
            <a:pPr marL="177800" indent="-17780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EG" sz="2400" dirty="0" smtClean="0">
                <a:cs typeface="+mj-cs"/>
              </a:rPr>
              <a:t>تنمية </a:t>
            </a:r>
            <a:r>
              <a:rPr lang="ar-EG" sz="2400" dirty="0">
                <a:cs typeface="+mj-cs"/>
              </a:rPr>
              <a:t>وتدعيم الثقة المتبادلة بين كل من التخصصات المهنية </a:t>
            </a:r>
            <a:r>
              <a:rPr lang="ar-EG" sz="2400" dirty="0" smtClean="0">
                <a:cs typeface="+mj-cs"/>
              </a:rPr>
              <a:t>في المدرسة</a:t>
            </a:r>
            <a:r>
              <a:rPr lang="ar-SA" sz="2400" dirty="0" smtClean="0">
                <a:cs typeface="+mj-cs"/>
              </a:rPr>
              <a:t>.</a:t>
            </a:r>
          </a:p>
          <a:p>
            <a:pPr marL="804863" indent="-80963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ar-SA" sz="2400" dirty="0" smtClean="0">
                <a:cs typeface="+mj-cs"/>
              </a:rPr>
              <a:t> </a:t>
            </a:r>
            <a:r>
              <a:rPr lang="ar-EG" sz="2400" dirty="0" smtClean="0">
                <a:cs typeface="+mj-cs"/>
              </a:rPr>
              <a:t>يجب </a:t>
            </a:r>
            <a:r>
              <a:rPr lang="ar-EG" sz="2400" dirty="0">
                <a:cs typeface="+mj-cs"/>
              </a:rPr>
              <a:t>الاهتمام </a:t>
            </a:r>
            <a:r>
              <a:rPr lang="ar-EG" sz="2400" dirty="0" smtClean="0">
                <a:cs typeface="+mj-cs"/>
              </a:rPr>
              <a:t>بدعم </a:t>
            </a:r>
            <a:r>
              <a:rPr lang="ar-EG" sz="2400" dirty="0">
                <a:cs typeface="+mj-cs"/>
              </a:rPr>
              <a:t>الإنجاز المشترك داخل المدرسة. </a:t>
            </a:r>
          </a:p>
          <a:p>
            <a:pPr marL="0" indent="0" algn="just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ar-EG" sz="2400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22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975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2316</TotalTime>
  <Words>2375</Words>
  <Application>Microsoft Office PowerPoint</Application>
  <PresentationFormat>A4 Paper (210x297 mm)</PresentationFormat>
  <Paragraphs>143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العمل الفريقى في  ممارسات الخدمة الاجتماعية (في المجال المدرسي)</vt:lpstr>
      <vt:lpstr>عناصر المحاضرة</vt:lpstr>
      <vt:lpstr>Slide 3</vt:lpstr>
      <vt:lpstr> العمل الفريقى في ممارسات الخدمة الاجتماعية</vt:lpstr>
      <vt:lpstr>Slide 5</vt:lpstr>
      <vt:lpstr>Slide 6</vt:lpstr>
      <vt:lpstr>  أهمية العمل الفريقى في ممارسات الخدمة الاجتماعية :  </vt:lpstr>
      <vt:lpstr> محددات ممارسة الخدمة الاجتماعية بالعمل الفريقى : </vt:lpstr>
      <vt:lpstr>Slide 9</vt:lpstr>
      <vt:lpstr>  المبادئ التي يلتزم بها المرشد الطلابي كعضو في فريق العمل     </vt:lpstr>
      <vt:lpstr>  العمل الفريقي في المؤسسات المدرسية " المجال المدرسي " </vt:lpstr>
      <vt:lpstr> أهمية العمل الفريقى في المجال المدرسي : </vt:lpstr>
      <vt:lpstr>Slide 13</vt:lpstr>
      <vt:lpstr>Slide 14</vt:lpstr>
      <vt:lpstr> منظور الخدمة الاجتماعية للعمل الفريقى في المجال المدرسي : </vt:lpstr>
      <vt:lpstr>  دينامية العمل الفريقى في المجال المدرسي : </vt:lpstr>
      <vt:lpstr>Slide 17</vt:lpstr>
      <vt:lpstr>دور المرشد الطلابي  في فريق العمل بالمدرسة </vt:lpstr>
      <vt:lpstr>العوامل التي تؤثر على دور المرشد الطلابي في  فريق العمل في المدرسة : </vt:lpstr>
      <vt:lpstr>الصعوبات التي تواجه الخدمة الاجتماعية في المدرسة </vt:lpstr>
      <vt:lpstr>Slide 21</vt:lpstr>
      <vt:lpstr> مواجهة الصعوبات التي تواجه العمل الفريقى بالمدرسة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Sulaiman</cp:lastModifiedBy>
  <cp:revision>277</cp:revision>
  <dcterms:created xsi:type="dcterms:W3CDTF">2009-10-14T19:14:34Z</dcterms:created>
  <dcterms:modified xsi:type="dcterms:W3CDTF">2012-04-14T22:09:13Z</dcterms:modified>
</cp:coreProperties>
</file>