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7" r:id="rId3"/>
    <p:sldId id="259"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0"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3600" b="1" dirty="0" smtClean="0">
                <a:solidFill>
                  <a:srgbClr val="FF0000"/>
                </a:solidFill>
                <a:ea typeface="Calibri"/>
                <a:cs typeface="Arial"/>
              </a:rPr>
              <a:t>المشكلات المدرسية والتعامل معها من خلال طرق الخدمة الاجتماعية</a:t>
            </a:r>
            <a:endParaRPr lang="en-US" sz="36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عناصر المحاضرة</a:t>
            </a:r>
            <a:endParaRPr lang="en-US" b="1" dirty="0">
              <a:solidFill>
                <a:schemeClr val="accent1"/>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4000" b="1" dirty="0">
                <a:ea typeface="Calibri"/>
                <a:cs typeface="Arial"/>
              </a:rPr>
              <a:t>مفهوم المشكلات المدرسية </a:t>
            </a:r>
            <a:endParaRPr lang="ar-SA" sz="4000" b="1" dirty="0" smtClean="0">
              <a:ea typeface="Calibri"/>
              <a:cs typeface="Arial"/>
            </a:endParaRPr>
          </a:p>
          <a:p>
            <a:pPr rtl="1" eaLnBrk="1" hangingPunct="1">
              <a:buFont typeface="Arial" pitchFamily="34" charset="0"/>
              <a:buChar char="•"/>
            </a:pPr>
            <a:r>
              <a:rPr lang="ar-SA" sz="4000" b="1" dirty="0">
                <a:ea typeface="Calibri"/>
                <a:cs typeface="Arial"/>
              </a:rPr>
              <a:t>أنواع المشكلات المدرسية </a:t>
            </a:r>
            <a:endParaRPr lang="ar-SA" sz="4000" b="1" dirty="0" smtClean="0">
              <a:ea typeface="Calibri"/>
              <a:cs typeface="Arial"/>
            </a:endParaRPr>
          </a:p>
          <a:p>
            <a:pPr rtl="1" eaLnBrk="1" hangingPunct="1">
              <a:buFont typeface="Arial" pitchFamily="34" charset="0"/>
              <a:buChar char="•"/>
            </a:pPr>
            <a:r>
              <a:rPr lang="ar-SA" sz="4000" b="1" dirty="0">
                <a:ea typeface="Calibri"/>
                <a:cs typeface="Simplified Arabic"/>
              </a:rPr>
              <a:t>المستويات التي يعمل معها المرشد الطلابي في المدرسة </a:t>
            </a:r>
            <a:endParaRPr lang="ar-SA" sz="4000" b="1" dirty="0" smtClean="0">
              <a:ea typeface="Calibri"/>
              <a:cs typeface="Simplified Arabic"/>
            </a:endParaRPr>
          </a:p>
          <a:p>
            <a:pPr rtl="1" eaLnBrk="1" hangingPunct="1">
              <a:buFont typeface="Arial" pitchFamily="34" charset="0"/>
              <a:buChar char="•"/>
            </a:pPr>
            <a:r>
              <a:rPr lang="ar-SA" sz="4000" b="1" dirty="0">
                <a:ea typeface="Calibri"/>
                <a:cs typeface="Simplified Arabic"/>
              </a:rPr>
              <a:t> العناصر الأساسية في خطة عمل المرشد </a:t>
            </a:r>
            <a:r>
              <a:rPr lang="ar-SA" sz="4000" b="1" dirty="0" smtClean="0">
                <a:ea typeface="Calibri"/>
                <a:cs typeface="Simplified Arabic"/>
              </a:rPr>
              <a:t>الطلابي</a:t>
            </a:r>
          </a:p>
          <a:p>
            <a:pPr rtl="1" eaLnBrk="1" hangingPunct="1">
              <a:buFont typeface="Arial" pitchFamily="34" charset="0"/>
              <a:buChar char="•"/>
            </a:pPr>
            <a:r>
              <a:rPr lang="ar-SA" sz="4000" b="1" dirty="0" smtClean="0">
                <a:ea typeface="Calibri"/>
                <a:cs typeface="Simplified Arabic"/>
              </a:rPr>
              <a:t>خاتمة</a:t>
            </a:r>
          </a:p>
          <a:p>
            <a:pPr marL="0" indent="0" rtl="1" eaLnBrk="1" hangingPunct="1"/>
            <a:endParaRPr lang="ar-SA" sz="4000" b="1" dirty="0" smtClean="0">
              <a:ea typeface="Calibri"/>
              <a:cs typeface="Simplified Arabic"/>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lnSpc>
                <a:spcPct val="115000"/>
              </a:lnSpc>
              <a:spcAft>
                <a:spcPts val="1000"/>
              </a:spcAft>
            </a:pPr>
            <a:r>
              <a:rPr lang="ar-SA" sz="3200" b="1" dirty="0">
                <a:solidFill>
                  <a:srgbClr val="0070C0"/>
                </a:solidFill>
                <a:ea typeface="Calibri"/>
                <a:cs typeface="Arial"/>
              </a:rPr>
              <a:t>مفهوم المشكلات المدرسية </a:t>
            </a:r>
            <a:endParaRPr lang="en-US" sz="3200" dirty="0">
              <a:solidFill>
                <a:srgbClr val="0070C0"/>
              </a:solidFill>
              <a:ea typeface="Calibri"/>
              <a:cs typeface="Arial"/>
            </a:endParaRPr>
          </a:p>
        </p:txBody>
      </p:sp>
      <p:sp>
        <p:nvSpPr>
          <p:cNvPr id="8195" name="Content Placeholder 2"/>
          <p:cNvSpPr>
            <a:spLocks noGrp="1"/>
          </p:cNvSpPr>
          <p:nvPr>
            <p:ph idx="1"/>
          </p:nvPr>
        </p:nvSpPr>
        <p:spPr>
          <a:xfrm>
            <a:off x="228600" y="1295400"/>
            <a:ext cx="9144000" cy="4678363"/>
          </a:xfrm>
        </p:spPr>
        <p:txBody>
          <a:bodyPr/>
          <a:lstStyle/>
          <a:p>
            <a:pPr indent="457200" algn="just" rtl="1">
              <a:lnSpc>
                <a:spcPct val="115000"/>
              </a:lnSpc>
              <a:spcAft>
                <a:spcPts val="0"/>
              </a:spcAft>
            </a:pPr>
            <a:endParaRPr lang="ar-SA" sz="2400" dirty="0" smtClean="0">
              <a:latin typeface="Times New Roman"/>
              <a:ea typeface="Times New Roman"/>
              <a:cs typeface="Simplified Arabic"/>
            </a:endParaRPr>
          </a:p>
          <a:p>
            <a:pPr rtl="1">
              <a:lnSpc>
                <a:spcPct val="115000"/>
              </a:lnSpc>
              <a:spcAft>
                <a:spcPts val="1000"/>
              </a:spcAft>
            </a:pPr>
            <a:r>
              <a:rPr lang="ar-SA" sz="2400" b="1" dirty="0">
                <a:ea typeface="Calibri"/>
                <a:cs typeface="Arial"/>
              </a:rPr>
              <a:t>المشكلات المدرسية </a:t>
            </a:r>
            <a:r>
              <a:rPr lang="ar-SA" sz="2400" b="1" dirty="0" err="1" smtClean="0">
                <a:ea typeface="Calibri"/>
                <a:cs typeface="Arial"/>
              </a:rPr>
              <a:t>هى</a:t>
            </a:r>
            <a:r>
              <a:rPr lang="ar-SA" sz="2400" b="1" dirty="0" smtClean="0">
                <a:ea typeface="Calibri"/>
                <a:cs typeface="Arial"/>
              </a:rPr>
              <a:t> </a:t>
            </a:r>
            <a:r>
              <a:rPr lang="ar-SA" sz="2400" b="1" dirty="0">
                <a:ea typeface="Calibri"/>
                <a:cs typeface="Arial"/>
              </a:rPr>
              <a:t>:</a:t>
            </a:r>
            <a:endParaRPr lang="en-US" sz="2400" dirty="0">
              <a:ea typeface="Calibri"/>
              <a:cs typeface="Arial"/>
            </a:endParaRPr>
          </a:p>
          <a:p>
            <a:pPr rtl="1">
              <a:lnSpc>
                <a:spcPct val="115000"/>
              </a:lnSpc>
              <a:spcAft>
                <a:spcPts val="1000"/>
              </a:spcAft>
            </a:pPr>
            <a:r>
              <a:rPr lang="ar-SA" sz="2400" dirty="0">
                <a:ea typeface="Calibri"/>
                <a:cs typeface="Arial"/>
              </a:rPr>
              <a:t>   مجموعة الصعوبات </a:t>
            </a:r>
            <a:r>
              <a:rPr lang="ar-SA" sz="2400" dirty="0" smtClean="0">
                <a:ea typeface="Calibri"/>
                <a:cs typeface="Arial"/>
              </a:rPr>
              <a:t>الأكاديمية </a:t>
            </a:r>
            <a:r>
              <a:rPr lang="ar-SA" sz="2400" dirty="0">
                <a:ea typeface="Calibri"/>
                <a:cs typeface="Arial"/>
              </a:rPr>
              <a:t>والسلوكية والاجتماعية </a:t>
            </a:r>
            <a:r>
              <a:rPr lang="ar-SA" sz="2400" dirty="0" err="1">
                <a:ea typeface="Calibri"/>
                <a:cs typeface="Arial"/>
              </a:rPr>
              <a:t>التى</a:t>
            </a:r>
            <a:r>
              <a:rPr lang="ar-SA" sz="2400" dirty="0">
                <a:ea typeface="Calibri"/>
                <a:cs typeface="Arial"/>
              </a:rPr>
              <a:t> تعوق الطالب عن تحصيله الدراسي وتحول دون توافقه </a:t>
            </a:r>
            <a:r>
              <a:rPr lang="ar-SA" sz="2400" dirty="0" smtClean="0">
                <a:ea typeface="Calibri"/>
                <a:cs typeface="Arial"/>
              </a:rPr>
              <a:t>الاجتماعي </a:t>
            </a:r>
            <a:r>
              <a:rPr lang="ar-SA" sz="2400" dirty="0">
                <a:ea typeface="Calibri"/>
                <a:cs typeface="Arial"/>
              </a:rPr>
              <a:t>مع زملائه </a:t>
            </a:r>
            <a:r>
              <a:rPr lang="ar-SA" sz="2400" dirty="0" err="1">
                <a:ea typeface="Calibri"/>
                <a:cs typeface="Arial"/>
              </a:rPr>
              <a:t>وباقى</a:t>
            </a:r>
            <a:r>
              <a:rPr lang="ar-SA" sz="2400" dirty="0">
                <a:ea typeface="Calibri"/>
                <a:cs typeface="Arial"/>
              </a:rPr>
              <a:t> </a:t>
            </a:r>
            <a:r>
              <a:rPr lang="ar-SA" sz="2400" smtClean="0">
                <a:ea typeface="Calibri"/>
                <a:cs typeface="Arial"/>
              </a:rPr>
              <a:t>الأنساق</a:t>
            </a:r>
            <a:r>
              <a:rPr lang="ar-SA" sz="2400" dirty="0" smtClean="0">
                <a:ea typeface="Calibri"/>
                <a:cs typeface="Arial"/>
              </a:rPr>
              <a:t> الأخرى </a:t>
            </a:r>
            <a:r>
              <a:rPr lang="ar-SA" sz="2400" dirty="0" err="1">
                <a:ea typeface="Calibri"/>
                <a:cs typeface="Arial"/>
              </a:rPr>
              <a:t>فى</a:t>
            </a:r>
            <a:r>
              <a:rPr lang="ar-SA" sz="2400" dirty="0">
                <a:ea typeface="Calibri"/>
                <a:cs typeface="Arial"/>
              </a:rPr>
              <a:t> المدرسة .</a:t>
            </a:r>
            <a:endParaRPr lang="en-US" sz="2400" dirty="0">
              <a:ea typeface="Calibri"/>
              <a:cs typeface="Arial"/>
            </a:endParaRPr>
          </a:p>
          <a:p>
            <a:pPr rtl="1">
              <a:lnSpc>
                <a:spcPct val="115000"/>
              </a:lnSpc>
              <a:spcAft>
                <a:spcPts val="1000"/>
              </a:spcAft>
            </a:pPr>
            <a:r>
              <a:rPr lang="ar-SA" sz="2400" dirty="0">
                <a:ea typeface="Calibri"/>
                <a:cs typeface="Arial"/>
              </a:rPr>
              <a:t>   كما تعرف </a:t>
            </a:r>
            <a:r>
              <a:rPr lang="ar-SA" sz="2400" dirty="0" smtClean="0">
                <a:ea typeface="Calibri"/>
                <a:cs typeface="Arial"/>
              </a:rPr>
              <a:t>بأنها </a:t>
            </a:r>
            <a:r>
              <a:rPr lang="ar-SA" sz="2400" dirty="0">
                <a:ea typeface="Calibri"/>
                <a:cs typeface="Arial"/>
              </a:rPr>
              <a:t>عدم التكيف </a:t>
            </a:r>
            <a:r>
              <a:rPr lang="ar-SA" sz="2400" dirty="0" err="1">
                <a:ea typeface="Calibri"/>
                <a:cs typeface="Arial"/>
              </a:rPr>
              <a:t>فى</a:t>
            </a:r>
            <a:r>
              <a:rPr lang="ar-SA" sz="2400" dirty="0">
                <a:ea typeface="Calibri"/>
                <a:cs typeface="Arial"/>
              </a:rPr>
              <a:t> الجو المدرسي </a:t>
            </a:r>
            <a:r>
              <a:rPr lang="ar-SA" sz="2400" dirty="0" smtClean="0">
                <a:ea typeface="Calibri"/>
                <a:cs typeface="Arial"/>
              </a:rPr>
              <a:t>وقد </a:t>
            </a:r>
            <a:r>
              <a:rPr lang="ar-SA" sz="2400" dirty="0">
                <a:ea typeface="Calibri"/>
                <a:cs typeface="Arial"/>
              </a:rPr>
              <a:t>يرجع </a:t>
            </a:r>
            <a:r>
              <a:rPr lang="ar-SA" sz="2400" dirty="0" smtClean="0">
                <a:ea typeface="Calibri"/>
                <a:cs typeface="Arial"/>
              </a:rPr>
              <a:t>أسبابه </a:t>
            </a:r>
            <a:r>
              <a:rPr lang="ar-SA" sz="2400" dirty="0">
                <a:ea typeface="Calibri"/>
                <a:cs typeface="Arial"/>
              </a:rPr>
              <a:t>الى الصعوبات </a:t>
            </a:r>
            <a:r>
              <a:rPr lang="ar-SA" sz="2400" dirty="0" err="1">
                <a:ea typeface="Calibri"/>
                <a:cs typeface="Arial"/>
              </a:rPr>
              <a:t>التى</a:t>
            </a:r>
            <a:r>
              <a:rPr lang="ar-SA" sz="2400" dirty="0">
                <a:ea typeface="Calibri"/>
                <a:cs typeface="Arial"/>
              </a:rPr>
              <a:t> يقابلها </a:t>
            </a:r>
            <a:r>
              <a:rPr lang="ar-SA" sz="2400" dirty="0" smtClean="0">
                <a:ea typeface="Calibri"/>
                <a:cs typeface="Arial"/>
              </a:rPr>
              <a:t>الطالب </a:t>
            </a:r>
            <a:r>
              <a:rPr lang="ar-SA" sz="2400" dirty="0" err="1" smtClean="0">
                <a:ea typeface="Calibri"/>
                <a:cs typeface="Arial"/>
              </a:rPr>
              <a:t>فى</a:t>
            </a:r>
            <a:r>
              <a:rPr lang="ar-SA" sz="2400" dirty="0" smtClean="0">
                <a:ea typeface="Calibri"/>
                <a:cs typeface="Arial"/>
              </a:rPr>
              <a:t> </a:t>
            </a:r>
            <a:r>
              <a:rPr lang="ar-SA" sz="2400" dirty="0">
                <a:ea typeface="Calibri"/>
                <a:cs typeface="Arial"/>
              </a:rPr>
              <a:t>مدرسته </a:t>
            </a:r>
            <a:r>
              <a:rPr lang="ar-SA" sz="2400" dirty="0" smtClean="0">
                <a:ea typeface="Calibri"/>
                <a:cs typeface="Arial"/>
              </a:rPr>
              <a:t>أو </a:t>
            </a:r>
            <a:r>
              <a:rPr lang="ar-SA" sz="2400" dirty="0" err="1">
                <a:ea typeface="Calibri"/>
                <a:cs typeface="Arial"/>
              </a:rPr>
              <a:t>فى</a:t>
            </a:r>
            <a:r>
              <a:rPr lang="ar-SA" sz="2400" dirty="0">
                <a:ea typeface="Calibri"/>
                <a:cs typeface="Arial"/>
              </a:rPr>
              <a:t> </a:t>
            </a:r>
            <a:r>
              <a:rPr lang="ar-SA" sz="2400" dirty="0" smtClean="0">
                <a:ea typeface="Calibri"/>
                <a:cs typeface="Arial"/>
              </a:rPr>
              <a:t>أسرته أو </a:t>
            </a:r>
            <a:r>
              <a:rPr lang="ar-SA" sz="2400" dirty="0" err="1">
                <a:ea typeface="Calibri"/>
                <a:cs typeface="Arial"/>
              </a:rPr>
              <a:t>فى</a:t>
            </a:r>
            <a:r>
              <a:rPr lang="ar-SA" sz="2400" dirty="0">
                <a:ea typeface="Calibri"/>
                <a:cs typeface="Arial"/>
              </a:rPr>
              <a:t> بيئته.</a:t>
            </a:r>
            <a:endParaRPr lang="en-US" sz="2400" dirty="0">
              <a:ea typeface="Calibri"/>
              <a:cs typeface="Arial"/>
            </a:endParaRPr>
          </a:p>
          <a:p>
            <a:pPr rtl="1">
              <a:lnSpc>
                <a:spcPct val="115000"/>
              </a:lnSpc>
              <a:spcAft>
                <a:spcPts val="1000"/>
              </a:spcAft>
            </a:pPr>
            <a:r>
              <a:rPr lang="ar-SA" sz="2400" dirty="0">
                <a:ea typeface="Calibri"/>
                <a:cs typeface="Arial"/>
              </a:rPr>
              <a:t>  وتعرف </a:t>
            </a:r>
            <a:r>
              <a:rPr lang="ar-SA" sz="2400" dirty="0" smtClean="0">
                <a:ea typeface="Calibri"/>
                <a:cs typeface="Arial"/>
              </a:rPr>
              <a:t>أيضا بأنها </a:t>
            </a:r>
            <a:r>
              <a:rPr lang="ar-SA" sz="2400" dirty="0">
                <a:ea typeface="Calibri"/>
                <a:cs typeface="Arial"/>
              </a:rPr>
              <a:t>الصعوبات </a:t>
            </a:r>
            <a:r>
              <a:rPr lang="ar-SA" sz="2400" dirty="0" err="1">
                <a:ea typeface="Calibri"/>
                <a:cs typeface="Arial"/>
              </a:rPr>
              <a:t>التى</a:t>
            </a:r>
            <a:r>
              <a:rPr lang="ar-SA" sz="2400" dirty="0">
                <a:ea typeface="Calibri"/>
                <a:cs typeface="Arial"/>
              </a:rPr>
              <a:t> يقابلها الطالب بشكل متكرر وليست طارئة وتؤثر على حياته المدرسية فتعوق افادته من خدمات المدرسة.</a:t>
            </a:r>
            <a:endParaRPr lang="en-US" sz="2400" dirty="0">
              <a:ea typeface="Calibri"/>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a:lnSpc>
                <a:spcPct val="115000"/>
              </a:lnSpc>
              <a:spcAft>
                <a:spcPts val="1000"/>
              </a:spcAft>
            </a:pPr>
            <a:endParaRPr lang="en-US" sz="2400" dirty="0">
              <a:solidFill>
                <a:srgbClr val="0070C0"/>
              </a:solidFill>
              <a:ea typeface="Calibri"/>
              <a:cs typeface="Arial"/>
            </a:endParaRPr>
          </a:p>
        </p:txBody>
      </p:sp>
      <p:sp>
        <p:nvSpPr>
          <p:cNvPr id="9219" name="Content Placeholder 2"/>
          <p:cNvSpPr>
            <a:spLocks noGrp="1"/>
          </p:cNvSpPr>
          <p:nvPr>
            <p:ph idx="4294967295"/>
          </p:nvPr>
        </p:nvSpPr>
        <p:spPr>
          <a:xfrm>
            <a:off x="228600" y="1447800"/>
            <a:ext cx="9144000" cy="4525963"/>
          </a:xfrm>
        </p:spPr>
        <p:txBody>
          <a:bodyPr/>
          <a:lstStyle/>
          <a:p>
            <a:pPr rtl="1">
              <a:lnSpc>
                <a:spcPct val="115000"/>
              </a:lnSpc>
              <a:spcAft>
                <a:spcPts val="1000"/>
              </a:spcAft>
            </a:pPr>
            <a:r>
              <a:rPr lang="ar-SA" b="1" dirty="0">
                <a:solidFill>
                  <a:srgbClr val="FF0000"/>
                </a:solidFill>
                <a:ea typeface="Calibri"/>
                <a:cs typeface="Arial"/>
              </a:rPr>
              <a:t>مفهوم المشكلات المدرسية اجرائيا :</a:t>
            </a:r>
            <a:endParaRPr lang="en-US" dirty="0">
              <a:solidFill>
                <a:srgbClr val="FF0000"/>
              </a:solidFill>
              <a:ea typeface="Calibri"/>
              <a:cs typeface="Arial"/>
            </a:endParaRPr>
          </a:p>
          <a:p>
            <a:pPr rtl="1">
              <a:lnSpc>
                <a:spcPct val="115000"/>
              </a:lnSpc>
              <a:spcAft>
                <a:spcPts val="1000"/>
              </a:spcAft>
            </a:pPr>
            <a:r>
              <a:rPr lang="ar-SA" dirty="0">
                <a:ea typeface="Calibri"/>
                <a:cs typeface="Arial"/>
              </a:rPr>
              <a:t>* موقف او صعوبة يواجهها الطالب بشكل متكرر .</a:t>
            </a:r>
            <a:endParaRPr lang="en-US" dirty="0">
              <a:ea typeface="Calibri"/>
              <a:cs typeface="Arial"/>
            </a:endParaRPr>
          </a:p>
          <a:p>
            <a:pPr rtl="1">
              <a:lnSpc>
                <a:spcPct val="115000"/>
              </a:lnSpc>
              <a:spcAft>
                <a:spcPts val="1000"/>
              </a:spcAft>
            </a:pPr>
            <a:r>
              <a:rPr lang="ar-SA" dirty="0">
                <a:ea typeface="Calibri"/>
                <a:cs typeface="Arial"/>
              </a:rPr>
              <a:t>* عدم قدرة الطالب على مواجهتها .</a:t>
            </a:r>
            <a:endParaRPr lang="en-US" dirty="0">
              <a:ea typeface="Calibri"/>
              <a:cs typeface="Arial"/>
            </a:endParaRPr>
          </a:p>
          <a:p>
            <a:pPr rtl="1">
              <a:lnSpc>
                <a:spcPct val="115000"/>
              </a:lnSpc>
              <a:spcAft>
                <a:spcPts val="1000"/>
              </a:spcAft>
            </a:pPr>
            <a:r>
              <a:rPr lang="ar-SA" dirty="0">
                <a:ea typeface="Calibri"/>
                <a:cs typeface="Arial"/>
              </a:rPr>
              <a:t>*  يحتاج الطالب الى المساعدة </a:t>
            </a:r>
            <a:r>
              <a:rPr lang="ar-SA" dirty="0" err="1">
                <a:ea typeface="Calibri"/>
                <a:cs typeface="Arial"/>
              </a:rPr>
              <a:t>فى</a:t>
            </a:r>
            <a:r>
              <a:rPr lang="ar-SA" dirty="0">
                <a:ea typeface="Calibri"/>
                <a:cs typeface="Arial"/>
              </a:rPr>
              <a:t> هذا الموقف .</a:t>
            </a:r>
            <a:endParaRPr lang="en-US" dirty="0">
              <a:ea typeface="Calibri"/>
              <a:cs typeface="Arial"/>
            </a:endParaRPr>
          </a:p>
          <a:p>
            <a:pPr rtl="1">
              <a:lnSpc>
                <a:spcPct val="115000"/>
              </a:lnSpc>
              <a:spcAft>
                <a:spcPts val="1000"/>
              </a:spcAft>
            </a:pPr>
            <a:r>
              <a:rPr lang="ar-SA" dirty="0">
                <a:ea typeface="Calibri"/>
                <a:cs typeface="Arial"/>
              </a:rPr>
              <a:t>*  يؤثر الموقف على حياة الطالب داخل وخارج المدرسة .</a:t>
            </a:r>
            <a:endParaRPr lang="en-US" dirty="0">
              <a:ea typeface="Calibri"/>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639762"/>
          </a:xfrm>
        </p:spPr>
        <p:txBody>
          <a:bodyPr/>
          <a:lstStyle/>
          <a:p>
            <a:pPr rtl="1">
              <a:lnSpc>
                <a:spcPct val="115000"/>
              </a:lnSpc>
              <a:spcAft>
                <a:spcPts val="1000"/>
              </a:spcAft>
            </a:pPr>
            <a:r>
              <a:rPr lang="ar-SA" sz="3600" b="1" dirty="0">
                <a:solidFill>
                  <a:srgbClr val="0070C0"/>
                </a:solidFill>
                <a:ea typeface="Calibri"/>
                <a:cs typeface="Arial"/>
              </a:rPr>
              <a:t>أنواع المشكلات المدرسية </a:t>
            </a:r>
            <a:endParaRPr lang="en-US" sz="3600"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400" dirty="0">
                <a:ea typeface="Calibri"/>
                <a:cs typeface="Arial"/>
              </a:rPr>
              <a:t>يتعامل المرشد الطلابي </a:t>
            </a:r>
            <a:r>
              <a:rPr lang="ar-SA" sz="2400" dirty="0" err="1">
                <a:ea typeface="Calibri"/>
                <a:cs typeface="Arial"/>
              </a:rPr>
              <a:t>فى</a:t>
            </a:r>
            <a:r>
              <a:rPr lang="ar-SA" sz="2400" dirty="0">
                <a:ea typeface="Calibri"/>
                <a:cs typeface="Arial"/>
              </a:rPr>
              <a:t> المجال المدرسي مع </a:t>
            </a:r>
            <a:r>
              <a:rPr lang="ar-SA" sz="2400" dirty="0" smtClean="0">
                <a:ea typeface="Calibri"/>
                <a:cs typeface="Arial"/>
              </a:rPr>
              <a:t>أنساق </a:t>
            </a:r>
            <a:r>
              <a:rPr lang="ar-SA" sz="2400" dirty="0">
                <a:ea typeface="Calibri"/>
                <a:cs typeface="Arial"/>
              </a:rPr>
              <a:t>متعددة لذلك فهذه </a:t>
            </a:r>
            <a:r>
              <a:rPr lang="ar-SA" sz="2400" dirty="0" err="1">
                <a:ea typeface="Calibri"/>
                <a:cs typeface="Arial"/>
              </a:rPr>
              <a:t>الأنساق</a:t>
            </a:r>
            <a:r>
              <a:rPr lang="ar-SA" sz="2400" dirty="0">
                <a:ea typeface="Calibri"/>
                <a:cs typeface="Arial"/>
              </a:rPr>
              <a:t> لها مشاكل متعددة قد تعيق العملية التعليمية بطريقة مباشرة وطريقة غير مباشرة </a:t>
            </a:r>
            <a:r>
              <a:rPr lang="ar-SA" sz="2400" dirty="0" smtClean="0">
                <a:ea typeface="Calibri"/>
                <a:cs typeface="Arial"/>
              </a:rPr>
              <a:t>وبالتالي </a:t>
            </a:r>
            <a:r>
              <a:rPr lang="ar-SA" sz="2400" dirty="0" err="1">
                <a:ea typeface="Calibri"/>
                <a:cs typeface="Arial"/>
              </a:rPr>
              <a:t>فهى</a:t>
            </a:r>
            <a:r>
              <a:rPr lang="ar-SA" sz="2400" dirty="0">
                <a:ea typeface="Calibri"/>
                <a:cs typeface="Arial"/>
              </a:rPr>
              <a:t> تحتاج الى حلول جذرية وهذه المشاكل قد تختلف من نسق الى </a:t>
            </a:r>
            <a:r>
              <a:rPr lang="ar-SA" sz="2400" dirty="0" smtClean="0">
                <a:ea typeface="Calibri"/>
                <a:cs typeface="Arial"/>
              </a:rPr>
              <a:t>آخر </a:t>
            </a:r>
            <a:r>
              <a:rPr lang="ar-SA" sz="2400" dirty="0">
                <a:ea typeface="Calibri"/>
                <a:cs typeface="Arial"/>
              </a:rPr>
              <a:t>.</a:t>
            </a:r>
            <a:endParaRPr lang="en-US" sz="1800" dirty="0">
              <a:ea typeface="Calibri"/>
              <a:cs typeface="Arial"/>
            </a:endParaRPr>
          </a:p>
          <a:p>
            <a:pPr rtl="1">
              <a:lnSpc>
                <a:spcPct val="115000"/>
              </a:lnSpc>
              <a:spcAft>
                <a:spcPts val="1000"/>
              </a:spcAft>
            </a:pPr>
            <a:r>
              <a:rPr lang="ar-SA" sz="2400" dirty="0">
                <a:ea typeface="Calibri"/>
                <a:cs typeface="Arial"/>
              </a:rPr>
              <a:t>•	مشكلات النسق الفردي (الطالب) .</a:t>
            </a:r>
            <a:endParaRPr lang="en-US" sz="1800" dirty="0">
              <a:ea typeface="Calibri"/>
              <a:cs typeface="Arial"/>
            </a:endParaRPr>
          </a:p>
          <a:p>
            <a:pPr rtl="1">
              <a:lnSpc>
                <a:spcPct val="115000"/>
              </a:lnSpc>
              <a:spcAft>
                <a:spcPts val="1000"/>
              </a:spcAft>
            </a:pPr>
            <a:r>
              <a:rPr lang="ar-SA" sz="2400" dirty="0">
                <a:ea typeface="Calibri"/>
                <a:cs typeface="Arial"/>
              </a:rPr>
              <a:t>•	مشكلات النسق الأسرى ( الأسرة وأولياء الامور )</a:t>
            </a:r>
            <a:endParaRPr lang="en-US" sz="1800" dirty="0">
              <a:ea typeface="Calibri"/>
              <a:cs typeface="Arial"/>
            </a:endParaRPr>
          </a:p>
          <a:p>
            <a:pPr rtl="1">
              <a:lnSpc>
                <a:spcPct val="115000"/>
              </a:lnSpc>
              <a:spcAft>
                <a:spcPts val="1000"/>
              </a:spcAft>
            </a:pPr>
            <a:r>
              <a:rPr lang="ar-SA" sz="2400" dirty="0">
                <a:ea typeface="Calibri"/>
                <a:cs typeface="Arial"/>
              </a:rPr>
              <a:t>•	مشكلات النسق المؤسسي ( المدرسة )</a:t>
            </a:r>
            <a:endParaRPr lang="en-US" sz="1800" dirty="0">
              <a:ea typeface="Calibri"/>
              <a:cs typeface="Arial"/>
            </a:endParaRPr>
          </a:p>
          <a:p>
            <a:pPr rtl="1">
              <a:lnSpc>
                <a:spcPct val="115000"/>
              </a:lnSpc>
              <a:spcAft>
                <a:spcPts val="1000"/>
              </a:spcAft>
            </a:pPr>
            <a:r>
              <a:rPr lang="ar-SA" sz="2400" dirty="0">
                <a:ea typeface="Calibri"/>
                <a:cs typeface="Arial"/>
              </a:rPr>
              <a:t>•	مشكلات النسق المجتمعي ( المجتمع المحيط بالمدرسة )</a:t>
            </a:r>
            <a:endParaRPr lang="en-US" sz="1800" dirty="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sz="3200" b="1" dirty="0">
                <a:solidFill>
                  <a:srgbClr val="FF0000"/>
                </a:solidFill>
                <a:ea typeface="Calibri"/>
                <a:cs typeface="Arial"/>
              </a:rPr>
              <a:t>مشكلات النسق الفردي ( الطالب )</a:t>
            </a: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533400" y="1295400"/>
            <a:ext cx="8915400" cy="4602163"/>
          </a:xfrm>
        </p:spPr>
        <p:txBody>
          <a:bodyPr/>
          <a:lstStyle/>
          <a:p>
            <a:pPr lvl="0" rtl="1">
              <a:lnSpc>
                <a:spcPct val="115000"/>
              </a:lnSpc>
              <a:spcAft>
                <a:spcPts val="0"/>
              </a:spcAft>
              <a:buFont typeface="Arial"/>
              <a:buChar char="-"/>
            </a:pPr>
            <a:r>
              <a:rPr lang="ar-SA" sz="2400" dirty="0">
                <a:ea typeface="Calibri"/>
                <a:cs typeface="Arial"/>
              </a:rPr>
              <a:t>الانحرافات السلوكية </a:t>
            </a:r>
            <a:r>
              <a:rPr lang="ar-SA" sz="2400" dirty="0" err="1">
                <a:ea typeface="Calibri"/>
                <a:cs typeface="Arial"/>
              </a:rPr>
              <a:t>التى</a:t>
            </a:r>
            <a:r>
              <a:rPr lang="ar-SA" sz="2400" dirty="0">
                <a:ea typeface="Calibri"/>
                <a:cs typeface="Arial"/>
              </a:rPr>
              <a:t> يمارسها الطالب </a:t>
            </a:r>
            <a:r>
              <a:rPr lang="ar-SA" sz="2400" dirty="0" err="1">
                <a:ea typeface="Calibri"/>
                <a:cs typeface="Arial"/>
              </a:rPr>
              <a:t>فى</a:t>
            </a:r>
            <a:r>
              <a:rPr lang="ar-SA" sz="2400" dirty="0">
                <a:ea typeface="Calibri"/>
                <a:cs typeface="Arial"/>
              </a:rPr>
              <a:t> المدرسة ( العنف – السرقة – الادمان – التدخين – الغش- البلطجة- الكذب – العدوان – الانحرافات الجنسية ... الخ ) .</a:t>
            </a:r>
            <a:endParaRPr lang="en-US" sz="2400" dirty="0">
              <a:ea typeface="Calibri"/>
              <a:cs typeface="Arial"/>
            </a:endParaRPr>
          </a:p>
          <a:p>
            <a:pPr lvl="0" rtl="1">
              <a:lnSpc>
                <a:spcPct val="115000"/>
              </a:lnSpc>
              <a:spcAft>
                <a:spcPts val="0"/>
              </a:spcAft>
              <a:buFont typeface="Arial"/>
              <a:buChar char="-"/>
            </a:pPr>
            <a:r>
              <a:rPr lang="ar-SA" sz="2400" dirty="0">
                <a:ea typeface="Calibri"/>
                <a:cs typeface="Arial"/>
              </a:rPr>
              <a:t> المشكلات التربوية ( التأخر الدراسي – الغياب المدرسي – التسرب الدراسي – الرسوب </a:t>
            </a:r>
            <a:r>
              <a:rPr lang="ar-SA" sz="2400" dirty="0" err="1">
                <a:ea typeface="Calibri"/>
                <a:cs typeface="Arial"/>
              </a:rPr>
              <a:t>الدراسى</a:t>
            </a:r>
            <a:r>
              <a:rPr lang="ar-SA" sz="2400" dirty="0">
                <a:ea typeface="Calibri"/>
                <a:cs typeface="Arial"/>
              </a:rPr>
              <a:t> ) .</a:t>
            </a:r>
            <a:endParaRPr lang="en-US" sz="2400" dirty="0">
              <a:ea typeface="Calibri"/>
              <a:cs typeface="Arial"/>
            </a:endParaRPr>
          </a:p>
          <a:p>
            <a:pPr lvl="0" rtl="1">
              <a:lnSpc>
                <a:spcPct val="115000"/>
              </a:lnSpc>
              <a:spcAft>
                <a:spcPts val="0"/>
              </a:spcAft>
              <a:buFont typeface="Arial"/>
              <a:buChar char="-"/>
            </a:pPr>
            <a:r>
              <a:rPr lang="ar-SA" sz="2400" dirty="0">
                <a:ea typeface="Calibri"/>
                <a:cs typeface="Arial"/>
              </a:rPr>
              <a:t>المشكلات النفسية ( القلق وعدم الشعور بالأمن – الخوف من المدرسة – الاكتئاب- الانطواء – اضطرابات النطق والكلام – اضطرابات الاخراج – الغيرة – العناد – الغضب ... الخ ) .</a:t>
            </a:r>
            <a:endParaRPr lang="en-US" sz="2400" dirty="0">
              <a:ea typeface="Calibri"/>
              <a:cs typeface="Arial"/>
            </a:endParaRPr>
          </a:p>
          <a:p>
            <a:pPr lvl="0" rtl="1">
              <a:lnSpc>
                <a:spcPct val="115000"/>
              </a:lnSpc>
              <a:spcAft>
                <a:spcPts val="0"/>
              </a:spcAft>
              <a:buFont typeface="Arial"/>
              <a:buChar char="-"/>
            </a:pPr>
            <a:r>
              <a:rPr lang="ar-SA" sz="2400" dirty="0">
                <a:ea typeface="Calibri"/>
                <a:cs typeface="Arial"/>
              </a:rPr>
              <a:t>المشكلات الصحية ( الربو – السكر – ضعف الابصار – ضعف السمع – روماتيزم القلب –الصرع –التخلف </a:t>
            </a:r>
            <a:r>
              <a:rPr lang="ar-SA" sz="2400" dirty="0" err="1">
                <a:ea typeface="Calibri"/>
                <a:cs typeface="Arial"/>
              </a:rPr>
              <a:t>العقلى</a:t>
            </a:r>
            <a:r>
              <a:rPr lang="ar-SA" sz="2400" dirty="0">
                <a:ea typeface="Calibri"/>
                <a:cs typeface="Arial"/>
              </a:rPr>
              <a:t> - الخ ) </a:t>
            </a:r>
            <a:endParaRPr lang="en-US" sz="2400" dirty="0">
              <a:ea typeface="Calibri"/>
              <a:cs typeface="Arial"/>
            </a:endParaRPr>
          </a:p>
          <a:p>
            <a:pPr lvl="0" rtl="1">
              <a:lnSpc>
                <a:spcPct val="115000"/>
              </a:lnSpc>
              <a:spcAft>
                <a:spcPts val="1000"/>
              </a:spcAft>
              <a:buFont typeface="Arial"/>
              <a:buChar char="-"/>
            </a:pPr>
            <a:r>
              <a:rPr lang="ar-SA" sz="2400" dirty="0">
                <a:ea typeface="Calibri"/>
                <a:cs typeface="Arial"/>
              </a:rPr>
              <a:t>المشكلات الاجتماعية(الفقر–التفكك الاسرى– قسوة أولياء الامور ) </a:t>
            </a:r>
            <a:endParaRPr lang="en-US" sz="2400" dirty="0">
              <a:ea typeface="Calibri"/>
              <a:cs typeface="Arial"/>
            </a:endParaRPr>
          </a:p>
          <a:p>
            <a:pPr rtl="1">
              <a:lnSpc>
                <a:spcPct val="115000"/>
              </a:lnSpc>
              <a:spcAft>
                <a:spcPts val="1000"/>
              </a:spcAft>
            </a:pPr>
            <a:r>
              <a:rPr lang="ar-SA" sz="2400" dirty="0">
                <a:ea typeface="Calibri"/>
                <a:cs typeface="Arial"/>
              </a:rPr>
              <a:t> </a:t>
            </a:r>
            <a:endParaRPr lang="en-US" sz="2400" dirty="0">
              <a:ea typeface="Calibri"/>
              <a:cs typeface="Arial"/>
            </a:endParaRPr>
          </a:p>
        </p:txBody>
      </p:sp>
    </p:spTree>
    <p:extLst>
      <p:ext uri="{BB962C8B-B14F-4D97-AF65-F5344CB8AC3E}">
        <p14:creationId xmlns:p14="http://schemas.microsoft.com/office/powerpoint/2010/main" xmlns="" val="3364203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rtl="1">
              <a:lnSpc>
                <a:spcPct val="115000"/>
              </a:lnSpc>
              <a:spcAft>
                <a:spcPts val="1000"/>
              </a:spcAft>
            </a:pPr>
            <a:r>
              <a:rPr lang="ar-SA" sz="3200" b="1" dirty="0">
                <a:solidFill>
                  <a:srgbClr val="FF0000"/>
                </a:solidFill>
                <a:ea typeface="Calibri"/>
                <a:cs typeface="Arial"/>
              </a:rPr>
              <a:t>مشكلات النسق الأسرى ( الأسرة وأولياء الأمور ) </a:t>
            </a:r>
            <a:endParaRPr lang="ar-SA" sz="3200" dirty="0">
              <a:solidFill>
                <a:srgbClr val="FF0000"/>
              </a:solidFill>
            </a:endParaRPr>
          </a:p>
        </p:txBody>
      </p:sp>
      <p:sp>
        <p:nvSpPr>
          <p:cNvPr id="3" name="عنصر نائب للمحتوى 2"/>
          <p:cNvSpPr>
            <a:spLocks noGrp="1"/>
          </p:cNvSpPr>
          <p:nvPr>
            <p:ph idx="1"/>
          </p:nvPr>
        </p:nvSpPr>
        <p:spPr>
          <a:xfrm>
            <a:off x="495300" y="1295400"/>
            <a:ext cx="8915400" cy="4830763"/>
          </a:xfrm>
        </p:spPr>
        <p:txBody>
          <a:bodyPr/>
          <a:lstStyle/>
          <a:p>
            <a:pPr lvl="0" rtl="1">
              <a:lnSpc>
                <a:spcPct val="115000"/>
              </a:lnSpc>
              <a:spcAft>
                <a:spcPts val="0"/>
              </a:spcAft>
              <a:buFont typeface="Arial"/>
              <a:buChar char="-"/>
            </a:pPr>
            <a:r>
              <a:rPr lang="ar-SA" sz="2400" dirty="0">
                <a:ea typeface="Calibri"/>
                <a:cs typeface="Arial"/>
              </a:rPr>
              <a:t>المشكلات الاجتماعية : وهى </a:t>
            </a:r>
            <a:r>
              <a:rPr lang="ar-SA" sz="2400" dirty="0" err="1">
                <a:ea typeface="Calibri"/>
                <a:cs typeface="Arial"/>
              </a:rPr>
              <a:t>التى</a:t>
            </a:r>
            <a:r>
              <a:rPr lang="ar-SA" sz="2400" dirty="0">
                <a:ea typeface="Calibri"/>
                <a:cs typeface="Arial"/>
              </a:rPr>
              <a:t> تتمثل </a:t>
            </a:r>
            <a:r>
              <a:rPr lang="ar-SA" sz="2400" dirty="0" err="1">
                <a:ea typeface="Calibri"/>
                <a:cs typeface="Arial"/>
              </a:rPr>
              <a:t>فى</a:t>
            </a:r>
            <a:r>
              <a:rPr lang="ar-SA" sz="2400" dirty="0">
                <a:ea typeface="Calibri"/>
                <a:cs typeface="Arial"/>
              </a:rPr>
              <a:t> ( الطلاق – تعدد الزوجات – النزاعات الدائمة بين افراد الاسرة – غياب احد الوالدين عن الاسرة ) كل ذلك يؤثر على تحصيل الطالب </a:t>
            </a:r>
            <a:r>
              <a:rPr lang="ar-SA" sz="2400" dirty="0" err="1">
                <a:ea typeface="Calibri"/>
                <a:cs typeface="Arial"/>
              </a:rPr>
              <a:t>فى</a:t>
            </a:r>
            <a:r>
              <a:rPr lang="ar-SA" sz="2400" dirty="0">
                <a:ea typeface="Calibri"/>
                <a:cs typeface="Arial"/>
              </a:rPr>
              <a:t>  المدرسة .</a:t>
            </a:r>
            <a:endParaRPr lang="en-US" sz="2400" dirty="0">
              <a:ea typeface="Calibri"/>
              <a:cs typeface="Arial"/>
            </a:endParaRPr>
          </a:p>
          <a:p>
            <a:pPr lvl="0" rtl="1">
              <a:lnSpc>
                <a:spcPct val="115000"/>
              </a:lnSpc>
              <a:spcAft>
                <a:spcPts val="0"/>
              </a:spcAft>
              <a:buFont typeface="Arial"/>
              <a:buChar char="-"/>
            </a:pPr>
            <a:r>
              <a:rPr lang="ar-SA" sz="2400" dirty="0">
                <a:ea typeface="Calibri"/>
                <a:cs typeface="Arial"/>
              </a:rPr>
              <a:t>المشكلات الاقتصادية : </a:t>
            </a:r>
            <a:r>
              <a:rPr lang="ar-SA" sz="2400" dirty="0" err="1">
                <a:ea typeface="Calibri"/>
                <a:cs typeface="Arial"/>
              </a:rPr>
              <a:t>والتى</a:t>
            </a:r>
            <a:r>
              <a:rPr lang="ar-SA" sz="2400" dirty="0">
                <a:ea typeface="Calibri"/>
                <a:cs typeface="Arial"/>
              </a:rPr>
              <a:t> تتمثل </a:t>
            </a:r>
            <a:r>
              <a:rPr lang="ar-SA" sz="2400" dirty="0" err="1">
                <a:ea typeface="Calibri"/>
                <a:cs typeface="Arial"/>
              </a:rPr>
              <a:t>فى</a:t>
            </a:r>
            <a:r>
              <a:rPr lang="ar-SA" sz="2400" dirty="0">
                <a:ea typeface="Calibri"/>
                <a:cs typeface="Arial"/>
              </a:rPr>
              <a:t> انعدام وقلة دخل الاسرة مع كثرة عدد </a:t>
            </a:r>
            <a:r>
              <a:rPr lang="ar-SA" sz="2400" dirty="0" smtClean="0">
                <a:ea typeface="Calibri"/>
                <a:cs typeface="Arial"/>
              </a:rPr>
              <a:t>الأبناء </a:t>
            </a:r>
            <a:r>
              <a:rPr lang="ar-SA" sz="2400" dirty="0">
                <a:ea typeface="Calibri"/>
                <a:cs typeface="Arial"/>
              </a:rPr>
              <a:t>مما يؤدى الى حرمان الطالب من المصروف او تلبية احتياجاته ومطالبه .</a:t>
            </a:r>
            <a:endParaRPr lang="en-US" sz="2400" dirty="0">
              <a:ea typeface="Calibri"/>
              <a:cs typeface="Arial"/>
            </a:endParaRPr>
          </a:p>
          <a:p>
            <a:pPr lvl="0" rtl="1">
              <a:lnSpc>
                <a:spcPct val="115000"/>
              </a:lnSpc>
              <a:spcAft>
                <a:spcPts val="0"/>
              </a:spcAft>
              <a:buFont typeface="Arial"/>
              <a:buChar char="-"/>
            </a:pPr>
            <a:r>
              <a:rPr lang="ar-SA" sz="2400" dirty="0">
                <a:ea typeface="Calibri"/>
                <a:cs typeface="Arial"/>
              </a:rPr>
              <a:t> المشكلات الصحية : وهى </a:t>
            </a:r>
            <a:r>
              <a:rPr lang="ar-SA" sz="2400" dirty="0" err="1">
                <a:ea typeface="Calibri"/>
                <a:cs typeface="Arial"/>
              </a:rPr>
              <a:t>التى</a:t>
            </a:r>
            <a:r>
              <a:rPr lang="ar-SA" sz="2400" dirty="0">
                <a:ea typeface="Calibri"/>
                <a:cs typeface="Arial"/>
              </a:rPr>
              <a:t> تتمثل </a:t>
            </a:r>
            <a:r>
              <a:rPr lang="ar-SA" sz="2400" dirty="0" err="1">
                <a:ea typeface="Calibri"/>
                <a:cs typeface="Arial"/>
              </a:rPr>
              <a:t>فى</a:t>
            </a:r>
            <a:r>
              <a:rPr lang="ar-SA" sz="2400" dirty="0">
                <a:ea typeface="Calibri"/>
                <a:cs typeface="Arial"/>
              </a:rPr>
              <a:t> حالة من الضعف  </a:t>
            </a:r>
            <a:r>
              <a:rPr lang="ar-SA" sz="2400" dirty="0" err="1">
                <a:ea typeface="Calibri"/>
                <a:cs typeface="Arial"/>
              </a:rPr>
              <a:t>الجسمى</a:t>
            </a:r>
            <a:r>
              <a:rPr lang="ar-SA" sz="2400" dirty="0">
                <a:ea typeface="Calibri"/>
                <a:cs typeface="Arial"/>
              </a:rPr>
              <a:t> </a:t>
            </a:r>
            <a:r>
              <a:rPr lang="ar-SA" sz="2400" dirty="0" smtClean="0">
                <a:ea typeface="Calibri"/>
                <a:cs typeface="Arial"/>
              </a:rPr>
              <a:t>لأحد أفراد الأسرة </a:t>
            </a:r>
            <a:r>
              <a:rPr lang="ar-SA" sz="2400" dirty="0">
                <a:ea typeface="Calibri"/>
                <a:cs typeface="Arial"/>
              </a:rPr>
              <a:t>المرتبطة بحدوث </a:t>
            </a:r>
            <a:r>
              <a:rPr lang="ar-SA" sz="2400" dirty="0" smtClean="0">
                <a:ea typeface="Calibri"/>
                <a:cs typeface="Arial"/>
              </a:rPr>
              <a:t>أمراض </a:t>
            </a:r>
            <a:r>
              <a:rPr lang="ar-SA" sz="2400" dirty="0">
                <a:ea typeface="Calibri"/>
                <a:cs typeface="Arial"/>
              </a:rPr>
              <a:t>مزمنة مما يؤدى الى عدم قيام احد </a:t>
            </a:r>
            <a:r>
              <a:rPr lang="ar-SA" sz="2400" dirty="0" smtClean="0">
                <a:ea typeface="Calibri"/>
                <a:cs typeface="Arial"/>
              </a:rPr>
              <a:t>أفراد الأسرة </a:t>
            </a:r>
            <a:r>
              <a:rPr lang="ar-SA" sz="2400" dirty="0">
                <a:ea typeface="Calibri"/>
                <a:cs typeface="Arial"/>
              </a:rPr>
              <a:t>بالعمل وينتج عنه عدم اشباع  احتياجات الطالب .</a:t>
            </a:r>
            <a:endParaRPr lang="en-US" sz="2400" dirty="0">
              <a:ea typeface="Calibri"/>
              <a:cs typeface="Arial"/>
            </a:endParaRPr>
          </a:p>
          <a:p>
            <a:pPr lvl="0" rtl="1">
              <a:lnSpc>
                <a:spcPct val="115000"/>
              </a:lnSpc>
              <a:spcAft>
                <a:spcPts val="0"/>
              </a:spcAft>
              <a:buFont typeface="Arial"/>
              <a:buChar char="-"/>
            </a:pPr>
            <a:r>
              <a:rPr lang="ar-SA" sz="2400" dirty="0">
                <a:ea typeface="Calibri"/>
                <a:cs typeface="Arial"/>
              </a:rPr>
              <a:t> المشكلات الأخلاقية : وهى </a:t>
            </a:r>
            <a:r>
              <a:rPr lang="ar-SA" sz="2400" dirty="0" err="1">
                <a:ea typeface="Calibri"/>
                <a:cs typeface="Arial"/>
              </a:rPr>
              <a:t>التى</a:t>
            </a:r>
            <a:r>
              <a:rPr lang="ar-SA" sz="2400" dirty="0">
                <a:ea typeface="Calibri"/>
                <a:cs typeface="Arial"/>
              </a:rPr>
              <a:t> تتمثل </a:t>
            </a:r>
            <a:r>
              <a:rPr lang="ar-SA" sz="2400" dirty="0" err="1">
                <a:ea typeface="Calibri"/>
                <a:cs typeface="Arial"/>
              </a:rPr>
              <a:t>فى</a:t>
            </a:r>
            <a:r>
              <a:rPr lang="ar-SA" sz="2400" dirty="0">
                <a:ea typeface="Calibri"/>
                <a:cs typeface="Arial"/>
              </a:rPr>
              <a:t> ممارسة </a:t>
            </a:r>
            <a:r>
              <a:rPr lang="ar-SA" sz="2400" dirty="0" smtClean="0">
                <a:ea typeface="Calibri"/>
                <a:cs typeface="Arial"/>
              </a:rPr>
              <a:t>أحد </a:t>
            </a:r>
            <a:r>
              <a:rPr lang="ar-SA" sz="2400" dirty="0">
                <a:ea typeface="Calibri"/>
                <a:cs typeface="Arial"/>
              </a:rPr>
              <a:t>من أفراد </a:t>
            </a:r>
            <a:r>
              <a:rPr lang="ar-SA" sz="2400" dirty="0" smtClean="0">
                <a:ea typeface="Calibri"/>
                <a:cs typeface="Arial"/>
              </a:rPr>
              <a:t>الأسرة </a:t>
            </a:r>
            <a:r>
              <a:rPr lang="ar-SA" sz="2400" dirty="0">
                <a:ea typeface="Calibri"/>
                <a:cs typeface="Arial"/>
              </a:rPr>
              <a:t>بسلوك لا يتفق مع الآداب العامة والقيم والعادات والتقاليد المتعارف عليها </a:t>
            </a:r>
            <a:r>
              <a:rPr lang="ar-SA" sz="2400" dirty="0" err="1">
                <a:ea typeface="Calibri"/>
                <a:cs typeface="Arial"/>
              </a:rPr>
              <a:t>والتى</a:t>
            </a:r>
            <a:r>
              <a:rPr lang="ar-SA" sz="2400" dirty="0">
                <a:ea typeface="Calibri"/>
                <a:cs typeface="Arial"/>
              </a:rPr>
              <a:t> يعتنقها غالبية المواطنين </a:t>
            </a:r>
            <a:r>
              <a:rPr lang="ar-SA" sz="2400" dirty="0" err="1">
                <a:ea typeface="Calibri"/>
                <a:cs typeface="Arial"/>
              </a:rPr>
              <a:t>فى</a:t>
            </a:r>
            <a:r>
              <a:rPr lang="ar-SA" sz="2400" dirty="0">
                <a:ea typeface="Calibri"/>
                <a:cs typeface="Arial"/>
              </a:rPr>
              <a:t> المجتمع .</a:t>
            </a:r>
            <a:endParaRPr lang="en-US" sz="2400" dirty="0">
              <a:ea typeface="Calibri"/>
              <a:cs typeface="Arial"/>
            </a:endParaRPr>
          </a:p>
          <a:p>
            <a:pPr marL="457200" rtl="1">
              <a:lnSpc>
                <a:spcPct val="115000"/>
              </a:lnSpc>
              <a:spcAft>
                <a:spcPts val="1000"/>
              </a:spcAft>
            </a:pPr>
            <a:r>
              <a:rPr lang="ar-SA" sz="2400" dirty="0">
                <a:ea typeface="Calibri"/>
                <a:cs typeface="Arial"/>
              </a:rPr>
              <a:t> </a:t>
            </a:r>
            <a:endParaRPr lang="en-US" sz="2400"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915400" cy="1066800"/>
          </a:xfrm>
        </p:spPr>
        <p:txBody>
          <a:bodyPr/>
          <a:lstStyle/>
          <a:p>
            <a:pPr rtl="1">
              <a:lnSpc>
                <a:spcPct val="115000"/>
              </a:lnSpc>
              <a:spcAft>
                <a:spcPts val="1000"/>
              </a:spcAft>
            </a:pPr>
            <a:r>
              <a:rPr lang="ar-SA" sz="3200" b="1" dirty="0" smtClean="0">
                <a:solidFill>
                  <a:srgbClr val="FF0000"/>
                </a:solidFill>
                <a:ea typeface="Calibri"/>
                <a:cs typeface="Arial"/>
              </a:rPr>
              <a:t>مشكلات </a:t>
            </a:r>
            <a:r>
              <a:rPr lang="ar-SA" sz="3200" b="1" dirty="0">
                <a:solidFill>
                  <a:srgbClr val="FF0000"/>
                </a:solidFill>
                <a:ea typeface="Calibri"/>
                <a:cs typeface="Arial"/>
              </a:rPr>
              <a:t>النسق </a:t>
            </a:r>
            <a:r>
              <a:rPr lang="ar-SA" sz="3200" b="1" dirty="0" err="1">
                <a:solidFill>
                  <a:srgbClr val="FF0000"/>
                </a:solidFill>
                <a:ea typeface="Calibri"/>
                <a:cs typeface="Arial"/>
              </a:rPr>
              <a:t>المؤسسى</a:t>
            </a:r>
            <a:r>
              <a:rPr lang="ar-SA" sz="3200" b="1" dirty="0">
                <a:solidFill>
                  <a:srgbClr val="FF0000"/>
                </a:solidFill>
                <a:ea typeface="Calibri"/>
                <a:cs typeface="Arial"/>
              </a:rPr>
              <a:t> ( المدرسة ) </a:t>
            </a: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495300" y="1295400"/>
            <a:ext cx="8915400" cy="5029200"/>
          </a:xfrm>
        </p:spPr>
        <p:txBody>
          <a:bodyPr/>
          <a:lstStyle/>
          <a:p>
            <a:pPr marL="0" lvl="0" indent="0" rtl="1">
              <a:lnSpc>
                <a:spcPct val="115000"/>
              </a:lnSpc>
              <a:spcAft>
                <a:spcPts val="0"/>
              </a:spcAft>
            </a:pPr>
            <a:endParaRPr lang="ar-SA" sz="2400" dirty="0">
              <a:ea typeface="Calibri"/>
              <a:cs typeface="Arial"/>
            </a:endParaRPr>
          </a:p>
          <a:p>
            <a:pPr lvl="0" rtl="1">
              <a:lnSpc>
                <a:spcPct val="115000"/>
              </a:lnSpc>
              <a:spcAft>
                <a:spcPts val="0"/>
              </a:spcAft>
              <a:buFont typeface="Arial"/>
              <a:buChar char="-"/>
            </a:pPr>
            <a:r>
              <a:rPr lang="ar-SA" sz="2400" dirty="0" smtClean="0">
                <a:ea typeface="Calibri"/>
                <a:cs typeface="Arial"/>
              </a:rPr>
              <a:t>الدروس </a:t>
            </a:r>
            <a:r>
              <a:rPr lang="ar-SA" sz="2400" dirty="0">
                <a:ea typeface="Calibri"/>
                <a:cs typeface="Arial"/>
              </a:rPr>
              <a:t>الخصوصية</a:t>
            </a:r>
            <a:endParaRPr lang="en-US" sz="1800" dirty="0">
              <a:ea typeface="Calibri"/>
              <a:cs typeface="Arial"/>
            </a:endParaRPr>
          </a:p>
          <a:p>
            <a:pPr lvl="0" rtl="1">
              <a:lnSpc>
                <a:spcPct val="115000"/>
              </a:lnSpc>
              <a:spcAft>
                <a:spcPts val="0"/>
              </a:spcAft>
              <a:buFont typeface="Arial"/>
              <a:buChar char="-"/>
            </a:pPr>
            <a:r>
              <a:rPr lang="ar-SA" sz="2400" dirty="0">
                <a:ea typeface="Calibri"/>
                <a:cs typeface="Arial"/>
              </a:rPr>
              <a:t>مشكلة كثافة الفصل </a:t>
            </a:r>
            <a:r>
              <a:rPr lang="ar-SA" sz="2400" dirty="0" err="1">
                <a:ea typeface="Calibri"/>
                <a:cs typeface="Arial"/>
              </a:rPr>
              <a:t>فى</a:t>
            </a:r>
            <a:r>
              <a:rPr lang="ar-SA" sz="2400" dirty="0">
                <a:ea typeface="Calibri"/>
                <a:cs typeface="Arial"/>
              </a:rPr>
              <a:t> المدارس </a:t>
            </a:r>
            <a:endParaRPr lang="en-US" sz="1800" dirty="0">
              <a:ea typeface="Calibri"/>
              <a:cs typeface="Arial"/>
            </a:endParaRPr>
          </a:p>
          <a:p>
            <a:pPr lvl="0" rtl="1">
              <a:lnSpc>
                <a:spcPct val="115000"/>
              </a:lnSpc>
              <a:spcAft>
                <a:spcPts val="0"/>
              </a:spcAft>
              <a:buFont typeface="Arial"/>
              <a:buChar char="-"/>
            </a:pPr>
            <a:r>
              <a:rPr lang="ar-SA" sz="2400" dirty="0">
                <a:ea typeface="Calibri"/>
                <a:cs typeface="Arial"/>
              </a:rPr>
              <a:t>مشكلة قلة الوسائل التعليمية بالمدارس </a:t>
            </a:r>
            <a:endParaRPr lang="en-US" sz="1800" dirty="0">
              <a:ea typeface="Calibri"/>
              <a:cs typeface="Arial"/>
            </a:endParaRPr>
          </a:p>
          <a:p>
            <a:pPr lvl="0" rtl="1">
              <a:lnSpc>
                <a:spcPct val="115000"/>
              </a:lnSpc>
              <a:spcAft>
                <a:spcPts val="1000"/>
              </a:spcAft>
              <a:buFont typeface="Arial"/>
              <a:buChar char="-"/>
            </a:pPr>
            <a:r>
              <a:rPr lang="ar-SA" sz="2400" dirty="0">
                <a:ea typeface="Calibri"/>
                <a:cs typeface="Arial"/>
              </a:rPr>
              <a:t> مشكلة تنظيم الطلبة داخل الفصول </a:t>
            </a:r>
            <a:endParaRPr lang="en-US" sz="1800" dirty="0">
              <a:ea typeface="Calibri"/>
              <a:cs typeface="Arial"/>
            </a:endParaRPr>
          </a:p>
        </p:txBody>
      </p:sp>
    </p:spTree>
    <p:extLst>
      <p:ext uri="{BB962C8B-B14F-4D97-AF65-F5344CB8AC3E}">
        <p14:creationId xmlns:p14="http://schemas.microsoft.com/office/powerpoint/2010/main" xmlns="" val="858877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rtl="1">
              <a:lnSpc>
                <a:spcPct val="115000"/>
              </a:lnSpc>
              <a:spcAft>
                <a:spcPts val="1000"/>
              </a:spcAft>
            </a:pPr>
            <a:r>
              <a:rPr lang="ar-SA" sz="3200" b="1" dirty="0">
                <a:solidFill>
                  <a:srgbClr val="FF0000"/>
                </a:solidFill>
                <a:ea typeface="Calibri"/>
                <a:cs typeface="Arial"/>
              </a:rPr>
              <a:t>مشكلات النسق </a:t>
            </a:r>
            <a:r>
              <a:rPr lang="ar-SA" sz="3200" b="1" dirty="0" err="1">
                <a:solidFill>
                  <a:srgbClr val="FF0000"/>
                </a:solidFill>
                <a:ea typeface="Calibri"/>
                <a:cs typeface="Arial"/>
              </a:rPr>
              <a:t>المجتمعى</a:t>
            </a:r>
            <a:r>
              <a:rPr lang="ar-SA" sz="3200" b="1" dirty="0">
                <a:solidFill>
                  <a:srgbClr val="FF0000"/>
                </a:solidFill>
                <a:ea typeface="Calibri"/>
                <a:cs typeface="Arial"/>
              </a:rPr>
              <a:t> ( المجتمع المحيط بالمدرسة )</a:t>
            </a:r>
            <a:r>
              <a:rPr lang="en-US" sz="3200" dirty="0">
                <a:solidFill>
                  <a:srgbClr val="FF0000"/>
                </a:solidFill>
                <a:ea typeface="Calibri"/>
                <a:cs typeface="Arial"/>
              </a:rPr>
              <a:t/>
            </a:r>
            <a:br>
              <a:rPr lang="en-US" sz="3200" dirty="0">
                <a:solidFill>
                  <a:srgbClr val="FF0000"/>
                </a:solidFill>
                <a:ea typeface="Calibri"/>
                <a:cs typeface="Arial"/>
              </a:rPr>
            </a:br>
            <a:endParaRPr lang="ar-SA" sz="3200" dirty="0">
              <a:solidFill>
                <a:srgbClr val="FF0000"/>
              </a:solidFill>
            </a:endParaRPr>
          </a:p>
        </p:txBody>
      </p:sp>
      <p:sp>
        <p:nvSpPr>
          <p:cNvPr id="3" name="عنصر نائب للمحتوى 2"/>
          <p:cNvSpPr>
            <a:spLocks noGrp="1"/>
          </p:cNvSpPr>
          <p:nvPr>
            <p:ph idx="1"/>
          </p:nvPr>
        </p:nvSpPr>
        <p:spPr>
          <a:xfrm>
            <a:off x="495300" y="1371600"/>
            <a:ext cx="8915400" cy="4754563"/>
          </a:xfrm>
        </p:spPr>
        <p:txBody>
          <a:bodyPr/>
          <a:lstStyle/>
          <a:p>
            <a:pPr lvl="0" rtl="1">
              <a:lnSpc>
                <a:spcPct val="115000"/>
              </a:lnSpc>
              <a:spcAft>
                <a:spcPts val="0"/>
              </a:spcAft>
              <a:buFont typeface="Arial"/>
              <a:buChar char="-"/>
            </a:pPr>
            <a:r>
              <a:rPr lang="ar-SA" sz="2400" dirty="0">
                <a:ea typeface="Calibri"/>
                <a:cs typeface="Arial"/>
              </a:rPr>
              <a:t>ضعف امكانيات المجتمع المحلى المحيط بالمدرسة .</a:t>
            </a:r>
            <a:endParaRPr lang="en-US" sz="1800" dirty="0">
              <a:ea typeface="Calibri"/>
              <a:cs typeface="Arial"/>
            </a:endParaRPr>
          </a:p>
          <a:p>
            <a:pPr lvl="0" rtl="1">
              <a:lnSpc>
                <a:spcPct val="115000"/>
              </a:lnSpc>
              <a:spcAft>
                <a:spcPts val="0"/>
              </a:spcAft>
              <a:buFont typeface="Arial"/>
              <a:buChar char="-"/>
            </a:pPr>
            <a:r>
              <a:rPr lang="ar-SA" sz="2400" dirty="0">
                <a:ea typeface="Calibri"/>
                <a:cs typeface="Arial"/>
              </a:rPr>
              <a:t> انتشار </a:t>
            </a:r>
            <a:r>
              <a:rPr lang="ar-SA" sz="2400" dirty="0" smtClean="0">
                <a:ea typeface="Calibri"/>
                <a:cs typeface="Arial"/>
              </a:rPr>
              <a:t>الأمية </a:t>
            </a:r>
            <a:r>
              <a:rPr lang="ar-SA" sz="2400" dirty="0" err="1">
                <a:ea typeface="Calibri"/>
                <a:cs typeface="Arial"/>
              </a:rPr>
              <a:t>فى</a:t>
            </a:r>
            <a:r>
              <a:rPr lang="ar-SA" sz="2400" dirty="0">
                <a:ea typeface="Calibri"/>
                <a:cs typeface="Arial"/>
              </a:rPr>
              <a:t> المجتمع المحلى المحيط بالمدرسة ( عدم النضج بأهمية التعليم )</a:t>
            </a:r>
            <a:endParaRPr lang="en-US" sz="1800" dirty="0">
              <a:ea typeface="Calibri"/>
              <a:cs typeface="Arial"/>
            </a:endParaRPr>
          </a:p>
          <a:p>
            <a:pPr lvl="0" rtl="1">
              <a:lnSpc>
                <a:spcPct val="115000"/>
              </a:lnSpc>
              <a:spcAft>
                <a:spcPts val="0"/>
              </a:spcAft>
              <a:buFont typeface="Arial"/>
              <a:buChar char="-"/>
            </a:pPr>
            <a:r>
              <a:rPr lang="ar-SA" sz="2400" dirty="0">
                <a:ea typeface="Calibri"/>
                <a:cs typeface="Arial"/>
              </a:rPr>
              <a:t>انتشار بعض الظواهر الاجتماعية ( عمالة الأطفال – الزواج المبكر – عدم تعليم البنات – انتشار </a:t>
            </a:r>
            <a:r>
              <a:rPr lang="ar-SA" sz="2400" dirty="0" err="1">
                <a:ea typeface="Calibri"/>
                <a:cs typeface="Arial"/>
              </a:rPr>
              <a:t>مقاهى</a:t>
            </a:r>
            <a:r>
              <a:rPr lang="ar-SA" sz="2400" dirty="0">
                <a:ea typeface="Calibri"/>
                <a:cs typeface="Arial"/>
              </a:rPr>
              <a:t> الانترنت ... الخ ) .</a:t>
            </a:r>
            <a:endParaRPr lang="en-US" sz="1800" dirty="0">
              <a:ea typeface="Calibri"/>
              <a:cs typeface="Arial"/>
            </a:endParaRPr>
          </a:p>
          <a:p>
            <a:pPr lvl="0" rtl="1">
              <a:lnSpc>
                <a:spcPct val="115000"/>
              </a:lnSpc>
              <a:spcAft>
                <a:spcPts val="1000"/>
              </a:spcAft>
              <a:buFont typeface="Arial"/>
              <a:buChar char="-"/>
            </a:pPr>
            <a:r>
              <a:rPr lang="ar-SA" sz="2400" dirty="0">
                <a:ea typeface="Calibri"/>
                <a:cs typeface="Arial"/>
              </a:rPr>
              <a:t>ضعف المشاركة المجتمعية </a:t>
            </a:r>
            <a:r>
              <a:rPr lang="ar-SA" sz="2400" dirty="0" err="1">
                <a:ea typeface="Calibri"/>
                <a:cs typeface="Arial"/>
              </a:rPr>
              <a:t>فى</a:t>
            </a:r>
            <a:r>
              <a:rPr lang="ar-SA" sz="2400" dirty="0">
                <a:ea typeface="Calibri"/>
                <a:cs typeface="Arial"/>
              </a:rPr>
              <a:t> المجتمع المحيط بالمدرسة .</a:t>
            </a:r>
            <a:endParaRPr lang="en-US" sz="1800" dirty="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solidFill>
                  <a:srgbClr val="0070C0"/>
                </a:solidFill>
                <a:ea typeface="Calibri"/>
                <a:cs typeface="Simplified Arabic"/>
              </a:rPr>
              <a:t>المستويات التي يعمل معها المرشد الطلابي في المدرسة </a:t>
            </a:r>
            <a:endParaRPr lang="ar-SA" sz="3600" dirty="0">
              <a:solidFill>
                <a:srgbClr val="0070C0"/>
              </a:solidFill>
            </a:endParaRPr>
          </a:p>
        </p:txBody>
      </p:sp>
      <p:sp>
        <p:nvSpPr>
          <p:cNvPr id="3" name="عنصر نائب للمحتوى 2"/>
          <p:cNvSpPr>
            <a:spLocks noGrp="1"/>
          </p:cNvSpPr>
          <p:nvPr>
            <p:ph idx="1"/>
          </p:nvPr>
        </p:nvSpPr>
        <p:spPr>
          <a:xfrm>
            <a:off x="495300" y="1371600"/>
            <a:ext cx="8915400" cy="4754563"/>
          </a:xfrm>
        </p:spPr>
        <p:txBody>
          <a:bodyPr/>
          <a:lstStyle/>
          <a:p>
            <a:pPr rtl="1">
              <a:lnSpc>
                <a:spcPct val="115000"/>
              </a:lnSpc>
              <a:spcAft>
                <a:spcPts val="1000"/>
              </a:spcAft>
            </a:pPr>
            <a:r>
              <a:rPr lang="ar-SA" sz="2400" b="1" dirty="0" smtClean="0">
                <a:ea typeface="Calibri"/>
                <a:cs typeface="Simplified Arabic"/>
              </a:rPr>
              <a:t>     </a:t>
            </a:r>
            <a:r>
              <a:rPr lang="ar-SA" sz="2400" b="1" dirty="0" smtClean="0">
                <a:solidFill>
                  <a:srgbClr val="FF0000"/>
                </a:solidFill>
                <a:ea typeface="Calibri"/>
                <a:cs typeface="Simplified Arabic"/>
              </a:rPr>
              <a:t>المواقف </a:t>
            </a:r>
            <a:r>
              <a:rPr lang="ar-SA" sz="2400" b="1" dirty="0">
                <a:solidFill>
                  <a:srgbClr val="FF0000"/>
                </a:solidFill>
                <a:ea typeface="Calibri"/>
                <a:cs typeface="Simplified Arabic"/>
              </a:rPr>
              <a:t>الفردية الطارئة</a:t>
            </a:r>
            <a:r>
              <a:rPr lang="en-US" sz="2400" b="1" dirty="0">
                <a:solidFill>
                  <a:srgbClr val="FF0000"/>
                </a:solidFill>
                <a:latin typeface="Simplified Arabic"/>
                <a:ea typeface="Calibri"/>
              </a:rPr>
              <a:t> :</a:t>
            </a:r>
            <a:r>
              <a:rPr lang="en-US" sz="2400" dirty="0">
                <a:latin typeface="Simplified Arabic"/>
                <a:ea typeface="Calibri"/>
              </a:rPr>
              <a:t/>
            </a:r>
            <a:br>
              <a:rPr lang="en-US" sz="2400" dirty="0">
                <a:latin typeface="Simplified Arabic"/>
                <a:ea typeface="Calibri"/>
              </a:rPr>
            </a:br>
            <a:r>
              <a:rPr lang="ar-SA" sz="2400" dirty="0">
                <a:latin typeface="Simplified Arabic"/>
                <a:ea typeface="Calibri"/>
              </a:rPr>
              <a:t>هي تلك السلوكيات والتصرفات التي تحدث وتتكرر وتحتاج إلى متابعة سواء كانت هذه المواقف سلوكية أو نفسية أو صحية أو تعليمية أو تربوية ، وتحتاج من الأخصائي الاجتماعي أسلوبه المهني في حلها والسيطرة عليها ، وتنحصر آلية العلاج في النصح والإرشاد وتدوين هذه المواقف لأنها إذا تكررت تحتاج إلى دراسة فورية متعمقة لمساعدة الطالب ، أو دراسة هذه الظاهرة إذا كانت </a:t>
            </a:r>
            <a:r>
              <a:rPr lang="ar-SA" sz="2400" dirty="0" smtClean="0">
                <a:latin typeface="Simplified Arabic"/>
                <a:ea typeface="Calibri"/>
              </a:rPr>
              <a:t>عامة</a:t>
            </a:r>
            <a:r>
              <a:rPr lang="en-US" sz="2400" dirty="0" smtClean="0">
                <a:latin typeface="Simplified Arabic"/>
                <a:ea typeface="Calibri"/>
              </a:rPr>
              <a:t>.. </a:t>
            </a:r>
          </a:p>
          <a:p>
            <a:pPr rtl="1">
              <a:lnSpc>
                <a:spcPct val="115000"/>
              </a:lnSpc>
              <a:spcAft>
                <a:spcPts val="1000"/>
              </a:spcAft>
            </a:pPr>
            <a:r>
              <a:rPr lang="en-US" sz="2400" dirty="0" smtClean="0">
                <a:latin typeface="Simplified Arabic"/>
                <a:ea typeface="Calibri"/>
              </a:rPr>
              <a:t> </a:t>
            </a:r>
            <a:r>
              <a:rPr lang="en-US" sz="2400" dirty="0">
                <a:latin typeface="Simplified Arabic"/>
                <a:ea typeface="Calibri"/>
              </a:rPr>
              <a:t>-  </a:t>
            </a:r>
            <a:r>
              <a:rPr lang="en-US" sz="2400" b="1" dirty="0">
                <a:latin typeface="Simplified Arabic"/>
                <a:ea typeface="Calibri"/>
              </a:rPr>
              <a:t> </a:t>
            </a:r>
            <a:r>
              <a:rPr lang="ar-SA" sz="2400" b="1" dirty="0">
                <a:solidFill>
                  <a:srgbClr val="FF0000"/>
                </a:solidFill>
                <a:latin typeface="Simplified Arabic"/>
                <a:ea typeface="Calibri"/>
              </a:rPr>
              <a:t>الطالب ذو مشكلة</a:t>
            </a:r>
            <a:r>
              <a:rPr lang="en-US" sz="2400" b="1" dirty="0">
                <a:solidFill>
                  <a:srgbClr val="FF0000"/>
                </a:solidFill>
                <a:latin typeface="Simplified Arabic"/>
                <a:ea typeface="Calibri"/>
              </a:rPr>
              <a:t> : </a:t>
            </a:r>
            <a:r>
              <a:rPr lang="en-US" sz="2400" dirty="0">
                <a:latin typeface="Simplified Arabic"/>
                <a:ea typeface="Calibri"/>
              </a:rPr>
              <a:t/>
            </a:r>
            <a:br>
              <a:rPr lang="en-US" sz="2400" dirty="0">
                <a:latin typeface="Simplified Arabic"/>
                <a:ea typeface="Calibri"/>
              </a:rPr>
            </a:br>
            <a:r>
              <a:rPr lang="ar-SA" sz="2400" dirty="0">
                <a:latin typeface="Simplified Arabic"/>
                <a:ea typeface="Calibri"/>
              </a:rPr>
              <a:t>يقصد به الطالب الذي يعاني من موقف عجز عن حله ، </a:t>
            </a:r>
            <a:r>
              <a:rPr lang="ar-SA" sz="2400" dirty="0" smtClean="0">
                <a:latin typeface="Simplified Arabic"/>
                <a:ea typeface="Calibri"/>
              </a:rPr>
              <a:t>إما </a:t>
            </a:r>
            <a:r>
              <a:rPr lang="ar-SA" sz="2400" dirty="0">
                <a:latin typeface="Simplified Arabic"/>
                <a:ea typeface="Calibri"/>
              </a:rPr>
              <a:t>لقصور في ذاته ، أو في بيئته مما يحتاج إلى جهود متعمقة في دراسة حالته ، لمعرفة العوامل المؤثرة في إحداث المشكلة وتقديم الجهود العلاجية المناسبة لذلك</a:t>
            </a:r>
            <a:r>
              <a:rPr lang="en-US" sz="2400" dirty="0">
                <a:latin typeface="Simplified Arabic"/>
                <a:ea typeface="Calibri"/>
              </a:rPr>
              <a:t> .</a:t>
            </a:r>
            <a:br>
              <a:rPr lang="en-US" sz="2400" dirty="0">
                <a:latin typeface="Simplified Arabic"/>
                <a:ea typeface="Calibri"/>
              </a:rPr>
            </a:br>
            <a:endParaRPr lang="en-US" sz="2400" dirty="0">
              <a:ea typeface="Calibri"/>
              <a:cs typeface="Arial"/>
            </a:endParaRPr>
          </a:p>
        </p:txBody>
      </p:sp>
    </p:spTree>
    <p:extLst>
      <p:ext uri="{BB962C8B-B14F-4D97-AF65-F5344CB8AC3E}">
        <p14:creationId xmlns:p14="http://schemas.microsoft.com/office/powerpoint/2010/main" xmlns="" val="3230973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200" b="1" dirty="0">
                <a:solidFill>
                  <a:srgbClr val="0070C0"/>
                </a:solidFill>
                <a:ea typeface="Calibri"/>
                <a:cs typeface="Simplified Arabic"/>
              </a:rPr>
              <a:t>العناصر الأساسية في خطة عمل المرشد الطلابي</a:t>
            </a:r>
            <a:r>
              <a:rPr lang="en-US" sz="3200" dirty="0">
                <a:solidFill>
                  <a:srgbClr val="0070C0"/>
                </a:solidFill>
                <a:ea typeface="Calibri"/>
                <a:cs typeface="Arial"/>
              </a:rPr>
              <a:t/>
            </a:r>
            <a:br>
              <a:rPr lang="en-US" sz="3200" dirty="0">
                <a:solidFill>
                  <a:srgbClr val="0070C0"/>
                </a:solidFill>
                <a:ea typeface="Calibri"/>
                <a:cs typeface="Arial"/>
              </a:rPr>
            </a:br>
            <a:endParaRPr lang="en-US" sz="3200" dirty="0">
              <a:solidFill>
                <a:srgbClr val="0070C0"/>
              </a:solidFill>
              <a:ea typeface="Calibri"/>
              <a:cs typeface="Arial"/>
            </a:endParaRPr>
          </a:p>
        </p:txBody>
      </p:sp>
      <p:sp>
        <p:nvSpPr>
          <p:cNvPr id="3" name="عنصر نائب للمحتوى 2"/>
          <p:cNvSpPr>
            <a:spLocks noGrp="1"/>
          </p:cNvSpPr>
          <p:nvPr>
            <p:ph idx="1"/>
          </p:nvPr>
        </p:nvSpPr>
        <p:spPr>
          <a:xfrm>
            <a:off x="495300" y="1295400"/>
            <a:ext cx="8915400" cy="5029200"/>
          </a:xfrm>
        </p:spPr>
        <p:txBody>
          <a:bodyPr/>
          <a:lstStyle/>
          <a:p>
            <a:pPr rtl="1">
              <a:lnSpc>
                <a:spcPct val="115000"/>
              </a:lnSpc>
              <a:spcAft>
                <a:spcPts val="1000"/>
              </a:spcAft>
            </a:pPr>
            <a:r>
              <a:rPr lang="ar-SA" sz="2400" b="1" dirty="0">
                <a:solidFill>
                  <a:srgbClr val="FF0000"/>
                </a:solidFill>
                <a:ea typeface="Calibri"/>
                <a:cs typeface="Simplified Arabic"/>
              </a:rPr>
              <a:t>أولاً : مجال العمل مع الحالات الفردية</a:t>
            </a:r>
            <a:r>
              <a:rPr lang="en-US" sz="2400" dirty="0">
                <a:solidFill>
                  <a:srgbClr val="FF0000"/>
                </a:solidFill>
                <a:latin typeface="Simplified Arabic"/>
                <a:ea typeface="Calibri"/>
              </a:rPr>
              <a:t> :</a:t>
            </a:r>
            <a:r>
              <a:rPr lang="en-US" sz="2400" dirty="0">
                <a:solidFill>
                  <a:srgbClr val="000000"/>
                </a:solidFill>
                <a:latin typeface="Simplified Arabic"/>
                <a:ea typeface="Calibri"/>
              </a:rPr>
              <a:t/>
            </a:r>
            <a:br>
              <a:rPr lang="en-US" sz="2400" dirty="0">
                <a:solidFill>
                  <a:srgbClr val="000000"/>
                </a:solidFill>
                <a:latin typeface="Simplified Arabic"/>
                <a:ea typeface="Calibri"/>
              </a:rPr>
            </a:br>
            <a:r>
              <a:rPr lang="ar-SA" sz="2400" dirty="0">
                <a:ea typeface="Calibri"/>
                <a:cs typeface="Simplified Arabic"/>
              </a:rPr>
              <a:t>يمثل عمل الأخصائي الاجتماعي مع الطلاب كأفراد في مدارسهم حجر الزاوية في خططهم وبرامجهم لمساعدتهم على تفهم مشكلاتهم ، وإبراز الكامن من طاقاتهم واستثمار قدراتهم في علاج ما تعرضوا له من مشكلات حالت دون استفادتهم الاستفادة الكاملة من الخدمات التعليمية والتربوية في المجتمع المدرسي</a:t>
            </a:r>
            <a:r>
              <a:rPr lang="en-US" sz="2400" dirty="0">
                <a:latin typeface="Simplified Arabic"/>
                <a:ea typeface="Calibri"/>
              </a:rPr>
              <a:t> .</a:t>
            </a:r>
            <a:br>
              <a:rPr lang="en-US" sz="2400" dirty="0">
                <a:latin typeface="Simplified Arabic"/>
                <a:ea typeface="Calibri"/>
              </a:rPr>
            </a:br>
            <a:endParaRPr lang="ar-SA" sz="2400" dirty="0" smtClean="0">
              <a:latin typeface="Simplified Arabic"/>
              <a:ea typeface="Calibri"/>
            </a:endParaRPr>
          </a:p>
          <a:p>
            <a:pPr rtl="1">
              <a:lnSpc>
                <a:spcPct val="115000"/>
              </a:lnSpc>
              <a:spcAft>
                <a:spcPts val="1000"/>
              </a:spcAft>
            </a:pPr>
            <a:r>
              <a:rPr lang="ar-SA" sz="2400" dirty="0" smtClean="0">
                <a:ea typeface="Calibri"/>
                <a:cs typeface="Simplified Arabic"/>
              </a:rPr>
              <a:t>ويقوم </a:t>
            </a:r>
            <a:r>
              <a:rPr lang="ar-SA" sz="2400" dirty="0">
                <a:ea typeface="Calibri"/>
                <a:cs typeface="Simplified Arabic"/>
              </a:rPr>
              <a:t>المرشدون الطلابيون خلال عملهم مع الطلاب كأفراد بتطبيق مبادئ خدمة الفرد واضعين نصب أعينهم التزامهم بالأسلوب العلمي والمبادئ المهنية المتعارف عليها ، ونحب أن ننوه إلى أن عمل المرشدين مع الطلاب لا يقتصر فقط على العمل مع ذوي المشكلات منهم بل يتعدى ذلك إلى عملهم مع الطلاب المتفوقين والموهوبين كشفاً لمهاراتهم وإبرازاً لقدراتهم</a:t>
            </a:r>
            <a:r>
              <a:rPr lang="en-US" sz="2400" dirty="0">
                <a:latin typeface="Simplified Arabic"/>
                <a:ea typeface="Calibri"/>
                <a:cs typeface="Arial"/>
              </a:rPr>
              <a:t> .. </a:t>
            </a:r>
            <a:endParaRPr lang="en-US" sz="1800" dirty="0">
              <a:ea typeface="Calibri"/>
              <a:cs typeface="Arial"/>
            </a:endParaRPr>
          </a:p>
          <a:p>
            <a:pPr rtl="1">
              <a:lnSpc>
                <a:spcPct val="115000"/>
              </a:lnSpc>
              <a:spcAft>
                <a:spcPts val="1000"/>
              </a:spcAft>
            </a:pPr>
            <a:endParaRPr lang="en-US" sz="2400"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solidFill>
                <a:srgbClr val="0070C0"/>
              </a:solidFill>
            </a:endParaRPr>
          </a:p>
        </p:txBody>
      </p:sp>
      <p:sp>
        <p:nvSpPr>
          <p:cNvPr id="3" name="عنصر نائب للمحتوى 2"/>
          <p:cNvSpPr>
            <a:spLocks noGrp="1"/>
          </p:cNvSpPr>
          <p:nvPr>
            <p:ph idx="1"/>
          </p:nvPr>
        </p:nvSpPr>
        <p:spPr>
          <a:xfrm>
            <a:off x="495300" y="1447800"/>
            <a:ext cx="8915400" cy="4678363"/>
          </a:xfrm>
        </p:spPr>
        <p:txBody>
          <a:bodyPr/>
          <a:lstStyle/>
          <a:p>
            <a:pPr rtl="1">
              <a:lnSpc>
                <a:spcPct val="115000"/>
              </a:lnSpc>
              <a:spcAft>
                <a:spcPts val="1000"/>
              </a:spcAft>
            </a:pPr>
            <a:r>
              <a:rPr lang="ar-SA" sz="2800" b="1" dirty="0">
                <a:solidFill>
                  <a:srgbClr val="FF0000"/>
                </a:solidFill>
                <a:ea typeface="Calibri"/>
                <a:cs typeface="Simplified Arabic"/>
              </a:rPr>
              <a:t>ثانياً : مجال العمل مع الجماعـات</a:t>
            </a:r>
            <a:r>
              <a:rPr lang="en-US" sz="2800" b="1" dirty="0">
                <a:solidFill>
                  <a:srgbClr val="FF0000"/>
                </a:solidFill>
                <a:latin typeface="Simplified Arabic"/>
                <a:ea typeface="Calibri"/>
              </a:rPr>
              <a:t> </a:t>
            </a:r>
            <a:r>
              <a:rPr lang="en-US" sz="2800" b="1" dirty="0" smtClean="0">
                <a:solidFill>
                  <a:srgbClr val="FF0000"/>
                </a:solidFill>
                <a:latin typeface="Simplified Arabic"/>
                <a:ea typeface="Calibri"/>
              </a:rPr>
              <a:t>  </a:t>
            </a:r>
            <a:endParaRPr lang="ar-SA" sz="2800" b="1" dirty="0" smtClean="0">
              <a:solidFill>
                <a:srgbClr val="FF0000"/>
              </a:solidFill>
              <a:latin typeface="Simplified Arabic"/>
              <a:ea typeface="Calibri"/>
            </a:endParaRPr>
          </a:p>
          <a:p>
            <a:pPr rtl="1">
              <a:lnSpc>
                <a:spcPct val="115000"/>
              </a:lnSpc>
              <a:spcAft>
                <a:spcPts val="1000"/>
              </a:spcAft>
            </a:pPr>
            <a:r>
              <a:rPr lang="ar-SA" sz="2800" dirty="0">
                <a:solidFill>
                  <a:srgbClr val="FF0000"/>
                </a:solidFill>
                <a:latin typeface="Simplified Arabic"/>
                <a:ea typeface="Calibri"/>
              </a:rPr>
              <a:t> </a:t>
            </a:r>
            <a:r>
              <a:rPr lang="ar-SA" sz="2800" dirty="0" smtClean="0">
                <a:solidFill>
                  <a:srgbClr val="FF0000"/>
                </a:solidFill>
                <a:latin typeface="Simplified Arabic"/>
                <a:ea typeface="Calibri"/>
              </a:rPr>
              <a:t>  </a:t>
            </a:r>
            <a:r>
              <a:rPr lang="ar-SA" sz="2800" dirty="0" smtClean="0">
                <a:solidFill>
                  <a:srgbClr val="000000"/>
                </a:solidFill>
                <a:ea typeface="Calibri"/>
                <a:cs typeface="Simplified Arabic"/>
              </a:rPr>
              <a:t>ويتضمن </a:t>
            </a:r>
            <a:r>
              <a:rPr lang="ar-SA" sz="2800" dirty="0">
                <a:solidFill>
                  <a:srgbClr val="000000"/>
                </a:solidFill>
                <a:ea typeface="Calibri"/>
                <a:cs typeface="Simplified Arabic"/>
              </a:rPr>
              <a:t>تكوين الجماعات المدرسية المنوعة وإتاحة الفرص لإشراك أكبر عدد من الطلاب فيها والإشراف على الجماعات ذات الطابع الاجتماعي ، والعمل على إيجاد نوع من التفاعل البناء بين أفراد الوسط المدرسي من خلال هذه الجماعات بما يكفل تنمية شخصية الطـالب وتعديل سلوكه من ناحية ، وبما يساعد على ربط المدرسة بالبيئة المحيطة بها من ناحية </a:t>
            </a:r>
            <a:r>
              <a:rPr lang="ar-SA" sz="2800" dirty="0" smtClean="0">
                <a:solidFill>
                  <a:srgbClr val="000000"/>
                </a:solidFill>
                <a:ea typeface="Calibri"/>
                <a:cs typeface="Simplified Arabic"/>
              </a:rPr>
              <a:t>أخرى.</a:t>
            </a:r>
            <a:r>
              <a:rPr lang="en-US" sz="2800" dirty="0" smtClean="0">
                <a:solidFill>
                  <a:srgbClr val="000000"/>
                </a:solidFill>
                <a:latin typeface="Simplified Arabic"/>
                <a:ea typeface="Calibri"/>
              </a:rPr>
              <a:t> </a:t>
            </a:r>
            <a:r>
              <a:rPr lang="en-US" sz="2800" dirty="0">
                <a:solidFill>
                  <a:srgbClr val="000000"/>
                </a:solidFill>
                <a:latin typeface="Simplified Arabic"/>
                <a:ea typeface="Calibri"/>
              </a:rPr>
              <a:t>.</a:t>
            </a:r>
            <a:br>
              <a:rPr lang="en-US" sz="2800" dirty="0">
                <a:solidFill>
                  <a:srgbClr val="000000"/>
                </a:solidFill>
                <a:latin typeface="Simplified Arabic"/>
                <a:ea typeface="Calibri"/>
              </a:rPr>
            </a:br>
            <a:endParaRPr lang="en-US" sz="2800" dirty="0">
              <a:ea typeface="Calibri"/>
              <a:cs typeface="Arial"/>
            </a:endParaRPr>
          </a:p>
        </p:txBody>
      </p:sp>
    </p:spTree>
    <p:extLst>
      <p:ext uri="{BB962C8B-B14F-4D97-AF65-F5344CB8AC3E}">
        <p14:creationId xmlns:p14="http://schemas.microsoft.com/office/powerpoint/2010/main" xmlns="" val="2094388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b="1" dirty="0">
                <a:solidFill>
                  <a:srgbClr val="FF0000"/>
                </a:solidFill>
                <a:ea typeface="Calibri"/>
                <a:cs typeface="Simplified Arabic"/>
              </a:rPr>
              <a:t>ثالثاً : مجال العمل مع </a:t>
            </a:r>
            <a:r>
              <a:rPr lang="ar-SA" sz="2800" b="1" dirty="0" smtClean="0">
                <a:solidFill>
                  <a:srgbClr val="FF0000"/>
                </a:solidFill>
                <a:ea typeface="Calibri"/>
                <a:cs typeface="Simplified Arabic"/>
              </a:rPr>
              <a:t>المجتمع</a:t>
            </a:r>
            <a:endParaRPr lang="en-US" sz="2800" b="1" dirty="0" smtClean="0">
              <a:solidFill>
                <a:srgbClr val="FF0000"/>
              </a:solidFill>
              <a:ea typeface="Calibri"/>
              <a:cs typeface="Simplified Arabic"/>
            </a:endParaRPr>
          </a:p>
          <a:p>
            <a:pPr rtl="1">
              <a:lnSpc>
                <a:spcPct val="115000"/>
              </a:lnSpc>
              <a:spcAft>
                <a:spcPts val="1000"/>
              </a:spcAft>
            </a:pPr>
            <a:r>
              <a:rPr lang="ar-SA" sz="2400" dirty="0" smtClean="0">
                <a:solidFill>
                  <a:srgbClr val="000000"/>
                </a:solidFill>
                <a:ea typeface="Calibri"/>
                <a:cs typeface="Simplified Arabic"/>
              </a:rPr>
              <a:t>    ويتناول </a:t>
            </a:r>
            <a:r>
              <a:rPr lang="ar-SA" sz="2400" dirty="0">
                <a:solidFill>
                  <a:srgbClr val="000000"/>
                </a:solidFill>
                <a:ea typeface="Calibri"/>
                <a:cs typeface="Simplified Arabic"/>
              </a:rPr>
              <a:t>العمل مع التنظيمات المدرسية لمساعدتها على تحقيق أهدافها المرجوة بما يساعد على ربط الطلاب بالمدرسة والمجتمع المحلي ، وإيجاد صلات قوية بين الطلاب وبيئتهم ، وإتاحة الفرص لهم لمواجهة المواقف الحقيقية في الحياة العامة التي تصقل شخصياتهم وتساهم في تنشئتهم وإعدادهم بما يعود على المجتمع بالرفاهية المرجوة</a:t>
            </a:r>
            <a:r>
              <a:rPr lang="en-US" sz="2400" dirty="0">
                <a:solidFill>
                  <a:srgbClr val="000000"/>
                </a:solidFill>
                <a:latin typeface="Simplified Arabic"/>
                <a:ea typeface="Calibri"/>
              </a:rPr>
              <a:t> .</a:t>
            </a:r>
            <a:br>
              <a:rPr lang="en-US" sz="2400" dirty="0">
                <a:solidFill>
                  <a:srgbClr val="000000"/>
                </a:solidFill>
                <a:latin typeface="Simplified Arabic"/>
                <a:ea typeface="Calibri"/>
              </a:rPr>
            </a:br>
            <a:r>
              <a:rPr lang="ar-SA" sz="2400" dirty="0">
                <a:solidFill>
                  <a:srgbClr val="000000"/>
                </a:solidFill>
                <a:latin typeface="Simplified Arabic"/>
                <a:ea typeface="Calibri"/>
              </a:rPr>
              <a:t>وينبغي مراعاة أن العمل الاجتماعي بالمدرسة في المجالات الثلاث السابقة يتطلـب القيام ببعض الدراسات والبحوث للتعرف على الواقع والاحتياجات الفعلية ، كما يتطلب التخطيط الاستراتيجي والمتابعة وعمليات تنظيمية وإدارية</a:t>
            </a:r>
            <a:r>
              <a:rPr lang="en-US" sz="2400" dirty="0">
                <a:solidFill>
                  <a:srgbClr val="000000"/>
                </a:solidFill>
                <a:latin typeface="Simplified Arabic"/>
                <a:ea typeface="Calibri"/>
              </a:rPr>
              <a:t> .</a:t>
            </a:r>
            <a:br>
              <a:rPr lang="en-US" sz="2400" dirty="0">
                <a:solidFill>
                  <a:srgbClr val="000000"/>
                </a:solidFill>
                <a:latin typeface="Simplified Arabic"/>
                <a:ea typeface="Calibri"/>
              </a:rPr>
            </a:br>
            <a:endParaRPr lang="en-US" sz="2400" dirty="0">
              <a:ea typeface="Calibri"/>
              <a:cs typeface="Arial"/>
            </a:endParaRPr>
          </a:p>
        </p:txBody>
      </p:sp>
    </p:spTree>
    <p:extLst>
      <p:ext uri="{BB962C8B-B14F-4D97-AF65-F5344CB8AC3E}">
        <p14:creationId xmlns:p14="http://schemas.microsoft.com/office/powerpoint/2010/main" xmlns="" val="1902295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r>
              <a:rPr lang="ar-SA" dirty="0" smtClean="0">
                <a:solidFill>
                  <a:srgbClr val="0070C0"/>
                </a:solidFill>
              </a:rPr>
              <a:t>خاتمة</a:t>
            </a:r>
            <a:endParaRPr lang="ar-SA" dirty="0">
              <a:solidFill>
                <a:srgbClr val="0070C0"/>
              </a:solidFill>
            </a:endParaRPr>
          </a:p>
        </p:txBody>
      </p:sp>
      <p:sp>
        <p:nvSpPr>
          <p:cNvPr id="3" name="عنصر نائب للمحتوى 2"/>
          <p:cNvSpPr>
            <a:spLocks noGrp="1"/>
          </p:cNvSpPr>
          <p:nvPr>
            <p:ph idx="1"/>
          </p:nvPr>
        </p:nvSpPr>
        <p:spPr>
          <a:xfrm>
            <a:off x="457200" y="1524000"/>
            <a:ext cx="8915400" cy="4525963"/>
          </a:xfrm>
        </p:spPr>
        <p:txBody>
          <a:bodyPr/>
          <a:lstStyle/>
          <a:p>
            <a:pPr indent="457200" algn="justLow" rtl="1">
              <a:lnSpc>
                <a:spcPct val="130000"/>
              </a:lnSpc>
              <a:spcAft>
                <a:spcPts val="1000"/>
              </a:spcAft>
            </a:pPr>
            <a:r>
              <a:rPr lang="ar-SA" sz="2800" b="1" dirty="0">
                <a:latin typeface="Times New Roman"/>
                <a:ea typeface="Times New Roman"/>
                <a:cs typeface="Traditional Arabic"/>
              </a:rPr>
              <a:t>وفي النهاية علينا أن نشير إلى أهمية </a:t>
            </a:r>
            <a:r>
              <a:rPr lang="ar-SA" sz="2800" b="1" dirty="0">
                <a:solidFill>
                  <a:srgbClr val="FF0000"/>
                </a:solidFill>
                <a:latin typeface="Times New Roman"/>
                <a:ea typeface="Times New Roman"/>
                <a:cs typeface="Traditional Arabic"/>
              </a:rPr>
              <a:t>معرفة المرشد الطلابي بمهام عمله </a:t>
            </a:r>
            <a:r>
              <a:rPr lang="ar-SA" sz="2800" b="1" dirty="0">
                <a:latin typeface="Times New Roman"/>
                <a:ea typeface="Times New Roman"/>
                <a:cs typeface="Traditional Arabic"/>
              </a:rPr>
              <a:t>كما حددته اللوائح المنظمة للعمل بوزارة التربية والتعليم ، كذلك </a:t>
            </a:r>
            <a:r>
              <a:rPr lang="ar-SA" sz="2800" b="1" dirty="0">
                <a:solidFill>
                  <a:srgbClr val="FF0000"/>
                </a:solidFill>
                <a:latin typeface="Times New Roman"/>
                <a:ea typeface="Times New Roman"/>
                <a:cs typeface="Traditional Arabic"/>
              </a:rPr>
              <a:t>معرفته بمجتمع المدرسة والمجتمع </a:t>
            </a:r>
            <a:r>
              <a:rPr lang="ar-SA" sz="2800" b="1" dirty="0">
                <a:latin typeface="Times New Roman"/>
                <a:ea typeface="Times New Roman"/>
                <a:cs typeface="Traditional Arabic"/>
              </a:rPr>
              <a:t>المحلي المحيط بها وعادات وتقاليد هذا المجتمع ، كذلك إلمامه التام </a:t>
            </a:r>
            <a:r>
              <a:rPr lang="ar-SA" sz="2800" b="1" dirty="0">
                <a:solidFill>
                  <a:srgbClr val="FF0000"/>
                </a:solidFill>
                <a:latin typeface="Times New Roman"/>
                <a:ea typeface="Times New Roman"/>
                <a:cs typeface="Traditional Arabic"/>
              </a:rPr>
              <a:t>بسلوكيات طلابه </a:t>
            </a:r>
            <a:r>
              <a:rPr lang="ar-SA" sz="2800" b="1" dirty="0">
                <a:latin typeface="Times New Roman"/>
                <a:ea typeface="Times New Roman"/>
                <a:cs typeface="Traditional Arabic"/>
              </a:rPr>
              <a:t>والظواهر الاجتماعية الثابتة والمتغيرة والطارئة التي تشكل مجتمع المدرسة وتتحكم في أدائه ، وأيضاً معرفته وإلمامه بالمؤسسات التي يتكون منها المجتمع وخدمات هذه المؤسسات والتي يمكن توظيفها لخدمة مجتمع المدرسة والطلاب .</a:t>
            </a:r>
            <a:endParaRPr lang="en-US" sz="1600" dirty="0">
              <a:ea typeface="Calibri"/>
              <a:cs typeface="Arial"/>
            </a:endParaRPr>
          </a:p>
        </p:txBody>
      </p:sp>
    </p:spTree>
    <p:extLst>
      <p:ext uri="{BB962C8B-B14F-4D97-AF65-F5344CB8AC3E}">
        <p14:creationId xmlns:p14="http://schemas.microsoft.com/office/powerpoint/2010/main" xmlns="" val="1871041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indent="457200" algn="justLow" rtl="1">
              <a:lnSpc>
                <a:spcPct val="130000"/>
              </a:lnSpc>
              <a:spcAft>
                <a:spcPts val="1000"/>
              </a:spcAft>
            </a:pPr>
            <a:r>
              <a:rPr lang="ar-SA" sz="2800" b="1" dirty="0">
                <a:latin typeface="Times New Roman"/>
                <a:ea typeface="Times New Roman"/>
                <a:cs typeface="Traditional Arabic"/>
              </a:rPr>
              <a:t>والأهم في عمل المرشد الطلابي هو </a:t>
            </a:r>
            <a:r>
              <a:rPr lang="ar-SA" sz="2800" b="1" dirty="0">
                <a:solidFill>
                  <a:srgbClr val="FF0000"/>
                </a:solidFill>
                <a:latin typeface="Times New Roman"/>
                <a:ea typeface="Times New Roman"/>
                <a:cs typeface="Traditional Arabic"/>
              </a:rPr>
              <a:t>التخطيط الجيد للعمل </a:t>
            </a:r>
            <a:r>
              <a:rPr lang="ar-SA" sz="2800" b="1" dirty="0">
                <a:latin typeface="Times New Roman"/>
                <a:ea typeface="Times New Roman"/>
                <a:cs typeface="Traditional Arabic"/>
              </a:rPr>
              <a:t>وفق ما يراه من أهداف يتطلب المجتمع المدرسي تحقيقها ، وربط تخطيطه بدراسته المتأنية لهذا المجتمع بكل متغيراته وإعطاء مساحة من المرونة في التنفيذ وإشراك كل عناصر المجتمع المدرسي في وضع خطوط عريضة لخطته في العمل حتى تتناسب مع متطلبات المجتمع المدرسي </a:t>
            </a:r>
            <a:r>
              <a:rPr lang="en-US" sz="2400" b="1" dirty="0">
                <a:latin typeface="Times New Roman"/>
                <a:ea typeface="Times New Roman"/>
                <a:cs typeface="Traditional Arabic"/>
              </a:rPr>
              <a:t>…</a:t>
            </a:r>
            <a:endParaRPr lang="en-US" sz="1600" dirty="0">
              <a:ea typeface="Calibri"/>
              <a:cs typeface="Arial"/>
            </a:endParaRPr>
          </a:p>
          <a:p>
            <a:pPr indent="457200" algn="justLow" rtl="1">
              <a:lnSpc>
                <a:spcPct val="130000"/>
              </a:lnSpc>
              <a:spcAft>
                <a:spcPts val="1000"/>
              </a:spcAft>
            </a:pPr>
            <a:r>
              <a:rPr lang="ar-SA" sz="2800" b="1" dirty="0">
                <a:latin typeface="Times New Roman"/>
                <a:ea typeface="Times New Roman"/>
                <a:cs typeface="Traditional Arabic"/>
              </a:rPr>
              <a:t>كذلك إيمانه </a:t>
            </a:r>
            <a:r>
              <a:rPr lang="ar-SA" sz="2800" b="1" dirty="0">
                <a:solidFill>
                  <a:srgbClr val="FF0000"/>
                </a:solidFill>
                <a:latin typeface="Times New Roman"/>
                <a:ea typeface="Times New Roman"/>
                <a:cs typeface="Traditional Arabic"/>
              </a:rPr>
              <a:t>بأهمية العمل الجماعي </a:t>
            </a:r>
            <a:r>
              <a:rPr lang="ar-SA" sz="2800" b="1" dirty="0">
                <a:latin typeface="Times New Roman"/>
                <a:ea typeface="Times New Roman"/>
                <a:cs typeface="Traditional Arabic"/>
              </a:rPr>
              <a:t>التعاوني المشترك سواء للطلاب أو الهيئة الإدارية والتدريسية أو المجالس والجماعات المدرسية وتوثيق كل أعماله بالكلمة والصورة الفوتوغرافية والمسجلة سواء بالصوت أو الصورة لتكون دليلاً ثبوتياً لأعماله ومرجعاً للتقييم المستمر لتحسين الأداء مستقبلاً .</a:t>
            </a:r>
            <a:endParaRPr lang="en-US" sz="1600" dirty="0">
              <a:ea typeface="Calibri"/>
              <a:cs typeface="Arial"/>
            </a:endParaRPr>
          </a:p>
        </p:txBody>
      </p:sp>
    </p:spTree>
    <p:extLst>
      <p:ext uri="{BB962C8B-B14F-4D97-AF65-F5344CB8AC3E}">
        <p14:creationId xmlns:p14="http://schemas.microsoft.com/office/powerpoint/2010/main" xmlns="" val="3969243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indent="457200" algn="justLow" rtl="1">
              <a:lnSpc>
                <a:spcPct val="130000"/>
              </a:lnSpc>
              <a:spcAft>
                <a:spcPts val="1000"/>
              </a:spcAft>
            </a:pPr>
            <a:endParaRPr lang="ar-SA" sz="2800" b="1" dirty="0" smtClean="0">
              <a:latin typeface="Times New Roman"/>
              <a:ea typeface="Times New Roman"/>
              <a:cs typeface="Traditional Arabic"/>
            </a:endParaRPr>
          </a:p>
          <a:p>
            <a:pPr indent="457200" algn="justLow" rtl="1">
              <a:lnSpc>
                <a:spcPct val="130000"/>
              </a:lnSpc>
              <a:spcAft>
                <a:spcPts val="1000"/>
              </a:spcAft>
            </a:pPr>
            <a:r>
              <a:rPr lang="ar-SA" sz="2800" b="1" dirty="0" smtClean="0">
                <a:latin typeface="Times New Roman"/>
                <a:ea typeface="Times New Roman"/>
                <a:cs typeface="Traditional Arabic"/>
              </a:rPr>
              <a:t>هذا </a:t>
            </a:r>
            <a:r>
              <a:rPr lang="ar-SA" sz="2800" b="1" dirty="0">
                <a:latin typeface="Times New Roman"/>
                <a:ea typeface="Times New Roman"/>
                <a:cs typeface="Traditional Arabic"/>
              </a:rPr>
              <a:t>كله لا يحقق النجاح في العمل دون </a:t>
            </a:r>
            <a:r>
              <a:rPr lang="ar-SA" sz="2800" b="1" dirty="0">
                <a:solidFill>
                  <a:srgbClr val="FF0000"/>
                </a:solidFill>
                <a:latin typeface="Times New Roman"/>
                <a:ea typeface="Times New Roman"/>
                <a:cs typeface="Traditional Arabic"/>
              </a:rPr>
              <a:t>تنمية مهنية مستمرة </a:t>
            </a:r>
            <a:r>
              <a:rPr lang="ar-SA" sz="2800" b="1" dirty="0">
                <a:latin typeface="Times New Roman"/>
                <a:ea typeface="Times New Roman"/>
                <a:cs typeface="Traditional Arabic"/>
              </a:rPr>
              <a:t>سواء أكانت ذاتية أم عن طريق دورات تدريبية للاطلاع على كل ما هو جديد في ميدان العمل الاجتماعي من إصدارات وتجارب رائدة .</a:t>
            </a:r>
            <a:endParaRPr lang="en-US" sz="1600" dirty="0">
              <a:ea typeface="Calibri"/>
              <a:cs typeface="Arial"/>
            </a:endParaRPr>
          </a:p>
        </p:txBody>
      </p:sp>
    </p:spTree>
    <p:extLst>
      <p:ext uri="{BB962C8B-B14F-4D97-AF65-F5344CB8AC3E}">
        <p14:creationId xmlns:p14="http://schemas.microsoft.com/office/powerpoint/2010/main" xmlns="" val="3992754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1832</TotalTime>
  <Words>879</Words>
  <Application>Microsoft Office PowerPoint</Application>
  <PresentationFormat>A4 Paper (210x297 mm)</PresentationFormat>
  <Paragraphs>69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المحاضرة الثانية عشر</vt:lpstr>
      <vt:lpstr>عناصر المحاضرة</vt:lpstr>
      <vt:lpstr>مفهوم المشكلات المدرسية </vt:lpstr>
      <vt:lpstr>Slide 4</vt:lpstr>
      <vt:lpstr>أنواع المشكلات المدرسية </vt:lpstr>
      <vt:lpstr>مشكلات النسق الفردي ( الطالب )</vt:lpstr>
      <vt:lpstr>مشكلات النسق الأسرى ( الأسرة وأولياء الأمور ) </vt:lpstr>
      <vt:lpstr>مشكلات النسق المؤسسى ( المدرسة ) </vt:lpstr>
      <vt:lpstr>مشكلات النسق المجتمعى ( المجتمع المحيط بالمدرسة ) </vt:lpstr>
      <vt:lpstr>المستويات التي يعمل معها المرشد الطلابي في المدرسة </vt:lpstr>
      <vt:lpstr>العناصر الأساسية في خطة عمل المرشد الطلابي </vt:lpstr>
      <vt:lpstr>Slide 12</vt:lpstr>
      <vt:lpstr>Slide 13</vt:lpstr>
      <vt:lpstr>خاتمة</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Sulaiman</cp:lastModifiedBy>
  <cp:revision>234</cp:revision>
  <dcterms:created xsi:type="dcterms:W3CDTF">2009-10-14T19:14:34Z</dcterms:created>
  <dcterms:modified xsi:type="dcterms:W3CDTF">2012-04-14T22:09:47Z</dcterms:modified>
</cp:coreProperties>
</file>