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67" r:id="rId3"/>
    <p:sldId id="259"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600" y="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qwih.net/vb/showthread.php?t=1979&amp;s=5ad07d0ce2124fcc26fc70aa3e54f58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3600" b="1" dirty="0" smtClean="0">
                <a:solidFill>
                  <a:srgbClr val="FF0000"/>
                </a:solidFill>
                <a:ea typeface="Calibri"/>
                <a:cs typeface="Arial"/>
              </a:rPr>
              <a:t>السجلات المطلوبة في </a:t>
            </a:r>
            <a:r>
              <a:rPr lang="ar-SA" sz="3600" b="1" smtClean="0">
                <a:solidFill>
                  <a:srgbClr val="FF0000"/>
                </a:solidFill>
                <a:ea typeface="Calibri"/>
                <a:cs typeface="Arial"/>
              </a:rPr>
              <a:t>التدريب الميداني</a:t>
            </a:r>
            <a:endParaRPr lang="ar-SA" sz="3600" b="1" dirty="0" smtClean="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chemeClr val="accent1"/>
                </a:solidFill>
              </a:rPr>
              <a:t>عناصر المحاضرة</a:t>
            </a:r>
            <a:endParaRPr lang="en-US" b="1" dirty="0">
              <a:solidFill>
                <a:schemeClr val="accent1"/>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EG" sz="4000" b="1" dirty="0">
                <a:ea typeface="Calibri"/>
                <a:cs typeface="Arial"/>
              </a:rPr>
              <a:t>السجلات المطلوبة من الطالب في التدريب </a:t>
            </a:r>
            <a:r>
              <a:rPr lang="ar-EG" sz="4000" b="1" dirty="0" smtClean="0">
                <a:ea typeface="Calibri"/>
                <a:cs typeface="Arial"/>
              </a:rPr>
              <a:t>الميداني</a:t>
            </a:r>
            <a:endParaRPr lang="ar-SA" sz="4000" b="1" dirty="0" smtClean="0">
              <a:ea typeface="Calibri"/>
              <a:cs typeface="Arial"/>
            </a:endParaRPr>
          </a:p>
          <a:p>
            <a:pPr rtl="1" eaLnBrk="1" hangingPunct="1">
              <a:buFont typeface="Arial" pitchFamily="34" charset="0"/>
              <a:buChar char="•"/>
            </a:pPr>
            <a:r>
              <a:rPr lang="ar-EG" sz="4000" b="1" dirty="0">
                <a:ea typeface="Calibri"/>
                <a:cs typeface="Arial"/>
              </a:rPr>
              <a:t>التقارير المطلوبة من طالب التدريب الميداني </a:t>
            </a:r>
            <a:endParaRPr lang="ar-SA" sz="4000" b="1" dirty="0">
              <a:ea typeface="Calibri"/>
              <a:cs typeface="Arial"/>
            </a:endParaRPr>
          </a:p>
          <a:p>
            <a:pPr rtl="1" eaLnBrk="1" hangingPunct="1">
              <a:buFont typeface="Arial" pitchFamily="34" charset="0"/>
              <a:buChar char="•"/>
            </a:pPr>
            <a:r>
              <a:rPr lang="en-GB" sz="4000" b="1" dirty="0" smtClean="0">
                <a:cs typeface="Arial" pitchFamily="34" charset="0"/>
              </a:rPr>
              <a:t> </a:t>
            </a:r>
            <a:r>
              <a:rPr lang="en-US" sz="4000" b="1" dirty="0" smtClean="0">
                <a:cs typeface="Arial" pitchFamily="34" charset="0"/>
              </a:rPr>
              <a:t>    </a:t>
            </a:r>
            <a:r>
              <a:rPr lang="ar-SA" sz="4000" b="1" dirty="0" smtClean="0">
                <a:ea typeface="Calibri"/>
                <a:cs typeface="Arial"/>
              </a:rPr>
              <a:t>أهم</a:t>
            </a:r>
            <a:r>
              <a:rPr lang="ar-SA" sz="4000" b="1" dirty="0" smtClean="0">
                <a:solidFill>
                  <a:srgbClr val="523A12"/>
                </a:solidFill>
                <a:latin typeface="naskh"/>
                <a:ea typeface="Calibri"/>
                <a:cs typeface="Arial"/>
              </a:rPr>
              <a:t> </a:t>
            </a:r>
            <a:r>
              <a:rPr lang="ar-SA" sz="4000" b="1" dirty="0">
                <a:ea typeface="Calibri"/>
                <a:cs typeface="Arial"/>
              </a:rPr>
              <a:t>سجلات</a:t>
            </a:r>
            <a:r>
              <a:rPr lang="ar-SA" sz="4000" b="1" dirty="0">
                <a:solidFill>
                  <a:srgbClr val="523A12"/>
                </a:solidFill>
                <a:latin typeface="naskh"/>
                <a:ea typeface="Calibri"/>
                <a:cs typeface="Arial"/>
              </a:rPr>
              <a:t> </a:t>
            </a:r>
            <a:r>
              <a:rPr lang="ar-SA" sz="4000" b="1" dirty="0">
                <a:cs typeface="Arial" pitchFamily="34" charset="0"/>
              </a:rPr>
              <a:t>المرشد</a:t>
            </a:r>
            <a:r>
              <a:rPr lang="ar-SA" sz="4000" b="1" dirty="0">
                <a:solidFill>
                  <a:srgbClr val="523A12"/>
                </a:solidFill>
                <a:latin typeface="naskh"/>
                <a:ea typeface="Calibri"/>
                <a:cs typeface="Arial"/>
              </a:rPr>
              <a:t> </a:t>
            </a:r>
            <a:r>
              <a:rPr lang="ar-SA" sz="4000" b="1" dirty="0">
                <a:ea typeface="Calibri"/>
                <a:cs typeface="Arial"/>
              </a:rPr>
              <a:t>الطلابي</a:t>
            </a:r>
            <a:r>
              <a:rPr lang="ar-SA" sz="4000" b="1" dirty="0">
                <a:solidFill>
                  <a:srgbClr val="523A12"/>
                </a:solidFill>
                <a:latin typeface="naskh"/>
                <a:ea typeface="Calibri"/>
                <a:cs typeface="Arial"/>
              </a:rPr>
              <a:t> </a:t>
            </a:r>
            <a:r>
              <a:rPr lang="ar-SA" sz="4000" b="1" dirty="0">
                <a:ea typeface="Calibri"/>
                <a:cs typeface="Arial"/>
              </a:rPr>
              <a:t>بالمدارس</a:t>
            </a:r>
            <a:r>
              <a:rPr lang="en-GB" sz="4000" b="1" dirty="0" smtClean="0">
                <a:cs typeface="Arial" pitchFamily="34" charset="0"/>
              </a:rPr>
              <a:t>   </a:t>
            </a:r>
            <a:endParaRPr lang="ar-EG" sz="4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lnSpc>
                <a:spcPct val="115000"/>
              </a:lnSpc>
              <a:spcAft>
                <a:spcPts val="1000"/>
              </a:spcAft>
            </a:pPr>
            <a:r>
              <a:rPr lang="ar-EG" sz="3200" b="1" dirty="0">
                <a:ea typeface="Calibri"/>
                <a:cs typeface="Arial"/>
              </a:rPr>
              <a:t>السجلات المطلوبة من الطالب في التدريب الميداني </a:t>
            </a:r>
            <a:endParaRPr lang="en-US" sz="3200" dirty="0">
              <a:ea typeface="Calibri"/>
              <a:cs typeface="Arial"/>
            </a:endParaRPr>
          </a:p>
        </p:txBody>
      </p:sp>
      <p:sp>
        <p:nvSpPr>
          <p:cNvPr id="8195" name="Content Placeholder 2"/>
          <p:cNvSpPr>
            <a:spLocks noGrp="1"/>
          </p:cNvSpPr>
          <p:nvPr>
            <p:ph idx="1"/>
          </p:nvPr>
        </p:nvSpPr>
        <p:spPr>
          <a:xfrm>
            <a:off x="228600" y="1295400"/>
            <a:ext cx="9144000" cy="4678363"/>
          </a:xfrm>
        </p:spPr>
        <p:txBody>
          <a:bodyPr/>
          <a:lstStyle/>
          <a:p>
            <a:pPr rtl="1">
              <a:lnSpc>
                <a:spcPct val="115000"/>
              </a:lnSpc>
              <a:spcAft>
                <a:spcPts val="1000"/>
              </a:spcAft>
            </a:pPr>
            <a:r>
              <a:rPr lang="ar-EG" dirty="0">
                <a:ea typeface="Calibri"/>
                <a:cs typeface="Arial"/>
              </a:rPr>
              <a:t>وهذه السجلات مهنية يقوم الطالب أو مجموعة التدريب فيها بتسجيل الأنشطة التدريبية ويقوم مشرف المؤسسة بمراجعتها.</a:t>
            </a:r>
            <a:endParaRPr lang="en-US" dirty="0">
              <a:ea typeface="Calibri"/>
              <a:cs typeface="Arial"/>
            </a:endParaRPr>
          </a:p>
          <a:p>
            <a:pPr rtl="1">
              <a:lnSpc>
                <a:spcPct val="115000"/>
              </a:lnSpc>
              <a:spcAft>
                <a:spcPts val="1000"/>
              </a:spcAft>
            </a:pPr>
            <a:r>
              <a:rPr lang="ar-EG" dirty="0">
                <a:ea typeface="Calibri"/>
                <a:cs typeface="Arial"/>
              </a:rPr>
              <a:t>	ويتم التسجيل فيها وفقاً لما يتعلمه الطالب من قواعد البحث العلمي والتسجيل المهني ، ويتم عن طريق هذه السجلات توجيه الطالب لأسلوب عمله مع أنساق التعامل مهنياً . </a:t>
            </a:r>
            <a:endParaRPr lang="en-US" dirty="0">
              <a:ea typeface="Calibri"/>
              <a:cs typeface="Arial"/>
            </a:endParaRPr>
          </a:p>
          <a:p>
            <a:pPr rtl="1">
              <a:lnSpc>
                <a:spcPct val="115000"/>
              </a:lnSpc>
              <a:spcAft>
                <a:spcPts val="1000"/>
              </a:spcAft>
            </a:pPr>
            <a:r>
              <a:rPr lang="ar-EG" b="1" dirty="0">
                <a:ea typeface="Calibri"/>
                <a:cs typeface="Arial"/>
              </a:rPr>
              <a:t>وتتضمن تلك السجلات : </a:t>
            </a:r>
            <a:endParaRPr lang="en-US" b="1" dirty="0">
              <a:ea typeface="Calibri"/>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a:lnSpc>
                <a:spcPct val="115000"/>
              </a:lnSpc>
              <a:spcAft>
                <a:spcPts val="1000"/>
              </a:spcAft>
            </a:pPr>
            <a:endParaRPr lang="en-US" sz="2400" dirty="0">
              <a:solidFill>
                <a:srgbClr val="0070C0"/>
              </a:solidFill>
              <a:ea typeface="Calibri"/>
              <a:cs typeface="Arial"/>
            </a:endParaRPr>
          </a:p>
        </p:txBody>
      </p:sp>
      <p:sp>
        <p:nvSpPr>
          <p:cNvPr id="9219" name="Content Placeholder 2"/>
          <p:cNvSpPr>
            <a:spLocks noGrp="1"/>
          </p:cNvSpPr>
          <p:nvPr>
            <p:ph idx="4294967295"/>
          </p:nvPr>
        </p:nvSpPr>
        <p:spPr>
          <a:xfrm>
            <a:off x="228600" y="1295400"/>
            <a:ext cx="9144000" cy="4678363"/>
          </a:xfrm>
        </p:spPr>
        <p:txBody>
          <a:bodyPr/>
          <a:lstStyle/>
          <a:p>
            <a:pPr lvl="0" rtl="1">
              <a:lnSpc>
                <a:spcPct val="115000"/>
              </a:lnSpc>
              <a:spcAft>
                <a:spcPts val="1000"/>
              </a:spcAft>
              <a:buFont typeface="Arial"/>
              <a:buChar char="-"/>
            </a:pPr>
            <a:r>
              <a:rPr lang="ar-EG" b="1" dirty="0">
                <a:solidFill>
                  <a:srgbClr val="FF0000"/>
                </a:solidFill>
                <a:ea typeface="Calibri"/>
                <a:cs typeface="Arial"/>
              </a:rPr>
              <a:t>سجل التدريب الميداني: </a:t>
            </a:r>
            <a:endParaRPr lang="en-US" b="1" dirty="0">
              <a:solidFill>
                <a:srgbClr val="FF0000"/>
              </a:solidFill>
              <a:ea typeface="Calibri"/>
              <a:cs typeface="Arial"/>
            </a:endParaRPr>
          </a:p>
          <a:p>
            <a:pPr rtl="1">
              <a:lnSpc>
                <a:spcPct val="115000"/>
              </a:lnSpc>
              <a:spcAft>
                <a:spcPts val="1000"/>
              </a:spcAft>
            </a:pPr>
            <a:r>
              <a:rPr lang="ar-EG" dirty="0" smtClean="0">
                <a:ea typeface="Calibri"/>
                <a:cs typeface="Arial"/>
              </a:rPr>
              <a:t>وهو </a:t>
            </a:r>
            <a:r>
              <a:rPr lang="ar-EG" dirty="0">
                <a:ea typeface="Calibri"/>
                <a:cs typeface="Arial"/>
              </a:rPr>
              <a:t>السجل الذي يقوم الطالب بتسجيل تقارير النشاط اليومي وساعات التدريب اليومية فيه . </a:t>
            </a:r>
            <a:endParaRPr lang="en-US" dirty="0">
              <a:ea typeface="Calibri"/>
              <a:cs typeface="Arial"/>
            </a:endParaRPr>
          </a:p>
          <a:p>
            <a:pPr lvl="0" rtl="1">
              <a:lnSpc>
                <a:spcPct val="115000"/>
              </a:lnSpc>
              <a:spcAft>
                <a:spcPts val="1000"/>
              </a:spcAft>
              <a:buFont typeface="Arial"/>
              <a:buChar char="-"/>
            </a:pPr>
            <a:r>
              <a:rPr lang="ar-EG" dirty="0">
                <a:ea typeface="Calibri"/>
                <a:cs typeface="Arial"/>
              </a:rPr>
              <a:t> </a:t>
            </a:r>
            <a:r>
              <a:rPr lang="ar-EG" b="1" dirty="0">
                <a:solidFill>
                  <a:srgbClr val="FF0000"/>
                </a:solidFill>
                <a:ea typeface="Calibri"/>
                <a:cs typeface="Arial"/>
              </a:rPr>
              <a:t>سجل الحضور والانصراف </a:t>
            </a:r>
            <a:r>
              <a:rPr lang="ar-EG" dirty="0">
                <a:ea typeface="Calibri"/>
                <a:cs typeface="Arial"/>
              </a:rPr>
              <a:t>: ( خاص بمجموعة التدريب ) </a:t>
            </a:r>
            <a:endParaRPr lang="en-US" dirty="0">
              <a:ea typeface="Calibri"/>
              <a:cs typeface="Arial"/>
            </a:endParaRPr>
          </a:p>
          <a:p>
            <a:pPr rtl="1">
              <a:lnSpc>
                <a:spcPct val="115000"/>
              </a:lnSpc>
              <a:spcAft>
                <a:spcPts val="1000"/>
              </a:spcAft>
            </a:pPr>
            <a:r>
              <a:rPr lang="ar-EG" dirty="0" smtClean="0">
                <a:ea typeface="Calibri"/>
                <a:cs typeface="Arial"/>
              </a:rPr>
              <a:t>وهو </a:t>
            </a:r>
            <a:r>
              <a:rPr lang="ar-EG" dirty="0">
                <a:ea typeface="Calibri"/>
                <a:cs typeface="Arial"/>
              </a:rPr>
              <a:t>سجل يوضع عند مشرف المؤسسة ويقوم كل طالب بالتوقيع فيه أسبوعيا ( حضور وانصراف ) ، ثم يعتمد من مشرف المؤسسة. </a:t>
            </a:r>
            <a:endParaRPr lang="en-US" dirty="0">
              <a:ea typeface="Calibri"/>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pPr marL="342900" lvl="0" indent="-342900" rtl="1">
              <a:lnSpc>
                <a:spcPct val="115000"/>
              </a:lnSpc>
              <a:spcBef>
                <a:spcPct val="20000"/>
              </a:spcBef>
              <a:spcAft>
                <a:spcPts val="1000"/>
              </a:spcAft>
            </a:pPr>
            <a:r>
              <a:rPr lang="ar-EG" sz="2800" b="1" dirty="0">
                <a:solidFill>
                  <a:srgbClr val="FF0000"/>
                </a:solidFill>
                <a:ea typeface="Calibri"/>
                <a:cs typeface="Arial"/>
              </a:rPr>
              <a:t>سجل الاجتماعات </a:t>
            </a:r>
            <a:r>
              <a:rPr lang="ar-EG" sz="2800" b="1" dirty="0" err="1">
                <a:solidFill>
                  <a:srgbClr val="FF0000"/>
                </a:solidFill>
                <a:ea typeface="Calibri"/>
                <a:cs typeface="Arial"/>
              </a:rPr>
              <a:t>الإشرافية</a:t>
            </a:r>
            <a:r>
              <a:rPr lang="ar-EG" sz="2800" b="1" dirty="0">
                <a:solidFill>
                  <a:srgbClr val="FF0000"/>
                </a:solidFill>
                <a:ea typeface="Calibri"/>
                <a:cs typeface="Arial"/>
              </a:rPr>
              <a:t> الجماعية : (خاص بمجموعة التدريب) </a:t>
            </a:r>
            <a:r>
              <a:rPr lang="en-US" sz="2800" b="1" dirty="0">
                <a:solidFill>
                  <a:srgbClr val="FF0000"/>
                </a:solidFill>
                <a:ea typeface="Calibri"/>
                <a:cs typeface="Arial"/>
              </a:rPr>
              <a:t/>
            </a:r>
            <a:br>
              <a:rPr lang="en-US" sz="2800" b="1" dirty="0">
                <a:solidFill>
                  <a:srgbClr val="FF0000"/>
                </a:solidFill>
                <a:ea typeface="Calibri"/>
                <a:cs typeface="Arial"/>
              </a:rPr>
            </a:br>
            <a:endParaRPr lang="en-US" sz="2800" b="1" dirty="0">
              <a:solidFill>
                <a:srgbClr val="FF0000"/>
              </a:solidFill>
              <a:ea typeface="Calibri"/>
              <a:cs typeface="Arial"/>
            </a:endParaRPr>
          </a:p>
        </p:txBody>
      </p:sp>
      <p:sp>
        <p:nvSpPr>
          <p:cNvPr id="3" name="عنصر نائب للمحتوى 2"/>
          <p:cNvSpPr>
            <a:spLocks noGrp="1"/>
          </p:cNvSpPr>
          <p:nvPr>
            <p:ph idx="1"/>
          </p:nvPr>
        </p:nvSpPr>
        <p:spPr>
          <a:xfrm>
            <a:off x="457200" y="1295400"/>
            <a:ext cx="8915400" cy="4525963"/>
          </a:xfrm>
        </p:spPr>
        <p:txBody>
          <a:bodyPr/>
          <a:lstStyle/>
          <a:p>
            <a:pPr rtl="1">
              <a:lnSpc>
                <a:spcPct val="115000"/>
              </a:lnSpc>
              <a:spcAft>
                <a:spcPts val="1000"/>
              </a:spcAft>
            </a:pPr>
            <a:r>
              <a:rPr lang="ar-EG" sz="1600" dirty="0">
                <a:ea typeface="Calibri"/>
                <a:cs typeface="Arial"/>
              </a:rPr>
              <a:t>	</a:t>
            </a:r>
            <a:r>
              <a:rPr lang="ar-EG" sz="2000" dirty="0">
                <a:ea typeface="Calibri"/>
                <a:cs typeface="Arial"/>
              </a:rPr>
              <a:t>وهو سجل خاص باجتماعات مشرف المؤسسة مع مجموعة التدريب ككل ويقوم كل طالب بصوره دوريه بتسجيل مضمون اجتماع من تلك الاجتماعات . </a:t>
            </a:r>
            <a:endParaRPr lang="en-US" sz="2000" dirty="0">
              <a:ea typeface="Calibri"/>
              <a:cs typeface="Arial"/>
            </a:endParaRPr>
          </a:p>
          <a:p>
            <a:pPr rtl="1">
              <a:lnSpc>
                <a:spcPct val="115000"/>
              </a:lnSpc>
              <a:spcAft>
                <a:spcPts val="1000"/>
              </a:spcAft>
            </a:pPr>
            <a:r>
              <a:rPr lang="ar-EG" sz="2000" dirty="0">
                <a:ea typeface="Calibri"/>
                <a:cs typeface="Arial"/>
              </a:rPr>
              <a:t>ويجب أن يتضمن السجل البيانات التالية في كل اجتماع إشرافي : </a:t>
            </a:r>
            <a:endParaRPr lang="en-US" sz="2000" dirty="0">
              <a:ea typeface="Calibri"/>
              <a:cs typeface="Arial"/>
            </a:endParaRPr>
          </a:p>
          <a:p>
            <a:pPr rtl="1">
              <a:lnSpc>
                <a:spcPct val="115000"/>
              </a:lnSpc>
              <a:spcAft>
                <a:spcPts val="1000"/>
              </a:spcAft>
            </a:pPr>
            <a:r>
              <a:rPr lang="ar-EG" sz="2000" dirty="0">
                <a:ea typeface="Calibri"/>
                <a:cs typeface="Arial"/>
              </a:rPr>
              <a:t>•	البيانات الأولية : رقم الاجتماع ، تاريخه ، زمنه ، عدد الحاضرين ، أسماء الغائبين ، مكان الاجتماع . </a:t>
            </a:r>
            <a:endParaRPr lang="en-US" sz="2000" dirty="0">
              <a:ea typeface="Calibri"/>
              <a:cs typeface="Arial"/>
            </a:endParaRPr>
          </a:p>
          <a:p>
            <a:pPr rtl="1">
              <a:lnSpc>
                <a:spcPct val="115000"/>
              </a:lnSpc>
              <a:spcAft>
                <a:spcPts val="1000"/>
              </a:spcAft>
            </a:pPr>
            <a:r>
              <a:rPr lang="ar-EG" sz="2000" dirty="0">
                <a:ea typeface="Calibri"/>
                <a:cs typeface="Arial"/>
              </a:rPr>
              <a:t>•	جدول الأعمال : ويتضمن العناصر الرئيسية التي سيدور حولها النقاش . </a:t>
            </a:r>
            <a:endParaRPr lang="en-US" sz="2000" dirty="0">
              <a:ea typeface="Calibri"/>
              <a:cs typeface="Arial"/>
            </a:endParaRPr>
          </a:p>
          <a:p>
            <a:pPr rtl="1">
              <a:lnSpc>
                <a:spcPct val="115000"/>
              </a:lnSpc>
              <a:spcAft>
                <a:spcPts val="1000"/>
              </a:spcAft>
            </a:pPr>
            <a:r>
              <a:rPr lang="ar-EG" sz="2000" dirty="0">
                <a:ea typeface="Calibri"/>
                <a:cs typeface="Arial"/>
              </a:rPr>
              <a:t>•	محضر الاجتماع : وهو جزء قصصي يتم فيه تسجيل ما تم من مناقشات حول جدول الأعمال بصورة حقيقية توضح التفاعلات التي حدثت أثناء الاجتماع . </a:t>
            </a:r>
            <a:endParaRPr lang="en-US" sz="2000" dirty="0">
              <a:ea typeface="Calibri"/>
              <a:cs typeface="Arial"/>
            </a:endParaRPr>
          </a:p>
          <a:p>
            <a:pPr rtl="1">
              <a:lnSpc>
                <a:spcPct val="115000"/>
              </a:lnSpc>
              <a:spcAft>
                <a:spcPts val="1000"/>
              </a:spcAft>
            </a:pPr>
            <a:r>
              <a:rPr lang="ar-EG" sz="2000" dirty="0">
                <a:ea typeface="Calibri"/>
                <a:cs typeface="Arial"/>
              </a:rPr>
              <a:t>•	الجزء التخطيطي : ويتضمن تحديد الموضوعات التي سيتم بحثها في الاجتماع القادم والخطوات التي تتخذ من أجل الاعداد والتخطيط لها . </a:t>
            </a:r>
            <a:endParaRPr lang="en-US" sz="2000" dirty="0">
              <a:ea typeface="Calibri"/>
              <a:cs typeface="Arial"/>
            </a:endParaRPr>
          </a:p>
          <a:p>
            <a:pPr rtl="1">
              <a:lnSpc>
                <a:spcPct val="115000"/>
              </a:lnSpc>
              <a:spcAft>
                <a:spcPts val="1000"/>
              </a:spcAft>
            </a:pPr>
            <a:r>
              <a:rPr lang="ar-EG" sz="2000" dirty="0">
                <a:ea typeface="Calibri"/>
                <a:cs typeface="Arial"/>
              </a:rPr>
              <a:t>وينتهي بتوقيع مسجل </a:t>
            </a:r>
            <a:r>
              <a:rPr lang="ar-EG" sz="2000" dirty="0" smtClean="0">
                <a:ea typeface="Calibri"/>
                <a:cs typeface="Arial"/>
              </a:rPr>
              <a:t>الاجتماع، </a:t>
            </a:r>
            <a:r>
              <a:rPr lang="ar-EG" sz="2000" dirty="0">
                <a:ea typeface="Calibri"/>
                <a:cs typeface="Arial"/>
              </a:rPr>
              <a:t>واعتماد المشرف المؤسسي . </a:t>
            </a:r>
            <a:endParaRPr lang="en-US" sz="2000" dirty="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endParaRPr lang="en-US" sz="3200" dirty="0">
              <a:solidFill>
                <a:srgbClr val="0070C0"/>
              </a:solidFill>
              <a:ea typeface="Calibri"/>
              <a:cs typeface="Arial"/>
            </a:endParaRPr>
          </a:p>
        </p:txBody>
      </p:sp>
      <p:sp>
        <p:nvSpPr>
          <p:cNvPr id="3" name="عنصر نائب للمحتوى 2"/>
          <p:cNvSpPr>
            <a:spLocks noGrp="1"/>
          </p:cNvSpPr>
          <p:nvPr>
            <p:ph idx="1"/>
          </p:nvPr>
        </p:nvSpPr>
        <p:spPr>
          <a:xfrm>
            <a:off x="533400" y="914400"/>
            <a:ext cx="8915400" cy="4983163"/>
          </a:xfrm>
        </p:spPr>
        <p:txBody>
          <a:bodyPr/>
          <a:lstStyle/>
          <a:p>
            <a:pPr lvl="0" rtl="1">
              <a:lnSpc>
                <a:spcPct val="115000"/>
              </a:lnSpc>
              <a:spcAft>
                <a:spcPts val="1000"/>
              </a:spcAft>
              <a:buFont typeface="Arial"/>
              <a:buChar char="-"/>
            </a:pPr>
            <a:r>
              <a:rPr lang="en-US" sz="2800" dirty="0">
                <a:latin typeface="Arial"/>
                <a:ea typeface="Calibri"/>
                <a:cs typeface="Arial"/>
              </a:rPr>
              <a:t> </a:t>
            </a:r>
            <a:r>
              <a:rPr lang="ar-EG" sz="2800" b="1" dirty="0">
                <a:solidFill>
                  <a:srgbClr val="FF0000"/>
                </a:solidFill>
                <a:latin typeface="Arial"/>
                <a:ea typeface="Calibri"/>
                <a:cs typeface="Arial"/>
              </a:rPr>
              <a:t>سجل الحالات الفردية </a:t>
            </a:r>
            <a:r>
              <a:rPr lang="ar-EG" sz="2800" dirty="0">
                <a:latin typeface="Arial"/>
                <a:ea typeface="Calibri"/>
                <a:cs typeface="Arial"/>
              </a:rPr>
              <a:t>: في حالة قيام الطالب بالعمل مع الحالات الفردية فإن ذلك يستوجب عمل سجل خاص للحالات الفردية يسجل فيه الحالات بشكل تفصيلي .</a:t>
            </a:r>
            <a:endParaRPr lang="en-US" sz="2000" dirty="0">
              <a:ea typeface="Calibri"/>
              <a:cs typeface="Arial"/>
            </a:endParaRPr>
          </a:p>
          <a:p>
            <a:pPr rtl="1">
              <a:lnSpc>
                <a:spcPct val="115000"/>
              </a:lnSpc>
              <a:spcAft>
                <a:spcPts val="1000"/>
              </a:spcAft>
            </a:pPr>
            <a:r>
              <a:rPr lang="ar-EG" sz="2800" dirty="0">
                <a:ea typeface="Calibri"/>
                <a:cs typeface="Arial"/>
              </a:rPr>
              <a:t>وذلك بما يضمن للطالب متابعة الحالات التي يعمل معها ومعرفة التطور الذي طرأ عليها ، مع ضمان سرية المعلومات في نفس الوقت . </a:t>
            </a:r>
            <a:endParaRPr lang="en-US" sz="2000" dirty="0">
              <a:ea typeface="Calibri"/>
              <a:cs typeface="Arial"/>
            </a:endParaRPr>
          </a:p>
          <a:p>
            <a:pPr lvl="0" rtl="1">
              <a:lnSpc>
                <a:spcPct val="115000"/>
              </a:lnSpc>
              <a:spcAft>
                <a:spcPts val="1000"/>
              </a:spcAft>
              <a:buFont typeface="Arial"/>
              <a:buChar char="-"/>
            </a:pPr>
            <a:r>
              <a:rPr lang="ar-EG" sz="2800" b="1" dirty="0">
                <a:solidFill>
                  <a:srgbClr val="FF0000"/>
                </a:solidFill>
                <a:ea typeface="Calibri"/>
                <a:cs typeface="Arial"/>
              </a:rPr>
              <a:t>سجل العمل مع الجماعات </a:t>
            </a:r>
            <a:r>
              <a:rPr lang="ar-EG" sz="2800" dirty="0">
                <a:ea typeface="Calibri"/>
                <a:cs typeface="Arial"/>
              </a:rPr>
              <a:t>: في حالة قيام الطالب بالعمل مع بعض الجماعات التي تتكون في مؤسسة التدريب ، فإن ذلك يستوجب عمل سجل خاص بالعمل مع الجماعات التي يسند للطالب العمل معها ، يتم فيه تسجيل تكوين كل جماعة وأنشطتها واجتماعات الطالب مع الجماعة. </a:t>
            </a:r>
            <a:endParaRPr lang="en-US" sz="2000" dirty="0">
              <a:ea typeface="Calibri"/>
              <a:cs typeface="Arial"/>
            </a:endParaRPr>
          </a:p>
        </p:txBody>
      </p:sp>
    </p:spTree>
    <p:extLst>
      <p:ext uri="{BB962C8B-B14F-4D97-AF65-F5344CB8AC3E}">
        <p14:creationId xmlns:p14="http://schemas.microsoft.com/office/powerpoint/2010/main" xmlns="" val="33642030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endParaRPr lang="ar-SA" dirty="0">
              <a:solidFill>
                <a:srgbClr val="0070C0"/>
              </a:solidFill>
            </a:endParaRPr>
          </a:p>
        </p:txBody>
      </p:sp>
      <p:sp>
        <p:nvSpPr>
          <p:cNvPr id="3" name="عنصر نائب للمحتوى 2"/>
          <p:cNvSpPr>
            <a:spLocks noGrp="1"/>
          </p:cNvSpPr>
          <p:nvPr>
            <p:ph idx="1"/>
          </p:nvPr>
        </p:nvSpPr>
        <p:spPr>
          <a:xfrm>
            <a:off x="495300" y="762000"/>
            <a:ext cx="8915400" cy="5364163"/>
          </a:xfrm>
        </p:spPr>
        <p:txBody>
          <a:bodyPr/>
          <a:lstStyle/>
          <a:p>
            <a:pPr rtl="1">
              <a:lnSpc>
                <a:spcPct val="115000"/>
              </a:lnSpc>
              <a:spcAft>
                <a:spcPts val="1000"/>
              </a:spcAft>
            </a:pPr>
            <a:r>
              <a:rPr lang="ar-EG" sz="2800" dirty="0">
                <a:ea typeface="Calibri"/>
                <a:cs typeface="Arial"/>
              </a:rPr>
              <a:t>-  </a:t>
            </a:r>
            <a:r>
              <a:rPr lang="ar-EG" sz="2800" b="1" dirty="0">
                <a:solidFill>
                  <a:srgbClr val="FF0000"/>
                </a:solidFill>
                <a:ea typeface="Calibri"/>
                <a:cs typeface="Arial"/>
              </a:rPr>
              <a:t>سجل العمل مع المجتمع </a:t>
            </a:r>
            <a:r>
              <a:rPr lang="ar-EG" sz="2800" dirty="0">
                <a:ea typeface="Calibri"/>
                <a:cs typeface="Arial"/>
              </a:rPr>
              <a:t>: في حالة قيام الطالب بالعمل مع القيادات المجتمعية أو اللجان التي تشكل من القيادات الشعبية في المجتمع ، فإن ذلك يستوجب عمل سجل خاص بالعمل مع تلك المواقف. </a:t>
            </a:r>
            <a:endParaRPr lang="en-US" sz="2000" dirty="0">
              <a:ea typeface="Calibri"/>
              <a:cs typeface="Arial"/>
            </a:endParaRPr>
          </a:p>
          <a:p>
            <a:pPr rtl="1">
              <a:lnSpc>
                <a:spcPct val="115000"/>
              </a:lnSpc>
              <a:spcAft>
                <a:spcPts val="1000"/>
              </a:spcAft>
            </a:pPr>
            <a:r>
              <a:rPr lang="ar-EG" sz="2800" b="1" dirty="0">
                <a:solidFill>
                  <a:srgbClr val="7030A0"/>
                </a:solidFill>
                <a:ea typeface="Calibri"/>
                <a:cs typeface="Arial"/>
              </a:rPr>
              <a:t>* ملحوظة : </a:t>
            </a:r>
            <a:endParaRPr lang="en-US" sz="2000" b="1" dirty="0">
              <a:solidFill>
                <a:srgbClr val="7030A0"/>
              </a:solidFill>
              <a:ea typeface="Calibri"/>
              <a:cs typeface="Arial"/>
            </a:endParaRPr>
          </a:p>
          <a:p>
            <a:pPr rtl="1">
              <a:lnSpc>
                <a:spcPct val="115000"/>
              </a:lnSpc>
              <a:spcAft>
                <a:spcPts val="1000"/>
              </a:spcAft>
            </a:pPr>
            <a:r>
              <a:rPr lang="ar-EG" sz="2800" dirty="0">
                <a:ea typeface="Calibri"/>
                <a:cs typeface="Arial"/>
              </a:rPr>
              <a:t>	يمكن لطالب التدريب أن يحتفظ بسجل واحد يسجل فيه نشاطه للعمل مع النسق الفردي ، النسق الجماعي ، النسق المجتمعي . </a:t>
            </a:r>
            <a:endParaRPr lang="en-US" sz="2000" dirty="0">
              <a:ea typeface="Calibri"/>
              <a:cs typeface="Arial"/>
            </a:endParaRPr>
          </a:p>
          <a:p>
            <a:pPr lvl="0" rtl="1">
              <a:lnSpc>
                <a:spcPct val="115000"/>
              </a:lnSpc>
              <a:spcAft>
                <a:spcPts val="1000"/>
              </a:spcAft>
              <a:buFont typeface="Arial"/>
              <a:buChar char="-"/>
            </a:pPr>
            <a:r>
              <a:rPr lang="ar-EG" sz="2800" dirty="0">
                <a:ea typeface="Calibri"/>
                <a:cs typeface="Arial"/>
              </a:rPr>
              <a:t> </a:t>
            </a:r>
            <a:r>
              <a:rPr lang="ar-EG" sz="2800" b="1" dirty="0">
                <a:solidFill>
                  <a:srgbClr val="FF0000"/>
                </a:solidFill>
                <a:ea typeface="Calibri"/>
                <a:cs typeface="Arial"/>
              </a:rPr>
              <a:t>سجل البحوث النظرية </a:t>
            </a:r>
            <a:r>
              <a:rPr lang="ar-EG" sz="2800" dirty="0">
                <a:ea typeface="Calibri"/>
                <a:cs typeface="Arial"/>
              </a:rPr>
              <a:t>: وهو سجل خاص بما يكلف به الطالب من بحوث نظرية ترتبط بالمعارف الخاصة بالتدريب الميداني أو مجال التدريب أو ميدان عمل مؤسسة التدريب . </a:t>
            </a:r>
            <a:endParaRPr lang="en-US" sz="2000" dirty="0">
              <a:ea typeface="Calibri"/>
              <a:cs typeface="Arial"/>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EG" sz="3200" b="1" dirty="0">
                <a:ea typeface="Calibri"/>
                <a:cs typeface="Arial"/>
              </a:rPr>
              <a:t>التقارير المطلوبة من طالب التدريب الميداني </a:t>
            </a:r>
            <a:endParaRPr lang="en-US" sz="3200"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EG" dirty="0">
                <a:ea typeface="Calibri"/>
                <a:cs typeface="Arial"/>
              </a:rPr>
              <a:t>يتعين علي طالب التدريب الميداني تقديم ثلاثة أنواع من التقارير ، وهذه التقارير تقسم حسب توقيت اعدادها إلي  :  </a:t>
            </a:r>
            <a:endParaRPr lang="en-US" dirty="0">
              <a:ea typeface="Calibri"/>
              <a:cs typeface="Arial"/>
            </a:endParaRPr>
          </a:p>
          <a:p>
            <a:pPr lvl="0" rtl="1">
              <a:lnSpc>
                <a:spcPct val="115000"/>
              </a:lnSpc>
              <a:spcAft>
                <a:spcPts val="1000"/>
              </a:spcAft>
              <a:buFont typeface="Arial"/>
              <a:buChar char="-"/>
            </a:pPr>
            <a:r>
              <a:rPr lang="ar-EG" b="1" dirty="0">
                <a:solidFill>
                  <a:srgbClr val="FF0000"/>
                </a:solidFill>
                <a:ea typeface="Calibri"/>
                <a:cs typeface="Arial"/>
              </a:rPr>
              <a:t> التقرير المبدئي : </a:t>
            </a:r>
            <a:endParaRPr lang="en-US" dirty="0">
              <a:solidFill>
                <a:srgbClr val="FF0000"/>
              </a:solidFill>
              <a:ea typeface="Calibri"/>
              <a:cs typeface="Arial"/>
            </a:endParaRPr>
          </a:p>
          <a:p>
            <a:pPr rtl="1">
              <a:lnSpc>
                <a:spcPct val="115000"/>
              </a:lnSpc>
              <a:spcAft>
                <a:spcPts val="1000"/>
              </a:spcAft>
            </a:pPr>
            <a:r>
              <a:rPr lang="ar-EG" dirty="0">
                <a:ea typeface="Calibri"/>
                <a:cs typeface="Arial"/>
              </a:rPr>
              <a:t>	يقوم الطالب بإعداد تقرير مبدئي عن مؤسسة تدريبه العملي يقدمه إلي مشرف التدريب في بداية الأسبوع الثاني من بدء التدريب متضمنا : </a:t>
            </a:r>
            <a:endParaRPr lang="en-US" dirty="0">
              <a:ea typeface="Calibri"/>
              <a:cs typeface="Arial"/>
            </a:endParaRPr>
          </a:p>
        </p:txBody>
      </p:sp>
    </p:spTree>
    <p:extLst>
      <p:ext uri="{BB962C8B-B14F-4D97-AF65-F5344CB8AC3E}">
        <p14:creationId xmlns:p14="http://schemas.microsoft.com/office/powerpoint/2010/main" xmlns="" val="858877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lnSpc>
                <a:spcPct val="115000"/>
              </a:lnSpc>
              <a:spcAft>
                <a:spcPts val="1000"/>
              </a:spcAft>
            </a:pPr>
            <a:r>
              <a:rPr lang="ar-EG" sz="2400" dirty="0">
                <a:ea typeface="Calibri"/>
                <a:cs typeface="Arial"/>
              </a:rPr>
              <a:t>•	نبذة عن مؤسسة التدريب – أهدافها – خدماتها – المنطقة التي تخدمها – سياستها في تقديم الخدمة – القوي العاملة بها – النظم واللوائح التي تطبق في تقديم الخدمة ( يرجع إلي التقرير المبدئي في تدريب 1 ) . </a:t>
            </a:r>
            <a:endParaRPr lang="en-US" sz="2400" dirty="0">
              <a:ea typeface="Calibri"/>
              <a:cs typeface="Arial"/>
            </a:endParaRPr>
          </a:p>
          <a:p>
            <a:pPr rtl="1">
              <a:lnSpc>
                <a:spcPct val="115000"/>
              </a:lnSpc>
              <a:spcAft>
                <a:spcPts val="1000"/>
              </a:spcAft>
            </a:pPr>
            <a:r>
              <a:rPr lang="ar-EG" sz="2400" dirty="0">
                <a:ea typeface="Calibri"/>
                <a:cs typeface="Arial"/>
              </a:rPr>
              <a:t>•	المسئوليات المسندة للطالب : نوع كل مسئولية – الدور الذي حددته المؤسسة للطالب – طبيعة المسئولية – العاملون الذين ترتبط وظائفهم بدور الطالب . </a:t>
            </a:r>
            <a:endParaRPr lang="en-US" sz="2400" dirty="0">
              <a:ea typeface="Calibri"/>
              <a:cs typeface="Arial"/>
            </a:endParaRPr>
          </a:p>
          <a:p>
            <a:pPr rtl="1">
              <a:lnSpc>
                <a:spcPct val="115000"/>
              </a:lnSpc>
              <a:spcAft>
                <a:spcPts val="1000"/>
              </a:spcAft>
            </a:pPr>
            <a:r>
              <a:rPr lang="ar-EG" sz="2400" dirty="0">
                <a:ea typeface="Calibri"/>
                <a:cs typeface="Arial"/>
              </a:rPr>
              <a:t>•	الخطة المبدئية التي يضعها للقيام بمسئولياته ، الأهداف إلي سيحاول تحقيقها بالنسبة لكل نوع من المسئوليات المسندة ، الإمكانيات المادية والبشرية التي يمكنه الاستفادة بها في تحقيق هذه الأهداف ، تنظيم استخدام الوقت المخصص له في التدريب للقيام بهذه </a:t>
            </a:r>
            <a:r>
              <a:rPr lang="ar-EG" sz="2400" dirty="0" smtClean="0">
                <a:ea typeface="Calibri"/>
                <a:cs typeface="Arial"/>
              </a:rPr>
              <a:t>المسئوليات، </a:t>
            </a:r>
            <a:r>
              <a:rPr lang="ar-EG" sz="2400" dirty="0">
                <a:ea typeface="Calibri"/>
                <a:cs typeface="Arial"/>
              </a:rPr>
              <a:t>الظروف أو العوامل التي يري أنها تعوق تحقيقه لأهدافه ومقترحاته للتغلب عليها . </a:t>
            </a:r>
            <a:endParaRPr lang="en-US" sz="2400" dirty="0">
              <a:ea typeface="Calibri"/>
              <a:cs typeface="Arial"/>
            </a:endParaRP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EG" sz="3600" b="1" dirty="0">
                <a:solidFill>
                  <a:srgbClr val="FF0000"/>
                </a:solidFill>
                <a:ea typeface="Calibri"/>
                <a:cs typeface="Arial"/>
              </a:rPr>
              <a:t>التقرير الشهري : </a:t>
            </a:r>
            <a:endParaRPr lang="en-US" sz="28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EG" sz="2800" dirty="0">
                <a:ea typeface="Calibri"/>
                <a:cs typeface="Arial"/>
              </a:rPr>
              <a:t>ويقدمه الطالب شهريا شاملا للمحصلة النهائية لجهد الطالب في تدريبه الميداني خلال الشهر ويدعم التقرير الشهري في نهايته بتقرير عن ملاحظات مشرف المؤسسة عن الطالب وكشف بتوزيع الساعات التي قضاها الطالب في التدريب خلال الشهر موزعة علي أوجه الخدمات المختلفة التي تعمل من خلالها المؤسسة ، </a:t>
            </a:r>
            <a:r>
              <a:rPr lang="ar-EG" sz="2800" b="1" dirty="0">
                <a:ea typeface="Calibri"/>
                <a:cs typeface="Arial"/>
              </a:rPr>
              <a:t>وتتضمن عناصر التقرير الشهري </a:t>
            </a:r>
            <a:r>
              <a:rPr lang="ar-EG" sz="2800" dirty="0">
                <a:ea typeface="Calibri"/>
                <a:cs typeface="Arial"/>
              </a:rPr>
              <a:t>: </a:t>
            </a:r>
            <a:endParaRPr lang="en-US" sz="2000" dirty="0">
              <a:ea typeface="Calibri"/>
              <a:cs typeface="Arial"/>
            </a:endParaRPr>
          </a:p>
          <a:p>
            <a:pPr rtl="1">
              <a:lnSpc>
                <a:spcPct val="115000"/>
              </a:lnSpc>
              <a:spcAft>
                <a:spcPts val="1000"/>
              </a:spcAft>
            </a:pPr>
            <a:r>
              <a:rPr lang="ar-EG" sz="2800" dirty="0">
                <a:ea typeface="Calibri"/>
                <a:cs typeface="Arial"/>
              </a:rPr>
              <a:t>•	حصراً شاملا لما قام به الطالب من أعمال خلال الشهر في نطاق المسئوليات التدريبية المكلف بها والتي تدخل ضمن خطة تدريبه . </a:t>
            </a:r>
            <a:endParaRPr lang="en-US" sz="2000" dirty="0">
              <a:ea typeface="Calibri"/>
              <a:cs typeface="Arial"/>
            </a:endParaRPr>
          </a:p>
        </p:txBody>
      </p:sp>
    </p:spTree>
    <p:extLst>
      <p:ext uri="{BB962C8B-B14F-4D97-AF65-F5344CB8AC3E}">
        <p14:creationId xmlns:p14="http://schemas.microsoft.com/office/powerpoint/2010/main" xmlns="" val="3230973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2800"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EG" sz="2400" dirty="0">
                <a:ea typeface="Calibri"/>
                <a:cs typeface="Arial"/>
              </a:rPr>
              <a:t>•	تحليلا للنتائج التي حققها الطالب خلال الشهر في المسئوليات التدريبية التي أسندت إليه عند بدء تدريبه سواء العمل مع أنساق فردية أو جماعية أو مجتمعية . </a:t>
            </a:r>
            <a:endParaRPr lang="en-US" sz="2400" dirty="0">
              <a:ea typeface="Calibri"/>
              <a:cs typeface="Arial"/>
            </a:endParaRPr>
          </a:p>
          <a:p>
            <a:pPr rtl="1">
              <a:lnSpc>
                <a:spcPct val="115000"/>
              </a:lnSpc>
              <a:spcAft>
                <a:spcPts val="1000"/>
              </a:spcAft>
            </a:pPr>
            <a:r>
              <a:rPr lang="ar-EG" sz="2400" dirty="0">
                <a:ea typeface="Calibri"/>
                <a:cs typeface="Arial"/>
              </a:rPr>
              <a:t>•	الصعوبات والمشكلات التي واجهت الطالب في عمله والمقترحات التي يراها لعلاج هذه المشكلات . </a:t>
            </a:r>
            <a:endParaRPr lang="en-US" sz="2400" dirty="0">
              <a:ea typeface="Calibri"/>
              <a:cs typeface="Arial"/>
            </a:endParaRPr>
          </a:p>
          <a:p>
            <a:pPr rtl="1">
              <a:lnSpc>
                <a:spcPct val="115000"/>
              </a:lnSpc>
              <a:spcAft>
                <a:spcPts val="1000"/>
              </a:spcAft>
            </a:pPr>
            <a:r>
              <a:rPr lang="ar-EG" sz="2400" dirty="0">
                <a:ea typeface="Calibri"/>
                <a:cs typeface="Arial"/>
              </a:rPr>
              <a:t>•	ما يقترحه الطالب من تطوير في الخدمات التي تقدمها المؤسسة سواء كان مرتبطاً بنظام الخدمة أو أسلوبها أو اجراءاتها أو تكلفتها إلي غير ذلك . </a:t>
            </a:r>
            <a:endParaRPr lang="en-US" sz="2400" dirty="0">
              <a:ea typeface="Calibri"/>
              <a:cs typeface="Arial"/>
            </a:endParaRPr>
          </a:p>
          <a:p>
            <a:pPr rtl="1">
              <a:lnSpc>
                <a:spcPct val="115000"/>
              </a:lnSpc>
              <a:spcAft>
                <a:spcPts val="1000"/>
              </a:spcAft>
            </a:pPr>
            <a:r>
              <a:rPr lang="ar-EG" sz="2400" dirty="0">
                <a:ea typeface="Calibri"/>
                <a:cs typeface="Arial"/>
              </a:rPr>
              <a:t>•	خطة عمل الطالب للشهر التالي . </a:t>
            </a:r>
            <a:endParaRPr lang="en-US" sz="2400" dirty="0">
              <a:ea typeface="Calibri"/>
              <a:cs typeface="Arial"/>
            </a:endParaRPr>
          </a:p>
          <a:p>
            <a:pPr rtl="1">
              <a:lnSpc>
                <a:spcPct val="115000"/>
              </a:lnSpc>
              <a:spcAft>
                <a:spcPts val="1000"/>
              </a:spcAft>
            </a:pPr>
            <a:r>
              <a:rPr lang="ar-EG" sz="2400" dirty="0">
                <a:ea typeface="Calibri"/>
                <a:cs typeface="Arial"/>
              </a:rPr>
              <a:t>•	جملة أيام التدريب خلال هذا الشهر وجملة عدد الساعات وعدد الاجتماعات التي حضرها . </a:t>
            </a:r>
            <a:endParaRPr lang="en-US" sz="2400" dirty="0">
              <a:ea typeface="Calibri"/>
              <a:cs typeface="Arial"/>
            </a:endParaRPr>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792162"/>
          </a:xfrm>
        </p:spPr>
        <p:txBody>
          <a:bodyPr/>
          <a:lstStyle/>
          <a:p>
            <a:pPr rtl="1">
              <a:lnSpc>
                <a:spcPct val="115000"/>
              </a:lnSpc>
              <a:spcAft>
                <a:spcPts val="1000"/>
              </a:spcAft>
            </a:pPr>
            <a:r>
              <a:rPr lang="ar-EG" b="1" dirty="0">
                <a:solidFill>
                  <a:srgbClr val="FF0000"/>
                </a:solidFill>
                <a:ea typeface="Calibri"/>
                <a:cs typeface="Arial"/>
              </a:rPr>
              <a:t>التقرير النهائي : </a:t>
            </a:r>
            <a:r>
              <a:rPr lang="en-US" sz="3600" dirty="0">
                <a:solidFill>
                  <a:srgbClr val="FF0000"/>
                </a:solidFill>
                <a:ea typeface="Calibri"/>
                <a:cs typeface="Arial"/>
              </a:rPr>
              <a:t/>
            </a:r>
            <a:br>
              <a:rPr lang="en-US" sz="3600" dirty="0">
                <a:solidFill>
                  <a:srgbClr val="FF0000"/>
                </a:solidFill>
                <a:ea typeface="Calibri"/>
                <a:cs typeface="Arial"/>
              </a:rPr>
            </a:br>
            <a:endParaRPr lang="ar-SA" dirty="0">
              <a:solidFill>
                <a:srgbClr val="FF0000"/>
              </a:solidFill>
            </a:endParaRPr>
          </a:p>
        </p:txBody>
      </p:sp>
      <p:sp>
        <p:nvSpPr>
          <p:cNvPr id="3" name="عنصر نائب للمحتوى 2"/>
          <p:cNvSpPr>
            <a:spLocks noGrp="1"/>
          </p:cNvSpPr>
          <p:nvPr>
            <p:ph idx="1"/>
          </p:nvPr>
        </p:nvSpPr>
        <p:spPr>
          <a:xfrm>
            <a:off x="495300" y="1371600"/>
            <a:ext cx="8915400" cy="4754563"/>
          </a:xfrm>
        </p:spPr>
        <p:txBody>
          <a:bodyPr/>
          <a:lstStyle/>
          <a:p>
            <a:pPr rtl="1">
              <a:lnSpc>
                <a:spcPct val="115000"/>
              </a:lnSpc>
              <a:spcAft>
                <a:spcPts val="1000"/>
              </a:spcAft>
            </a:pPr>
            <a:r>
              <a:rPr lang="ar-EG" sz="2400" dirty="0">
                <a:ea typeface="Calibri"/>
                <a:cs typeface="Arial"/>
              </a:rPr>
              <a:t>ويتقدم به الطالب في نهاية الفصل – التدريبي – ليعطي صورة شاملة عن تدريبه خلال الفصل الدراسي حتي يمكن أن يتم وضع تقدير نهائي لعمل الطالب . </a:t>
            </a:r>
            <a:endParaRPr lang="en-US" sz="2400" dirty="0">
              <a:ea typeface="Calibri"/>
              <a:cs typeface="Arial"/>
            </a:endParaRPr>
          </a:p>
          <a:p>
            <a:pPr rtl="1">
              <a:lnSpc>
                <a:spcPct val="115000"/>
              </a:lnSpc>
              <a:spcAft>
                <a:spcPts val="1000"/>
              </a:spcAft>
            </a:pPr>
            <a:r>
              <a:rPr lang="ar-EG" sz="2400" dirty="0">
                <a:ea typeface="Calibri"/>
                <a:cs typeface="Arial"/>
              </a:rPr>
              <a:t>وتتضمن عناصر التقرير النهائي ما يلي : </a:t>
            </a:r>
            <a:endParaRPr lang="en-US" sz="2400" dirty="0">
              <a:ea typeface="Calibri"/>
              <a:cs typeface="Arial"/>
            </a:endParaRPr>
          </a:p>
          <a:p>
            <a:pPr rtl="1">
              <a:lnSpc>
                <a:spcPct val="115000"/>
              </a:lnSpc>
              <a:spcAft>
                <a:spcPts val="1000"/>
              </a:spcAft>
            </a:pPr>
            <a:r>
              <a:rPr lang="ar-EG" sz="2400" dirty="0">
                <a:ea typeface="Calibri"/>
                <a:cs typeface="Arial"/>
              </a:rPr>
              <a:t>•	الصورة النهائية التي تجمعت لدي الطالب عن مؤسسة التدريب من خلال تجربته العملية في العمل فيها من حيث : أهداف المؤسسة وتنظيمها وخدماتها ، وعلاقات العمل التي قامت بين الطالب وبين العاملين فيها ، وكيف سارت هذه العلاقات ونمت ؟ ، وما واجهة من صعوبات وكيف تغلب عليها ؟ .  </a:t>
            </a:r>
            <a:endParaRPr lang="en-US" sz="2400" dirty="0">
              <a:ea typeface="Calibri"/>
              <a:cs typeface="Arial"/>
            </a:endParaRPr>
          </a:p>
          <a:p>
            <a:pPr rtl="1">
              <a:lnSpc>
                <a:spcPct val="115000"/>
              </a:lnSpc>
              <a:spcAft>
                <a:spcPts val="1000"/>
              </a:spcAft>
            </a:pPr>
            <a:r>
              <a:rPr lang="ar-EG" sz="2400" dirty="0">
                <a:ea typeface="Calibri"/>
                <a:cs typeface="Arial"/>
              </a:rPr>
              <a:t>•	المسئوليات التي اسندت للطالب والنتائج التي حققها في نهاية العام لكل من هذه المسئوليات علي حده . </a:t>
            </a:r>
            <a:endParaRPr lang="en-US" sz="2400" dirty="0">
              <a:ea typeface="Calibri"/>
              <a:cs typeface="Arial"/>
            </a:endParaRPr>
          </a:p>
        </p:txBody>
      </p:sp>
    </p:spTree>
    <p:extLst>
      <p:ext uri="{BB962C8B-B14F-4D97-AF65-F5344CB8AC3E}">
        <p14:creationId xmlns:p14="http://schemas.microsoft.com/office/powerpoint/2010/main" xmlns="" val="20943885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792162"/>
          </a:xfrm>
        </p:spPr>
        <p:txBody>
          <a:bodyPr/>
          <a:lstStyle/>
          <a:p>
            <a:endParaRPr lang="ar-SA" dirty="0">
              <a:solidFill>
                <a:srgbClr val="0070C0"/>
              </a:solidFil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EG" sz="2100" dirty="0">
                <a:ea typeface="Calibri"/>
                <a:cs typeface="Arial"/>
              </a:rPr>
              <a:t>•	نواحي النمو المهني للطالب التي حققها ، وما أكتسبه من معارف ومهارات جديدة ، وما استطاع أن ينميه في شخصيته من خصائص نفسيه صالحة للعمل ، مع الاشارة إلي النواحي التي يري أنها كانت سبباً في تفوق نموه المهني . </a:t>
            </a:r>
            <a:endParaRPr lang="en-US" sz="2100" dirty="0">
              <a:ea typeface="Calibri"/>
              <a:cs typeface="Arial"/>
            </a:endParaRPr>
          </a:p>
          <a:p>
            <a:pPr rtl="1">
              <a:lnSpc>
                <a:spcPct val="115000"/>
              </a:lnSpc>
              <a:spcAft>
                <a:spcPts val="1000"/>
              </a:spcAft>
            </a:pPr>
            <a:r>
              <a:rPr lang="ar-EG" sz="2100" dirty="0">
                <a:ea typeface="Calibri"/>
                <a:cs typeface="Arial"/>
              </a:rPr>
              <a:t>•	الصعوبات والمشكلات العملية التي واجهته خلال تدريبه العملي والمحاولات التي قام بها للتغلب عليها ومدي نجاحه في هذه المحاولات . </a:t>
            </a:r>
            <a:endParaRPr lang="en-US" sz="2100" dirty="0">
              <a:ea typeface="Calibri"/>
              <a:cs typeface="Arial"/>
            </a:endParaRPr>
          </a:p>
          <a:p>
            <a:pPr rtl="1">
              <a:lnSpc>
                <a:spcPct val="115000"/>
              </a:lnSpc>
              <a:spcAft>
                <a:spcPts val="1000"/>
              </a:spcAft>
            </a:pPr>
            <a:r>
              <a:rPr lang="ar-EG" sz="2100" dirty="0">
                <a:ea typeface="Calibri"/>
                <a:cs typeface="Arial"/>
              </a:rPr>
              <a:t>•	تحليل عام للميدان الذي عمل به الطالب وهو المجال التعليمي في هذا الفصل.</a:t>
            </a:r>
            <a:endParaRPr lang="en-US" sz="2100" dirty="0">
              <a:ea typeface="Calibri"/>
              <a:cs typeface="Arial"/>
            </a:endParaRPr>
          </a:p>
          <a:p>
            <a:pPr rtl="1">
              <a:lnSpc>
                <a:spcPct val="115000"/>
              </a:lnSpc>
              <a:spcAft>
                <a:spcPts val="1000"/>
              </a:spcAft>
            </a:pPr>
            <a:r>
              <a:rPr lang="ar-EG" sz="2100" dirty="0">
                <a:ea typeface="Calibri"/>
                <a:cs typeface="Arial"/>
              </a:rPr>
              <a:t>ويعرض الطالب لما اكتسبه من معرفة بهذا الميدان والخدمات المتاحة فيه، وطرق وأساليب تقديمها والمقترحات التي يراها لتطويره . </a:t>
            </a:r>
            <a:endParaRPr lang="en-US" sz="2100" dirty="0">
              <a:ea typeface="Calibri"/>
              <a:cs typeface="Arial"/>
            </a:endParaRPr>
          </a:p>
          <a:p>
            <a:pPr rtl="1">
              <a:lnSpc>
                <a:spcPct val="115000"/>
              </a:lnSpc>
              <a:spcAft>
                <a:spcPts val="1000"/>
              </a:spcAft>
            </a:pPr>
            <a:r>
              <a:rPr lang="ar-EG" sz="2100" dirty="0">
                <a:ea typeface="Calibri"/>
                <a:cs typeface="Arial"/>
              </a:rPr>
              <a:t>•	جدول يبين عدد أو أيام التدريب ، وعدد ساعات التدريب لكل شهر من أشهر التدريب ، ثم الاجمالي العام للأيام والساعات طوال فترة التدريب للطالب . </a:t>
            </a:r>
            <a:endParaRPr lang="en-US" sz="2100" dirty="0">
              <a:ea typeface="Calibri"/>
              <a:cs typeface="Arial"/>
            </a:endParaRPr>
          </a:p>
        </p:txBody>
      </p:sp>
    </p:spTree>
    <p:extLst>
      <p:ext uri="{BB962C8B-B14F-4D97-AF65-F5344CB8AC3E}">
        <p14:creationId xmlns:p14="http://schemas.microsoft.com/office/powerpoint/2010/main" xmlns="" val="1902295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a:solidFill>
                  <a:srgbClr val="009900"/>
                </a:solidFill>
                <a:latin typeface="naskh"/>
                <a:ea typeface="Calibri"/>
                <a:cs typeface="Arial"/>
              </a:rPr>
              <a:t>أهم سجلات المرشد الطلابي بالمدارس</a:t>
            </a:r>
            <a:endParaRPr lang="ar-SA" dirty="0">
              <a:solidFill>
                <a:srgbClr val="009900"/>
              </a:solidFil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800" b="1" dirty="0" smtClean="0">
                <a:solidFill>
                  <a:srgbClr val="523A12"/>
                </a:solidFill>
                <a:latin typeface="naskh"/>
                <a:ea typeface="Calibri"/>
                <a:cs typeface="Arial"/>
              </a:rPr>
              <a:t>1- </a:t>
            </a:r>
            <a:r>
              <a:rPr lang="ar-SA" sz="2800" b="1" dirty="0">
                <a:solidFill>
                  <a:srgbClr val="523A12"/>
                </a:solidFill>
                <a:latin typeface="naskh"/>
                <a:ea typeface="Calibri"/>
                <a:cs typeface="Arial"/>
              </a:rPr>
              <a:t>ملف التعاميم الواردة. </a:t>
            </a:r>
            <a:br>
              <a:rPr lang="ar-SA" sz="2800" b="1" dirty="0">
                <a:solidFill>
                  <a:srgbClr val="523A12"/>
                </a:solidFill>
                <a:latin typeface="naskh"/>
                <a:ea typeface="Calibri"/>
                <a:cs typeface="Arial"/>
              </a:rPr>
            </a:br>
            <a:r>
              <a:rPr lang="ar-SA" sz="2800" b="1" dirty="0">
                <a:solidFill>
                  <a:srgbClr val="523A12"/>
                </a:solidFill>
                <a:latin typeface="naskh"/>
                <a:ea typeface="Calibri"/>
                <a:cs typeface="Arial"/>
              </a:rPr>
              <a:t/>
            </a:r>
            <a:br>
              <a:rPr lang="ar-SA" sz="2800" b="1" dirty="0">
                <a:solidFill>
                  <a:srgbClr val="523A12"/>
                </a:solidFill>
                <a:latin typeface="naskh"/>
                <a:ea typeface="Calibri"/>
                <a:cs typeface="Arial"/>
              </a:rPr>
            </a:br>
            <a:r>
              <a:rPr lang="ar-SA" sz="2800" b="1" dirty="0" smtClean="0">
                <a:solidFill>
                  <a:srgbClr val="523A12"/>
                </a:solidFill>
                <a:latin typeface="naskh"/>
                <a:ea typeface="Calibri"/>
                <a:cs typeface="Arial"/>
              </a:rPr>
              <a:t>2 - </a:t>
            </a:r>
            <a:r>
              <a:rPr lang="ar-SA" sz="2800" b="1" dirty="0">
                <a:solidFill>
                  <a:srgbClr val="523A12"/>
                </a:solidFill>
                <a:latin typeface="naskh"/>
                <a:ea typeface="Calibri"/>
                <a:cs typeface="Arial"/>
              </a:rPr>
              <a:t>ملف التعاميم الصادرة. </a:t>
            </a:r>
            <a:br>
              <a:rPr lang="ar-SA" sz="2800" b="1" dirty="0">
                <a:solidFill>
                  <a:srgbClr val="523A12"/>
                </a:solidFill>
                <a:latin typeface="naskh"/>
                <a:ea typeface="Calibri"/>
                <a:cs typeface="Arial"/>
              </a:rPr>
            </a:br>
            <a:r>
              <a:rPr lang="ar-SA" sz="2800" b="1" dirty="0">
                <a:solidFill>
                  <a:srgbClr val="523A12"/>
                </a:solidFill>
                <a:latin typeface="naskh"/>
                <a:ea typeface="Calibri"/>
                <a:cs typeface="Arial"/>
              </a:rPr>
              <a:t/>
            </a:r>
            <a:br>
              <a:rPr lang="ar-SA" sz="2800" b="1" dirty="0">
                <a:solidFill>
                  <a:srgbClr val="523A12"/>
                </a:solidFill>
                <a:latin typeface="naskh"/>
                <a:ea typeface="Calibri"/>
                <a:cs typeface="Arial"/>
              </a:rPr>
            </a:br>
            <a:r>
              <a:rPr lang="ar-SA" sz="2800" b="1" dirty="0">
                <a:solidFill>
                  <a:srgbClr val="523A12"/>
                </a:solidFill>
                <a:latin typeface="naskh"/>
                <a:ea typeface="Calibri"/>
                <a:cs typeface="Arial"/>
              </a:rPr>
              <a:t>3- ملف الخطابات الصادرة. </a:t>
            </a:r>
            <a:br>
              <a:rPr lang="ar-SA" sz="2800" b="1" dirty="0">
                <a:solidFill>
                  <a:srgbClr val="523A12"/>
                </a:solidFill>
                <a:latin typeface="naskh"/>
                <a:ea typeface="Calibri"/>
                <a:cs typeface="Arial"/>
              </a:rPr>
            </a:br>
            <a:r>
              <a:rPr lang="ar-SA" sz="2800" b="1" dirty="0">
                <a:solidFill>
                  <a:srgbClr val="523A12"/>
                </a:solidFill>
                <a:latin typeface="naskh"/>
                <a:ea typeface="Calibri"/>
                <a:cs typeface="Arial"/>
              </a:rPr>
              <a:t/>
            </a:r>
            <a:br>
              <a:rPr lang="ar-SA" sz="2800" b="1" dirty="0">
                <a:solidFill>
                  <a:srgbClr val="523A12"/>
                </a:solidFill>
                <a:latin typeface="naskh"/>
                <a:ea typeface="Calibri"/>
                <a:cs typeface="Arial"/>
              </a:rPr>
            </a:br>
            <a:r>
              <a:rPr lang="ar-SA" sz="2800" b="1" dirty="0">
                <a:solidFill>
                  <a:srgbClr val="523A12"/>
                </a:solidFill>
                <a:latin typeface="naskh"/>
                <a:ea typeface="Calibri"/>
                <a:cs typeface="Arial"/>
              </a:rPr>
              <a:t>4- سجل </a:t>
            </a:r>
            <a:r>
              <a:rPr lang="ar-SA" sz="2800" b="1" dirty="0">
                <a:solidFill>
                  <a:srgbClr val="68231B"/>
                </a:solidFill>
                <a:latin typeface="naskh"/>
                <a:ea typeface="Calibri"/>
                <a:cs typeface="Arial"/>
                <a:hlinkClick r:id="rId2"/>
              </a:rPr>
              <a:t>المرشد </a:t>
            </a:r>
            <a:r>
              <a:rPr lang="ar-SA" sz="2800" b="1" dirty="0">
                <a:solidFill>
                  <a:srgbClr val="523A12"/>
                </a:solidFill>
                <a:latin typeface="naskh"/>
                <a:ea typeface="Calibri"/>
                <a:cs typeface="Arial"/>
              </a:rPr>
              <a:t>الطلابي. </a:t>
            </a:r>
            <a:br>
              <a:rPr lang="ar-SA" sz="2800" b="1" dirty="0">
                <a:solidFill>
                  <a:srgbClr val="523A12"/>
                </a:solidFill>
                <a:latin typeface="naskh"/>
                <a:ea typeface="Calibri"/>
                <a:cs typeface="Arial"/>
              </a:rPr>
            </a:br>
            <a:r>
              <a:rPr lang="ar-SA" sz="2800" b="1" dirty="0">
                <a:solidFill>
                  <a:srgbClr val="523A12"/>
                </a:solidFill>
                <a:latin typeface="naskh"/>
                <a:ea typeface="Calibri"/>
                <a:cs typeface="Arial"/>
              </a:rPr>
              <a:t/>
            </a:r>
            <a:br>
              <a:rPr lang="ar-SA" sz="2800" b="1" dirty="0">
                <a:solidFill>
                  <a:srgbClr val="523A12"/>
                </a:solidFill>
                <a:latin typeface="naskh"/>
                <a:ea typeface="Calibri"/>
                <a:cs typeface="Arial"/>
              </a:rPr>
            </a:br>
            <a:r>
              <a:rPr lang="ar-SA" sz="2800" b="1" dirty="0">
                <a:solidFill>
                  <a:srgbClr val="523A12"/>
                </a:solidFill>
                <a:latin typeface="naskh"/>
                <a:ea typeface="Calibri"/>
                <a:cs typeface="Arial"/>
              </a:rPr>
              <a:t>5- دليل </a:t>
            </a:r>
            <a:r>
              <a:rPr lang="ar-SA" sz="2800" b="1" dirty="0">
                <a:solidFill>
                  <a:srgbClr val="68231B"/>
                </a:solidFill>
                <a:latin typeface="naskh"/>
                <a:ea typeface="Calibri"/>
                <a:cs typeface="Arial"/>
                <a:hlinkClick r:id="rId2"/>
              </a:rPr>
              <a:t>المرشد الطلابي </a:t>
            </a:r>
            <a:r>
              <a:rPr lang="ar-SA" sz="2800" b="1" dirty="0">
                <a:solidFill>
                  <a:srgbClr val="523A12"/>
                </a:solidFill>
                <a:latin typeface="naskh"/>
                <a:ea typeface="Calibri"/>
                <a:cs typeface="Arial"/>
              </a:rPr>
              <a:t>للاستنارة به</a:t>
            </a:r>
            <a:endParaRPr lang="en-US" sz="2000" dirty="0">
              <a:ea typeface="Calibri"/>
              <a:cs typeface="Arial"/>
            </a:endParaRPr>
          </a:p>
        </p:txBody>
      </p:sp>
    </p:spTree>
    <p:extLst>
      <p:ext uri="{BB962C8B-B14F-4D97-AF65-F5344CB8AC3E}">
        <p14:creationId xmlns:p14="http://schemas.microsoft.com/office/powerpoint/2010/main" xmlns="" val="37452981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3600" dirty="0">
              <a:solidFill>
                <a:srgbClr val="0070C0"/>
              </a:solidFil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800" b="1" dirty="0">
                <a:solidFill>
                  <a:srgbClr val="523A12"/>
                </a:solidFill>
                <a:latin typeface="naskh"/>
                <a:ea typeface="Calibri"/>
                <a:cs typeface="Arial"/>
              </a:rPr>
              <a:t/>
            </a:r>
            <a:br>
              <a:rPr lang="ar-SA" sz="2800" b="1" dirty="0">
                <a:solidFill>
                  <a:srgbClr val="523A12"/>
                </a:solidFill>
                <a:latin typeface="naskh"/>
                <a:ea typeface="Calibri"/>
                <a:cs typeface="Arial"/>
              </a:rPr>
            </a:br>
            <a:r>
              <a:rPr lang="ar-SA" sz="2800" b="1" dirty="0">
                <a:solidFill>
                  <a:srgbClr val="523A12"/>
                </a:solidFill>
                <a:latin typeface="naskh"/>
                <a:ea typeface="Calibri"/>
                <a:cs typeface="Arial"/>
              </a:rPr>
              <a:t>6- السجل الشامل للطالب. </a:t>
            </a:r>
            <a:endParaRPr lang="ar-SA" sz="2800" b="1" dirty="0" smtClean="0">
              <a:solidFill>
                <a:srgbClr val="523A12"/>
              </a:solidFill>
              <a:latin typeface="naskh"/>
              <a:ea typeface="Calibri"/>
              <a:cs typeface="Arial"/>
            </a:endParaRPr>
          </a:p>
          <a:p>
            <a:pPr rtl="1">
              <a:lnSpc>
                <a:spcPct val="115000"/>
              </a:lnSpc>
              <a:spcAft>
                <a:spcPts val="1000"/>
              </a:spcAft>
            </a:pPr>
            <a:r>
              <a:rPr lang="ar-SA" sz="2800" b="1" dirty="0">
                <a:solidFill>
                  <a:srgbClr val="523A12"/>
                </a:solidFill>
                <a:latin typeface="naskh"/>
                <a:ea typeface="Calibri"/>
                <a:cs typeface="Arial"/>
              </a:rPr>
              <a:t/>
            </a:r>
            <a:br>
              <a:rPr lang="ar-SA" sz="2800" b="1" dirty="0">
                <a:solidFill>
                  <a:srgbClr val="523A12"/>
                </a:solidFill>
                <a:latin typeface="naskh"/>
                <a:ea typeface="Calibri"/>
                <a:cs typeface="Arial"/>
              </a:rPr>
            </a:br>
            <a:r>
              <a:rPr lang="ar-SA" sz="2800" b="1" dirty="0">
                <a:solidFill>
                  <a:srgbClr val="523A12"/>
                </a:solidFill>
                <a:latin typeface="naskh"/>
                <a:ea typeface="Calibri"/>
                <a:cs typeface="Arial"/>
              </a:rPr>
              <a:t>7- استمارة التقويم الذاتي للمرشد. </a:t>
            </a:r>
            <a:endParaRPr lang="ar-SA" sz="2800" b="1" dirty="0" smtClean="0">
              <a:solidFill>
                <a:srgbClr val="523A12"/>
              </a:solidFill>
              <a:latin typeface="naskh"/>
              <a:ea typeface="Calibri"/>
              <a:cs typeface="Arial"/>
            </a:endParaRPr>
          </a:p>
          <a:p>
            <a:pPr rtl="1">
              <a:lnSpc>
                <a:spcPct val="115000"/>
              </a:lnSpc>
              <a:spcAft>
                <a:spcPts val="1000"/>
              </a:spcAft>
            </a:pPr>
            <a:r>
              <a:rPr lang="ar-SA" sz="2800" b="1" dirty="0">
                <a:solidFill>
                  <a:srgbClr val="523A12"/>
                </a:solidFill>
                <a:latin typeface="naskh"/>
                <a:ea typeface="Calibri"/>
                <a:cs typeface="Arial"/>
              </a:rPr>
              <a:t/>
            </a:r>
            <a:br>
              <a:rPr lang="ar-SA" sz="2800" b="1" dirty="0">
                <a:solidFill>
                  <a:srgbClr val="523A12"/>
                </a:solidFill>
                <a:latin typeface="naskh"/>
                <a:ea typeface="Calibri"/>
                <a:cs typeface="Arial"/>
              </a:rPr>
            </a:br>
            <a:r>
              <a:rPr lang="ar-SA" sz="2800" b="1" dirty="0">
                <a:solidFill>
                  <a:srgbClr val="523A12"/>
                </a:solidFill>
                <a:latin typeface="naskh"/>
                <a:ea typeface="Calibri"/>
                <a:cs typeface="Arial"/>
              </a:rPr>
              <a:t>8- ملف خاص لكل مجال من مجالات وميادين الإرشاد الطلابي( الديني </a:t>
            </a:r>
            <a:r>
              <a:rPr lang="ar-SA" sz="2800" b="1" dirty="0" smtClean="0">
                <a:solidFill>
                  <a:srgbClr val="523A12"/>
                </a:solidFill>
                <a:latin typeface="naskh"/>
                <a:ea typeface="Calibri"/>
                <a:cs typeface="Arial"/>
              </a:rPr>
              <a:t>والأخلاقي, التربوي </a:t>
            </a:r>
            <a:r>
              <a:rPr lang="ar-SA" sz="2800" b="1" dirty="0">
                <a:solidFill>
                  <a:srgbClr val="523A12"/>
                </a:solidFill>
                <a:latin typeface="naskh"/>
                <a:ea typeface="Calibri"/>
                <a:cs typeface="Arial"/>
              </a:rPr>
              <a:t>, النفسي والاجتماعي , الوقائي , التعليمي والمهني). </a:t>
            </a:r>
            <a:endParaRPr lang="ar-SA" sz="2800" b="1" dirty="0" smtClean="0">
              <a:solidFill>
                <a:srgbClr val="523A12"/>
              </a:solidFill>
              <a:latin typeface="naskh"/>
              <a:ea typeface="Calibri"/>
              <a:cs typeface="Arial"/>
            </a:endParaRPr>
          </a:p>
        </p:txBody>
      </p:sp>
    </p:spTree>
    <p:extLst>
      <p:ext uri="{BB962C8B-B14F-4D97-AF65-F5344CB8AC3E}">
        <p14:creationId xmlns:p14="http://schemas.microsoft.com/office/powerpoint/2010/main" xmlns="" val="16013910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solidFill>
                <a:srgbClr val="0070C0"/>
              </a:solidFil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b="1" dirty="0">
                <a:solidFill>
                  <a:srgbClr val="523A12"/>
                </a:solidFill>
                <a:latin typeface="naskh"/>
                <a:ea typeface="Calibri"/>
                <a:cs typeface="Arial"/>
              </a:rPr>
              <a:t>9</a:t>
            </a:r>
            <a:r>
              <a:rPr lang="ar-SA" b="1" dirty="0" smtClean="0">
                <a:solidFill>
                  <a:srgbClr val="523A12"/>
                </a:solidFill>
                <a:latin typeface="naskh"/>
                <a:ea typeface="Calibri"/>
                <a:cs typeface="Arial"/>
              </a:rPr>
              <a:t>-  </a:t>
            </a:r>
            <a:r>
              <a:rPr lang="ar-SA" b="1" dirty="0">
                <a:solidFill>
                  <a:srgbClr val="523A12"/>
                </a:solidFill>
                <a:latin typeface="naskh"/>
                <a:ea typeface="Calibri"/>
                <a:cs typeface="Arial"/>
              </a:rPr>
              <a:t>ملف خاص بمخاطبات أولياء الأمور وسجل لزياراتهم إلى المدرسة. </a:t>
            </a:r>
            <a:br>
              <a:rPr lang="ar-SA" b="1" dirty="0">
                <a:solidFill>
                  <a:srgbClr val="523A12"/>
                </a:solidFill>
                <a:latin typeface="naskh"/>
                <a:ea typeface="Calibri"/>
                <a:cs typeface="Arial"/>
              </a:rPr>
            </a:br>
            <a:r>
              <a:rPr lang="ar-SA" b="1" dirty="0">
                <a:solidFill>
                  <a:srgbClr val="523A12"/>
                </a:solidFill>
                <a:latin typeface="naskh"/>
                <a:ea typeface="Calibri"/>
                <a:cs typeface="Arial"/>
              </a:rPr>
              <a:t/>
            </a:r>
            <a:br>
              <a:rPr lang="ar-SA" b="1" dirty="0">
                <a:solidFill>
                  <a:srgbClr val="523A12"/>
                </a:solidFill>
                <a:latin typeface="naskh"/>
                <a:ea typeface="Calibri"/>
                <a:cs typeface="Arial"/>
              </a:rPr>
            </a:br>
            <a:r>
              <a:rPr lang="ar-SA" b="1" dirty="0">
                <a:solidFill>
                  <a:srgbClr val="523A12"/>
                </a:solidFill>
                <a:latin typeface="naskh"/>
                <a:ea typeface="Calibri"/>
                <a:cs typeface="Arial"/>
              </a:rPr>
              <a:t>10- ملف خاص لمتابعة الطلاب ( المواقف اليومية الطارئة ) </a:t>
            </a:r>
            <a:br>
              <a:rPr lang="ar-SA" b="1" dirty="0">
                <a:solidFill>
                  <a:srgbClr val="523A12"/>
                </a:solidFill>
                <a:latin typeface="naskh"/>
                <a:ea typeface="Calibri"/>
                <a:cs typeface="Arial"/>
              </a:rPr>
            </a:br>
            <a:r>
              <a:rPr lang="ar-SA" b="1" dirty="0">
                <a:solidFill>
                  <a:srgbClr val="523A12"/>
                </a:solidFill>
                <a:latin typeface="naskh"/>
                <a:ea typeface="Calibri"/>
                <a:cs typeface="Arial"/>
              </a:rPr>
              <a:t/>
            </a:r>
            <a:br>
              <a:rPr lang="ar-SA" b="1" dirty="0">
                <a:solidFill>
                  <a:srgbClr val="523A12"/>
                </a:solidFill>
                <a:latin typeface="naskh"/>
                <a:ea typeface="Calibri"/>
                <a:cs typeface="Arial"/>
              </a:rPr>
            </a:br>
            <a:r>
              <a:rPr lang="ar-SA" b="1" dirty="0">
                <a:solidFill>
                  <a:srgbClr val="523A12"/>
                </a:solidFill>
                <a:latin typeface="naskh"/>
                <a:ea typeface="Calibri"/>
                <a:cs typeface="Arial"/>
              </a:rPr>
              <a:t>11- ملف خاص بنتائج الاختبارات النصفية والفصلية. </a:t>
            </a:r>
            <a:br>
              <a:rPr lang="ar-SA" b="1" dirty="0">
                <a:solidFill>
                  <a:srgbClr val="523A12"/>
                </a:solidFill>
                <a:latin typeface="naskh"/>
                <a:ea typeface="Calibri"/>
                <a:cs typeface="Arial"/>
              </a:rPr>
            </a:br>
            <a:r>
              <a:rPr lang="ar-SA" b="1" dirty="0">
                <a:solidFill>
                  <a:srgbClr val="523A12"/>
                </a:solidFill>
                <a:latin typeface="naskh"/>
                <a:ea typeface="Calibri"/>
                <a:cs typeface="Arial"/>
              </a:rPr>
              <a:t/>
            </a:r>
            <a:br>
              <a:rPr lang="ar-SA" b="1" dirty="0">
                <a:solidFill>
                  <a:srgbClr val="523A12"/>
                </a:solidFill>
                <a:latin typeface="naskh"/>
                <a:ea typeface="Calibri"/>
                <a:cs typeface="Arial"/>
              </a:rPr>
            </a:br>
            <a:r>
              <a:rPr lang="ar-SA" b="1" dirty="0">
                <a:solidFill>
                  <a:srgbClr val="523A12"/>
                </a:solidFill>
                <a:latin typeface="naskh"/>
                <a:ea typeface="Calibri"/>
                <a:cs typeface="Arial"/>
              </a:rPr>
              <a:t>12- ملف خاص باللجان والمجالس والاجتماعات. </a:t>
            </a:r>
            <a:br>
              <a:rPr lang="ar-SA" b="1" dirty="0">
                <a:solidFill>
                  <a:srgbClr val="523A12"/>
                </a:solidFill>
                <a:latin typeface="naskh"/>
                <a:ea typeface="Calibri"/>
                <a:cs typeface="Arial"/>
              </a:rPr>
            </a:br>
            <a:r>
              <a:rPr lang="ar-SA" b="1" dirty="0">
                <a:solidFill>
                  <a:srgbClr val="523A12"/>
                </a:solidFill>
                <a:latin typeface="naskh"/>
                <a:ea typeface="Calibri"/>
                <a:cs typeface="Arial"/>
              </a:rPr>
              <a:t/>
            </a:r>
            <a:br>
              <a:rPr lang="ar-SA" b="1" dirty="0">
                <a:solidFill>
                  <a:srgbClr val="523A12"/>
                </a:solidFill>
                <a:latin typeface="naskh"/>
                <a:ea typeface="Calibri"/>
                <a:cs typeface="Arial"/>
              </a:rPr>
            </a:br>
            <a:endParaRPr lang="en-US" dirty="0">
              <a:ea typeface="Calibri"/>
              <a:cs typeface="Arial"/>
            </a:endParaRPr>
          </a:p>
        </p:txBody>
      </p:sp>
    </p:spTree>
    <p:extLst>
      <p:ext uri="{BB962C8B-B14F-4D97-AF65-F5344CB8AC3E}">
        <p14:creationId xmlns:p14="http://schemas.microsoft.com/office/powerpoint/2010/main" xmlns="" val="27714911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solidFill>
                <a:srgbClr val="0070C0"/>
              </a:solidFil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b="1" dirty="0">
                <a:solidFill>
                  <a:srgbClr val="523A12"/>
                </a:solidFill>
                <a:latin typeface="naskh"/>
                <a:ea typeface="Calibri"/>
                <a:cs typeface="Arial"/>
              </a:rPr>
              <a:t>13- سجل تكرار التأخر الصباحي .</a:t>
            </a:r>
            <a:br>
              <a:rPr lang="ar-SA" b="1" dirty="0">
                <a:solidFill>
                  <a:srgbClr val="523A12"/>
                </a:solidFill>
                <a:latin typeface="naskh"/>
                <a:ea typeface="Calibri"/>
                <a:cs typeface="Arial"/>
              </a:rPr>
            </a:br>
            <a:r>
              <a:rPr lang="ar-SA" b="1" dirty="0">
                <a:solidFill>
                  <a:srgbClr val="523A12"/>
                </a:solidFill>
                <a:latin typeface="naskh"/>
                <a:ea typeface="Calibri"/>
                <a:cs typeface="Arial"/>
              </a:rPr>
              <a:t/>
            </a:r>
            <a:br>
              <a:rPr lang="ar-SA" b="1" dirty="0">
                <a:solidFill>
                  <a:srgbClr val="523A12"/>
                </a:solidFill>
                <a:latin typeface="naskh"/>
                <a:ea typeface="Calibri"/>
                <a:cs typeface="Arial"/>
              </a:rPr>
            </a:br>
            <a:r>
              <a:rPr lang="ar-SA" b="1" dirty="0">
                <a:solidFill>
                  <a:srgbClr val="523A12"/>
                </a:solidFill>
                <a:latin typeface="naskh"/>
                <a:ea typeface="Calibri"/>
                <a:cs typeface="Arial"/>
              </a:rPr>
              <a:t>14- سجل تكرار الغياب </a:t>
            </a:r>
            <a:br>
              <a:rPr lang="ar-SA" b="1" dirty="0">
                <a:solidFill>
                  <a:srgbClr val="523A12"/>
                </a:solidFill>
                <a:latin typeface="naskh"/>
                <a:ea typeface="Calibri"/>
                <a:cs typeface="Arial"/>
              </a:rPr>
            </a:br>
            <a:r>
              <a:rPr lang="ar-SA" b="1" dirty="0">
                <a:solidFill>
                  <a:srgbClr val="523A12"/>
                </a:solidFill>
                <a:latin typeface="naskh"/>
                <a:ea typeface="Calibri"/>
                <a:cs typeface="Arial"/>
              </a:rPr>
              <a:t/>
            </a:r>
            <a:br>
              <a:rPr lang="ar-SA" b="1" dirty="0">
                <a:solidFill>
                  <a:srgbClr val="523A12"/>
                </a:solidFill>
                <a:latin typeface="naskh"/>
                <a:ea typeface="Calibri"/>
                <a:cs typeface="Arial"/>
              </a:rPr>
            </a:br>
            <a:r>
              <a:rPr lang="ar-SA" b="1" dirty="0">
                <a:solidFill>
                  <a:srgbClr val="523A12"/>
                </a:solidFill>
                <a:latin typeface="naskh"/>
                <a:ea typeface="Calibri"/>
                <a:cs typeface="Arial"/>
              </a:rPr>
              <a:t>15 سجل متابعة بطاقة التحصيل الدراسي .</a:t>
            </a:r>
            <a:endParaRPr lang="en-US" dirty="0">
              <a:ea typeface="Calibri"/>
              <a:cs typeface="Arial"/>
            </a:endParaRPr>
          </a:p>
        </p:txBody>
      </p:sp>
    </p:spTree>
    <p:extLst>
      <p:ext uri="{BB962C8B-B14F-4D97-AF65-F5344CB8AC3E}">
        <p14:creationId xmlns:p14="http://schemas.microsoft.com/office/powerpoint/2010/main" xmlns="" val="31677368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0070C0"/>
                </a:solidFill>
                <a:ea typeface="Calibri"/>
                <a:cs typeface="Arial"/>
              </a:rPr>
              <a:t>أمثلة للسجلات المستخدمة</a:t>
            </a:r>
            <a:endParaRPr lang="ar-SA" dirty="0">
              <a:solidFill>
                <a:srgbClr val="0070C0"/>
              </a:solidFill>
            </a:endParaRP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6588" y="1600200"/>
            <a:ext cx="8772823"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941749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solidFill>
                <a:srgbClr val="0070C0"/>
              </a:solidFill>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 y="1901929"/>
            <a:ext cx="8915400" cy="39225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027478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rtl="1">
              <a:spcBef>
                <a:spcPts val="1800"/>
              </a:spcBef>
              <a:spcAft>
                <a:spcPts val="1200"/>
              </a:spcAft>
            </a:pPr>
            <a:r>
              <a:rPr lang="ar-SA" sz="1400" b="1" kern="0" dirty="0" smtClean="0">
                <a:latin typeface="Times New Roman"/>
                <a:cs typeface="MCS Alsalam S_U normal."/>
              </a:rPr>
              <a:t>استمارة </a:t>
            </a:r>
            <a:r>
              <a:rPr lang="ar-SA" sz="1400" b="1" kern="0" dirty="0">
                <a:latin typeface="Times New Roman"/>
                <a:cs typeface="MCS Alsalam S_U normal."/>
              </a:rPr>
              <a:t>زيارة ولي أمر طالب إلى المدرسة</a:t>
            </a:r>
            <a:endParaRPr lang="en-US" sz="1400" b="1" kern="0" dirty="0">
              <a:latin typeface="Times New Roman"/>
              <a:cs typeface="MCS Wadiy S_U normal."/>
            </a:endParaRPr>
          </a:p>
          <a:p>
            <a:pPr algn="justLow" rtl="1">
              <a:spcBef>
                <a:spcPts val="1800"/>
              </a:spcBef>
              <a:spcAft>
                <a:spcPts val="1200"/>
              </a:spcAft>
              <a:tabLst>
                <a:tab pos="5488940" algn="l"/>
              </a:tabLst>
            </a:pPr>
            <a:r>
              <a:rPr lang="ar-SA" sz="1400" b="1" dirty="0">
                <a:latin typeface="Times New Roman"/>
                <a:cs typeface="Traditional Arabic"/>
              </a:rPr>
              <a:t>المكرم ولي أمر الطالب/	المحترم</a:t>
            </a:r>
            <a:endParaRPr lang="en-US" sz="1400" b="1" dirty="0">
              <a:latin typeface="Times New Roman"/>
              <a:cs typeface="Traditional Arabic"/>
            </a:endParaRPr>
          </a:p>
          <a:p>
            <a:pPr algn="ctr" rtl="1">
              <a:spcAft>
                <a:spcPts val="600"/>
              </a:spcAft>
            </a:pPr>
            <a:r>
              <a:rPr lang="ar-SA" sz="1400" b="1" dirty="0">
                <a:latin typeface="Times New Roman"/>
                <a:ea typeface="Times New Roman"/>
                <a:cs typeface="Traditional Arabic"/>
              </a:rPr>
              <a:t>السلام عليكم ورحمة الله وبركاته ..وبعد</a:t>
            </a:r>
            <a:endParaRPr lang="en-US" sz="1400" b="1" dirty="0">
              <a:latin typeface="Times New Roman"/>
              <a:ea typeface="Times New Roman"/>
              <a:cs typeface="Traditional Arabic"/>
            </a:endParaRPr>
          </a:p>
          <a:p>
            <a:pPr algn="justLow" rtl="1">
              <a:spcAft>
                <a:spcPts val="0"/>
              </a:spcAft>
            </a:pPr>
            <a:r>
              <a:rPr lang="ar-SA" sz="1400" b="1" dirty="0">
                <a:latin typeface="Times New Roman"/>
                <a:ea typeface="Times New Roman"/>
                <a:cs typeface="Traditional Arabic"/>
              </a:rPr>
              <a:t>نظراً لرغبة المدرسة في تفعيل زيارة ولي أمر الطالب للمدرسة ولتحقيق روابط الصلة بين المدرسة والمنزل لمتابعة الطلاب وللرفع من مستواهم وحل مشاكلهم . نقترح عليك في حالة الرغبة في زيارة المدرسة أن تعبئ الاستمارة التالية ومن ثم إرسالها إلى المدرسة عن طريق ابنك أو إحضارها في حالة رغبتك لزيارة المدرسة . مع الاتصال بالمدرسة قبل موعد الزيارة على الهاتف 75</a:t>
            </a:r>
            <a:endParaRPr lang="en-US" sz="1400" b="1" dirty="0">
              <a:latin typeface="Times New Roman"/>
              <a:ea typeface="Times New Roman"/>
              <a:cs typeface="Traditional Arabic"/>
            </a:endParaRPr>
          </a:p>
          <a:p>
            <a:pPr algn="justLow" rtl="1">
              <a:spcBef>
                <a:spcPts val="1200"/>
              </a:spcBef>
              <a:spcAft>
                <a:spcPts val="0"/>
              </a:spcAft>
              <a:tabLst>
                <a:tab pos="2338705" algn="l"/>
                <a:tab pos="3778885" algn="l"/>
                <a:tab pos="5128895" algn="r"/>
                <a:tab pos="5399405" algn="l"/>
                <a:tab pos="5759450" algn="l"/>
                <a:tab pos="6479540" algn="r"/>
              </a:tabLst>
            </a:pPr>
            <a:r>
              <a:rPr lang="ar-SA" sz="1400" b="1" dirty="0">
                <a:latin typeface="Times New Roman"/>
                <a:ea typeface="Times New Roman"/>
                <a:cs typeface="Traditional Arabic"/>
              </a:rPr>
              <a:t>اسم الطالب	الصف الدراسي	التاريخ يوم		/	/	14هـ</a:t>
            </a:r>
            <a:endParaRPr lang="en-US" sz="1400" b="1" dirty="0">
              <a:latin typeface="Times New Roman"/>
              <a:ea typeface="Times New Roman"/>
              <a:cs typeface="Traditional Arabic"/>
            </a:endParaRPr>
          </a:p>
          <a:p>
            <a:pPr algn="justLow" rtl="1">
              <a:lnSpc>
                <a:spcPct val="120000"/>
              </a:lnSpc>
              <a:spcBef>
                <a:spcPts val="1800"/>
              </a:spcBef>
              <a:spcAft>
                <a:spcPts val="0"/>
              </a:spcAft>
              <a:tabLst>
                <a:tab pos="3328670" algn="r"/>
                <a:tab pos="3509010" algn="l"/>
                <a:tab pos="5128895" algn="r"/>
                <a:tab pos="6389370" algn="r"/>
              </a:tabLst>
            </a:pPr>
            <a:r>
              <a:rPr lang="en-US" sz="1400" b="1" dirty="0">
                <a:latin typeface="Times New Roman"/>
                <a:ea typeface="Times New Roman"/>
                <a:cs typeface="Traditional Arabic"/>
                <a:sym typeface="Webdings"/>
              </a:rPr>
              <a:t></a:t>
            </a:r>
            <a:r>
              <a:rPr lang="en-US" sz="1400" b="1" dirty="0">
                <a:latin typeface="Traditional Arabic"/>
                <a:ea typeface="Times New Roman"/>
                <a:cs typeface="Traditional Arabic"/>
              </a:rPr>
              <a:t> </a:t>
            </a:r>
            <a:r>
              <a:rPr lang="ar-SA" sz="1400" b="1" dirty="0">
                <a:latin typeface="Times New Roman"/>
                <a:ea typeface="Times New Roman"/>
                <a:cs typeface="Traditional Arabic"/>
              </a:rPr>
              <a:t>أرغب في معرفة المستوى الدراسي في :	</a:t>
            </a:r>
            <a:r>
              <a:rPr lang="en-US" sz="1400" b="1" dirty="0">
                <a:latin typeface="Times New Roman"/>
                <a:ea typeface="Times New Roman"/>
                <a:cs typeface="Traditional Arabic"/>
                <a:sym typeface="Webdings"/>
              </a:rPr>
              <a:t></a:t>
            </a:r>
            <a:r>
              <a:rPr lang="ar-SA" sz="1400" b="1" dirty="0">
                <a:latin typeface="Times New Roman"/>
                <a:ea typeface="Times New Roman"/>
                <a:cs typeface="Traditional Arabic"/>
              </a:rPr>
              <a:t> جميع المواد	</a:t>
            </a:r>
            <a:r>
              <a:rPr lang="en-US" sz="1400" b="1" dirty="0">
                <a:latin typeface="Times New Roman"/>
                <a:ea typeface="Times New Roman"/>
                <a:cs typeface="Traditional Arabic"/>
                <a:sym typeface="Webdings"/>
              </a:rPr>
              <a:t></a:t>
            </a:r>
            <a:r>
              <a:rPr lang="ar-SA" sz="1400" b="1" dirty="0">
                <a:latin typeface="Times New Roman"/>
                <a:ea typeface="Times New Roman"/>
                <a:cs typeface="Traditional Arabic"/>
              </a:rPr>
              <a:t> مادة	،	</a:t>
            </a:r>
            <a:endParaRPr lang="en-US" sz="1400" b="1" dirty="0">
              <a:latin typeface="Times New Roman"/>
              <a:ea typeface="Times New Roman"/>
              <a:cs typeface="Traditional Arabic"/>
            </a:endParaRPr>
          </a:p>
          <a:p>
            <a:pPr algn="justLow" rtl="1">
              <a:lnSpc>
                <a:spcPct val="120000"/>
              </a:lnSpc>
              <a:spcAft>
                <a:spcPts val="0"/>
              </a:spcAft>
            </a:pPr>
            <a:r>
              <a:rPr lang="en-US" sz="1400" b="1" dirty="0">
                <a:latin typeface="Times New Roman"/>
                <a:ea typeface="Times New Roman"/>
                <a:cs typeface="Traditional Arabic"/>
                <a:sym typeface="Webdings"/>
              </a:rPr>
              <a:t></a:t>
            </a:r>
            <a:r>
              <a:rPr lang="ar-SA" sz="1400" b="1" dirty="0">
                <a:latin typeface="Times New Roman"/>
                <a:ea typeface="Times New Roman"/>
                <a:cs typeface="Traditional Arabic"/>
              </a:rPr>
              <a:t> أرغب في معرفة سلوك الطالب.</a:t>
            </a:r>
            <a:endParaRPr lang="en-US" sz="1400" b="1" dirty="0">
              <a:latin typeface="Times New Roman"/>
              <a:ea typeface="Times New Roman"/>
              <a:cs typeface="Traditional Arabic"/>
            </a:endParaRPr>
          </a:p>
          <a:p>
            <a:pPr algn="justLow" rtl="1">
              <a:lnSpc>
                <a:spcPct val="120000"/>
              </a:lnSpc>
              <a:spcAft>
                <a:spcPts val="0"/>
              </a:spcAft>
              <a:tabLst>
                <a:tab pos="2519045" algn="l"/>
                <a:tab pos="3509010" algn="l"/>
                <a:tab pos="5309235" algn="r"/>
                <a:tab pos="6389370" algn="l"/>
              </a:tabLst>
            </a:pPr>
            <a:r>
              <a:rPr lang="en-US" sz="1400" b="1" dirty="0">
                <a:latin typeface="Times New Roman"/>
                <a:ea typeface="Times New Roman"/>
                <a:cs typeface="Traditional Arabic"/>
                <a:sym typeface="Webdings"/>
              </a:rPr>
              <a:t></a:t>
            </a:r>
            <a:r>
              <a:rPr lang="ar-SA" sz="1400" b="1" dirty="0">
                <a:latin typeface="Times New Roman"/>
                <a:ea typeface="Times New Roman"/>
                <a:cs typeface="Traditional Arabic"/>
              </a:rPr>
              <a:t> أرغب مقابلة	</a:t>
            </a:r>
            <a:r>
              <a:rPr lang="en-US" sz="1400" b="1" dirty="0">
                <a:latin typeface="Times New Roman"/>
                <a:ea typeface="Times New Roman"/>
                <a:cs typeface="Traditional Arabic"/>
                <a:sym typeface="Webdings"/>
              </a:rPr>
              <a:t></a:t>
            </a:r>
            <a:r>
              <a:rPr lang="ar-SA" sz="1400" b="1" dirty="0">
                <a:latin typeface="Times New Roman"/>
                <a:ea typeface="Times New Roman"/>
                <a:cs typeface="Traditional Arabic"/>
              </a:rPr>
              <a:t> رائد الصف	</a:t>
            </a:r>
            <a:r>
              <a:rPr lang="en-US" sz="1400" b="1" dirty="0">
                <a:latin typeface="Times New Roman"/>
                <a:ea typeface="Times New Roman"/>
                <a:cs typeface="Traditional Arabic"/>
                <a:sym typeface="Webdings"/>
              </a:rPr>
              <a:t></a:t>
            </a:r>
            <a:r>
              <a:rPr lang="ar-SA" sz="1400" b="1" dirty="0">
                <a:latin typeface="Times New Roman"/>
                <a:ea typeface="Times New Roman"/>
                <a:cs typeface="Traditional Arabic"/>
              </a:rPr>
              <a:t> معلم مادة	،	</a:t>
            </a:r>
            <a:endParaRPr lang="en-US" sz="1400" b="1" dirty="0">
              <a:latin typeface="Times New Roman"/>
              <a:ea typeface="Times New Roman"/>
              <a:cs typeface="Traditional Arabic"/>
            </a:endParaRPr>
          </a:p>
          <a:p>
            <a:pPr algn="justLow" rtl="1">
              <a:lnSpc>
                <a:spcPct val="120000"/>
              </a:lnSpc>
              <a:spcAft>
                <a:spcPts val="0"/>
              </a:spcAft>
              <a:tabLst>
                <a:tab pos="6389370" algn="r"/>
              </a:tabLst>
            </a:pPr>
            <a:r>
              <a:rPr lang="en-US" sz="1400" b="1" dirty="0">
                <a:latin typeface="Times New Roman"/>
                <a:ea typeface="Times New Roman"/>
                <a:cs typeface="Traditional Arabic"/>
                <a:sym typeface="Webdings"/>
              </a:rPr>
              <a:t></a:t>
            </a:r>
            <a:r>
              <a:rPr lang="ar-SA" sz="1400" b="1" dirty="0">
                <a:latin typeface="Times New Roman"/>
                <a:ea typeface="Times New Roman"/>
                <a:cs typeface="Traditional Arabic"/>
              </a:rPr>
              <a:t> أرغب في معرفة	</a:t>
            </a:r>
            <a:endParaRPr lang="en-US" sz="1400" b="1" dirty="0">
              <a:latin typeface="Times New Roman"/>
              <a:ea typeface="Times New Roman"/>
              <a:cs typeface="Traditional Arabic"/>
            </a:endParaRPr>
          </a:p>
          <a:p>
            <a:pPr algn="justLow" rtl="1">
              <a:lnSpc>
                <a:spcPct val="120000"/>
              </a:lnSpc>
              <a:spcAft>
                <a:spcPts val="0"/>
              </a:spcAft>
              <a:tabLst>
                <a:tab pos="2608580" algn="l"/>
                <a:tab pos="2968625" algn="l"/>
                <a:tab pos="3418840" algn="r"/>
                <a:tab pos="4048760" algn="r"/>
                <a:tab pos="4229100" algn="l"/>
                <a:tab pos="5939155" algn="r"/>
              </a:tabLst>
            </a:pPr>
            <a:r>
              <a:rPr lang="en-US" sz="1400" b="1" dirty="0">
                <a:latin typeface="Times New Roman"/>
                <a:ea typeface="Times New Roman"/>
                <a:cs typeface="Traditional Arabic"/>
                <a:sym typeface="Webdings"/>
              </a:rPr>
              <a:t></a:t>
            </a:r>
            <a:r>
              <a:rPr lang="ar-SA" sz="1400" b="1" dirty="0">
                <a:latin typeface="Times New Roman"/>
                <a:ea typeface="Times New Roman"/>
                <a:cs typeface="Traditional Arabic"/>
              </a:rPr>
              <a:t> سوف أزور المدرسة في يوم		/	/	14هـ	الساعة	 صباحاً</a:t>
            </a:r>
            <a:endParaRPr lang="en-US" sz="1400" b="1" dirty="0">
              <a:latin typeface="Times New Roman"/>
              <a:ea typeface="Times New Roman"/>
              <a:cs typeface="Traditional Arabic"/>
            </a:endParaRPr>
          </a:p>
          <a:p>
            <a:pPr algn="justLow" rtl="1">
              <a:lnSpc>
                <a:spcPct val="120000"/>
              </a:lnSpc>
              <a:spcAft>
                <a:spcPts val="0"/>
              </a:spcAft>
            </a:pPr>
            <a:r>
              <a:rPr lang="en-US" sz="1400" b="1" dirty="0">
                <a:latin typeface="Times New Roman"/>
                <a:ea typeface="Times New Roman"/>
                <a:cs typeface="Traditional Arabic"/>
                <a:sym typeface="Webdings"/>
              </a:rPr>
              <a:t></a:t>
            </a:r>
            <a:r>
              <a:rPr lang="ar-SA" sz="1400" b="1" dirty="0">
                <a:latin typeface="Times New Roman"/>
                <a:ea typeface="Times New Roman"/>
                <a:cs typeface="Traditional Arabic"/>
              </a:rPr>
              <a:t> أرغب في إرسال التقرير مع الطالب .</a:t>
            </a:r>
            <a:endParaRPr lang="en-US" sz="1400" b="1" dirty="0">
              <a:latin typeface="Times New Roman"/>
              <a:ea typeface="Times New Roman"/>
              <a:cs typeface="Traditional Arabic"/>
            </a:endParaRPr>
          </a:p>
          <a:p>
            <a:pPr algn="justLow" rtl="1">
              <a:spcBef>
                <a:spcPts val="1200"/>
              </a:spcBef>
              <a:spcAft>
                <a:spcPts val="0"/>
              </a:spcAft>
            </a:pPr>
            <a:r>
              <a:rPr lang="ar-SA" sz="1400" b="1" dirty="0">
                <a:latin typeface="Times New Roman"/>
                <a:ea typeface="Times New Roman"/>
                <a:cs typeface="Traditional Arabic"/>
              </a:rPr>
              <a:t>ملاحظة : عزيزي ولي الأمر احتفظ بعدد من النسخ لهذه الاستمارة لتستخدمها كلما دعت الحاجة لزيارة المدرسة .</a:t>
            </a:r>
            <a:endParaRPr lang="en-US" sz="1400" b="1" dirty="0">
              <a:latin typeface="Times New Roman"/>
              <a:ea typeface="Times New Roman"/>
              <a:cs typeface="Traditional Arabic"/>
            </a:endParaRPr>
          </a:p>
          <a:p>
            <a:pPr algn="justLow" rtl="1">
              <a:spcBef>
                <a:spcPts val="1200"/>
              </a:spcBef>
              <a:spcAft>
                <a:spcPts val="0"/>
              </a:spcAft>
              <a:tabLst>
                <a:tab pos="3148965" algn="r"/>
                <a:tab pos="4319270" algn="l"/>
                <a:tab pos="5039360" algn="l"/>
                <a:tab pos="5488940" algn="l"/>
                <a:tab pos="6299200" algn="r"/>
              </a:tabLst>
            </a:pPr>
            <a:r>
              <a:rPr lang="ar-SA" sz="1400" b="1" dirty="0">
                <a:latin typeface="Times New Roman"/>
                <a:ea typeface="Times New Roman"/>
                <a:cs typeface="Traditional Arabic"/>
              </a:rPr>
              <a:t>الاسم :	</a:t>
            </a:r>
            <a:endParaRPr lang="ar-SA" sz="1400" b="1" dirty="0"/>
          </a:p>
        </p:txBody>
      </p:sp>
    </p:spTree>
    <p:extLst>
      <p:ext uri="{BB962C8B-B14F-4D97-AF65-F5344CB8AC3E}">
        <p14:creationId xmlns:p14="http://schemas.microsoft.com/office/powerpoint/2010/main" xmlns="" val="18627835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1600" y="2209800"/>
            <a:ext cx="7003001" cy="3402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984202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5402" y="2106525"/>
            <a:ext cx="7015196" cy="3513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993118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5402" y="2680919"/>
            <a:ext cx="7015196" cy="2364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0112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1723</TotalTime>
  <Words>418</Words>
  <Application>Microsoft Office PowerPoint</Application>
  <PresentationFormat>A4 Paper (210x297 mm)</PresentationFormat>
  <Paragraphs>79</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المحاضرة الثانية</vt:lpstr>
      <vt:lpstr>عناصر المحاضرة</vt:lpstr>
      <vt:lpstr>السجلات المطلوبة من الطالب في التدريب الميداني </vt:lpstr>
      <vt:lpstr>Slide 4</vt:lpstr>
      <vt:lpstr>سجل الاجتماعات الإشرافية الجماعية : (خاص بمجموعة التدريب)  </vt:lpstr>
      <vt:lpstr>Slide 6</vt:lpstr>
      <vt:lpstr>Slide 7</vt:lpstr>
      <vt:lpstr>التقارير المطلوبة من طالب التدريب الميداني </vt:lpstr>
      <vt:lpstr>Slide 9</vt:lpstr>
      <vt:lpstr>التقرير الشهري : </vt:lpstr>
      <vt:lpstr>Slide 11</vt:lpstr>
      <vt:lpstr>التقرير النهائي :  </vt:lpstr>
      <vt:lpstr>Slide 13</vt:lpstr>
      <vt:lpstr>أهم سجلات المرشد الطلابي بالمدارس</vt:lpstr>
      <vt:lpstr>Slide 15</vt:lpstr>
      <vt:lpstr>Slide 16</vt:lpstr>
      <vt:lpstr>Slide 17</vt:lpstr>
      <vt:lpstr>أمثلة للسجلات المستخدمة</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Sulaiman</cp:lastModifiedBy>
  <cp:revision>217</cp:revision>
  <dcterms:created xsi:type="dcterms:W3CDTF">2009-10-14T19:14:34Z</dcterms:created>
  <dcterms:modified xsi:type="dcterms:W3CDTF">2012-04-15T14:14:44Z</dcterms:modified>
</cp:coreProperties>
</file>