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67" r:id="rId3"/>
    <p:sldId id="259"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600" y="59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3600" b="1" dirty="0" smtClean="0">
                <a:solidFill>
                  <a:srgbClr val="FF0000"/>
                </a:solidFill>
                <a:ea typeface="Calibri"/>
                <a:cs typeface="Arial"/>
              </a:rPr>
              <a:t>الخدمة الاجتماعية في المجال التعليمي</a:t>
            </a:r>
          </a:p>
          <a:p>
            <a:pPr indent="457200" rtl="1">
              <a:lnSpc>
                <a:spcPct val="115000"/>
              </a:lnSpc>
              <a:spcAft>
                <a:spcPts val="1000"/>
              </a:spcAft>
            </a:pPr>
            <a:r>
              <a:rPr lang="ar-SA" sz="3600" b="1" dirty="0" smtClean="0">
                <a:solidFill>
                  <a:srgbClr val="FF0000"/>
                </a:solidFill>
                <a:ea typeface="Calibri"/>
                <a:cs typeface="Arial"/>
              </a:rPr>
              <a:t>(المفهوم –الأهداف-المجالات-الأسس)</a:t>
            </a:r>
            <a:endParaRPr lang="en-US" sz="36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chemeClr val="accent1"/>
                </a:solidFill>
              </a:rPr>
              <a:t>عناصر المحاضرة</a:t>
            </a:r>
            <a:endParaRPr lang="en-US" b="1" dirty="0">
              <a:solidFill>
                <a:schemeClr val="accent1"/>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sz="4000" b="1" dirty="0">
                <a:ea typeface="Calibri"/>
                <a:cs typeface="Arial"/>
              </a:rPr>
              <a:t>ماهية الخدمة الاجتماعية </a:t>
            </a:r>
            <a:r>
              <a:rPr lang="ar-SA" sz="4000" b="1" dirty="0" err="1">
                <a:ea typeface="Calibri"/>
                <a:cs typeface="Arial"/>
              </a:rPr>
              <a:t>فى</a:t>
            </a:r>
            <a:r>
              <a:rPr lang="ar-SA" sz="4000" b="1" dirty="0">
                <a:ea typeface="Calibri"/>
                <a:cs typeface="Arial"/>
              </a:rPr>
              <a:t> المجال التعليمي </a:t>
            </a:r>
            <a:endParaRPr lang="ar-SA" sz="4000" b="1" dirty="0" smtClean="0">
              <a:ea typeface="Calibri"/>
              <a:cs typeface="Arial"/>
            </a:endParaRPr>
          </a:p>
          <a:p>
            <a:pPr rtl="1" eaLnBrk="1" hangingPunct="1">
              <a:buFont typeface="Arial" pitchFamily="34" charset="0"/>
              <a:buChar char="•"/>
            </a:pPr>
            <a:r>
              <a:rPr lang="ar-SA" sz="4000" b="1" dirty="0" smtClean="0">
                <a:ea typeface="Calibri"/>
                <a:cs typeface="Arial"/>
              </a:rPr>
              <a:t>أهداف </a:t>
            </a:r>
            <a:r>
              <a:rPr lang="ar-SA" sz="4000" b="1" dirty="0">
                <a:ea typeface="Calibri"/>
                <a:cs typeface="Arial"/>
              </a:rPr>
              <a:t>الخدمة الاجتماعية </a:t>
            </a:r>
            <a:r>
              <a:rPr lang="ar-SA" sz="4000" b="1" dirty="0" err="1">
                <a:ea typeface="Calibri"/>
                <a:cs typeface="Arial"/>
              </a:rPr>
              <a:t>فى</a:t>
            </a:r>
            <a:r>
              <a:rPr lang="ar-SA" sz="4000" b="1" dirty="0">
                <a:ea typeface="Calibri"/>
                <a:cs typeface="Arial"/>
              </a:rPr>
              <a:t> المجال </a:t>
            </a:r>
            <a:r>
              <a:rPr lang="ar-SA" sz="4000" b="1" dirty="0" err="1">
                <a:ea typeface="Calibri"/>
                <a:cs typeface="Arial"/>
              </a:rPr>
              <a:t>التعليمى</a:t>
            </a:r>
            <a:r>
              <a:rPr lang="ar-SA" sz="4000" b="1" dirty="0">
                <a:ea typeface="Calibri"/>
                <a:cs typeface="Arial"/>
              </a:rPr>
              <a:t> </a:t>
            </a:r>
            <a:endParaRPr lang="ar-SA" sz="4000" b="1" dirty="0" smtClean="0">
              <a:ea typeface="Calibri"/>
              <a:cs typeface="Arial"/>
            </a:endParaRPr>
          </a:p>
          <a:p>
            <a:pPr rtl="1" eaLnBrk="1" hangingPunct="1">
              <a:buFont typeface="Arial" pitchFamily="34" charset="0"/>
              <a:buChar char="•"/>
            </a:pPr>
            <a:r>
              <a:rPr lang="ar-SA" sz="4000" b="1" dirty="0" smtClean="0">
                <a:ea typeface="Calibri"/>
                <a:cs typeface="+mn-cs"/>
              </a:rPr>
              <a:t> </a:t>
            </a:r>
            <a:r>
              <a:rPr lang="ar-SA" sz="4000" b="1" dirty="0">
                <a:ea typeface="Calibri"/>
                <a:cs typeface="+mn-cs"/>
              </a:rPr>
              <a:t>المجالات الأساسية لعمل المرشد الطلابي </a:t>
            </a:r>
            <a:endParaRPr lang="ar-SA" sz="4000" b="1" dirty="0" smtClean="0">
              <a:ea typeface="Calibri"/>
              <a:cs typeface="+mn-cs"/>
            </a:endParaRPr>
          </a:p>
          <a:p>
            <a:pPr rtl="1" eaLnBrk="1" hangingPunct="1">
              <a:buFont typeface="Arial" pitchFamily="34" charset="0"/>
              <a:buChar char="•"/>
            </a:pPr>
            <a:r>
              <a:rPr lang="ar-SA" sz="4000" b="1" dirty="0">
                <a:ea typeface="Calibri"/>
                <a:cs typeface="Arial"/>
              </a:rPr>
              <a:t>أسس الخدمة الاجتماعية </a:t>
            </a:r>
            <a:r>
              <a:rPr lang="ar-SA" sz="4000" b="1" dirty="0" err="1">
                <a:ea typeface="Calibri"/>
                <a:cs typeface="Arial"/>
              </a:rPr>
              <a:t>فى</a:t>
            </a:r>
            <a:r>
              <a:rPr lang="ar-SA" sz="4000" b="1" dirty="0">
                <a:ea typeface="Calibri"/>
                <a:cs typeface="Arial"/>
              </a:rPr>
              <a:t> المجال التعليمي </a:t>
            </a:r>
            <a:endParaRPr lang="en-US" sz="4000" b="1" dirty="0" smtClean="0">
              <a:cs typeface="+mn-cs"/>
            </a:endParaRPr>
          </a:p>
          <a:p>
            <a:r>
              <a:rPr lang="en-GB" sz="4000" b="1" dirty="0" smtClean="0">
                <a:cs typeface="Arial" pitchFamily="34" charset="0"/>
              </a:rPr>
              <a:t>  </a:t>
            </a:r>
            <a:r>
              <a:rPr lang="en-US" sz="4000" b="1" dirty="0" smtClean="0">
                <a:cs typeface="Arial" pitchFamily="34" charset="0"/>
              </a:rPr>
              <a:t>     </a:t>
            </a:r>
            <a:r>
              <a:rPr lang="en-GB" sz="4000" b="1" dirty="0" smtClean="0">
                <a:cs typeface="Arial" pitchFamily="34" charset="0"/>
              </a:rPr>
              <a:t>     </a:t>
            </a:r>
            <a:endParaRPr lang="ar-EG" sz="40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lnSpc>
                <a:spcPct val="115000"/>
              </a:lnSpc>
              <a:spcAft>
                <a:spcPts val="1000"/>
              </a:spcAft>
            </a:pPr>
            <a:r>
              <a:rPr lang="ar-SA" sz="3200" b="1" dirty="0">
                <a:ea typeface="Calibri"/>
                <a:cs typeface="Arial"/>
              </a:rPr>
              <a:t>ماهية الخدمة الاجتماعية </a:t>
            </a:r>
            <a:r>
              <a:rPr lang="ar-SA" sz="3200" b="1" dirty="0" err="1">
                <a:ea typeface="Calibri"/>
                <a:cs typeface="Arial"/>
              </a:rPr>
              <a:t>فى</a:t>
            </a:r>
            <a:r>
              <a:rPr lang="ar-SA" sz="3200" b="1" dirty="0">
                <a:ea typeface="Calibri"/>
                <a:cs typeface="Arial"/>
              </a:rPr>
              <a:t> المجال التعليمي </a:t>
            </a:r>
            <a:endParaRPr lang="en-US" sz="3200" dirty="0">
              <a:ea typeface="Calibri"/>
              <a:cs typeface="Arial"/>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sz="3600" dirty="0">
                <a:ea typeface="Calibri"/>
                <a:cs typeface="Arial"/>
              </a:rPr>
              <a:t> </a:t>
            </a:r>
            <a:r>
              <a:rPr lang="ar-SA" dirty="0">
                <a:ea typeface="Calibri"/>
                <a:cs typeface="Arial"/>
              </a:rPr>
              <a:t>تتعدد </a:t>
            </a:r>
            <a:r>
              <a:rPr lang="ar-SA" dirty="0" smtClean="0">
                <a:ea typeface="Calibri"/>
                <a:cs typeface="Arial"/>
              </a:rPr>
              <a:t>آراء </a:t>
            </a:r>
            <a:r>
              <a:rPr lang="ar-SA" dirty="0">
                <a:ea typeface="Calibri"/>
                <a:cs typeface="Arial"/>
              </a:rPr>
              <a:t>المتخصصين والمهتمين بالخدمة الاجتماعية </a:t>
            </a:r>
            <a:r>
              <a:rPr lang="ar-SA" dirty="0" err="1">
                <a:ea typeface="Calibri"/>
                <a:cs typeface="Arial"/>
              </a:rPr>
              <a:t>فى</a:t>
            </a:r>
            <a:r>
              <a:rPr lang="ar-SA" dirty="0">
                <a:ea typeface="Calibri"/>
                <a:cs typeface="Arial"/>
              </a:rPr>
              <a:t> المجال </a:t>
            </a:r>
            <a:r>
              <a:rPr lang="ar-SA" dirty="0" err="1">
                <a:ea typeface="Calibri"/>
                <a:cs typeface="Arial"/>
              </a:rPr>
              <a:t>التعليمى</a:t>
            </a:r>
            <a:r>
              <a:rPr lang="ar-SA" dirty="0">
                <a:ea typeface="Calibri"/>
                <a:cs typeface="Arial"/>
              </a:rPr>
              <a:t> ، وتختلف هذه الآراء وفقا لوجهات نظر اصحابها ، ولاهتمامات كلا منهم ، ووفقا لما يعترى العمل </a:t>
            </a:r>
            <a:r>
              <a:rPr lang="ar-SA" dirty="0" err="1">
                <a:ea typeface="Calibri"/>
                <a:cs typeface="Arial"/>
              </a:rPr>
              <a:t>المهنى</a:t>
            </a:r>
            <a:r>
              <a:rPr lang="ar-SA" dirty="0">
                <a:ea typeface="Calibri"/>
                <a:cs typeface="Arial"/>
              </a:rPr>
              <a:t> </a:t>
            </a:r>
            <a:r>
              <a:rPr lang="ar-SA" dirty="0" err="1">
                <a:ea typeface="Calibri"/>
                <a:cs typeface="Arial"/>
              </a:rPr>
              <a:t>فى</a:t>
            </a:r>
            <a:r>
              <a:rPr lang="ar-SA" dirty="0">
                <a:ea typeface="Calibri"/>
                <a:cs typeface="Arial"/>
              </a:rPr>
              <a:t> هذا المجال من تغيرات وتطورات ، وقد يتناول البعض هذا المفهوم تحت مسمى " الخدمة الاجتماعية المدرسية " أو الخدمة الاجتماعية التعليمية أو </a:t>
            </a:r>
            <a:r>
              <a:rPr lang="ar-SA" dirty="0" err="1">
                <a:ea typeface="Calibri"/>
                <a:cs typeface="Arial"/>
              </a:rPr>
              <a:t>فى</a:t>
            </a:r>
            <a:r>
              <a:rPr lang="ar-SA" dirty="0">
                <a:ea typeface="Calibri"/>
                <a:cs typeface="Arial"/>
              </a:rPr>
              <a:t> المجال </a:t>
            </a:r>
            <a:r>
              <a:rPr lang="ar-SA" dirty="0" err="1">
                <a:ea typeface="Calibri"/>
                <a:cs typeface="Arial"/>
              </a:rPr>
              <a:t>التعليمى</a:t>
            </a:r>
            <a:r>
              <a:rPr lang="ar-SA" dirty="0">
                <a:ea typeface="Calibri"/>
                <a:cs typeface="Arial"/>
              </a:rPr>
              <a:t> </a:t>
            </a:r>
            <a:r>
              <a:rPr lang="ar-SA" dirty="0" smtClean="0">
                <a:ea typeface="Calibri"/>
                <a:cs typeface="Arial"/>
              </a:rPr>
              <a:t>.</a:t>
            </a:r>
          </a:p>
          <a:p>
            <a:pPr eaLnBrk="1" hangingPunct="1"/>
            <a:r>
              <a:rPr lang="ar-SA" sz="3600" b="1" dirty="0" smtClean="0">
                <a:ea typeface="Calibri"/>
                <a:cs typeface="Arial"/>
              </a:rPr>
              <a:t>ومن أهم </a:t>
            </a:r>
            <a:r>
              <a:rPr lang="ar-SA" sz="3600" b="1" dirty="0">
                <a:ea typeface="Calibri"/>
                <a:cs typeface="Arial"/>
              </a:rPr>
              <a:t>مفاهيم الخدمة الاجتماعية </a:t>
            </a:r>
            <a:r>
              <a:rPr lang="ar-SA" sz="3600" b="1" dirty="0" err="1">
                <a:ea typeface="Calibri"/>
                <a:cs typeface="Arial"/>
              </a:rPr>
              <a:t>فى</a:t>
            </a:r>
            <a:r>
              <a:rPr lang="ar-SA" sz="3600" b="1" dirty="0">
                <a:ea typeface="Calibri"/>
                <a:cs typeface="Arial"/>
              </a:rPr>
              <a:t> المجال </a:t>
            </a:r>
            <a:r>
              <a:rPr lang="ar-SA" sz="3600" b="1" dirty="0" err="1">
                <a:ea typeface="Calibri"/>
                <a:cs typeface="Arial"/>
              </a:rPr>
              <a:t>التعليمى</a:t>
            </a:r>
            <a:r>
              <a:rPr lang="ar-SA" sz="3600" b="1" dirty="0">
                <a:ea typeface="Calibri"/>
                <a:cs typeface="Arial"/>
              </a:rPr>
              <a:t>, ما يلى :</a:t>
            </a:r>
            <a:endParaRPr lang="en-US" sz="3600" b="1" dirty="0">
              <a:ea typeface="Calibri"/>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a:lnSpc>
                <a:spcPct val="115000"/>
              </a:lnSpc>
              <a:spcAft>
                <a:spcPts val="1000"/>
              </a:spcAft>
            </a:pPr>
            <a:endParaRPr lang="en-US" sz="2400" dirty="0">
              <a:solidFill>
                <a:srgbClr val="0070C0"/>
              </a:solidFill>
              <a:ea typeface="Calibri"/>
              <a:cs typeface="Arial"/>
            </a:endParaRPr>
          </a:p>
        </p:txBody>
      </p:sp>
      <p:sp>
        <p:nvSpPr>
          <p:cNvPr id="9219" name="Content Placeholder 2"/>
          <p:cNvSpPr>
            <a:spLocks noGrp="1"/>
          </p:cNvSpPr>
          <p:nvPr>
            <p:ph idx="4294967295"/>
          </p:nvPr>
        </p:nvSpPr>
        <p:spPr>
          <a:xfrm>
            <a:off x="228600" y="1295400"/>
            <a:ext cx="9144000" cy="4678363"/>
          </a:xfrm>
        </p:spPr>
        <p:txBody>
          <a:bodyPr/>
          <a:lstStyle/>
          <a:p>
            <a:pPr lvl="0" rtl="1">
              <a:lnSpc>
                <a:spcPct val="115000"/>
              </a:lnSpc>
              <a:spcAft>
                <a:spcPts val="0"/>
              </a:spcAft>
              <a:buFont typeface="Arial"/>
              <a:buChar char="-"/>
            </a:pPr>
            <a:endParaRPr lang="ar-SA" sz="2400" dirty="0" smtClean="0">
              <a:ea typeface="Calibri"/>
              <a:cs typeface="Arial"/>
            </a:endParaRPr>
          </a:p>
          <a:p>
            <a:pPr rtl="1">
              <a:lnSpc>
                <a:spcPct val="115000"/>
              </a:lnSpc>
              <a:spcAft>
                <a:spcPts val="1000"/>
              </a:spcAft>
            </a:pPr>
            <a:r>
              <a:rPr lang="ar-EG" sz="2400" dirty="0">
                <a:ea typeface="Calibri"/>
                <a:cs typeface="Arial"/>
              </a:rPr>
              <a:t> </a:t>
            </a:r>
            <a:r>
              <a:rPr lang="ar-EG" sz="2400" dirty="0" err="1">
                <a:ea typeface="Calibri"/>
                <a:cs typeface="Arial"/>
              </a:rPr>
              <a:t>هى</a:t>
            </a:r>
            <a:r>
              <a:rPr lang="ar-EG" sz="2400" dirty="0">
                <a:ea typeface="Calibri"/>
                <a:cs typeface="Arial"/>
              </a:rPr>
              <a:t> " تلك المجهودات والخدمات المهنية </a:t>
            </a:r>
            <a:r>
              <a:rPr lang="ar-EG" sz="2400" dirty="0" err="1">
                <a:ea typeface="Calibri"/>
                <a:cs typeface="Arial"/>
              </a:rPr>
              <a:t>التى</a:t>
            </a:r>
            <a:r>
              <a:rPr lang="ar-EG" sz="2400" dirty="0">
                <a:ea typeface="Calibri"/>
                <a:cs typeface="Arial"/>
              </a:rPr>
              <a:t> تقدم لطلاب المدارس والجامعات وتهدف الى مساعدتهم على تحقيق اقصى درجة من التوافق فيما بينهم والمؤسسات </a:t>
            </a:r>
            <a:r>
              <a:rPr lang="ar-EG" sz="2400" dirty="0" err="1">
                <a:ea typeface="Calibri"/>
                <a:cs typeface="Arial"/>
              </a:rPr>
              <a:t>التى</a:t>
            </a:r>
            <a:r>
              <a:rPr lang="ar-EG" sz="2400" dirty="0">
                <a:ea typeface="Calibri"/>
                <a:cs typeface="Arial"/>
              </a:rPr>
              <a:t> ينتمون اليها ، ويهيئ انسب الفرص للاستفادة بالعملية التعليمية ، واشباع رغباتهم واحتياجاتهم ومواجهة مشكلاتهم بما يتفق مع ايديولوجية المجتمع " .</a:t>
            </a:r>
          </a:p>
          <a:p>
            <a:pPr rtl="1">
              <a:lnSpc>
                <a:spcPct val="115000"/>
              </a:lnSpc>
              <a:spcAft>
                <a:spcPts val="1000"/>
              </a:spcAft>
            </a:pPr>
            <a:r>
              <a:rPr lang="ar-EG" sz="2400" dirty="0">
                <a:ea typeface="Calibri"/>
                <a:cs typeface="Arial"/>
              </a:rPr>
              <a:t> " </a:t>
            </a:r>
            <a:r>
              <a:rPr lang="ar-EG" sz="2400" dirty="0" err="1">
                <a:ea typeface="Calibri"/>
                <a:cs typeface="Arial"/>
              </a:rPr>
              <a:t>هى</a:t>
            </a:r>
            <a:r>
              <a:rPr lang="ar-EG" sz="2400" dirty="0">
                <a:ea typeface="Calibri"/>
                <a:cs typeface="Arial"/>
              </a:rPr>
              <a:t> تلك الخدمات المهنية </a:t>
            </a:r>
            <a:r>
              <a:rPr lang="ar-EG" sz="2400" dirty="0" err="1">
                <a:ea typeface="Calibri"/>
                <a:cs typeface="Arial"/>
              </a:rPr>
              <a:t>التى</a:t>
            </a:r>
            <a:r>
              <a:rPr lang="ar-EG" sz="2400" dirty="0">
                <a:ea typeface="Calibri"/>
                <a:cs typeface="Arial"/>
              </a:rPr>
              <a:t> تقدم بالمؤسسات التعليمية ، يمارسها مرشدون طلابيون ، لتهيئة الفرص والمواقف للطلاب ,من خلال البرامج والانشطة المختلفة </a:t>
            </a:r>
            <a:r>
              <a:rPr lang="ar-EG" sz="2400" dirty="0" err="1">
                <a:ea typeface="Calibri"/>
                <a:cs typeface="Arial"/>
              </a:rPr>
              <a:t>التى</a:t>
            </a:r>
            <a:r>
              <a:rPr lang="ar-EG" sz="2400" dirty="0">
                <a:ea typeface="Calibri"/>
                <a:cs typeface="Arial"/>
              </a:rPr>
              <a:t> تستهدف تنمية شخصياتهم ، وزيادة الاستفادة من خبرات العملية التعليمية وزيادة مشاركتهم فيها ويدعم علاقاتهم </a:t>
            </a:r>
            <a:r>
              <a:rPr lang="ar-EG" sz="2400" dirty="0" err="1">
                <a:ea typeface="Calibri"/>
                <a:cs typeface="Arial"/>
              </a:rPr>
              <a:t>فى</a:t>
            </a:r>
            <a:r>
              <a:rPr lang="ar-EG" sz="2400" dirty="0">
                <a:ea typeface="Calibri"/>
                <a:cs typeface="Arial"/>
              </a:rPr>
              <a:t> اطار السياسة التعليمية وايديولوجية المجتمع " .</a:t>
            </a:r>
            <a:endParaRPr lang="en-US" sz="2400" dirty="0">
              <a:ea typeface="Calibri"/>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2800" dirty="0">
              <a:ea typeface="Calibri"/>
              <a:cs typeface="Aria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800" b="1" dirty="0">
                <a:ea typeface="Calibri"/>
                <a:cs typeface="Arial"/>
              </a:rPr>
              <a:t> وبمناقشة </a:t>
            </a:r>
            <a:r>
              <a:rPr lang="ar-SA" sz="2800" b="1" dirty="0" smtClean="0">
                <a:ea typeface="Calibri"/>
                <a:cs typeface="Arial"/>
              </a:rPr>
              <a:t>الرأيين السابقين </a:t>
            </a:r>
            <a:r>
              <a:rPr lang="ar-SA" sz="2800" b="1" dirty="0">
                <a:ea typeface="Calibri"/>
                <a:cs typeface="Arial"/>
              </a:rPr>
              <a:t>نجد انهما يؤكدان على ان الخدمة الاجتماعية التعليمية </a:t>
            </a:r>
            <a:r>
              <a:rPr lang="ar-SA" sz="2800" b="1" dirty="0" err="1">
                <a:ea typeface="Calibri"/>
                <a:cs typeface="Arial"/>
              </a:rPr>
              <a:t>هى</a:t>
            </a:r>
            <a:r>
              <a:rPr lang="ar-SA" sz="2800" b="1" dirty="0">
                <a:ea typeface="Calibri"/>
                <a:cs typeface="Arial"/>
              </a:rPr>
              <a:t> :</a:t>
            </a:r>
            <a:endParaRPr lang="en-US" sz="2800" b="1" dirty="0">
              <a:ea typeface="Calibri"/>
              <a:cs typeface="Arial"/>
            </a:endParaRPr>
          </a:p>
          <a:p>
            <a:pPr rtl="1">
              <a:lnSpc>
                <a:spcPct val="115000"/>
              </a:lnSpc>
              <a:spcAft>
                <a:spcPts val="1000"/>
              </a:spcAft>
            </a:pPr>
            <a:r>
              <a:rPr lang="ar-SA" sz="2800" dirty="0">
                <a:ea typeface="Calibri"/>
                <a:cs typeface="Arial"/>
              </a:rPr>
              <a:t>• </a:t>
            </a:r>
            <a:r>
              <a:rPr lang="ar-SA" sz="2800" dirty="0" smtClean="0">
                <a:ea typeface="Calibri"/>
                <a:cs typeface="Arial"/>
              </a:rPr>
              <a:t>مجموعة </a:t>
            </a:r>
            <a:r>
              <a:rPr lang="ar-SA" sz="2800" dirty="0">
                <a:ea typeface="Calibri"/>
                <a:cs typeface="Arial"/>
              </a:rPr>
              <a:t>الخدمات والبرامج </a:t>
            </a:r>
            <a:r>
              <a:rPr lang="ar-SA" sz="2800" dirty="0" err="1">
                <a:ea typeface="Calibri"/>
                <a:cs typeface="Arial"/>
              </a:rPr>
              <a:t>التى</a:t>
            </a:r>
            <a:r>
              <a:rPr lang="ar-SA" sz="2800" dirty="0">
                <a:ea typeface="Calibri"/>
                <a:cs typeface="Arial"/>
              </a:rPr>
              <a:t> تقدم للطلاب من خلال المرشد الطلابي وذلك لتحقيق </a:t>
            </a:r>
            <a:r>
              <a:rPr lang="ar-SA" sz="2800" dirty="0" err="1">
                <a:ea typeface="Calibri"/>
                <a:cs typeface="Arial"/>
              </a:rPr>
              <a:t>أفصى</a:t>
            </a:r>
            <a:r>
              <a:rPr lang="ar-SA" sz="2800" dirty="0">
                <a:ea typeface="Calibri"/>
                <a:cs typeface="Arial"/>
              </a:rPr>
              <a:t> استفادة ممكنة من العملية التعليمية . </a:t>
            </a:r>
            <a:endParaRPr lang="en-US" sz="2800" dirty="0">
              <a:ea typeface="Calibri"/>
              <a:cs typeface="Arial"/>
            </a:endParaRPr>
          </a:p>
          <a:p>
            <a:pPr rtl="1">
              <a:lnSpc>
                <a:spcPct val="115000"/>
              </a:lnSpc>
              <a:spcAft>
                <a:spcPts val="1000"/>
              </a:spcAft>
            </a:pPr>
            <a:r>
              <a:rPr lang="ar-SA" sz="2800" dirty="0">
                <a:ea typeface="Calibri"/>
                <a:cs typeface="Arial"/>
              </a:rPr>
              <a:t>• وهى احد المهن المتخصصة ,</a:t>
            </a:r>
            <a:r>
              <a:rPr lang="ar-SA" sz="2800" dirty="0" err="1">
                <a:ea typeface="Calibri"/>
                <a:cs typeface="Arial"/>
              </a:rPr>
              <a:t>والتى</a:t>
            </a:r>
            <a:r>
              <a:rPr lang="ar-SA" sz="2800" dirty="0">
                <a:ea typeface="Calibri"/>
                <a:cs typeface="Arial"/>
              </a:rPr>
              <a:t> تستعين بها المدرسة على أساس أنها ضمن الموارد </a:t>
            </a:r>
            <a:r>
              <a:rPr lang="ar-SA" sz="2800" dirty="0" err="1">
                <a:ea typeface="Calibri"/>
                <a:cs typeface="Arial"/>
              </a:rPr>
              <a:t>التى</a:t>
            </a:r>
            <a:r>
              <a:rPr lang="ar-SA" sz="2800" dirty="0">
                <a:ea typeface="Calibri"/>
                <a:cs typeface="Arial"/>
              </a:rPr>
              <a:t> يمكن تسخيرها لمساعدة الطلاب من </a:t>
            </a:r>
            <a:r>
              <a:rPr lang="ar-SA" sz="2800" dirty="0" smtClean="0">
                <a:ea typeface="Calibri"/>
                <a:cs typeface="Arial"/>
              </a:rPr>
              <a:t>أجل </a:t>
            </a:r>
            <a:r>
              <a:rPr lang="ar-SA" sz="2800" dirty="0">
                <a:ea typeface="Calibri"/>
                <a:cs typeface="Arial"/>
              </a:rPr>
              <a:t>رفع مستوى </a:t>
            </a:r>
            <a:r>
              <a:rPr lang="ar-SA" sz="2800" dirty="0" smtClean="0">
                <a:ea typeface="Calibri"/>
                <a:cs typeface="Arial"/>
              </a:rPr>
              <a:t>أداء </a:t>
            </a:r>
            <a:r>
              <a:rPr lang="ar-SA" sz="2800" dirty="0">
                <a:ea typeface="Calibri"/>
                <a:cs typeface="Arial"/>
              </a:rPr>
              <a:t>وفاعلية قدراتهم الطبيعية والحيلولة دون ضياع أو تبديد الطاقات البشرية والحد من ظهور التعويق العقلي أو المشاكل الانفعالية والسلوكية .  </a:t>
            </a:r>
            <a:endParaRPr lang="en-US" sz="2800" b="1" dirty="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endParaRPr lang="en-US" sz="3200" dirty="0">
              <a:solidFill>
                <a:srgbClr val="0070C0"/>
              </a:solidFill>
              <a:ea typeface="Calibri"/>
              <a:cs typeface="Arial"/>
            </a:endParaRPr>
          </a:p>
        </p:txBody>
      </p:sp>
      <p:sp>
        <p:nvSpPr>
          <p:cNvPr id="3" name="عنصر نائب للمحتوى 2"/>
          <p:cNvSpPr>
            <a:spLocks noGrp="1"/>
          </p:cNvSpPr>
          <p:nvPr>
            <p:ph idx="1"/>
          </p:nvPr>
        </p:nvSpPr>
        <p:spPr>
          <a:xfrm>
            <a:off x="533400" y="1295400"/>
            <a:ext cx="8915400" cy="4602163"/>
          </a:xfrm>
        </p:spPr>
        <p:txBody>
          <a:bodyPr/>
          <a:lstStyle/>
          <a:p>
            <a:pPr rtl="1">
              <a:lnSpc>
                <a:spcPct val="115000"/>
              </a:lnSpc>
              <a:spcAft>
                <a:spcPts val="1000"/>
              </a:spcAft>
            </a:pPr>
            <a:r>
              <a:rPr lang="ar-SA" dirty="0">
                <a:ea typeface="Calibri"/>
                <a:cs typeface="Arial"/>
              </a:rPr>
              <a:t>•   تستهدف رفع الكفاية التعليمية خلال أنماط من الأداء والممارسة التي تخص الطالب كحالة فردية أو كعضو في جماعة في مدرسة ، أو كشخص منتمى لبيئة محلية .</a:t>
            </a:r>
            <a:endParaRPr lang="en-US" dirty="0">
              <a:ea typeface="Calibri"/>
              <a:cs typeface="Arial"/>
            </a:endParaRPr>
          </a:p>
          <a:p>
            <a:pPr rtl="1">
              <a:lnSpc>
                <a:spcPct val="115000"/>
              </a:lnSpc>
              <a:spcAft>
                <a:spcPts val="1000"/>
              </a:spcAft>
            </a:pPr>
            <a:r>
              <a:rPr lang="ar-SA" dirty="0">
                <a:ea typeface="Calibri"/>
                <a:cs typeface="Arial"/>
              </a:rPr>
              <a:t>• أداة لتحقيق رفاهية المجتمع المدرسي ، باستثمار الطاقات البشرية المتاحة وحفزها على العمل البناء وربط الطالب بالمدرسة والبيئة المحلية بما يحقق رفاهية المجتمع .</a:t>
            </a:r>
            <a:endParaRPr lang="en-US" dirty="0">
              <a:ea typeface="Calibri"/>
              <a:cs typeface="Arial"/>
            </a:endParaRPr>
          </a:p>
        </p:txBody>
      </p:sp>
    </p:spTree>
    <p:extLst>
      <p:ext uri="{BB962C8B-B14F-4D97-AF65-F5344CB8AC3E}">
        <p14:creationId xmlns:p14="http://schemas.microsoft.com/office/powerpoint/2010/main" xmlns="" val="33642030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endParaRPr lang="ar-SA" dirty="0">
              <a:solidFill>
                <a:srgbClr val="0070C0"/>
              </a:solidFill>
            </a:endParaRPr>
          </a:p>
        </p:txBody>
      </p:sp>
      <p:sp>
        <p:nvSpPr>
          <p:cNvPr id="3" name="عنصر نائب للمحتوى 2"/>
          <p:cNvSpPr>
            <a:spLocks noGrp="1"/>
          </p:cNvSpPr>
          <p:nvPr>
            <p:ph idx="1"/>
          </p:nvPr>
        </p:nvSpPr>
        <p:spPr>
          <a:xfrm>
            <a:off x="495300" y="1828800"/>
            <a:ext cx="8915400" cy="4297363"/>
          </a:xfrm>
        </p:spPr>
        <p:txBody>
          <a:bodyPr/>
          <a:lstStyle/>
          <a:p>
            <a:pPr rtl="1">
              <a:lnSpc>
                <a:spcPct val="115000"/>
              </a:lnSpc>
              <a:spcAft>
                <a:spcPts val="1000"/>
              </a:spcAft>
            </a:pPr>
            <a:r>
              <a:rPr lang="ar-SA" sz="3600" b="1" dirty="0">
                <a:ea typeface="Calibri"/>
                <a:cs typeface="Simplified Arabic"/>
              </a:rPr>
              <a:t>ويعرف المرشد الطلابي </a:t>
            </a:r>
            <a:r>
              <a:rPr lang="ar-SA" sz="3600" b="1" dirty="0" smtClean="0">
                <a:ea typeface="Calibri"/>
                <a:cs typeface="Simplified Arabic"/>
              </a:rPr>
              <a:t>بأنه:</a:t>
            </a:r>
          </a:p>
          <a:p>
            <a:pPr rtl="1">
              <a:lnSpc>
                <a:spcPct val="115000"/>
              </a:lnSpc>
              <a:spcAft>
                <a:spcPts val="1000"/>
              </a:spcAft>
            </a:pPr>
            <a:r>
              <a:rPr lang="ar-SA" sz="3600" dirty="0" smtClean="0">
                <a:ea typeface="Calibri"/>
                <a:cs typeface="Simplified Arabic"/>
              </a:rPr>
              <a:t>(</a:t>
            </a:r>
            <a:r>
              <a:rPr lang="ar-SA" sz="3600" dirty="0">
                <a:ea typeface="Calibri"/>
                <a:cs typeface="Simplified Arabic"/>
              </a:rPr>
              <a:t>ذلك الشخص الفني والمهني الذي يمارس عمله في المجال التعليمي في ضوء مفهوم الخدمة الاجتماعية ، وعلى أساس فلسفتها ملتزماً بمبادئها ومعاييرها الأخلاقية، هادفاً إلى مساعدة الطلاب ، ومساعدة المدرسة على تحقيق أهدافها التربوية والتعليمية لإعداد أبنائها للمستقبل</a:t>
            </a:r>
            <a:r>
              <a:rPr lang="ar-SA" sz="3600" dirty="0">
                <a:ea typeface="Calibri"/>
                <a:cs typeface="Arial"/>
              </a:rPr>
              <a:t>).</a:t>
            </a:r>
            <a:endParaRPr lang="en-US" sz="3600" dirty="0">
              <a:ea typeface="Calibri"/>
              <a:cs typeface="Arial"/>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3200" b="1" dirty="0" smtClean="0">
                <a:ea typeface="Calibri"/>
                <a:cs typeface="Arial"/>
              </a:rPr>
              <a:t>أهداف </a:t>
            </a:r>
            <a:r>
              <a:rPr lang="ar-SA" sz="3200" b="1" dirty="0">
                <a:ea typeface="Calibri"/>
                <a:cs typeface="Arial"/>
              </a:rPr>
              <a:t>الخدمة الاجتماعية </a:t>
            </a:r>
            <a:r>
              <a:rPr lang="ar-SA" sz="3200" b="1" dirty="0" err="1">
                <a:ea typeface="Calibri"/>
                <a:cs typeface="Arial"/>
              </a:rPr>
              <a:t>فى</a:t>
            </a:r>
            <a:r>
              <a:rPr lang="ar-SA" sz="3200" b="1" dirty="0">
                <a:ea typeface="Calibri"/>
                <a:cs typeface="Arial"/>
              </a:rPr>
              <a:t> المجال </a:t>
            </a:r>
            <a:r>
              <a:rPr lang="ar-SA" sz="3200" b="1" dirty="0" err="1">
                <a:ea typeface="Calibri"/>
                <a:cs typeface="Arial"/>
              </a:rPr>
              <a:t>التعليمى</a:t>
            </a:r>
            <a:r>
              <a:rPr lang="ar-SA" sz="3200" b="1" dirty="0">
                <a:ea typeface="Calibri"/>
                <a:cs typeface="Arial"/>
              </a:rPr>
              <a:t> </a:t>
            </a:r>
            <a:endParaRPr lang="en-US" sz="3200" dirty="0">
              <a:solidFill>
                <a:srgbClr val="0070C0"/>
              </a:solidFill>
              <a:ea typeface="Calibri"/>
              <a:cs typeface="Arial"/>
            </a:endParaRPr>
          </a:p>
        </p:txBody>
      </p:sp>
      <p:sp>
        <p:nvSpPr>
          <p:cNvPr id="3" name="عنصر نائب للمحتوى 2"/>
          <p:cNvSpPr>
            <a:spLocks noGrp="1"/>
          </p:cNvSpPr>
          <p:nvPr>
            <p:ph idx="1"/>
          </p:nvPr>
        </p:nvSpPr>
        <p:spPr/>
        <p:txBody>
          <a:bodyPr/>
          <a:lstStyle/>
          <a:p>
            <a:pPr algn="just" rtl="1">
              <a:lnSpc>
                <a:spcPct val="115000"/>
              </a:lnSpc>
              <a:spcAft>
                <a:spcPts val="1000"/>
              </a:spcAft>
            </a:pPr>
            <a:r>
              <a:rPr lang="ar-SA" dirty="0">
                <a:ea typeface="Calibri"/>
                <a:cs typeface="Arial"/>
              </a:rPr>
              <a:t> ليس من المبالغة </a:t>
            </a:r>
            <a:r>
              <a:rPr lang="ar-SA" dirty="0" smtClean="0">
                <a:ea typeface="Calibri"/>
                <a:cs typeface="Arial"/>
              </a:rPr>
              <a:t>أن </a:t>
            </a:r>
            <a:r>
              <a:rPr lang="ar-SA" dirty="0">
                <a:ea typeface="Calibri"/>
                <a:cs typeface="Arial"/>
              </a:rPr>
              <a:t>نؤكد </a:t>
            </a:r>
            <a:r>
              <a:rPr lang="ar-SA" dirty="0" err="1">
                <a:ea typeface="Calibri"/>
                <a:cs typeface="Arial"/>
              </a:rPr>
              <a:t>فى</a:t>
            </a:r>
            <a:r>
              <a:rPr lang="ar-SA" dirty="0">
                <a:ea typeface="Calibri"/>
                <a:cs typeface="Arial"/>
              </a:rPr>
              <a:t> هذا الاطار </a:t>
            </a:r>
            <a:r>
              <a:rPr lang="ar-SA" dirty="0" smtClean="0">
                <a:ea typeface="Calibri"/>
                <a:cs typeface="Arial"/>
              </a:rPr>
              <a:t>أن </a:t>
            </a:r>
            <a:r>
              <a:rPr lang="ar-SA" dirty="0">
                <a:ea typeface="Calibri"/>
                <a:cs typeface="Arial"/>
              </a:rPr>
              <a:t>للخدمة الاجتماعية </a:t>
            </a:r>
            <a:r>
              <a:rPr lang="ar-SA" dirty="0" err="1">
                <a:ea typeface="Calibri"/>
                <a:cs typeface="Arial"/>
              </a:rPr>
              <a:t>فى</a:t>
            </a:r>
            <a:r>
              <a:rPr lang="ar-SA" dirty="0">
                <a:ea typeface="Calibri"/>
                <a:cs typeface="Arial"/>
              </a:rPr>
              <a:t> المجال </a:t>
            </a:r>
            <a:r>
              <a:rPr lang="ar-SA" dirty="0" err="1">
                <a:ea typeface="Calibri"/>
                <a:cs typeface="Arial"/>
              </a:rPr>
              <a:t>التعليمى</a:t>
            </a:r>
            <a:r>
              <a:rPr lang="ar-SA" dirty="0">
                <a:ea typeface="Calibri"/>
                <a:cs typeface="Arial"/>
              </a:rPr>
              <a:t> </a:t>
            </a:r>
            <a:r>
              <a:rPr lang="ar-SA" dirty="0" smtClean="0">
                <a:ea typeface="Calibri"/>
                <a:cs typeface="Arial"/>
              </a:rPr>
              <a:t>أهدافا </a:t>
            </a:r>
            <a:r>
              <a:rPr lang="ar-SA" dirty="0">
                <a:ea typeface="Calibri"/>
                <a:cs typeface="Arial"/>
              </a:rPr>
              <a:t>متعددة تسعى الى تحقيقها ,سوف نتناولها فيما يلى :</a:t>
            </a:r>
            <a:endParaRPr lang="en-US" dirty="0">
              <a:ea typeface="Calibri"/>
              <a:cs typeface="Arial"/>
            </a:endParaRPr>
          </a:p>
          <a:p>
            <a:pPr lvl="0" algn="just" rtl="1">
              <a:lnSpc>
                <a:spcPct val="115000"/>
              </a:lnSpc>
              <a:spcAft>
                <a:spcPts val="1000"/>
              </a:spcAft>
              <a:buFont typeface="Arial"/>
              <a:buChar char="-"/>
            </a:pPr>
            <a:r>
              <a:rPr lang="ar-SA" sz="2800" dirty="0">
                <a:ea typeface="Calibri"/>
                <a:cs typeface="Arial"/>
              </a:rPr>
              <a:t>تنشئة الطلاب تنشئة اجتماعية سليمة  وللتنشئة الاجتماعية عمليات وقائية وإنمائية وعلاجية, تعمل على مساعدة الطالب في اكتساب القيم و القدرات و المهارات الاجتماعية , و ما من شك في </a:t>
            </a:r>
            <a:r>
              <a:rPr lang="ar-SA" sz="2800" dirty="0" smtClean="0">
                <a:ea typeface="Calibri"/>
                <a:cs typeface="Arial"/>
              </a:rPr>
              <a:t>ان </a:t>
            </a:r>
            <a:r>
              <a:rPr lang="ar-SA" sz="2800" dirty="0">
                <a:ea typeface="Calibri"/>
                <a:cs typeface="Arial"/>
              </a:rPr>
              <a:t>الطالب الذي يكتسب هذه الصفات </a:t>
            </a:r>
            <a:r>
              <a:rPr lang="ar-SA" sz="2800" dirty="0" smtClean="0">
                <a:ea typeface="Calibri"/>
                <a:cs typeface="Arial"/>
              </a:rPr>
              <a:t>أكثر </a:t>
            </a:r>
            <a:r>
              <a:rPr lang="ar-SA" sz="2800" dirty="0">
                <a:ea typeface="Calibri"/>
                <a:cs typeface="Arial"/>
              </a:rPr>
              <a:t>قدرة على المواطنة الصالحة.</a:t>
            </a:r>
            <a:endParaRPr lang="en-US" sz="2800" dirty="0">
              <a:ea typeface="Calibri"/>
              <a:cs typeface="Arial"/>
            </a:endParaRPr>
          </a:p>
        </p:txBody>
      </p:sp>
    </p:spTree>
    <p:extLst>
      <p:ext uri="{BB962C8B-B14F-4D97-AF65-F5344CB8AC3E}">
        <p14:creationId xmlns:p14="http://schemas.microsoft.com/office/powerpoint/2010/main" xmlns="" val="8588774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lvl="0" algn="just" rtl="1">
              <a:lnSpc>
                <a:spcPct val="115000"/>
              </a:lnSpc>
              <a:spcAft>
                <a:spcPts val="0"/>
              </a:spcAft>
              <a:buFont typeface="Arial"/>
              <a:buChar char="-"/>
            </a:pPr>
            <a:r>
              <a:rPr lang="ar-SA" sz="2800" dirty="0">
                <a:ea typeface="Calibri"/>
                <a:cs typeface="Arial"/>
              </a:rPr>
              <a:t>تمكين قدرة الطلاب و المؤسسة التعليمية على الانتاج ، و الانتاج ليس مجرد انتاجا ماديا ,وانما يعني قدرته على التحصيل الدراسي ,فالطالب الذي يحصل دراسيا اكثر من غيره يعتبر منتجا , و الطالب الذي يستخدم كافة قدراته و امكانياته في التحصيل الدراسي اكثر انتاجا من غيره. </a:t>
            </a:r>
            <a:endParaRPr lang="en-US" sz="2800" dirty="0">
              <a:ea typeface="Calibri"/>
              <a:cs typeface="Arial"/>
            </a:endParaRPr>
          </a:p>
          <a:p>
            <a:pPr lvl="0" algn="just" rtl="1">
              <a:lnSpc>
                <a:spcPct val="115000"/>
              </a:lnSpc>
              <a:spcAft>
                <a:spcPts val="1000"/>
              </a:spcAft>
              <a:buFont typeface="Arial"/>
              <a:buChar char="-"/>
            </a:pPr>
            <a:r>
              <a:rPr lang="ar-SA" sz="2800" dirty="0">
                <a:ea typeface="Calibri"/>
                <a:cs typeface="Arial"/>
              </a:rPr>
              <a:t>مساعدة الطلاب على تكيفهم مع بيئتهم ، واكتشاف مواهبهم والتعرف علي استعدادهم وقدراتهم ، وتوجيه الطلاب دراسياً ومهنياً </a:t>
            </a:r>
            <a:r>
              <a:rPr lang="ar-SA" sz="2800" dirty="0" smtClean="0">
                <a:ea typeface="Calibri"/>
                <a:cs typeface="Arial"/>
              </a:rPr>
              <a:t>.</a:t>
            </a:r>
          </a:p>
          <a:p>
            <a:pPr lvl="0" algn="just" rtl="1">
              <a:lnSpc>
                <a:spcPct val="115000"/>
              </a:lnSpc>
              <a:spcAft>
                <a:spcPts val="1000"/>
              </a:spcAft>
              <a:buFont typeface="Arial"/>
              <a:buChar char="-"/>
            </a:pPr>
            <a:r>
              <a:rPr lang="ar-SA" sz="2800" dirty="0">
                <a:ea typeface="Calibri"/>
                <a:cs typeface="Arial"/>
              </a:rPr>
              <a:t>مساعدة الطلاب على تفهم ذواتهم ,وتفهم أهداف واحتياجات ومشكلات مجتمعهم.</a:t>
            </a:r>
            <a:endParaRPr lang="en-US" sz="2800" dirty="0">
              <a:ea typeface="Calibri"/>
              <a:cs typeface="Arial"/>
            </a:endParaRPr>
          </a:p>
          <a:p>
            <a:pPr lvl="0" algn="just" rtl="1">
              <a:lnSpc>
                <a:spcPct val="115000"/>
              </a:lnSpc>
              <a:spcAft>
                <a:spcPts val="1000"/>
              </a:spcAft>
              <a:buFont typeface="Arial"/>
              <a:buChar char="-"/>
            </a:pPr>
            <a:endParaRPr lang="en-US" sz="2800" dirty="0">
              <a:ea typeface="Calibri"/>
              <a:cs typeface="Arial"/>
            </a:endParaRP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3600" dirty="0"/>
          </a:p>
        </p:txBody>
      </p:sp>
      <p:sp>
        <p:nvSpPr>
          <p:cNvPr id="3" name="عنصر نائب للمحتوى 2"/>
          <p:cNvSpPr>
            <a:spLocks noGrp="1"/>
          </p:cNvSpPr>
          <p:nvPr>
            <p:ph idx="1"/>
          </p:nvPr>
        </p:nvSpPr>
        <p:spPr/>
        <p:txBody>
          <a:bodyPr/>
          <a:lstStyle/>
          <a:p>
            <a:pPr lvl="0" algn="just" rtl="1">
              <a:lnSpc>
                <a:spcPct val="115000"/>
              </a:lnSpc>
              <a:spcAft>
                <a:spcPts val="0"/>
              </a:spcAft>
              <a:buFont typeface="Arial"/>
              <a:buChar char="-"/>
            </a:pPr>
            <a:r>
              <a:rPr lang="en-US" dirty="0">
                <a:latin typeface="Arial"/>
                <a:ea typeface="Calibri"/>
                <a:cs typeface="Arial"/>
              </a:rPr>
              <a:t> </a:t>
            </a:r>
            <a:r>
              <a:rPr lang="ar-SA" dirty="0">
                <a:latin typeface="Arial"/>
                <a:ea typeface="Calibri"/>
                <a:cs typeface="Arial"/>
              </a:rPr>
              <a:t>ضبط سلوك الطلاب والارتقاء بمستوى التفاعل الاجتماعي وكيفية التعامل الاجتماعي داخل وخارج المدرسة .</a:t>
            </a:r>
            <a:endParaRPr lang="en-US" dirty="0">
              <a:ea typeface="Calibri"/>
              <a:cs typeface="Arial"/>
            </a:endParaRPr>
          </a:p>
          <a:p>
            <a:pPr lvl="0" algn="just" rtl="1">
              <a:lnSpc>
                <a:spcPct val="115000"/>
              </a:lnSpc>
              <a:spcAft>
                <a:spcPts val="0"/>
              </a:spcAft>
              <a:buFont typeface="Arial"/>
              <a:buChar char="-"/>
            </a:pPr>
            <a:r>
              <a:rPr lang="ar-SA" dirty="0">
                <a:ea typeface="Calibri"/>
                <a:cs typeface="Arial"/>
              </a:rPr>
              <a:t> تنمية السلوك الديمقراطي للطلاب وذلك من خلال اشتراكهم في الجماعات المدرسية.</a:t>
            </a:r>
            <a:endParaRPr lang="en-US" dirty="0">
              <a:ea typeface="Calibri"/>
              <a:cs typeface="Arial"/>
            </a:endParaRPr>
          </a:p>
          <a:p>
            <a:pPr lvl="0" algn="just" rtl="1">
              <a:lnSpc>
                <a:spcPct val="115000"/>
              </a:lnSpc>
              <a:spcAft>
                <a:spcPts val="1000"/>
              </a:spcAft>
              <a:buFont typeface="Arial"/>
              <a:buChar char="-"/>
            </a:pPr>
            <a:r>
              <a:rPr lang="ar-SA" dirty="0">
                <a:ea typeface="Calibri"/>
                <a:cs typeface="Arial"/>
              </a:rPr>
              <a:t> تنمية المسئولية الاجتماعية لدى الطلاب وذلك من خلال  المشروعات التي تقوم بها المدرسة لخدمة البيئة والمؤسسات الأخرى الموجودة في المجتمع.</a:t>
            </a:r>
            <a:endParaRPr lang="en-US" dirty="0">
              <a:ea typeface="Calibri"/>
              <a:cs typeface="Arial"/>
            </a:endParaRPr>
          </a:p>
        </p:txBody>
      </p:sp>
    </p:spTree>
    <p:extLst>
      <p:ext uri="{BB962C8B-B14F-4D97-AF65-F5344CB8AC3E}">
        <p14:creationId xmlns:p14="http://schemas.microsoft.com/office/powerpoint/2010/main" xmlns="" val="3230973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2800" dirty="0">
              <a:solidFill>
                <a:srgbClr val="0070C0"/>
              </a:solidFill>
              <a:ea typeface="Calibri"/>
              <a:cs typeface="Arial"/>
            </a:endParaRPr>
          </a:p>
        </p:txBody>
      </p:sp>
      <p:sp>
        <p:nvSpPr>
          <p:cNvPr id="3" name="عنصر نائب للمحتوى 2"/>
          <p:cNvSpPr>
            <a:spLocks noGrp="1"/>
          </p:cNvSpPr>
          <p:nvPr>
            <p:ph idx="1"/>
          </p:nvPr>
        </p:nvSpPr>
        <p:spPr/>
        <p:txBody>
          <a:bodyPr/>
          <a:lstStyle/>
          <a:p>
            <a:pPr lvl="0" algn="just" rtl="1">
              <a:lnSpc>
                <a:spcPct val="115000"/>
              </a:lnSpc>
              <a:spcAft>
                <a:spcPts val="1000"/>
              </a:spcAft>
              <a:buFont typeface="Arial"/>
              <a:buChar char="-"/>
            </a:pPr>
            <a:r>
              <a:rPr lang="ar-SA" dirty="0">
                <a:ea typeface="Calibri"/>
                <a:cs typeface="Arial"/>
              </a:rPr>
              <a:t>تكيف الطلاب مع بيئاتهم واكتشاف مواهبهم والتعرف على  استعداداتهم وقدراتهم بغية مساعدتهم علي استثمارها ، وكذلك مساعدتهم على حل مشكلاتهم واشباع هوايتهم ، وتتسم هذه العمليات بطابع الاستمرار والتطور تبعاُ لمراحل الدراسة المختلفة، واحتياجات الطلاب في كل منها وذلك من خلال المرشد الطلابي الذي يقوم بتوظيف مهاراته ومعلوماته المتخصصة  لخدمة الطلاب للاستفادة من كافة الخدمات التعليمية التي تقوم علي توفيرها المدرسة . </a:t>
            </a:r>
            <a:endParaRPr lang="en-US" dirty="0">
              <a:ea typeface="Calibri"/>
              <a:cs typeface="Arial"/>
            </a:endParaRPr>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chemeClr val="accent1"/>
                </a:solidFill>
                <a:ea typeface="Calibri"/>
                <a:cs typeface="Simplified Arabic"/>
              </a:rPr>
              <a:t>المجالات الأساسية لعمل المرشد الطلابي </a:t>
            </a:r>
            <a:endParaRPr lang="ar-SA" b="1" dirty="0">
              <a:solidFill>
                <a:schemeClr val="accent1"/>
              </a:solidFil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400" dirty="0">
                <a:solidFill>
                  <a:srgbClr val="000000"/>
                </a:solidFill>
                <a:ea typeface="Calibri"/>
                <a:cs typeface="Simplified Arabic"/>
              </a:rPr>
              <a:t>في ضوء مفهوم الخدمة الاجتماعية المدرسية وأهدافها يتبين لنا أن عمل المرشد الطلابي يتم من خلال جوانب ثلاث رئيسية هي :</a:t>
            </a:r>
            <a:endParaRPr lang="en-US" sz="2400" dirty="0">
              <a:ea typeface="Calibri"/>
              <a:cs typeface="Arial"/>
            </a:endParaRPr>
          </a:p>
          <a:p>
            <a:pPr rtl="1">
              <a:lnSpc>
                <a:spcPct val="115000"/>
              </a:lnSpc>
              <a:spcAft>
                <a:spcPts val="1000"/>
              </a:spcAft>
            </a:pPr>
            <a:r>
              <a:rPr lang="ar-SA" sz="2400" dirty="0">
                <a:solidFill>
                  <a:srgbClr val="000000"/>
                </a:solidFill>
                <a:ea typeface="Calibri"/>
                <a:cs typeface="Simplified Arabic"/>
              </a:rPr>
              <a:t>1- </a:t>
            </a:r>
            <a:r>
              <a:rPr lang="ar-SA" sz="2400" b="1" dirty="0">
                <a:solidFill>
                  <a:srgbClr val="00B050"/>
                </a:solidFill>
                <a:ea typeface="Calibri"/>
                <a:cs typeface="Simplified Arabic"/>
              </a:rPr>
              <a:t>الجانب الإنشائي والتنموي </a:t>
            </a:r>
            <a:r>
              <a:rPr lang="ar-SA" sz="2400" dirty="0">
                <a:solidFill>
                  <a:srgbClr val="000000"/>
                </a:solidFill>
                <a:ea typeface="Calibri"/>
                <a:cs typeface="Simplified Arabic"/>
              </a:rPr>
              <a:t>ويتمثل في :</a:t>
            </a:r>
            <a:endParaRPr lang="en-US" sz="2400" dirty="0">
              <a:ea typeface="Calibri"/>
              <a:cs typeface="Arial"/>
            </a:endParaRPr>
          </a:p>
          <a:p>
            <a:pPr rtl="1">
              <a:lnSpc>
                <a:spcPct val="115000"/>
              </a:lnSpc>
              <a:spcAft>
                <a:spcPts val="1000"/>
              </a:spcAft>
            </a:pPr>
            <a:r>
              <a:rPr lang="ar-SA" sz="2400" dirty="0">
                <a:solidFill>
                  <a:srgbClr val="000000"/>
                </a:solidFill>
                <a:ea typeface="Calibri"/>
                <a:cs typeface="Simplified Arabic"/>
              </a:rPr>
              <a:t>-تنظيم الحياة الاجتماعية للطلاب من خلال جماعات مدرسية وإتاحة الفرص لإشراك أكبر عدد من الطلاب فيها مما يكشف وينمي مواهبهم وميولهم وقدراتهم .</a:t>
            </a:r>
            <a:endParaRPr lang="en-US" sz="2400" dirty="0">
              <a:ea typeface="Calibri"/>
              <a:cs typeface="Arial"/>
            </a:endParaRPr>
          </a:p>
          <a:p>
            <a:pPr rtl="1">
              <a:lnSpc>
                <a:spcPct val="115000"/>
              </a:lnSpc>
              <a:spcAft>
                <a:spcPts val="1000"/>
              </a:spcAft>
            </a:pPr>
            <a:r>
              <a:rPr lang="ar-SA" sz="2400" dirty="0">
                <a:solidFill>
                  <a:srgbClr val="000000"/>
                </a:solidFill>
                <a:ea typeface="Calibri"/>
                <a:cs typeface="Simplified Arabic"/>
              </a:rPr>
              <a:t>- تنظيم الخدمات الجماعية اللازمة لنمو الطلاب جسمياً ونفسياً وعقلياً واجتماعياً .</a:t>
            </a:r>
            <a:endParaRPr lang="en-US" sz="2400" dirty="0">
              <a:ea typeface="Calibri"/>
              <a:cs typeface="Arial"/>
            </a:endParaRPr>
          </a:p>
          <a:p>
            <a:pPr rtl="1">
              <a:lnSpc>
                <a:spcPct val="115000"/>
              </a:lnSpc>
              <a:spcAft>
                <a:spcPts val="1000"/>
              </a:spcAft>
            </a:pPr>
            <a:r>
              <a:rPr lang="ar-SA" sz="2400" dirty="0">
                <a:solidFill>
                  <a:srgbClr val="000000"/>
                </a:solidFill>
                <a:ea typeface="Calibri"/>
                <a:cs typeface="Simplified Arabic"/>
              </a:rPr>
              <a:t>-تنمية المواهب والميول والقدرات وتشجيع الطلاب على ممارسة ألوان الهوايات المختلفة داخل المدرسة وخارجها .</a:t>
            </a:r>
            <a:endParaRPr lang="en-US" sz="2400" dirty="0">
              <a:ea typeface="Calibri"/>
              <a:cs typeface="Arial"/>
            </a:endParaRPr>
          </a:p>
        </p:txBody>
      </p:sp>
    </p:spTree>
    <p:extLst>
      <p:ext uri="{BB962C8B-B14F-4D97-AF65-F5344CB8AC3E}">
        <p14:creationId xmlns:p14="http://schemas.microsoft.com/office/powerpoint/2010/main" xmlns="" val="20943885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solidFill>
                <a:srgbClr val="0070C0"/>
              </a:solidFill>
            </a:endParaRPr>
          </a:p>
        </p:txBody>
      </p:sp>
      <p:sp>
        <p:nvSpPr>
          <p:cNvPr id="3" name="عنصر نائب للمحتوى 2"/>
          <p:cNvSpPr>
            <a:spLocks noGrp="1"/>
          </p:cNvSpPr>
          <p:nvPr>
            <p:ph idx="1"/>
          </p:nvPr>
        </p:nvSpPr>
        <p:spPr/>
        <p:txBody>
          <a:bodyPr/>
          <a:lstStyle/>
          <a:p>
            <a:pPr rtl="1">
              <a:lnSpc>
                <a:spcPct val="115000"/>
              </a:lnSpc>
              <a:spcAft>
                <a:spcPts val="1000"/>
              </a:spcAft>
            </a:pPr>
            <a:r>
              <a:rPr lang="ar-SA" sz="2800" dirty="0">
                <a:solidFill>
                  <a:srgbClr val="000000"/>
                </a:solidFill>
                <a:ea typeface="Calibri"/>
                <a:cs typeface="Simplified Arabic"/>
              </a:rPr>
              <a:t>2- </a:t>
            </a:r>
            <a:r>
              <a:rPr lang="ar-SA" sz="2800" b="1" dirty="0">
                <a:solidFill>
                  <a:srgbClr val="00B050"/>
                </a:solidFill>
                <a:ea typeface="Calibri"/>
                <a:cs typeface="Simplified Arabic"/>
              </a:rPr>
              <a:t>الجانب الوقائي </a:t>
            </a:r>
            <a:r>
              <a:rPr lang="ar-SA" sz="2800" dirty="0">
                <a:solidFill>
                  <a:srgbClr val="000000"/>
                </a:solidFill>
                <a:ea typeface="Calibri"/>
                <a:cs typeface="Simplified Arabic"/>
              </a:rPr>
              <a:t>ويتمثـل في :</a:t>
            </a:r>
            <a:endParaRPr lang="en-US" sz="2000" dirty="0">
              <a:ea typeface="Calibri"/>
              <a:cs typeface="Arial"/>
            </a:endParaRPr>
          </a:p>
          <a:p>
            <a:pPr rtl="1">
              <a:lnSpc>
                <a:spcPct val="115000"/>
              </a:lnSpc>
              <a:spcAft>
                <a:spcPts val="1000"/>
              </a:spcAft>
            </a:pPr>
            <a:r>
              <a:rPr lang="ar-SA" sz="2800" dirty="0">
                <a:solidFill>
                  <a:srgbClr val="000000"/>
                </a:solidFill>
                <a:ea typeface="Calibri"/>
                <a:cs typeface="Simplified Arabic"/>
              </a:rPr>
              <a:t>- مجموعة الجهود التي تبذل لدراسة ومعالجة الظروف والأوضاع الاجتماعية والانفعالية التي قد تؤثر على الطلاب تأثيراً سلبياً بما يؤدي إلى وقايتهم من أسباب الانحراف ، ومعاونتهم على تجنب الصعوبات والمشكلات .</a:t>
            </a:r>
            <a:endParaRPr lang="en-US" sz="2000" dirty="0">
              <a:ea typeface="Calibri"/>
              <a:cs typeface="Arial"/>
            </a:endParaRPr>
          </a:p>
          <a:p>
            <a:pPr rtl="1">
              <a:lnSpc>
                <a:spcPct val="115000"/>
              </a:lnSpc>
              <a:spcAft>
                <a:spcPts val="1000"/>
              </a:spcAft>
            </a:pPr>
            <a:r>
              <a:rPr lang="ar-SA" sz="2800" dirty="0">
                <a:solidFill>
                  <a:srgbClr val="000000"/>
                </a:solidFill>
                <a:ea typeface="Calibri"/>
                <a:cs typeface="Simplified Arabic"/>
              </a:rPr>
              <a:t>3- </a:t>
            </a:r>
            <a:r>
              <a:rPr lang="ar-SA" sz="2800" b="1" dirty="0">
                <a:solidFill>
                  <a:srgbClr val="00B050"/>
                </a:solidFill>
                <a:ea typeface="Calibri"/>
                <a:cs typeface="Simplified Arabic"/>
              </a:rPr>
              <a:t>الجانب العلاجي </a:t>
            </a:r>
            <a:r>
              <a:rPr lang="ar-SA" sz="2800" dirty="0">
                <a:solidFill>
                  <a:srgbClr val="000000"/>
                </a:solidFill>
                <a:ea typeface="Calibri"/>
                <a:cs typeface="Simplified Arabic"/>
              </a:rPr>
              <a:t>ويتمثل في :</a:t>
            </a:r>
            <a:endParaRPr lang="en-US" sz="2000" dirty="0">
              <a:ea typeface="Calibri"/>
              <a:cs typeface="Arial"/>
            </a:endParaRPr>
          </a:p>
          <a:p>
            <a:pPr rtl="1">
              <a:lnSpc>
                <a:spcPct val="115000"/>
              </a:lnSpc>
              <a:spcAft>
                <a:spcPts val="1000"/>
              </a:spcAft>
            </a:pPr>
            <a:r>
              <a:rPr lang="ar-SA" sz="2800" dirty="0">
                <a:solidFill>
                  <a:srgbClr val="000000"/>
                </a:solidFill>
                <a:ea typeface="Calibri"/>
                <a:cs typeface="Simplified Arabic"/>
              </a:rPr>
              <a:t>- مجموعة الجهود والخدمات التي تبذل لمساعدة الطلاب على حل مشكلاتهم المختلفة والتي قد تعوق نموهم ولإفادتهم من الحياة المدرسية كاملة .</a:t>
            </a:r>
            <a:endParaRPr lang="en-US" sz="2000" dirty="0">
              <a:ea typeface="Calibri"/>
              <a:cs typeface="Arial"/>
            </a:endParaRPr>
          </a:p>
        </p:txBody>
      </p:sp>
    </p:spTree>
    <p:extLst>
      <p:ext uri="{BB962C8B-B14F-4D97-AF65-F5344CB8AC3E}">
        <p14:creationId xmlns:p14="http://schemas.microsoft.com/office/powerpoint/2010/main" xmlns="" val="19022956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a:ea typeface="Calibri"/>
                <a:cs typeface="Arial"/>
              </a:rPr>
              <a:t>أسس الخدمة الاجتماعية </a:t>
            </a:r>
            <a:r>
              <a:rPr lang="ar-SA" sz="3600" b="1" dirty="0" err="1">
                <a:ea typeface="Calibri"/>
                <a:cs typeface="Arial"/>
              </a:rPr>
              <a:t>فى</a:t>
            </a:r>
            <a:r>
              <a:rPr lang="ar-SA" sz="3600" b="1" dirty="0">
                <a:ea typeface="Calibri"/>
                <a:cs typeface="Arial"/>
              </a:rPr>
              <a:t> المجال التعليمي </a:t>
            </a:r>
            <a:r>
              <a:rPr lang="ar-SA" sz="3600" b="1" dirty="0" smtClean="0">
                <a:ea typeface="Calibri"/>
                <a:cs typeface="Arial"/>
              </a:rPr>
              <a:t/>
            </a:r>
            <a:br>
              <a:rPr lang="ar-SA" sz="3600" b="1" dirty="0" smtClean="0">
                <a:ea typeface="Calibri"/>
                <a:cs typeface="Arial"/>
              </a:rPr>
            </a:br>
            <a:r>
              <a:rPr lang="en-US" sz="3600" b="1" dirty="0" smtClean="0">
                <a:solidFill>
                  <a:srgbClr val="0070C0"/>
                </a:solidFill>
                <a:ea typeface="Calibri"/>
                <a:cs typeface="Arial"/>
              </a:rPr>
              <a:t>:</a:t>
            </a:r>
            <a:r>
              <a:rPr lang="ar-SA" sz="3600" b="1" dirty="0" smtClean="0">
                <a:solidFill>
                  <a:srgbClr val="0070C0"/>
                </a:solidFill>
                <a:ea typeface="Calibri"/>
                <a:cs typeface="Arial"/>
              </a:rPr>
              <a:t>الأساس </a:t>
            </a:r>
            <a:r>
              <a:rPr lang="ar-SA" sz="3600" b="1" dirty="0" err="1">
                <a:solidFill>
                  <a:srgbClr val="0070C0"/>
                </a:solidFill>
                <a:ea typeface="Calibri"/>
                <a:cs typeface="Arial"/>
              </a:rPr>
              <a:t>المعرفى</a:t>
            </a:r>
            <a:r>
              <a:rPr lang="ar-SA" sz="3600" b="1" dirty="0">
                <a:solidFill>
                  <a:srgbClr val="0070C0"/>
                </a:solidFill>
                <a:ea typeface="Calibri"/>
                <a:cs typeface="Arial"/>
              </a:rPr>
              <a:t> </a:t>
            </a:r>
            <a:endParaRPr lang="ar-SA" sz="3600" dirty="0">
              <a:solidFill>
                <a:srgbClr val="0070C0"/>
              </a:solidFill>
            </a:endParaRPr>
          </a:p>
        </p:txBody>
      </p:sp>
      <p:sp>
        <p:nvSpPr>
          <p:cNvPr id="3" name="عنصر نائب للمحتوى 2"/>
          <p:cNvSpPr>
            <a:spLocks noGrp="1"/>
          </p:cNvSpPr>
          <p:nvPr>
            <p:ph idx="1"/>
          </p:nvPr>
        </p:nvSpPr>
        <p:spPr/>
        <p:txBody>
          <a:bodyPr/>
          <a:lstStyle/>
          <a:p>
            <a:pPr algn="just" rtl="1">
              <a:lnSpc>
                <a:spcPct val="115000"/>
              </a:lnSpc>
              <a:spcAft>
                <a:spcPts val="1000"/>
              </a:spcAft>
            </a:pPr>
            <a:r>
              <a:rPr lang="ar-SA" sz="2800" dirty="0">
                <a:ea typeface="Calibri"/>
                <a:cs typeface="Arial"/>
              </a:rPr>
              <a:t>تعرف المعرفة على انها الاطار النظري أو العملي لبعض فروع العلم والفن أو المجالات الأخرى وتشمل الدراسة والبحث أو الممارسة واكتساب المهارات </a:t>
            </a:r>
            <a:endParaRPr lang="en-US" sz="2000" dirty="0">
              <a:ea typeface="Calibri"/>
              <a:cs typeface="Arial"/>
            </a:endParaRPr>
          </a:p>
          <a:p>
            <a:pPr algn="just" rtl="1">
              <a:lnSpc>
                <a:spcPct val="115000"/>
              </a:lnSpc>
              <a:spcAft>
                <a:spcPts val="1000"/>
              </a:spcAft>
            </a:pPr>
            <a:r>
              <a:rPr lang="ar-SA" sz="2800" dirty="0">
                <a:ea typeface="Calibri"/>
                <a:cs typeface="Arial"/>
              </a:rPr>
              <a:t>  وتتمثل </a:t>
            </a:r>
            <a:r>
              <a:rPr lang="ar-SA" sz="2800" dirty="0" err="1">
                <a:ea typeface="Calibri"/>
                <a:cs typeface="Arial"/>
              </a:rPr>
              <a:t>فى</a:t>
            </a:r>
            <a:r>
              <a:rPr lang="ar-SA" sz="2800" dirty="0">
                <a:ea typeface="Calibri"/>
                <a:cs typeface="Arial"/>
              </a:rPr>
              <a:t> كيفية استخدام المرشد الطلابي للنظريات العديدة في التدخل المهني, وان يكون ملما بمعارف خاصة بمهنة الخدمة الاجتماعية ، ومعارف خاصة بالمجال </a:t>
            </a:r>
            <a:r>
              <a:rPr lang="ar-SA" sz="2800" dirty="0" err="1">
                <a:ea typeface="Calibri"/>
                <a:cs typeface="Arial"/>
              </a:rPr>
              <a:t>المدرسى</a:t>
            </a:r>
            <a:r>
              <a:rPr lang="ar-SA" sz="2800" dirty="0">
                <a:ea typeface="Calibri"/>
                <a:cs typeface="Arial"/>
              </a:rPr>
              <a:t> ومشاكله وانساق التعامل ، فهناك معارف خاصة بالطالب ، معارف خاصة بأسرة الطالب ، معارف خاصة بالمجتمع المحيط بالمدرسة .</a:t>
            </a:r>
            <a:endParaRPr lang="en-US" sz="2000" dirty="0">
              <a:ea typeface="Calibri"/>
              <a:cs typeface="Arial"/>
            </a:endParaRPr>
          </a:p>
        </p:txBody>
      </p:sp>
    </p:spTree>
    <p:extLst>
      <p:ext uri="{BB962C8B-B14F-4D97-AF65-F5344CB8AC3E}">
        <p14:creationId xmlns:p14="http://schemas.microsoft.com/office/powerpoint/2010/main" xmlns="" val="37452981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a:lnSpc>
                <a:spcPct val="115000"/>
              </a:lnSpc>
              <a:spcBef>
                <a:spcPct val="20000"/>
              </a:spcBef>
              <a:spcAft>
                <a:spcPts val="1000"/>
              </a:spcAft>
            </a:pPr>
            <a:r>
              <a:rPr lang="ar-SA" sz="3200" b="1" dirty="0" smtClean="0">
                <a:solidFill>
                  <a:prstClr val="black"/>
                </a:solidFill>
                <a:ea typeface="Calibri"/>
                <a:cs typeface="Arial"/>
              </a:rPr>
              <a:t/>
            </a:r>
            <a:br>
              <a:rPr lang="ar-SA" sz="3200" b="1" dirty="0" smtClean="0">
                <a:solidFill>
                  <a:prstClr val="black"/>
                </a:solidFill>
                <a:ea typeface="Calibri"/>
                <a:cs typeface="Arial"/>
              </a:rPr>
            </a:br>
            <a:r>
              <a:rPr lang="ar-SA" sz="3200" b="1" dirty="0" smtClean="0">
                <a:solidFill>
                  <a:prstClr val="black"/>
                </a:solidFill>
                <a:ea typeface="Calibri"/>
                <a:cs typeface="Arial"/>
              </a:rPr>
              <a:t>وأهم </a:t>
            </a:r>
            <a:r>
              <a:rPr lang="ar-SA" sz="3200" b="1" dirty="0">
                <a:solidFill>
                  <a:prstClr val="black"/>
                </a:solidFill>
                <a:ea typeface="Calibri"/>
                <a:cs typeface="Arial"/>
              </a:rPr>
              <a:t>هذه المعارف </a:t>
            </a:r>
            <a:r>
              <a:rPr lang="ar-SA" sz="3200" b="1" dirty="0" err="1">
                <a:solidFill>
                  <a:prstClr val="black"/>
                </a:solidFill>
                <a:ea typeface="Calibri"/>
                <a:cs typeface="Arial"/>
              </a:rPr>
              <a:t>هى</a:t>
            </a:r>
            <a:r>
              <a:rPr lang="ar-SA" sz="3200" b="1" dirty="0">
                <a:solidFill>
                  <a:prstClr val="black"/>
                </a:solidFill>
                <a:ea typeface="Calibri"/>
                <a:cs typeface="Arial"/>
              </a:rPr>
              <a:t> على النحو </a:t>
            </a:r>
            <a:r>
              <a:rPr lang="ar-SA" sz="3200" b="1" dirty="0" err="1">
                <a:solidFill>
                  <a:prstClr val="black"/>
                </a:solidFill>
                <a:ea typeface="Calibri"/>
                <a:cs typeface="Arial"/>
              </a:rPr>
              <a:t>التالى</a:t>
            </a:r>
            <a:r>
              <a:rPr lang="ar-SA" sz="3200" b="1" dirty="0">
                <a:solidFill>
                  <a:prstClr val="black"/>
                </a:solidFill>
                <a:ea typeface="Calibri"/>
                <a:cs typeface="Arial"/>
              </a:rPr>
              <a:t> :</a:t>
            </a:r>
            <a:r>
              <a:rPr lang="en-US" sz="3200" b="1" dirty="0">
                <a:solidFill>
                  <a:prstClr val="black"/>
                </a:solidFill>
                <a:ea typeface="Calibri"/>
                <a:cs typeface="Arial"/>
              </a:rPr>
              <a:t/>
            </a:r>
            <a:br>
              <a:rPr lang="en-US" sz="3200" b="1" dirty="0">
                <a:solidFill>
                  <a:prstClr val="black"/>
                </a:solidFill>
                <a:ea typeface="Calibri"/>
                <a:cs typeface="Arial"/>
              </a:rPr>
            </a:br>
            <a:endParaRPr lang="ar-SA" sz="3200" dirty="0">
              <a:solidFill>
                <a:srgbClr val="0070C0"/>
              </a:solidFill>
            </a:endParaRPr>
          </a:p>
        </p:txBody>
      </p:sp>
      <p:sp>
        <p:nvSpPr>
          <p:cNvPr id="3" name="عنصر نائب للمحتوى 2"/>
          <p:cNvSpPr>
            <a:spLocks noGrp="1"/>
          </p:cNvSpPr>
          <p:nvPr>
            <p:ph idx="1"/>
          </p:nvPr>
        </p:nvSpPr>
        <p:spPr/>
        <p:txBody>
          <a:bodyPr/>
          <a:lstStyle/>
          <a:p>
            <a:pPr lvl="0" rtl="1">
              <a:lnSpc>
                <a:spcPct val="115000"/>
              </a:lnSpc>
              <a:spcAft>
                <a:spcPts val="0"/>
              </a:spcAft>
              <a:buFont typeface="Arial"/>
              <a:buChar char="-"/>
            </a:pPr>
            <a:r>
              <a:rPr lang="ar-SA" sz="2800" dirty="0" smtClean="0">
                <a:ea typeface="Calibri"/>
                <a:cs typeface="Arial"/>
              </a:rPr>
              <a:t>معارف </a:t>
            </a:r>
            <a:r>
              <a:rPr lang="ar-SA" sz="2800" dirty="0">
                <a:ea typeface="Calibri"/>
                <a:cs typeface="Arial"/>
              </a:rPr>
              <a:t>مرتبطة بنماذج التدخل </a:t>
            </a:r>
            <a:r>
              <a:rPr lang="ar-SA" sz="2800" dirty="0" err="1">
                <a:ea typeface="Calibri"/>
                <a:cs typeface="Arial"/>
              </a:rPr>
              <a:t>المهنى</a:t>
            </a:r>
            <a:r>
              <a:rPr lang="ar-SA" sz="2800" dirty="0">
                <a:ea typeface="Calibri"/>
                <a:cs typeface="Arial"/>
              </a:rPr>
              <a:t> للخدمة الاجتماعية </a:t>
            </a:r>
            <a:r>
              <a:rPr lang="ar-SA" sz="2800" dirty="0" err="1">
                <a:ea typeface="Calibri"/>
                <a:cs typeface="Arial"/>
              </a:rPr>
              <a:t>فى</a:t>
            </a:r>
            <a:r>
              <a:rPr lang="ar-SA" sz="2800" dirty="0">
                <a:ea typeface="Calibri"/>
                <a:cs typeface="Arial"/>
              </a:rPr>
              <a:t> المجال التعليمي </a:t>
            </a:r>
            <a:endParaRPr lang="en-US" sz="2800" dirty="0">
              <a:ea typeface="Calibri"/>
              <a:cs typeface="Arial"/>
            </a:endParaRPr>
          </a:p>
          <a:p>
            <a:pPr lvl="0" rtl="1">
              <a:lnSpc>
                <a:spcPct val="115000"/>
              </a:lnSpc>
              <a:spcAft>
                <a:spcPts val="0"/>
              </a:spcAft>
              <a:buFont typeface="Arial"/>
              <a:buChar char="-"/>
            </a:pPr>
            <a:r>
              <a:rPr lang="ar-SA" sz="2800" dirty="0">
                <a:ea typeface="Calibri"/>
                <a:cs typeface="Arial"/>
              </a:rPr>
              <a:t>نظريات مرتبطة بالسلوك الإنساني </a:t>
            </a:r>
            <a:r>
              <a:rPr lang="ar-SA" sz="2800" dirty="0" err="1">
                <a:ea typeface="Calibri"/>
                <a:cs typeface="Arial"/>
              </a:rPr>
              <a:t>فى</a:t>
            </a:r>
            <a:r>
              <a:rPr lang="ar-SA" sz="2800" dirty="0">
                <a:ea typeface="Calibri"/>
                <a:cs typeface="Arial"/>
              </a:rPr>
              <a:t> البيئة .</a:t>
            </a:r>
            <a:endParaRPr lang="en-US" sz="2800" dirty="0">
              <a:ea typeface="Calibri"/>
              <a:cs typeface="Arial"/>
            </a:endParaRPr>
          </a:p>
          <a:p>
            <a:pPr lvl="0" rtl="1">
              <a:lnSpc>
                <a:spcPct val="115000"/>
              </a:lnSpc>
              <a:spcAft>
                <a:spcPts val="0"/>
              </a:spcAft>
              <a:buFont typeface="Arial"/>
              <a:buChar char="-"/>
            </a:pPr>
            <a:r>
              <a:rPr lang="ar-SA" sz="2800" dirty="0">
                <a:ea typeface="Calibri"/>
                <a:cs typeface="Arial"/>
              </a:rPr>
              <a:t>نتائج الدراسات والبحوث المتعلقة بالمجال التعليمي .</a:t>
            </a:r>
            <a:endParaRPr lang="en-US" sz="2800" dirty="0">
              <a:ea typeface="Calibri"/>
              <a:cs typeface="Arial"/>
            </a:endParaRPr>
          </a:p>
          <a:p>
            <a:pPr lvl="0" rtl="1">
              <a:lnSpc>
                <a:spcPct val="115000"/>
              </a:lnSpc>
              <a:spcAft>
                <a:spcPts val="0"/>
              </a:spcAft>
              <a:buFont typeface="Arial"/>
              <a:buChar char="-"/>
            </a:pPr>
            <a:r>
              <a:rPr lang="ar-SA" sz="2800" dirty="0">
                <a:ea typeface="Calibri"/>
                <a:cs typeface="Arial"/>
              </a:rPr>
              <a:t>التعرف على المرحلة السنية </a:t>
            </a:r>
            <a:r>
              <a:rPr lang="ar-SA" sz="2800" dirty="0" err="1">
                <a:ea typeface="Calibri"/>
                <a:cs typeface="Arial"/>
              </a:rPr>
              <a:t>التى</a:t>
            </a:r>
            <a:r>
              <a:rPr lang="ar-SA" sz="2800" dirty="0">
                <a:ea typeface="Calibri"/>
                <a:cs typeface="Arial"/>
              </a:rPr>
              <a:t> تعمل معها.</a:t>
            </a:r>
            <a:endParaRPr lang="en-US" sz="2800" dirty="0">
              <a:ea typeface="Calibri"/>
              <a:cs typeface="Arial"/>
            </a:endParaRPr>
          </a:p>
          <a:p>
            <a:pPr lvl="0" rtl="1">
              <a:lnSpc>
                <a:spcPct val="115000"/>
              </a:lnSpc>
              <a:spcAft>
                <a:spcPts val="0"/>
              </a:spcAft>
              <a:buFont typeface="Arial"/>
              <a:buChar char="-"/>
            </a:pPr>
            <a:r>
              <a:rPr lang="ar-SA" sz="2800" dirty="0">
                <a:ea typeface="Calibri"/>
                <a:cs typeface="Arial"/>
              </a:rPr>
              <a:t>التعرف على القوانين واللوائح التعليمية .</a:t>
            </a:r>
            <a:endParaRPr lang="en-US" sz="2800" dirty="0">
              <a:ea typeface="Calibri"/>
              <a:cs typeface="Arial"/>
            </a:endParaRPr>
          </a:p>
          <a:p>
            <a:pPr lvl="0" rtl="1">
              <a:lnSpc>
                <a:spcPct val="115000"/>
              </a:lnSpc>
              <a:spcAft>
                <a:spcPts val="1000"/>
              </a:spcAft>
              <a:buFont typeface="Arial"/>
              <a:buChar char="-"/>
            </a:pPr>
            <a:r>
              <a:rPr lang="ar-SA" sz="2800" dirty="0">
                <a:ea typeface="Calibri"/>
                <a:cs typeface="Arial"/>
              </a:rPr>
              <a:t> التعرف على القرارات الوزارية المنظمة للعمل </a:t>
            </a:r>
            <a:r>
              <a:rPr lang="ar-SA" sz="2800" dirty="0" err="1">
                <a:ea typeface="Calibri"/>
                <a:cs typeface="Arial"/>
              </a:rPr>
              <a:t>الاجتماعى</a:t>
            </a:r>
            <a:r>
              <a:rPr lang="ar-SA" sz="2800" dirty="0">
                <a:ea typeface="Calibri"/>
                <a:cs typeface="Arial"/>
              </a:rPr>
              <a:t>  </a:t>
            </a:r>
            <a:r>
              <a:rPr lang="ar-SA" sz="2800" dirty="0" err="1">
                <a:ea typeface="Calibri"/>
                <a:cs typeface="Arial"/>
              </a:rPr>
              <a:t>فى</a:t>
            </a:r>
            <a:r>
              <a:rPr lang="ar-SA" sz="2800" dirty="0">
                <a:ea typeface="Calibri"/>
                <a:cs typeface="Arial"/>
              </a:rPr>
              <a:t> التعليم .</a:t>
            </a:r>
            <a:endParaRPr lang="en-US" sz="2800" dirty="0">
              <a:ea typeface="Calibri"/>
              <a:cs typeface="Arial"/>
            </a:endParaRPr>
          </a:p>
        </p:txBody>
      </p:sp>
    </p:spTree>
    <p:extLst>
      <p:ext uri="{BB962C8B-B14F-4D97-AF65-F5344CB8AC3E}">
        <p14:creationId xmlns:p14="http://schemas.microsoft.com/office/powerpoint/2010/main" xmlns="" val="16013910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a:solidFill>
                  <a:srgbClr val="0070C0"/>
                </a:solidFill>
                <a:ea typeface="Calibri"/>
                <a:cs typeface="Arial"/>
              </a:rPr>
              <a:t>الأساس </a:t>
            </a:r>
            <a:r>
              <a:rPr lang="ar-SA" sz="3600" b="1" dirty="0" err="1">
                <a:solidFill>
                  <a:srgbClr val="0070C0"/>
                </a:solidFill>
                <a:ea typeface="Calibri"/>
                <a:cs typeface="Arial"/>
              </a:rPr>
              <a:t>القيمى</a:t>
            </a:r>
            <a:r>
              <a:rPr lang="ar-SA" sz="3600" b="1" dirty="0">
                <a:solidFill>
                  <a:srgbClr val="0070C0"/>
                </a:solidFill>
                <a:ea typeface="Calibri"/>
                <a:cs typeface="Arial"/>
              </a:rPr>
              <a:t> </a:t>
            </a:r>
            <a:endParaRPr lang="ar-SA" sz="3600" dirty="0">
              <a:solidFill>
                <a:srgbClr val="0070C0"/>
              </a:solidFill>
            </a:endParaRPr>
          </a:p>
        </p:txBody>
      </p:sp>
      <p:sp>
        <p:nvSpPr>
          <p:cNvPr id="3" name="عنصر نائب للمحتوى 2"/>
          <p:cNvSpPr>
            <a:spLocks noGrp="1"/>
          </p:cNvSpPr>
          <p:nvPr>
            <p:ph idx="1"/>
          </p:nvPr>
        </p:nvSpPr>
        <p:spPr/>
        <p:txBody>
          <a:bodyPr/>
          <a:lstStyle/>
          <a:p>
            <a:pPr algn="just" rtl="1">
              <a:lnSpc>
                <a:spcPct val="115000"/>
              </a:lnSpc>
              <a:spcAft>
                <a:spcPts val="1000"/>
              </a:spcAft>
            </a:pPr>
            <a:r>
              <a:rPr lang="ar-SA" dirty="0">
                <a:ea typeface="Calibri"/>
                <a:cs typeface="Arial"/>
              </a:rPr>
              <a:t> </a:t>
            </a:r>
            <a:r>
              <a:rPr lang="ar-SA" dirty="0" smtClean="0">
                <a:ea typeface="Calibri"/>
                <a:cs typeface="Arial"/>
              </a:rPr>
              <a:t>  ان </a:t>
            </a:r>
            <a:r>
              <a:rPr lang="ar-SA" dirty="0">
                <a:ea typeface="Calibri"/>
                <a:cs typeface="Arial"/>
              </a:rPr>
              <a:t>القيم </a:t>
            </a:r>
            <a:r>
              <a:rPr lang="ar-SA" dirty="0" err="1">
                <a:ea typeface="Calibri"/>
                <a:cs typeface="Arial"/>
              </a:rPr>
              <a:t>هى</a:t>
            </a:r>
            <a:r>
              <a:rPr lang="ar-SA" dirty="0">
                <a:ea typeface="Calibri"/>
                <a:cs typeface="Arial"/>
              </a:rPr>
              <a:t> مسلمات واقتناع وايمان راسخ ، او معتقدات حول الاسلوب الذى يسلكه الناس ، والمبادئ </a:t>
            </a:r>
            <a:r>
              <a:rPr lang="ar-SA" dirty="0" err="1">
                <a:ea typeface="Calibri"/>
                <a:cs typeface="Arial"/>
              </a:rPr>
              <a:t>التى</a:t>
            </a:r>
            <a:r>
              <a:rPr lang="ar-SA" dirty="0">
                <a:ea typeface="Calibri"/>
                <a:cs typeface="Arial"/>
              </a:rPr>
              <a:t> تحكم السلوك ، وطالما القيم </a:t>
            </a:r>
            <a:r>
              <a:rPr lang="ar-SA" dirty="0" err="1">
                <a:ea typeface="Calibri"/>
                <a:cs typeface="Arial"/>
              </a:rPr>
              <a:t>هى</a:t>
            </a:r>
            <a:r>
              <a:rPr lang="ar-SA" dirty="0">
                <a:ea typeface="Calibri"/>
                <a:cs typeface="Arial"/>
              </a:rPr>
              <a:t> معتقدات </a:t>
            </a:r>
            <a:r>
              <a:rPr lang="ar-SA" dirty="0" err="1">
                <a:ea typeface="Calibri"/>
                <a:cs typeface="Arial"/>
              </a:rPr>
              <a:t>فهى</a:t>
            </a:r>
            <a:r>
              <a:rPr lang="ar-SA" dirty="0">
                <a:ea typeface="Calibri"/>
                <a:cs typeface="Arial"/>
              </a:rPr>
              <a:t> تختلف باختلاف خبرات التنشئة الاجتماعية للطلاب .</a:t>
            </a:r>
            <a:endParaRPr lang="en-US" sz="2400" dirty="0">
              <a:ea typeface="Calibri"/>
              <a:cs typeface="Arial"/>
            </a:endParaRPr>
          </a:p>
          <a:p>
            <a:pPr algn="just" rtl="1">
              <a:lnSpc>
                <a:spcPct val="115000"/>
              </a:lnSpc>
              <a:spcAft>
                <a:spcPts val="1000"/>
              </a:spcAft>
            </a:pPr>
            <a:r>
              <a:rPr lang="ar-SA" dirty="0">
                <a:ea typeface="Calibri"/>
                <a:cs typeface="Arial"/>
              </a:rPr>
              <a:t>    لذلك فعلى المرشد الطلابي ان يكون ملما بمعتقدات المجتمع المحيط بالمدرسة كما يجب ان يضع </a:t>
            </a:r>
            <a:r>
              <a:rPr lang="ar-SA" dirty="0" err="1">
                <a:ea typeface="Calibri"/>
                <a:cs typeface="Arial"/>
              </a:rPr>
              <a:t>فى</a:t>
            </a:r>
            <a:r>
              <a:rPr lang="ar-SA" dirty="0">
                <a:ea typeface="Calibri"/>
                <a:cs typeface="Arial"/>
              </a:rPr>
              <a:t> اعتباره مجموعة من القيم </a:t>
            </a:r>
            <a:r>
              <a:rPr lang="ar-SA" dirty="0" err="1">
                <a:ea typeface="Calibri"/>
                <a:cs typeface="Arial"/>
              </a:rPr>
              <a:t>التى</a:t>
            </a:r>
            <a:r>
              <a:rPr lang="ar-SA" dirty="0">
                <a:ea typeface="Calibri"/>
                <a:cs typeface="Arial"/>
              </a:rPr>
              <a:t> يجب الاهتمام بها </a:t>
            </a:r>
            <a:r>
              <a:rPr lang="ar-SA" dirty="0" err="1">
                <a:ea typeface="Calibri"/>
                <a:cs typeface="Arial"/>
              </a:rPr>
              <a:t>فى</a:t>
            </a:r>
            <a:r>
              <a:rPr lang="ar-SA" dirty="0">
                <a:ea typeface="Calibri"/>
                <a:cs typeface="Arial"/>
              </a:rPr>
              <a:t> المجال التعليمي </a:t>
            </a:r>
            <a:r>
              <a:rPr lang="ar-SA" b="1" dirty="0">
                <a:ea typeface="Calibri"/>
                <a:cs typeface="Arial"/>
              </a:rPr>
              <a:t>وهى</a:t>
            </a:r>
            <a:r>
              <a:rPr lang="ar-SA" dirty="0">
                <a:ea typeface="Calibri"/>
                <a:cs typeface="Arial"/>
              </a:rPr>
              <a:t> :</a:t>
            </a:r>
            <a:endParaRPr lang="en-US" dirty="0">
              <a:ea typeface="Calibri"/>
              <a:cs typeface="Arial"/>
            </a:endParaRPr>
          </a:p>
        </p:txBody>
      </p:sp>
    </p:spTree>
    <p:extLst>
      <p:ext uri="{BB962C8B-B14F-4D97-AF65-F5344CB8AC3E}">
        <p14:creationId xmlns:p14="http://schemas.microsoft.com/office/powerpoint/2010/main" xmlns="" val="27714911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solidFill>
                <a:srgbClr val="0070C0"/>
              </a:solidFill>
            </a:endParaRPr>
          </a:p>
        </p:txBody>
      </p:sp>
      <p:sp>
        <p:nvSpPr>
          <p:cNvPr id="3" name="عنصر نائب للمحتوى 2"/>
          <p:cNvSpPr>
            <a:spLocks noGrp="1"/>
          </p:cNvSpPr>
          <p:nvPr>
            <p:ph idx="1"/>
          </p:nvPr>
        </p:nvSpPr>
        <p:spPr/>
        <p:txBody>
          <a:bodyPr/>
          <a:lstStyle/>
          <a:p>
            <a:pPr lvl="0" rtl="1">
              <a:lnSpc>
                <a:spcPct val="115000"/>
              </a:lnSpc>
              <a:spcAft>
                <a:spcPts val="0"/>
              </a:spcAft>
              <a:buFont typeface="Arial"/>
              <a:buChar char="-"/>
            </a:pPr>
            <a:r>
              <a:rPr lang="ar-SA" sz="3000" dirty="0">
                <a:ea typeface="Calibri"/>
                <a:cs typeface="Arial"/>
              </a:rPr>
              <a:t>العدالة الاجتماعية بين الطلاب من خلال تكافؤ الفرص والرعاية والاهتمام .</a:t>
            </a:r>
            <a:endParaRPr lang="en-US" sz="3000" dirty="0">
              <a:ea typeface="Calibri"/>
              <a:cs typeface="Arial"/>
            </a:endParaRPr>
          </a:p>
          <a:p>
            <a:pPr lvl="0" rtl="1">
              <a:lnSpc>
                <a:spcPct val="115000"/>
              </a:lnSpc>
              <a:spcAft>
                <a:spcPts val="0"/>
              </a:spcAft>
              <a:buFont typeface="Arial"/>
              <a:buChar char="-"/>
            </a:pPr>
            <a:r>
              <a:rPr lang="ar-SA" sz="3000" dirty="0">
                <a:ea typeface="Calibri"/>
                <a:cs typeface="Arial"/>
              </a:rPr>
              <a:t>الموضوعية من خلال احترام الفروق الفردية بين الطلاب واحترام جميع العاملين والطلاب واولياء الامور .</a:t>
            </a:r>
            <a:endParaRPr lang="en-US" sz="3000" dirty="0">
              <a:ea typeface="Calibri"/>
              <a:cs typeface="Arial"/>
            </a:endParaRPr>
          </a:p>
          <a:p>
            <a:pPr lvl="0" rtl="1">
              <a:lnSpc>
                <a:spcPct val="115000"/>
              </a:lnSpc>
              <a:spcAft>
                <a:spcPts val="0"/>
              </a:spcAft>
              <a:buFont typeface="Arial"/>
              <a:buChar char="-"/>
            </a:pPr>
            <a:r>
              <a:rPr lang="ar-SA" sz="3000" dirty="0">
                <a:ea typeface="Calibri"/>
                <a:cs typeface="Arial"/>
              </a:rPr>
              <a:t>الصدق من خلال الاحترام المتبادل ، وتقديم المشورة لمن يطلبها .</a:t>
            </a:r>
            <a:endParaRPr lang="en-US" sz="3000" dirty="0">
              <a:ea typeface="Calibri"/>
              <a:cs typeface="Arial"/>
            </a:endParaRPr>
          </a:p>
          <a:p>
            <a:pPr lvl="0" rtl="1">
              <a:lnSpc>
                <a:spcPct val="115000"/>
              </a:lnSpc>
              <a:spcAft>
                <a:spcPts val="1000"/>
              </a:spcAft>
              <a:buFont typeface="Arial"/>
              <a:buChar char="-"/>
            </a:pPr>
            <a:r>
              <a:rPr lang="ar-SA" sz="3000" dirty="0">
                <a:ea typeface="Calibri"/>
                <a:cs typeface="Arial"/>
              </a:rPr>
              <a:t>الامانة من خلال المحافظة على المال العام ، المحافظة على النشء وحسن معاملتهم وتربيتهم ، المحافظة على السرية وحفظ المعلومات .</a:t>
            </a:r>
            <a:endParaRPr lang="en-US" sz="3000" dirty="0">
              <a:ea typeface="Calibri"/>
              <a:cs typeface="Arial"/>
            </a:endParaRPr>
          </a:p>
        </p:txBody>
      </p:sp>
    </p:spTree>
    <p:extLst>
      <p:ext uri="{BB962C8B-B14F-4D97-AF65-F5344CB8AC3E}">
        <p14:creationId xmlns:p14="http://schemas.microsoft.com/office/powerpoint/2010/main" xmlns="" val="31677368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a:solidFill>
                  <a:srgbClr val="0070C0"/>
                </a:solidFill>
                <a:ea typeface="Calibri"/>
                <a:cs typeface="Arial"/>
              </a:rPr>
              <a:t>الأساس المهارى </a:t>
            </a:r>
            <a:endParaRPr lang="ar-SA" sz="3600" dirty="0">
              <a:solidFill>
                <a:srgbClr val="0070C0"/>
              </a:solidFill>
            </a:endParaRPr>
          </a:p>
        </p:txBody>
      </p:sp>
      <p:sp>
        <p:nvSpPr>
          <p:cNvPr id="3" name="عنصر نائب للمحتوى 2"/>
          <p:cNvSpPr>
            <a:spLocks noGrp="1"/>
          </p:cNvSpPr>
          <p:nvPr>
            <p:ph idx="1"/>
          </p:nvPr>
        </p:nvSpPr>
        <p:spPr/>
        <p:txBody>
          <a:bodyPr/>
          <a:lstStyle/>
          <a:p>
            <a:pPr algn="just" rtl="1">
              <a:lnSpc>
                <a:spcPct val="115000"/>
              </a:lnSpc>
              <a:spcAft>
                <a:spcPts val="1000"/>
              </a:spcAft>
            </a:pPr>
            <a:r>
              <a:rPr lang="ar-SA" sz="3600" dirty="0">
                <a:ea typeface="Calibri"/>
                <a:cs typeface="Arial"/>
              </a:rPr>
              <a:t> وتعرف مهارة الخدمة الاجتماعية ,بانها قدرة المرشد الطلابي ,لتحديد العلاقة مع العميل سواء كان ( فرد – جماعة – مجتمع ) مسترشدا بعمليات التدخل </a:t>
            </a:r>
            <a:r>
              <a:rPr lang="ar-SA" sz="3600" dirty="0" err="1">
                <a:ea typeface="Calibri"/>
                <a:cs typeface="Arial"/>
              </a:rPr>
              <a:t>النفسى</a:t>
            </a:r>
            <a:r>
              <a:rPr lang="ar-SA" sz="3600" dirty="0">
                <a:ea typeface="Calibri"/>
                <a:cs typeface="Arial"/>
              </a:rPr>
              <a:t> </a:t>
            </a:r>
            <a:r>
              <a:rPr lang="ar-SA" sz="3600" dirty="0" err="1">
                <a:ea typeface="Calibri"/>
                <a:cs typeface="Arial"/>
              </a:rPr>
              <a:t>الاجتماعى</a:t>
            </a:r>
            <a:r>
              <a:rPr lang="ar-SA" sz="3600" dirty="0">
                <a:ea typeface="Calibri"/>
                <a:cs typeface="Arial"/>
              </a:rPr>
              <a:t> ,لتغيير أساسي ( قيم ومعارف الخدمة الاجتماعية ) </a:t>
            </a:r>
            <a:r>
              <a:rPr lang="ar-SA" sz="3600" dirty="0" err="1">
                <a:ea typeface="Calibri"/>
                <a:cs typeface="Arial"/>
              </a:rPr>
              <a:t>فى</a:t>
            </a:r>
            <a:r>
              <a:rPr lang="ar-SA" sz="3600" dirty="0">
                <a:ea typeface="Calibri"/>
                <a:cs typeface="Arial"/>
              </a:rPr>
              <a:t> المواقف النوعية المناسبة للعميل ، فالتغيير يبدأ حدوثه كنتائج لمهارة التدخل المؤثرة بدرجة عالية من الاعتبار للعميل باستخدام قوة وقدرة العميل.</a:t>
            </a:r>
            <a:endParaRPr lang="en-US" sz="3600" dirty="0">
              <a:ea typeface="Calibri"/>
              <a:cs typeface="Arial"/>
            </a:endParaRPr>
          </a:p>
        </p:txBody>
      </p:sp>
    </p:spTree>
    <p:extLst>
      <p:ext uri="{BB962C8B-B14F-4D97-AF65-F5344CB8AC3E}">
        <p14:creationId xmlns:p14="http://schemas.microsoft.com/office/powerpoint/2010/main" xmlns="" val="6941749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a:lnSpc>
                <a:spcPct val="115000"/>
              </a:lnSpc>
              <a:spcBef>
                <a:spcPct val="20000"/>
              </a:spcBef>
              <a:spcAft>
                <a:spcPts val="1000"/>
              </a:spcAft>
            </a:pPr>
            <a:r>
              <a:rPr lang="ar-SA" sz="3200" b="1" smtClean="0">
                <a:solidFill>
                  <a:prstClr val="black"/>
                </a:solidFill>
                <a:ea typeface="Calibri"/>
                <a:cs typeface="Arial"/>
              </a:rPr>
              <a:t/>
            </a:r>
            <a:br>
              <a:rPr lang="ar-SA" sz="3200" b="1" smtClean="0">
                <a:solidFill>
                  <a:prstClr val="black"/>
                </a:solidFill>
                <a:ea typeface="Calibri"/>
                <a:cs typeface="Arial"/>
              </a:rPr>
            </a:br>
            <a:r>
              <a:rPr lang="ar-SA" sz="3200" b="1" smtClean="0">
                <a:solidFill>
                  <a:prstClr val="black"/>
                </a:solidFill>
                <a:ea typeface="Calibri"/>
                <a:cs typeface="Arial"/>
              </a:rPr>
              <a:t>ومن </a:t>
            </a:r>
            <a:r>
              <a:rPr lang="ar-SA" sz="3200" b="1" dirty="0" smtClean="0">
                <a:solidFill>
                  <a:prstClr val="black"/>
                </a:solidFill>
                <a:ea typeface="Calibri"/>
                <a:cs typeface="Arial"/>
              </a:rPr>
              <a:t>أهم </a:t>
            </a:r>
            <a:r>
              <a:rPr lang="ar-SA" sz="3200" b="1" dirty="0">
                <a:solidFill>
                  <a:prstClr val="black"/>
                </a:solidFill>
                <a:ea typeface="Calibri"/>
                <a:cs typeface="Arial"/>
              </a:rPr>
              <a:t>المهارات </a:t>
            </a:r>
            <a:r>
              <a:rPr lang="ar-SA" sz="3200" b="1" dirty="0" err="1">
                <a:solidFill>
                  <a:prstClr val="black"/>
                </a:solidFill>
                <a:ea typeface="Calibri"/>
                <a:cs typeface="Arial"/>
              </a:rPr>
              <a:t>التى</a:t>
            </a:r>
            <a:r>
              <a:rPr lang="ar-SA" sz="3200" b="1" dirty="0">
                <a:solidFill>
                  <a:prstClr val="black"/>
                </a:solidFill>
                <a:ea typeface="Calibri"/>
                <a:cs typeface="Arial"/>
              </a:rPr>
              <a:t> يجب </a:t>
            </a:r>
            <a:r>
              <a:rPr lang="ar-SA" sz="3200" b="1" dirty="0" smtClean="0">
                <a:solidFill>
                  <a:prstClr val="black"/>
                </a:solidFill>
                <a:ea typeface="Calibri"/>
                <a:cs typeface="Arial"/>
              </a:rPr>
              <a:t>أن </a:t>
            </a:r>
            <a:r>
              <a:rPr lang="ar-SA" sz="3200" b="1" dirty="0">
                <a:solidFill>
                  <a:prstClr val="black"/>
                </a:solidFill>
                <a:ea typeface="Calibri"/>
                <a:cs typeface="Arial"/>
              </a:rPr>
              <a:t>يهتم بها المرشد الطلابي:</a:t>
            </a:r>
            <a:r>
              <a:rPr lang="en-US" sz="3200" b="1" dirty="0">
                <a:solidFill>
                  <a:prstClr val="black"/>
                </a:solidFill>
                <a:ea typeface="Calibri"/>
                <a:cs typeface="Arial"/>
              </a:rPr>
              <a:t/>
            </a:r>
            <a:br>
              <a:rPr lang="en-US" sz="3200" b="1" dirty="0">
                <a:solidFill>
                  <a:prstClr val="black"/>
                </a:solidFill>
                <a:ea typeface="Calibri"/>
                <a:cs typeface="Arial"/>
              </a:rPr>
            </a:br>
            <a:endParaRPr lang="ar-SA" sz="3200" b="1" dirty="0">
              <a:solidFill>
                <a:srgbClr val="0070C0"/>
              </a:solidFill>
            </a:endParaRPr>
          </a:p>
        </p:txBody>
      </p:sp>
      <p:sp>
        <p:nvSpPr>
          <p:cNvPr id="3" name="عنصر نائب للمحتوى 2"/>
          <p:cNvSpPr>
            <a:spLocks noGrp="1"/>
          </p:cNvSpPr>
          <p:nvPr>
            <p:ph idx="1"/>
          </p:nvPr>
        </p:nvSpPr>
        <p:spPr/>
        <p:txBody>
          <a:bodyPr/>
          <a:lstStyle/>
          <a:p>
            <a:pPr lvl="0" rtl="1">
              <a:lnSpc>
                <a:spcPct val="115000"/>
              </a:lnSpc>
              <a:spcAft>
                <a:spcPts val="0"/>
              </a:spcAft>
              <a:buFont typeface="Arial"/>
              <a:buChar char="-"/>
            </a:pPr>
            <a:r>
              <a:rPr lang="ar-SA" dirty="0" smtClean="0">
                <a:ea typeface="Calibri"/>
                <a:cs typeface="Arial"/>
              </a:rPr>
              <a:t>تحديد </a:t>
            </a:r>
            <a:r>
              <a:rPr lang="ar-SA" dirty="0">
                <a:ea typeface="Calibri"/>
                <a:cs typeface="Arial"/>
              </a:rPr>
              <a:t>المشكلة </a:t>
            </a:r>
            <a:endParaRPr lang="en-US" dirty="0">
              <a:ea typeface="Calibri"/>
              <a:cs typeface="Arial"/>
            </a:endParaRPr>
          </a:p>
          <a:p>
            <a:pPr lvl="0" rtl="1">
              <a:lnSpc>
                <a:spcPct val="115000"/>
              </a:lnSpc>
              <a:spcAft>
                <a:spcPts val="0"/>
              </a:spcAft>
              <a:buFont typeface="Arial"/>
              <a:buChar char="-"/>
            </a:pPr>
            <a:r>
              <a:rPr lang="ar-SA" dirty="0">
                <a:ea typeface="Calibri"/>
                <a:cs typeface="Arial"/>
              </a:rPr>
              <a:t>الاتصال بالمجتمع المحلى المحيط </a:t>
            </a:r>
            <a:r>
              <a:rPr lang="ar-SA" dirty="0" smtClean="0">
                <a:ea typeface="Calibri"/>
                <a:cs typeface="Arial"/>
              </a:rPr>
              <a:t>بالمدرسة(المشاركة </a:t>
            </a:r>
            <a:r>
              <a:rPr lang="ar-SA" dirty="0">
                <a:ea typeface="Calibri"/>
                <a:cs typeface="Arial"/>
              </a:rPr>
              <a:t>المجتمعية ) </a:t>
            </a:r>
            <a:endParaRPr lang="en-US" dirty="0">
              <a:ea typeface="Calibri"/>
              <a:cs typeface="Arial"/>
            </a:endParaRPr>
          </a:p>
          <a:p>
            <a:pPr lvl="0" rtl="1">
              <a:lnSpc>
                <a:spcPct val="115000"/>
              </a:lnSpc>
              <a:spcAft>
                <a:spcPts val="0"/>
              </a:spcAft>
              <a:buFont typeface="Arial"/>
              <a:buChar char="-"/>
            </a:pPr>
            <a:r>
              <a:rPr lang="ar-SA" dirty="0">
                <a:ea typeface="Calibri"/>
                <a:cs typeface="Arial"/>
              </a:rPr>
              <a:t>تحديد الادوار اللازمة لمواجهة الموقف الإشكالي </a:t>
            </a:r>
            <a:endParaRPr lang="en-US" dirty="0">
              <a:ea typeface="Calibri"/>
              <a:cs typeface="Arial"/>
            </a:endParaRPr>
          </a:p>
          <a:p>
            <a:pPr lvl="0" rtl="1">
              <a:lnSpc>
                <a:spcPct val="115000"/>
              </a:lnSpc>
              <a:spcAft>
                <a:spcPts val="0"/>
              </a:spcAft>
              <a:buFont typeface="Arial"/>
              <a:buChar char="-"/>
            </a:pPr>
            <a:r>
              <a:rPr lang="ar-SA" dirty="0">
                <a:ea typeface="Calibri"/>
                <a:cs typeface="Arial"/>
              </a:rPr>
              <a:t>التسجيل الجيد لجميع الاعمال المهنية </a:t>
            </a:r>
            <a:endParaRPr lang="en-US" dirty="0">
              <a:ea typeface="Calibri"/>
              <a:cs typeface="Arial"/>
            </a:endParaRPr>
          </a:p>
          <a:p>
            <a:pPr lvl="0" rtl="1">
              <a:lnSpc>
                <a:spcPct val="115000"/>
              </a:lnSpc>
              <a:spcAft>
                <a:spcPts val="0"/>
              </a:spcAft>
              <a:buFont typeface="Arial"/>
              <a:buChar char="-"/>
            </a:pPr>
            <a:r>
              <a:rPr lang="ar-SA" dirty="0">
                <a:ea typeface="Calibri"/>
                <a:cs typeface="Arial"/>
              </a:rPr>
              <a:t> الارشاد والمتابعة بصفة مستمرة لانساق التعامل </a:t>
            </a:r>
            <a:endParaRPr lang="en-US" dirty="0">
              <a:ea typeface="Calibri"/>
              <a:cs typeface="Arial"/>
            </a:endParaRPr>
          </a:p>
          <a:p>
            <a:pPr lvl="0" rtl="1">
              <a:lnSpc>
                <a:spcPct val="115000"/>
              </a:lnSpc>
              <a:spcAft>
                <a:spcPts val="1000"/>
              </a:spcAft>
              <a:buFont typeface="Arial"/>
              <a:buChar char="-"/>
            </a:pPr>
            <a:endParaRPr lang="en-US" dirty="0">
              <a:ea typeface="Calibri"/>
              <a:cs typeface="Arial"/>
            </a:endParaRPr>
          </a:p>
        </p:txBody>
      </p:sp>
    </p:spTree>
    <p:extLst>
      <p:ext uri="{BB962C8B-B14F-4D97-AF65-F5344CB8AC3E}">
        <p14:creationId xmlns:p14="http://schemas.microsoft.com/office/powerpoint/2010/main" xmlns="" val="8027478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a:lnSpc>
                <a:spcPct val="115000"/>
              </a:lnSpc>
              <a:spcBef>
                <a:spcPct val="20000"/>
              </a:spcBef>
              <a:spcAft>
                <a:spcPts val="1000"/>
              </a:spcAft>
            </a:pPr>
            <a:endParaRPr lang="ar-SA" sz="3200" b="1" dirty="0">
              <a:solidFill>
                <a:srgbClr val="0070C0"/>
              </a:solidFill>
            </a:endParaRPr>
          </a:p>
        </p:txBody>
      </p:sp>
      <p:sp>
        <p:nvSpPr>
          <p:cNvPr id="3" name="عنصر نائب للمحتوى 2"/>
          <p:cNvSpPr>
            <a:spLocks noGrp="1"/>
          </p:cNvSpPr>
          <p:nvPr>
            <p:ph idx="1"/>
          </p:nvPr>
        </p:nvSpPr>
        <p:spPr/>
        <p:txBody>
          <a:bodyPr/>
          <a:lstStyle/>
          <a:p>
            <a:pPr lvl="0" rtl="1">
              <a:lnSpc>
                <a:spcPct val="115000"/>
              </a:lnSpc>
              <a:spcAft>
                <a:spcPts val="0"/>
              </a:spcAft>
              <a:buFont typeface="Arial"/>
              <a:buChar char="-"/>
            </a:pPr>
            <a:r>
              <a:rPr lang="ar-SA" dirty="0" smtClean="0">
                <a:ea typeface="Calibri"/>
                <a:cs typeface="Arial"/>
              </a:rPr>
              <a:t>تطبيق القرارات الوزارية</a:t>
            </a:r>
            <a:endParaRPr lang="en-US" dirty="0" smtClean="0">
              <a:ea typeface="Calibri"/>
              <a:cs typeface="Arial"/>
            </a:endParaRPr>
          </a:p>
          <a:p>
            <a:pPr lvl="0" rtl="1">
              <a:lnSpc>
                <a:spcPct val="115000"/>
              </a:lnSpc>
              <a:spcAft>
                <a:spcPts val="0"/>
              </a:spcAft>
              <a:buFont typeface="Arial"/>
              <a:buChar char="-"/>
            </a:pPr>
            <a:r>
              <a:rPr lang="ar-SA" dirty="0" smtClean="0">
                <a:ea typeface="Calibri"/>
                <a:cs typeface="Arial"/>
              </a:rPr>
              <a:t> تكوين علاقات مع انساق التعامل </a:t>
            </a:r>
            <a:endParaRPr lang="en-US" dirty="0" smtClean="0">
              <a:ea typeface="Calibri"/>
              <a:cs typeface="Arial"/>
            </a:endParaRPr>
          </a:p>
          <a:p>
            <a:pPr lvl="0" rtl="1">
              <a:lnSpc>
                <a:spcPct val="115000"/>
              </a:lnSpc>
              <a:spcAft>
                <a:spcPts val="0"/>
              </a:spcAft>
              <a:buFont typeface="Arial"/>
              <a:buChar char="-"/>
            </a:pPr>
            <a:r>
              <a:rPr lang="ar-SA" dirty="0" smtClean="0">
                <a:ea typeface="Calibri"/>
                <a:cs typeface="Arial"/>
              </a:rPr>
              <a:t>القيادة ( </a:t>
            </a:r>
            <a:r>
              <a:rPr lang="ar-SA" dirty="0" err="1" smtClean="0">
                <a:ea typeface="Calibri"/>
                <a:cs typeface="Arial"/>
              </a:rPr>
              <a:t>فى</a:t>
            </a:r>
            <a:r>
              <a:rPr lang="ar-SA" dirty="0" smtClean="0">
                <a:ea typeface="Calibri"/>
                <a:cs typeface="Arial"/>
              </a:rPr>
              <a:t> بعض المجالس المتواجدة </a:t>
            </a:r>
            <a:r>
              <a:rPr lang="ar-SA" dirty="0" err="1" smtClean="0">
                <a:ea typeface="Calibri"/>
                <a:cs typeface="Arial"/>
              </a:rPr>
              <a:t>فى</a:t>
            </a:r>
            <a:r>
              <a:rPr lang="ar-SA" dirty="0" smtClean="0">
                <a:ea typeface="Calibri"/>
                <a:cs typeface="Arial"/>
              </a:rPr>
              <a:t> المدرسة )</a:t>
            </a:r>
            <a:endParaRPr lang="en-US" dirty="0" smtClean="0">
              <a:ea typeface="Calibri"/>
              <a:cs typeface="Arial"/>
            </a:endParaRPr>
          </a:p>
          <a:p>
            <a:pPr lvl="0" rtl="1">
              <a:lnSpc>
                <a:spcPct val="115000"/>
              </a:lnSpc>
              <a:spcAft>
                <a:spcPts val="1000"/>
              </a:spcAft>
              <a:buFont typeface="Arial"/>
              <a:buChar char="-"/>
            </a:pPr>
            <a:r>
              <a:rPr lang="ar-SA" dirty="0" smtClean="0">
                <a:ea typeface="Calibri"/>
                <a:cs typeface="Arial"/>
              </a:rPr>
              <a:t> الملاحظة من خلال ملاحظة المرشد الطلابي انساق  التعامل باستمرار</a:t>
            </a:r>
          </a:p>
          <a:p>
            <a:pPr lvl="0" rtl="1">
              <a:lnSpc>
                <a:spcPct val="115000"/>
              </a:lnSpc>
              <a:spcAft>
                <a:spcPts val="1000"/>
              </a:spcAft>
              <a:buFont typeface="Arial"/>
              <a:buChar char="-"/>
            </a:pPr>
            <a:r>
              <a:rPr lang="en-US" dirty="0" smtClean="0">
                <a:latin typeface="Arial"/>
                <a:ea typeface="Calibri"/>
                <a:cs typeface="Arial"/>
              </a:rPr>
              <a:t> </a:t>
            </a:r>
            <a:r>
              <a:rPr lang="ar-SA" dirty="0" smtClean="0">
                <a:latin typeface="Arial"/>
                <a:ea typeface="Calibri"/>
                <a:cs typeface="Arial"/>
              </a:rPr>
              <a:t>اقتناع العاملين والطلاب بدور المرشد الطلابي. </a:t>
            </a:r>
            <a:endParaRPr lang="en-US" dirty="0" smtClean="0">
              <a:ea typeface="Calibri"/>
              <a:cs typeface="Arial"/>
            </a:endParaRPr>
          </a:p>
          <a:p>
            <a:pPr lvl="0" rtl="1">
              <a:lnSpc>
                <a:spcPct val="115000"/>
              </a:lnSpc>
              <a:spcAft>
                <a:spcPts val="1000"/>
              </a:spcAft>
              <a:buFont typeface="Arial"/>
              <a:buChar char="-"/>
            </a:pPr>
            <a:endParaRPr lang="en-US" dirty="0">
              <a:ea typeface="Calibri"/>
              <a:cs typeface="Arial"/>
            </a:endParaRPr>
          </a:p>
        </p:txBody>
      </p:sp>
    </p:spTree>
    <p:extLst>
      <p:ext uri="{BB962C8B-B14F-4D97-AF65-F5344CB8AC3E}">
        <p14:creationId xmlns:p14="http://schemas.microsoft.com/office/powerpoint/2010/main" xmlns="" val="41419608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1791</TotalTime>
  <Words>1182</Words>
  <Application>Microsoft Office PowerPoint</Application>
  <PresentationFormat>A4 Paper (210x297 mm)</PresentationFormat>
  <Paragraphs>76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المحاضرة الثالثة</vt:lpstr>
      <vt:lpstr>عناصر المحاضرة</vt:lpstr>
      <vt:lpstr>ماهية الخدمة الاجتماعية فى المجال التعليمي </vt:lpstr>
      <vt:lpstr>Slide 4</vt:lpstr>
      <vt:lpstr>Slide 5</vt:lpstr>
      <vt:lpstr>Slide 6</vt:lpstr>
      <vt:lpstr>Slide 7</vt:lpstr>
      <vt:lpstr>أهداف الخدمة الاجتماعية فى المجال التعليمى </vt:lpstr>
      <vt:lpstr>Slide 9</vt:lpstr>
      <vt:lpstr>Slide 10</vt:lpstr>
      <vt:lpstr>Slide 11</vt:lpstr>
      <vt:lpstr>المجالات الأساسية لعمل المرشد الطلابي </vt:lpstr>
      <vt:lpstr>Slide 13</vt:lpstr>
      <vt:lpstr>أسس الخدمة الاجتماعية فى المجال التعليمي  :الأساس المعرفى </vt:lpstr>
      <vt:lpstr> وأهم هذه المعارف هى على النحو التالى : </vt:lpstr>
      <vt:lpstr>الأساس القيمى </vt:lpstr>
      <vt:lpstr>Slide 17</vt:lpstr>
      <vt:lpstr>الأساس المهارى </vt:lpstr>
      <vt:lpstr> ومن أهم المهارات التى يجب أن يهتم بها المرشد الطلابي: </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Sulaiman</cp:lastModifiedBy>
  <cp:revision>222</cp:revision>
  <dcterms:created xsi:type="dcterms:W3CDTF">2009-10-14T19:14:34Z</dcterms:created>
  <dcterms:modified xsi:type="dcterms:W3CDTF">2012-04-15T14:15:23Z</dcterms:modified>
</cp:coreProperties>
</file>