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5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التدريب الميداني(2</a:t>
            </a:r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  <a:p>
            <a:pPr lvl="0" algn="ctr"/>
            <a:r>
              <a:rPr lang="ar-SA" sz="2800" b="1" dirty="0">
                <a:solidFill>
                  <a:srgbClr val="3B84AF"/>
                </a:solidFill>
                <a:latin typeface="Calibri" pitchFamily="34" charset="0"/>
                <a:cs typeface="Times New Roman" pitchFamily="18" charset="0"/>
              </a:rPr>
              <a:t>د. فهد عبد </a:t>
            </a:r>
            <a:r>
              <a:rPr lang="ar-SA" sz="2800" b="1">
                <a:solidFill>
                  <a:srgbClr val="3B84AF"/>
                </a:solidFill>
                <a:latin typeface="Calibri" pitchFamily="34" charset="0"/>
                <a:cs typeface="Times New Roman" pitchFamily="18" charset="0"/>
              </a:rPr>
              <a:t>الرحمن </a:t>
            </a:r>
            <a:r>
              <a:rPr lang="ar-SA" sz="2800" b="1" smtClean="0">
                <a:solidFill>
                  <a:srgbClr val="3B84AF"/>
                </a:solidFill>
                <a:latin typeface="Calibri" pitchFamily="34" charset="0"/>
                <a:cs typeface="Times New Roman" pitchFamily="18" charset="0"/>
              </a:rPr>
              <a:t>الخريف</a:t>
            </a:r>
            <a:endParaRPr lang="en-US" sz="2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د. أيمن محمود عبد العال</a:t>
            </a:r>
            <a:endParaRPr lang="en-US" sz="2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indent="457200" rtl="1">
              <a:lnSpc>
                <a:spcPct val="115000"/>
              </a:lnSpc>
              <a:spcAft>
                <a:spcPts val="1000"/>
              </a:spcAft>
            </a:pPr>
            <a:r>
              <a:rPr lang="ar-SA" sz="3600" b="1" dirty="0" smtClean="0">
                <a:solidFill>
                  <a:srgbClr val="FF0000"/>
                </a:solidFill>
                <a:ea typeface="Calibri"/>
                <a:cs typeface="Arial"/>
              </a:rPr>
              <a:t>مداخل ونماذج الخدمة الاجتماعية في المجال التعليمي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accent1"/>
                </a:solidFill>
              </a:rPr>
              <a:t>عناصر المحاضرة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EG" sz="4000" b="1" dirty="0" smtClean="0">
                <a:ea typeface="Calibri"/>
                <a:cs typeface="Arial"/>
              </a:rPr>
              <a:t>مقدمة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4000" b="1" dirty="0">
                <a:ea typeface="Calibri"/>
                <a:cs typeface="Arial"/>
              </a:rPr>
              <a:t>المداخل والنماذج العلاجية 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>
                <a:ea typeface="Calibri"/>
                <a:cs typeface="Arial"/>
              </a:rPr>
              <a:t>المداخل والنماذج الوقائية 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en-GB" sz="4000" b="1" dirty="0" smtClean="0">
                <a:cs typeface="Arial" pitchFamily="34" charset="0"/>
              </a:rPr>
              <a:t> </a:t>
            </a:r>
            <a:r>
              <a:rPr lang="ar-SA" sz="4000" b="1" dirty="0">
                <a:cs typeface="Arial" pitchFamily="34" charset="0"/>
              </a:rPr>
              <a:t>المداخل والنماذج التنموية </a:t>
            </a:r>
            <a:r>
              <a:rPr lang="en-GB" sz="4000" b="1" dirty="0" smtClean="0">
                <a:cs typeface="Arial" pitchFamily="34" charset="0"/>
              </a:rPr>
              <a:t> </a:t>
            </a:r>
            <a:r>
              <a:rPr lang="en-US" sz="4000" b="1" dirty="0" smtClean="0">
                <a:cs typeface="Arial" pitchFamily="34" charset="0"/>
              </a:rPr>
              <a:t>     </a:t>
            </a:r>
            <a:r>
              <a:rPr lang="en-GB" sz="4000" b="1" dirty="0" smtClean="0">
                <a:cs typeface="Arial" pitchFamily="34" charset="0"/>
              </a:rPr>
              <a:t>     </a:t>
            </a:r>
            <a:endParaRPr lang="ar-EG" sz="4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/>
                <a:cs typeface="Arial"/>
              </a:rPr>
              <a:t>مقدمة</a:t>
            </a:r>
            <a:endParaRPr lang="en-US" sz="3200" b="1" dirty="0">
              <a:ea typeface="Calibri"/>
              <a:cs typeface="Arial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ترتبط نماذج ومداخل الخدمة الاجتماعية </a:t>
            </a:r>
            <a:r>
              <a:rPr lang="ar-SA" sz="2800" dirty="0" smtClean="0">
                <a:ea typeface="Calibri"/>
                <a:cs typeface="Arial"/>
              </a:rPr>
              <a:t>بالأهداف </a:t>
            </a:r>
            <a:r>
              <a:rPr lang="ar-SA" sz="2800" dirty="0">
                <a:ea typeface="Calibri"/>
                <a:cs typeface="Arial"/>
              </a:rPr>
              <a:t>العلاجية </a:t>
            </a:r>
            <a:r>
              <a:rPr lang="ar-SA" sz="2800" dirty="0" err="1">
                <a:ea typeface="Calibri"/>
                <a:cs typeface="Arial"/>
              </a:rPr>
              <a:t>والتى</a:t>
            </a:r>
            <a:r>
              <a:rPr lang="ar-SA" sz="2800" dirty="0">
                <a:ea typeface="Calibri"/>
                <a:cs typeface="Arial"/>
              </a:rPr>
              <a:t> تعتمد على حل المشكلة لتقوية او استعادة قدرات الافراد والجماعات والمجتمعات على الاداء </a:t>
            </a:r>
            <a:r>
              <a:rPr lang="ar-SA" sz="2800" dirty="0" err="1">
                <a:ea typeface="Calibri"/>
                <a:cs typeface="Arial"/>
              </a:rPr>
              <a:t>الاجتماعى</a:t>
            </a:r>
            <a:r>
              <a:rPr lang="ar-SA" sz="2800" dirty="0">
                <a:ea typeface="Calibri"/>
                <a:cs typeface="Arial"/>
              </a:rPr>
              <a:t> ، والاهداف الوقائية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تعتمد على التعرف على المناطق الكامنة المحتملة لمعوقات الاداء </a:t>
            </a:r>
            <a:r>
              <a:rPr lang="ar-SA" sz="2800" dirty="0" err="1">
                <a:ea typeface="Calibri"/>
                <a:cs typeface="Arial"/>
              </a:rPr>
              <a:t>الاجتماعى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smtClean="0">
                <a:ea typeface="Calibri"/>
                <a:cs typeface="Arial"/>
              </a:rPr>
              <a:t>للأفراد </a:t>
            </a:r>
            <a:r>
              <a:rPr lang="ar-SA" sz="2800" dirty="0">
                <a:ea typeface="Calibri"/>
                <a:cs typeface="Arial"/>
              </a:rPr>
              <a:t>والجماعات والمجتمعات ومنع ظهورها مستقبلا او التقليل منها الى ادنى حد ممكن ، والاهداف التنموية  وهى ايجاد نمط من التحديث </a:t>
            </a:r>
            <a:r>
              <a:rPr lang="ar-SA" sz="2800" dirty="0" err="1">
                <a:ea typeface="Calibri"/>
                <a:cs typeface="Arial"/>
              </a:rPr>
              <a:t>يتلائم</a:t>
            </a:r>
            <a:r>
              <a:rPr lang="ar-SA" sz="2800" dirty="0">
                <a:ea typeface="Calibri"/>
                <a:cs typeface="Arial"/>
              </a:rPr>
              <a:t> مع ظروف واهداف وقيم وثقافة المجتمع الى جانب تقليل الفاقد </a:t>
            </a:r>
            <a:r>
              <a:rPr lang="ar-SA" sz="2800" dirty="0" err="1">
                <a:ea typeface="Calibri"/>
                <a:cs typeface="Arial"/>
              </a:rPr>
              <a:t>المادى</a:t>
            </a:r>
            <a:r>
              <a:rPr lang="ar-SA" sz="2800" dirty="0">
                <a:ea typeface="Calibri"/>
                <a:cs typeface="Arial"/>
              </a:rPr>
              <a:t> والبشرى بقدر الامكان . 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ea typeface="Calibri"/>
                <a:cs typeface="Arial"/>
              </a:rPr>
              <a:t>وسوف نوضح بعض </a:t>
            </a:r>
            <a:r>
              <a:rPr lang="ar-SA" sz="2800" b="1" dirty="0" smtClean="0">
                <a:ea typeface="Calibri"/>
                <a:cs typeface="Arial"/>
              </a:rPr>
              <a:t>الأمثلة لأهم </a:t>
            </a:r>
            <a:r>
              <a:rPr lang="ar-SA" sz="2800" b="1" dirty="0">
                <a:ea typeface="Calibri"/>
                <a:cs typeface="Arial"/>
              </a:rPr>
              <a:t>المداخل والنماذج </a:t>
            </a:r>
            <a:r>
              <a:rPr lang="ar-SA" sz="2800" b="1" dirty="0" err="1">
                <a:ea typeface="Calibri"/>
                <a:cs typeface="Arial"/>
              </a:rPr>
              <a:t>التى</a:t>
            </a:r>
            <a:r>
              <a:rPr lang="ar-SA" sz="2800" b="1" dirty="0">
                <a:ea typeface="Calibri"/>
                <a:cs typeface="Arial"/>
              </a:rPr>
              <a:t> تستخدم </a:t>
            </a:r>
            <a:r>
              <a:rPr lang="ar-SA" sz="2800" b="1" dirty="0" err="1">
                <a:ea typeface="Calibri"/>
                <a:cs typeface="Arial"/>
              </a:rPr>
              <a:t>فى</a:t>
            </a:r>
            <a:r>
              <a:rPr lang="ar-SA" sz="2800" b="1" dirty="0">
                <a:ea typeface="Calibri"/>
                <a:cs typeface="Arial"/>
              </a:rPr>
              <a:t> المجال التعليمي من منظور الممارسة العامة للخدمة الاجتماعية .</a:t>
            </a:r>
            <a:endParaRPr lang="en-US" sz="2800" b="1" dirty="0">
              <a:ea typeface="Calibri"/>
              <a:cs typeface="Arial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>
                <a:solidFill>
                  <a:schemeClr val="accent1"/>
                </a:solidFill>
                <a:ea typeface="Calibri"/>
                <a:cs typeface="Arial"/>
              </a:rPr>
              <a:t>المداخل والنماذج العلاجية </a:t>
            </a:r>
            <a:endParaRPr lang="en-US" sz="4000" b="1" dirty="0">
              <a:solidFill>
                <a:schemeClr val="accent1"/>
              </a:solidFill>
              <a:ea typeface="Calibri"/>
              <a:cs typeface="Arial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المدخل </a:t>
            </a:r>
            <a:r>
              <a:rPr lang="ar-SA" b="1" dirty="0" err="1">
                <a:solidFill>
                  <a:srgbClr val="0070C0"/>
                </a:solidFill>
                <a:ea typeface="Calibri"/>
                <a:cs typeface="Arial"/>
              </a:rPr>
              <a:t>المعرفى</a:t>
            </a: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b="1" dirty="0" err="1">
                <a:solidFill>
                  <a:srgbClr val="0070C0"/>
                </a:solidFill>
                <a:ea typeface="Calibri"/>
                <a:cs typeface="Arial"/>
              </a:rPr>
              <a:t>السلوكى</a:t>
            </a: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( </a:t>
            </a:r>
            <a:r>
              <a:rPr lang="en-US" b="1" dirty="0">
                <a:solidFill>
                  <a:srgbClr val="0070C0"/>
                </a:solidFill>
                <a:ea typeface="Calibri"/>
                <a:cs typeface="Arial"/>
              </a:rPr>
              <a:t>Cognitive Behavior Model</a:t>
            </a: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ar-SA" b="1" dirty="0" smtClean="0">
              <a:solidFill>
                <a:srgbClr val="0070C0"/>
              </a:solidFill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يهدف الى تعديل وتحسين السلوك من خلال مساعدة نسق العميل ليتعلم ,كيف يكون </a:t>
            </a:r>
            <a:r>
              <a:rPr lang="ar-SA" dirty="0" smtClean="0">
                <a:ea typeface="Calibri"/>
                <a:cs typeface="Arial"/>
              </a:rPr>
              <a:t>أكثر </a:t>
            </a:r>
            <a:r>
              <a:rPr lang="ar-SA" dirty="0">
                <a:ea typeface="Calibri"/>
                <a:cs typeface="Arial"/>
              </a:rPr>
              <a:t>واقعية وايجابية فيما يتعلق بالمعرفة والتفكير والخبرات الحياتية ، ويتطلب هذا المدخل </a:t>
            </a:r>
            <a:r>
              <a:rPr lang="ar-SA" dirty="0" smtClean="0">
                <a:ea typeface="Calibri"/>
                <a:cs typeface="Arial"/>
              </a:rPr>
              <a:t>أن </a:t>
            </a:r>
            <a:r>
              <a:rPr lang="ar-SA" dirty="0">
                <a:ea typeface="Calibri"/>
                <a:cs typeface="Arial"/>
              </a:rPr>
              <a:t>يكون لدى نسق العميل القدرة والرغبة </a:t>
            </a:r>
            <a:r>
              <a:rPr lang="ar-SA" dirty="0" err="1">
                <a:ea typeface="Calibri"/>
                <a:cs typeface="Arial"/>
              </a:rPr>
              <a:t>فى</a:t>
            </a:r>
            <a:r>
              <a:rPr lang="ar-SA" dirty="0">
                <a:ea typeface="Calibri"/>
                <a:cs typeface="Arial"/>
              </a:rPr>
              <a:t> التغيير ، حيث يقوم نسق محدث التغيير بملاحظة نسق العميل وتحليل طرق تفكيره واستخدام </a:t>
            </a:r>
            <a:r>
              <a:rPr lang="ar-SA" dirty="0" smtClean="0">
                <a:ea typeface="Calibri"/>
                <a:cs typeface="Arial"/>
              </a:rPr>
              <a:t>الأساليب </a:t>
            </a:r>
            <a:r>
              <a:rPr lang="ar-SA" dirty="0">
                <a:ea typeface="Calibri"/>
                <a:cs typeface="Arial"/>
              </a:rPr>
              <a:t>الفنية والعلاجية المصممة </a:t>
            </a:r>
            <a:r>
              <a:rPr lang="ar-SA" dirty="0" smtClean="0">
                <a:ea typeface="Calibri"/>
                <a:cs typeface="Arial"/>
              </a:rPr>
              <a:t>لإحداث </a:t>
            </a:r>
            <a:r>
              <a:rPr lang="ar-SA" dirty="0">
                <a:ea typeface="Calibri"/>
                <a:cs typeface="Arial"/>
              </a:rPr>
              <a:t>تغيير طويل المدى لعادات وطرق تفكير نسق العميل الخاطئة .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ويعد المدخل </a:t>
            </a:r>
            <a:r>
              <a:rPr lang="ar-SA" sz="2800" dirty="0" err="1">
                <a:ea typeface="Calibri"/>
                <a:cs typeface="Arial"/>
              </a:rPr>
              <a:t>المعرفى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err="1">
                <a:ea typeface="Calibri"/>
                <a:cs typeface="Arial"/>
              </a:rPr>
              <a:t>السلوكى</a:t>
            </a:r>
            <a:r>
              <a:rPr lang="ar-SA" sz="2800" dirty="0">
                <a:ea typeface="Calibri"/>
                <a:cs typeface="Arial"/>
              </a:rPr>
              <a:t> من المداخل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يمكن استخدامها مع العديد من المشكلات والمواقف خاصة مشكلات الاكتئاب والعدوان وضعف تقدير الذات </a:t>
            </a:r>
            <a:r>
              <a:rPr lang="ar-SA" sz="2800" dirty="0" smtClean="0">
                <a:ea typeface="Calibri"/>
                <a:cs typeface="Arial"/>
              </a:rPr>
              <a:t>والافكار </a:t>
            </a:r>
            <a:r>
              <a:rPr lang="ar-SA" sz="2800" dirty="0">
                <a:ea typeface="Calibri"/>
                <a:cs typeface="Arial"/>
              </a:rPr>
              <a:t>الخاطئة لدى العملاء ، ويمكن استخدام هذا المدخل مع الاطفال من عمر عشر سنوات ومع المراهقين والبالغين</a:t>
            </a:r>
            <a:r>
              <a:rPr lang="ar-SA" sz="2800" dirty="0" smtClean="0"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 :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يستخدم المدخل لتعديل وتحسين </a:t>
            </a:r>
            <a:r>
              <a:rPr lang="ar-SA" sz="2400" dirty="0" smtClean="0">
                <a:ea typeface="Calibri"/>
                <a:cs typeface="Arial"/>
              </a:rPr>
              <a:t>السلوك، </a:t>
            </a:r>
            <a:r>
              <a:rPr lang="ar-SA" sz="2400" dirty="0">
                <a:ea typeface="Calibri"/>
                <a:cs typeface="Arial"/>
              </a:rPr>
              <a:t>والمجال </a:t>
            </a:r>
            <a:r>
              <a:rPr lang="ar-SA" sz="2400" dirty="0" smtClean="0">
                <a:ea typeface="Calibri"/>
                <a:cs typeface="Arial"/>
              </a:rPr>
              <a:t>التعليمي يوجد </a:t>
            </a:r>
            <a:r>
              <a:rPr lang="ar-SA" sz="2400" dirty="0">
                <a:ea typeface="Calibri"/>
                <a:cs typeface="Arial"/>
              </a:rPr>
              <a:t>به سلوكيات يمارسها الطلاب يجب تعديلها مثل ( السرقة والعدوان </a:t>
            </a:r>
            <a:r>
              <a:rPr lang="ar-SA" sz="2400" dirty="0" smtClean="0">
                <a:ea typeface="Calibri"/>
                <a:cs typeface="Arial"/>
              </a:rPr>
              <a:t>والغياب </a:t>
            </a:r>
            <a:r>
              <a:rPr lang="ar-SA" sz="2400" dirty="0">
                <a:ea typeface="Calibri"/>
                <a:cs typeface="Arial"/>
              </a:rPr>
              <a:t>المتكرر والهروب المتكرر من المدرسة والتدخين </a:t>
            </a:r>
            <a:r>
              <a:rPr lang="ar-SA" sz="2400" dirty="0" err="1">
                <a:ea typeface="Calibri"/>
                <a:cs typeface="Arial"/>
              </a:rPr>
              <a:t>والتعاطى</a:t>
            </a:r>
            <a:r>
              <a:rPr lang="ar-SA" sz="2400" dirty="0">
                <a:ea typeface="Calibri"/>
                <a:cs typeface="Arial"/>
              </a:rPr>
              <a:t> ومصاحبة </a:t>
            </a:r>
            <a:r>
              <a:rPr lang="ar-SA" sz="2400" dirty="0" smtClean="0">
                <a:ea typeface="Calibri"/>
                <a:cs typeface="Arial"/>
              </a:rPr>
              <a:t>أصدقاء </a:t>
            </a:r>
            <a:r>
              <a:rPr lang="ar-SA" sz="2400" dirty="0">
                <a:ea typeface="Calibri"/>
                <a:cs typeface="Arial"/>
              </a:rPr>
              <a:t>السوء كسلوكيات خاطئة ....) ، كما يهتم بتعديل </a:t>
            </a:r>
            <a:r>
              <a:rPr lang="ar-SA" sz="2400" dirty="0" smtClean="0">
                <a:ea typeface="Calibri"/>
                <a:cs typeface="Arial"/>
              </a:rPr>
              <a:t>الأفكار </a:t>
            </a:r>
            <a:r>
              <a:rPr lang="ar-SA" sz="2400" dirty="0">
                <a:ea typeface="Calibri"/>
                <a:cs typeface="Arial"/>
              </a:rPr>
              <a:t>الخاطئة وغالبا </a:t>
            </a:r>
            <a:r>
              <a:rPr lang="ar-SA" sz="2400" dirty="0" smtClean="0">
                <a:ea typeface="Calibri"/>
                <a:cs typeface="Arial"/>
              </a:rPr>
              <a:t>أولياء </a:t>
            </a:r>
            <a:r>
              <a:rPr lang="ar-SA" sz="2400" dirty="0">
                <a:ea typeface="Calibri"/>
                <a:cs typeface="Arial"/>
              </a:rPr>
              <a:t>الامور الذين لديهم تفكير خاطئ عن التعليم وخاصة تعليم البنات ، وعدم ممارسة </a:t>
            </a:r>
            <a:r>
              <a:rPr lang="ar-SA" sz="2400" dirty="0" smtClean="0">
                <a:ea typeface="Calibri"/>
                <a:cs typeface="Arial"/>
              </a:rPr>
              <a:t>الأنشطة </a:t>
            </a:r>
            <a:r>
              <a:rPr lang="ar-SA" sz="2400" dirty="0">
                <a:ea typeface="Calibri"/>
                <a:cs typeface="Arial"/>
              </a:rPr>
              <a:t>.</a:t>
            </a:r>
            <a:endParaRPr lang="en-US" sz="24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12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915400" cy="11430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مدخل التدخل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فى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sz="3200" b="1" dirty="0" smtClean="0">
                <a:solidFill>
                  <a:srgbClr val="0070C0"/>
                </a:solidFill>
                <a:ea typeface="Calibri"/>
                <a:cs typeface="Arial"/>
              </a:rPr>
              <a:t>الأزمات 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( </a:t>
            </a:r>
            <a:r>
              <a:rPr lang="en-US" sz="3200" b="1" dirty="0">
                <a:solidFill>
                  <a:srgbClr val="0070C0"/>
                </a:solidFill>
                <a:ea typeface="Calibri"/>
                <a:cs typeface="Arial"/>
              </a:rPr>
              <a:t>Crisis Approach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) </a:t>
            </a:r>
            <a:endParaRPr lang="en-US" sz="32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وهو عبارة عن مجموعة من المفاهيم المرتبطة باستجابات الناس الناتجة عن تعرضهم لمواقف جديدة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خبرات غير مألوفة لهم ، وقد تكون تلك المواقف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صورة كوارث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نكبات طبيعية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تغيير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المراكز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الوضع </a:t>
            </a:r>
            <a:r>
              <a:rPr lang="ar-SA" sz="2800" dirty="0" smtClean="0">
                <a:ea typeface="Calibri"/>
                <a:cs typeface="Arial"/>
              </a:rPr>
              <a:t>الاجتماعي أو </a:t>
            </a:r>
            <a:r>
              <a:rPr lang="ar-SA" sz="2800" dirty="0">
                <a:ea typeface="Calibri"/>
                <a:cs typeface="Arial"/>
              </a:rPr>
              <a:t>التغييرات المرتبطة بمراحل نمو الانسان الذى يعتمد على التدخل السريع والتخلص </a:t>
            </a:r>
            <a:r>
              <a:rPr lang="ar-SA" sz="2800" dirty="0" err="1">
                <a:ea typeface="Calibri"/>
                <a:cs typeface="Arial"/>
              </a:rPr>
              <a:t>الفورى</a:t>
            </a:r>
            <a:r>
              <a:rPr lang="ar-SA" sz="2800" dirty="0">
                <a:ea typeface="Calibri"/>
                <a:cs typeface="Arial"/>
              </a:rPr>
              <a:t> من </a:t>
            </a:r>
            <a:r>
              <a:rPr lang="ar-SA" sz="2800" dirty="0" smtClean="0">
                <a:ea typeface="Calibri"/>
                <a:cs typeface="Arial"/>
              </a:rPr>
              <a:t>الأعراض </a:t>
            </a:r>
            <a:r>
              <a:rPr lang="ar-SA" sz="2800" dirty="0">
                <a:ea typeface="Calibri"/>
                <a:cs typeface="Arial"/>
              </a:rPr>
              <a:t>المصاحبة </a:t>
            </a:r>
            <a:r>
              <a:rPr lang="ar-SA" sz="2800" dirty="0" smtClean="0">
                <a:ea typeface="Calibri"/>
                <a:cs typeface="Arial"/>
              </a:rPr>
              <a:t>للأزمة </a:t>
            </a:r>
            <a:r>
              <a:rPr lang="ar-SA" sz="2800" dirty="0">
                <a:ea typeface="Calibri"/>
                <a:cs typeface="Arial"/>
              </a:rPr>
              <a:t>وتحديد مصادر المساعدة لزيادة قدرة العميل على الادراك والتقدير والاحساس ، ويتضمن ذلك </a:t>
            </a:r>
            <a:r>
              <a:rPr lang="ar-SA" sz="2800" dirty="0">
                <a:solidFill>
                  <a:srgbClr val="0070C0"/>
                </a:solidFill>
                <a:ea typeface="Calibri"/>
                <a:cs typeface="Arial"/>
              </a:rPr>
              <a:t>عدة خطوات للتدخل </a:t>
            </a:r>
            <a:r>
              <a:rPr lang="ar-SA" sz="2800" dirty="0" err="1">
                <a:solidFill>
                  <a:srgbClr val="0070C0"/>
                </a:solidFill>
                <a:ea typeface="Calibri"/>
                <a:cs typeface="Arial"/>
              </a:rPr>
              <a:t>فى</a:t>
            </a:r>
            <a:r>
              <a:rPr lang="ar-SA" sz="2800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70C0"/>
                </a:solidFill>
                <a:ea typeface="Calibri"/>
                <a:cs typeface="Arial"/>
              </a:rPr>
              <a:t>الأزمة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( التقدير ، التخطيط ، التدخل ، التخطيط </a:t>
            </a:r>
            <a:r>
              <a:rPr lang="ar-SA" sz="2800" dirty="0" err="1">
                <a:ea typeface="Calibri"/>
                <a:cs typeface="Arial"/>
              </a:rPr>
              <a:t>التوقفى</a:t>
            </a:r>
            <a:r>
              <a:rPr lang="ar-SA" sz="2800" dirty="0">
                <a:ea typeface="Calibri"/>
                <a:cs typeface="Arial"/>
              </a:rPr>
              <a:t> )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42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792162"/>
          </a:xfrm>
        </p:spPr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  <a:tabLst>
                <a:tab pos="1689100" algn="l"/>
              </a:tabLst>
            </a:pP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  فالتعامل مع العميل الذى يواجه موقف متأزم تعرض له مفاجئة افقده هذا الموقف التوازن الذى اعتاد عليه </a:t>
            </a:r>
            <a:r>
              <a:rPr lang="ar-SA" dirty="0" smtClean="0">
                <a:ea typeface="Calibri"/>
                <a:cs typeface="Arial"/>
              </a:rPr>
              <a:t>وأشعره </a:t>
            </a:r>
            <a:r>
              <a:rPr lang="ar-SA" dirty="0">
                <a:ea typeface="Calibri"/>
                <a:cs typeface="Arial"/>
              </a:rPr>
              <a:t>باليأس والعجز والحيرة والتردد وعدم القدرة على التعامل مع مثل هذه </a:t>
            </a:r>
            <a:r>
              <a:rPr lang="ar-SA" dirty="0" smtClean="0">
                <a:ea typeface="Calibri"/>
                <a:cs typeface="Arial"/>
              </a:rPr>
              <a:t>الأزمة </a:t>
            </a:r>
            <a:r>
              <a:rPr lang="ar-SA" dirty="0">
                <a:ea typeface="Calibri"/>
                <a:cs typeface="Arial"/>
              </a:rPr>
              <a:t>مثل ( الحرائق – الفيضان – </a:t>
            </a:r>
            <a:r>
              <a:rPr lang="ar-SA" dirty="0" smtClean="0">
                <a:ea typeface="Calibri"/>
                <a:cs typeface="Arial"/>
              </a:rPr>
              <a:t>السيول–</a:t>
            </a:r>
            <a:r>
              <a:rPr lang="ar-SA" dirty="0" err="1" smtClean="0">
                <a:ea typeface="Calibri"/>
                <a:cs typeface="Arial"/>
              </a:rPr>
              <a:t>انهيارمنزل</a:t>
            </a:r>
            <a:r>
              <a:rPr lang="ar-SA" dirty="0" smtClean="0">
                <a:ea typeface="Calibri"/>
                <a:cs typeface="Arial"/>
              </a:rPr>
              <a:t> – </a:t>
            </a:r>
            <a:r>
              <a:rPr lang="ar-SA" dirty="0">
                <a:ea typeface="Calibri"/>
                <a:cs typeface="Arial"/>
              </a:rPr>
              <a:t>خسائر </a:t>
            </a:r>
            <a:r>
              <a:rPr lang="ar-SA" dirty="0" smtClean="0">
                <a:ea typeface="Calibri"/>
                <a:cs typeface="Arial"/>
              </a:rPr>
              <a:t>الأموال والأرواح </a:t>
            </a:r>
            <a:r>
              <a:rPr lang="ar-SA" dirty="0">
                <a:ea typeface="Calibri"/>
                <a:cs typeface="Arial"/>
              </a:rPr>
              <a:t>– الممتلكات – اصابة شخص بمرض خطير فجأة – وفاة شخص عزيز – حالة رسوب </a:t>
            </a:r>
            <a:r>
              <a:rPr lang="ar-SA" dirty="0" smtClean="0">
                <a:ea typeface="Calibri"/>
                <a:cs typeface="Arial"/>
              </a:rPr>
              <a:t>) </a:t>
            </a:r>
            <a:r>
              <a:rPr lang="ar-SA" dirty="0">
                <a:ea typeface="Calibri"/>
                <a:cs typeface="Arial"/>
              </a:rPr>
              <a:t>.</a:t>
            </a:r>
            <a:endParaRPr lang="en-US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نموذج الجسر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كاى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هوفمان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الفن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ساللى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( </a:t>
            </a:r>
            <a:r>
              <a:rPr lang="en-US" sz="3200" b="1" dirty="0">
                <a:solidFill>
                  <a:srgbClr val="0070C0"/>
                </a:solidFill>
                <a:ea typeface="Calibri"/>
                <a:cs typeface="Arial"/>
              </a:rPr>
              <a:t>Kay S. Hoffman and Alvin L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 )</a:t>
            </a:r>
            <a:endParaRPr lang="en-US" sz="32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تقوم فكرة النموذج على توصيل الناس للموارد </a:t>
            </a:r>
            <a:r>
              <a:rPr lang="ar-SA" dirty="0" err="1">
                <a:ea typeface="Calibri"/>
                <a:cs typeface="Arial"/>
              </a:rPr>
              <a:t>التى</a:t>
            </a:r>
            <a:r>
              <a:rPr lang="ar-SA" dirty="0">
                <a:ea typeface="Calibri"/>
                <a:cs typeface="Arial"/>
              </a:rPr>
              <a:t> يريدونها ويحتاجون اليها ، </a:t>
            </a:r>
            <a:r>
              <a:rPr lang="ar-SA" dirty="0" err="1" smtClean="0">
                <a:ea typeface="Calibri"/>
                <a:cs typeface="Arial"/>
              </a:rPr>
              <a:t>أى</a:t>
            </a:r>
            <a:r>
              <a:rPr lang="ar-SA" dirty="0" smtClean="0">
                <a:ea typeface="Calibri"/>
                <a:cs typeface="Arial"/>
              </a:rPr>
              <a:t> أن </a:t>
            </a:r>
            <a:r>
              <a:rPr lang="ar-SA" dirty="0">
                <a:ea typeface="Calibri"/>
                <a:cs typeface="Arial"/>
              </a:rPr>
              <a:t>الجسر يربط بين الناس </a:t>
            </a:r>
            <a:r>
              <a:rPr lang="ar-SA" dirty="0" smtClean="0">
                <a:ea typeface="Calibri"/>
                <a:cs typeface="Arial"/>
              </a:rPr>
              <a:t>والموارد. </a:t>
            </a:r>
            <a:endParaRPr lang="en-US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  يستخدمه المرشد الطلابي لتوصيل الطلاب الى الموارد المتاحة المتواجدة بالمجتمع المحلى المحيط بالمدرسة ، </a:t>
            </a:r>
            <a:r>
              <a:rPr lang="ar-SA" dirty="0" err="1">
                <a:ea typeface="Calibri"/>
                <a:cs typeface="Arial"/>
              </a:rPr>
              <a:t>والسعى</a:t>
            </a:r>
            <a:r>
              <a:rPr lang="ar-SA" dirty="0">
                <a:ea typeface="Calibri"/>
                <a:cs typeface="Arial"/>
              </a:rPr>
              <a:t> الى الوصول لموارد جديدة ، واكتشاف </a:t>
            </a:r>
            <a:r>
              <a:rPr lang="ar-SA" dirty="0" smtClean="0">
                <a:ea typeface="Calibri"/>
                <a:cs typeface="Arial"/>
              </a:rPr>
              <a:t>أساليب </a:t>
            </a:r>
            <a:r>
              <a:rPr lang="ar-SA" dirty="0">
                <a:ea typeface="Calibri"/>
                <a:cs typeface="Arial"/>
              </a:rPr>
              <a:t>جديدة لمعاملة الفئات الخاصة من الطلاب ومنح القوة للطلاب .</a:t>
            </a:r>
            <a:endParaRPr lang="en-US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88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>
                <a:solidFill>
                  <a:srgbClr val="0070C0"/>
                </a:solidFill>
                <a:ea typeface="Calibri"/>
                <a:cs typeface="Arial"/>
              </a:rPr>
              <a:t> ) </a:t>
            </a:r>
            <a:r>
              <a:rPr lang="en-US" sz="3200" dirty="0">
                <a:solidFill>
                  <a:srgbClr val="0070C0"/>
                </a:solidFill>
                <a:ea typeface="Calibri"/>
                <a:cs typeface="Arial"/>
              </a:rPr>
              <a:t>Frank M . </a:t>
            </a:r>
            <a:r>
              <a:rPr lang="en-US" sz="3200" dirty="0" err="1" smtClean="0">
                <a:solidFill>
                  <a:srgbClr val="0070C0"/>
                </a:solidFill>
                <a:ea typeface="Calibri"/>
                <a:cs typeface="Arial"/>
              </a:rPr>
              <a:t>Loewenberg</a:t>
            </a:r>
            <a:r>
              <a:rPr lang="en-US" sz="3200" dirty="0" smtClean="0">
                <a:solidFill>
                  <a:srgbClr val="0070C0"/>
                </a:solidFill>
                <a:ea typeface="Calibri"/>
                <a:cs typeface="Arial"/>
              </a:rPr>
              <a:t>)</a:t>
            </a:r>
            <a:r>
              <a:rPr lang="ar-SA" sz="3200" dirty="0" smtClean="0">
                <a:solidFill>
                  <a:srgbClr val="0070C0"/>
                </a:solidFill>
                <a:ea typeface="Calibri"/>
                <a:cs typeface="Arial"/>
              </a:rPr>
              <a:t> نموذج </a:t>
            </a:r>
            <a:r>
              <a:rPr lang="ar-SA" sz="3200" dirty="0">
                <a:solidFill>
                  <a:srgbClr val="0070C0"/>
                </a:solidFill>
                <a:ea typeface="Calibri"/>
                <a:cs typeface="Arial"/>
              </a:rPr>
              <a:t>حل المشكلة فرانك </a:t>
            </a:r>
            <a:r>
              <a:rPr lang="ar-SA" sz="3200" dirty="0" err="1" smtClean="0">
                <a:solidFill>
                  <a:srgbClr val="0070C0"/>
                </a:solidFill>
                <a:ea typeface="Calibri"/>
                <a:cs typeface="Arial"/>
              </a:rPr>
              <a:t>لوينبرج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هذا النموذج يوضح </a:t>
            </a:r>
            <a:r>
              <a:rPr lang="ar-SA" sz="2800" dirty="0" smtClean="0">
                <a:ea typeface="Calibri"/>
                <a:cs typeface="Arial"/>
              </a:rPr>
              <a:t>افتراضات </a:t>
            </a:r>
            <a:r>
              <a:rPr lang="ar-SA" sz="2800" dirty="0">
                <a:ea typeface="Calibri"/>
                <a:cs typeface="Arial"/>
              </a:rPr>
              <a:t>, أهمها أن المشكلات الانسانية تحدث نتيجة لوجود خلل </a:t>
            </a:r>
            <a:r>
              <a:rPr lang="ar-SA" sz="2800" dirty="0" err="1">
                <a:ea typeface="Calibri"/>
                <a:cs typeface="Arial"/>
              </a:rPr>
              <a:t>بيئى</a:t>
            </a:r>
            <a:r>
              <a:rPr lang="ar-SA" sz="2800" dirty="0">
                <a:ea typeface="Calibri"/>
                <a:cs typeface="Arial"/>
              </a:rPr>
              <a:t> أو عدم كفاية الفرد او بسبب كلا منهما او تنشأ كنتيجة للتفاعل السلبى بين الفرد والنسق </a:t>
            </a:r>
            <a:r>
              <a:rPr lang="ar-SA" sz="2800" dirty="0" smtClean="0">
                <a:ea typeface="Calibri"/>
                <a:cs typeface="Arial"/>
              </a:rPr>
              <a:t>المجتمعي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كل موقف كما أن المشكلات تتسم بالدينامية</a:t>
            </a:r>
            <a:r>
              <a:rPr lang="ar-SA" sz="2800" dirty="0" smtClean="0"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يعد من اهم المداخل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لا يستغنى عنها المرشد الطلابي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عمله </a:t>
            </a:r>
            <a:r>
              <a:rPr lang="ar-SA" sz="2800" dirty="0" smtClean="0">
                <a:ea typeface="Calibri"/>
                <a:cs typeface="Arial"/>
              </a:rPr>
              <a:t>لأن </a:t>
            </a:r>
            <a:r>
              <a:rPr lang="ar-SA" sz="2800" dirty="0">
                <a:ea typeface="Calibri"/>
                <a:cs typeface="Arial"/>
              </a:rPr>
              <a:t>معظم المشكلات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يتعامل معها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المجال التعليمي لها علاقة بالبيئة المحيطة بالمدرسة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8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solidFill>
                  <a:srgbClr val="0070C0"/>
                </a:solidFill>
                <a:cs typeface="Arial"/>
              </a:rPr>
              <a:t>نموذج الحياة</a:t>
            </a:r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تقوم فكرة النموذج على ان الناس دائما يتكيفون مع بيئاتهم او كلاهما يؤثر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الآخر ويتأثر به , فالناس يغيرون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بيئاتهم , وبالمثل يتغيرون بتأثير بيئاتهم فيهم ,ونتيجة هذه التفاعلات قد يحدث خلل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التوازن والتكيف بينهما , ومن هنا تظهر المشكلات , </a:t>
            </a:r>
            <a:r>
              <a:rPr lang="ar-SA" sz="2400" dirty="0" err="1">
                <a:ea typeface="Calibri"/>
                <a:cs typeface="Arial"/>
              </a:rPr>
              <a:t>التى</a:t>
            </a:r>
            <a:r>
              <a:rPr lang="ar-SA" sz="2400" dirty="0">
                <a:ea typeface="Calibri"/>
                <a:cs typeface="Arial"/>
              </a:rPr>
              <a:t> تتعلق بعدم التوافق بين الحاجات والقدرات بين الناس وبيئاتهم , وبذلك تظهر المشكلات المختلفة للعملاء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4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يجب على المرشد الطلابي عندما يستخدم نموذج الحياة أن يركز على التحولات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حياة الطلاب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المرحلة التعليمية ، المشاكل الاقتصادية للأسر ، والمعوقات البيئية المتمثلة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الأسرة والحى ، التفاعلات بين كلا من الطلاب وزملائهم والمدرسين وادارة المدرسة .</a:t>
            </a:r>
            <a:endParaRPr lang="en-US" sz="24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09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>
                <a:ea typeface="Calibri"/>
                <a:cs typeface="Arial"/>
              </a:rPr>
              <a:t>المداخل والنماذج الوقائية</a:t>
            </a:r>
            <a:endParaRPr lang="en-US" sz="40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الوقاية </a:t>
            </a:r>
            <a:r>
              <a:rPr lang="ar-SA" sz="2800" b="1" dirty="0" smtClean="0">
                <a:solidFill>
                  <a:srgbClr val="0070C0"/>
                </a:solidFill>
                <a:ea typeface="Calibri"/>
                <a:cs typeface="Arial"/>
              </a:rPr>
              <a:t>الأولية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( 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Primary Preventive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وهى </a:t>
            </a:r>
            <a:r>
              <a:rPr lang="ar-SA" sz="2800" dirty="0" smtClean="0">
                <a:ea typeface="Calibri"/>
                <a:cs typeface="Arial"/>
              </a:rPr>
              <a:t>الأفعال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يقوم بها </a:t>
            </a:r>
            <a:r>
              <a:rPr lang="ar-SA" sz="2800" dirty="0" smtClean="0">
                <a:ea typeface="Calibri"/>
                <a:cs typeface="Arial"/>
              </a:rPr>
              <a:t>الأخصائيون </a:t>
            </a:r>
            <a:r>
              <a:rPr lang="ar-SA" sz="2800" dirty="0">
                <a:ea typeface="Calibri"/>
                <a:cs typeface="Arial"/>
              </a:rPr>
              <a:t>الاجتماعيون وغيرهم لمنع الظروف المسببة لظهور المشكلات الاجتماعية 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يجب على المرشد الطلابي </a:t>
            </a:r>
            <a:r>
              <a:rPr lang="ar-SA" sz="2800" dirty="0" smtClean="0">
                <a:ea typeface="Calibri"/>
                <a:cs typeface="Arial"/>
              </a:rPr>
              <a:t>ان </a:t>
            </a:r>
            <a:r>
              <a:rPr lang="ar-SA" sz="2800" dirty="0">
                <a:ea typeface="Calibri"/>
                <a:cs typeface="Arial"/>
              </a:rPr>
              <a:t>يعمل على منع الظروف المسببة لظهور المشكلات المدرسية .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2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الوقاية الثانوية (  </a:t>
            </a:r>
            <a:r>
              <a:rPr lang="en-US" sz="2800" b="1" dirty="0" err="1">
                <a:solidFill>
                  <a:srgbClr val="0070C0"/>
                </a:solidFill>
                <a:ea typeface="Calibri"/>
                <a:cs typeface="Arial"/>
              </a:rPr>
              <a:t>Secondery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 Preventive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تلك الجهود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تحد من امتداد خطورة المشكلة ، من خلال الاكتشاف المبكر لجهودها ، وعزل المشكلة وتأثيرها عن الآخرين ، او التقليل من المواقف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قد تؤدى بهم للوقوع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المشكلة الى </a:t>
            </a:r>
            <a:r>
              <a:rPr lang="ar-SA" sz="2800" dirty="0" smtClean="0">
                <a:ea typeface="Calibri"/>
                <a:cs typeface="Arial"/>
              </a:rPr>
              <a:t>ادنى </a:t>
            </a:r>
            <a:r>
              <a:rPr lang="ar-SA" sz="2800" dirty="0">
                <a:ea typeface="Calibri"/>
                <a:cs typeface="Arial"/>
              </a:rPr>
              <a:t>حد ، والعلاج المبكر 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يجب على المرشد الطلابي الحد من امتداد خطورة المشكلة </a:t>
            </a:r>
            <a:r>
              <a:rPr lang="ar-SA" sz="2800" dirty="0" smtClean="0">
                <a:ea typeface="Calibri"/>
                <a:cs typeface="Arial"/>
              </a:rPr>
              <a:t>أي </a:t>
            </a:r>
            <a:r>
              <a:rPr lang="ar-SA" sz="2800" dirty="0">
                <a:ea typeface="Calibri"/>
                <a:cs typeface="Arial"/>
              </a:rPr>
              <a:t>الاكتشاف المبكر للمشكلات المدرسية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43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الوقاية من الدرجة الثالثة (</a:t>
            </a:r>
            <a:r>
              <a:rPr lang="en-US" sz="2800" b="1" dirty="0" err="1">
                <a:solidFill>
                  <a:srgbClr val="0070C0"/>
                </a:solidFill>
                <a:ea typeface="Calibri"/>
                <a:cs typeface="Arial"/>
              </a:rPr>
              <a:t>Gard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 three Preventive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الجهود التأهيلية بواسطة </a:t>
            </a:r>
            <a:r>
              <a:rPr lang="ar-SA" sz="2800" dirty="0" smtClean="0">
                <a:ea typeface="Calibri"/>
                <a:cs typeface="Arial"/>
              </a:rPr>
              <a:t>الأخصائيين </a:t>
            </a:r>
            <a:r>
              <a:rPr lang="ar-SA" sz="2800" dirty="0">
                <a:ea typeface="Calibri"/>
                <a:cs typeface="Arial"/>
              </a:rPr>
              <a:t>الاجتماعيين وغيرهم من المهنيين لمساعدة </a:t>
            </a:r>
            <a:r>
              <a:rPr lang="ar-SA" sz="2800" dirty="0" smtClean="0">
                <a:ea typeface="Calibri"/>
                <a:cs typeface="Arial"/>
              </a:rPr>
              <a:t>أنساق </a:t>
            </a:r>
            <a:r>
              <a:rPr lang="ar-SA" sz="2800" dirty="0">
                <a:ea typeface="Calibri"/>
                <a:cs typeface="Arial"/>
              </a:rPr>
              <a:t>التعامل الذين يعانون بالفعل من مشكلة معينة </a:t>
            </a:r>
            <a:r>
              <a:rPr lang="ar-SA" sz="2800" dirty="0" err="1">
                <a:ea typeface="Calibri"/>
                <a:cs typeface="Arial"/>
              </a:rPr>
              <a:t>كى</a:t>
            </a:r>
            <a:r>
              <a:rPr lang="ar-SA" sz="2800" dirty="0">
                <a:ea typeface="Calibri"/>
                <a:cs typeface="Arial"/>
              </a:rPr>
              <a:t> يتعافى من تأثيراتها ، وتنمية قوى كافية تحول دون عودتها </a:t>
            </a:r>
            <a:r>
              <a:rPr lang="ar-SA" sz="2800" dirty="0" smtClean="0">
                <a:ea typeface="Calibri"/>
                <a:cs typeface="Arial"/>
              </a:rPr>
              <a:t>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 يجب على المرشد الطلابي حل المشكلة ومساعدة الطلاب الذين يعانون من المشكلة والتعاون مع </a:t>
            </a:r>
            <a:r>
              <a:rPr lang="ar-SA" sz="2800" dirty="0" smtClean="0">
                <a:ea typeface="Calibri"/>
                <a:cs typeface="Arial"/>
              </a:rPr>
              <a:t>الأخصائي </a:t>
            </a:r>
            <a:r>
              <a:rPr lang="ar-SA" sz="2800" dirty="0" err="1">
                <a:ea typeface="Calibri"/>
                <a:cs typeface="Arial"/>
              </a:rPr>
              <a:t>النفسى</a:t>
            </a:r>
            <a:r>
              <a:rPr lang="ar-SA" sz="2800" dirty="0">
                <a:ea typeface="Calibri"/>
                <a:cs typeface="Arial"/>
              </a:rPr>
              <a:t> والمدرسين بالمدرسة للتدخل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علاج المشكلات المدرسية 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22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ea typeface="Calibri"/>
                <a:cs typeface="Arial"/>
              </a:rPr>
              <a:t>المداخل والنماذج التنموية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2800" b="1" dirty="0" smtClean="0">
                <a:solidFill>
                  <a:srgbClr val="0070C0"/>
                </a:solidFill>
                <a:ea typeface="Calibri"/>
                <a:cs typeface="Arial"/>
              </a:rPr>
              <a:t>نموذج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التنمية المحلية ( 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Local Development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 </a:t>
            </a:r>
            <a:endParaRPr lang="ar-SA" sz="2800" b="1" dirty="0" smtClean="0">
              <a:solidFill>
                <a:srgbClr val="0070C0"/>
              </a:solidFill>
              <a:ea typeface="Calibri"/>
              <a:cs typeface="Arial"/>
            </a:endParaRPr>
          </a:p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2800" dirty="0">
                <a:ea typeface="Calibri"/>
                <a:cs typeface="Arial"/>
              </a:rPr>
              <a:t>يقوم على اساس تشجيع سكان المجتمع على العمل </a:t>
            </a:r>
            <a:r>
              <a:rPr lang="ar-SA" sz="2800" dirty="0" err="1">
                <a:ea typeface="Calibri"/>
                <a:cs typeface="Arial"/>
              </a:rPr>
              <a:t>باسلوب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err="1">
                <a:ea typeface="Calibri"/>
                <a:cs typeface="Arial"/>
              </a:rPr>
              <a:t>منهجى</a:t>
            </a:r>
            <a:r>
              <a:rPr lang="ar-SA" sz="2800" dirty="0">
                <a:ea typeface="Calibri"/>
                <a:cs typeface="Arial"/>
              </a:rPr>
              <a:t> لحل مشكلاتهم واشباع حاجاتهم من خلال الشعور المشترك والتعاون مع جماعات المجتمع لتحديد مشكلاتهم ومواجهتها بطريقة منظمة ، ومن الادوار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يمارسها الممارس العام ارتباطا بهذا المدخل دوره </a:t>
            </a:r>
            <a:r>
              <a:rPr lang="ar-SA" sz="2800" dirty="0" err="1">
                <a:ea typeface="Calibri"/>
                <a:cs typeface="Arial"/>
              </a:rPr>
              <a:t>كمنمى</a:t>
            </a:r>
            <a:r>
              <a:rPr lang="ar-SA" sz="2800" dirty="0">
                <a:ea typeface="Calibri"/>
                <a:cs typeface="Arial"/>
              </a:rPr>
              <a:t> ، منسق ، قائد </a:t>
            </a:r>
            <a:r>
              <a:rPr lang="ar-SA" sz="2800" dirty="0" err="1">
                <a:ea typeface="Calibri"/>
                <a:cs typeface="Arial"/>
              </a:rPr>
              <a:t>مهنى</a:t>
            </a:r>
            <a:r>
              <a:rPr lang="ar-SA" sz="2800" dirty="0">
                <a:ea typeface="Calibri"/>
                <a:cs typeface="Arial"/>
              </a:rPr>
              <a:t> ، ممكن ، كمعلم مهارات مما ينمى قدرة المواطنين على التعامل مع المشكلات وادراكهم لبيئتهم وتنمية العلاقات بينهم 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52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يستخدمه المرشد الطلابي لتنمية المجتمع المحلى المحيط  بالمدرسة من خلال فتح المدرس لممارسة النشاط ، استغلال الفصول لمحو الامية ، اقامة برامج تنمية وعى باستمرار </a:t>
            </a:r>
            <a:r>
              <a:rPr lang="ar-SA" sz="2800" dirty="0" smtClean="0">
                <a:ea typeface="Calibri"/>
                <a:cs typeface="Arial"/>
              </a:rPr>
              <a:t>لأولياء </a:t>
            </a:r>
            <a:r>
              <a:rPr lang="ar-SA" sz="2800" dirty="0">
                <a:ea typeface="Calibri"/>
                <a:cs typeface="Arial"/>
              </a:rPr>
              <a:t>الامور والحى المحيط بالمدرسة لان المدرسة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مركز اشعاع للمنطقة المتواجدة فيها ...الخ ، ومساعدة المجتمع المحلى المحيط بالمدرسة على كيفية التعامل مع المشكلات المجتمعية وتنمية العلاقات بينهم 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3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</TotalTime>
  <Words>1052</Words>
  <Application>Microsoft Office PowerPoint</Application>
  <PresentationFormat>A4 Paper (210x297 mm)</PresentationFormat>
  <Paragraphs>68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المحاضرة التاسعة</vt:lpstr>
      <vt:lpstr>عناصر المحاضرة</vt:lpstr>
      <vt:lpstr>مقدمة</vt:lpstr>
      <vt:lpstr>المداخل والنماذج العلاجية </vt:lpstr>
      <vt:lpstr>عرض تقديمي في PowerPoint</vt:lpstr>
      <vt:lpstr>مدخل التدخل فى الأزمات ( Crisis Approach ) </vt:lpstr>
      <vt:lpstr>عرض تقديمي في PowerPoint</vt:lpstr>
      <vt:lpstr>نموذج الجسر كاى هوفمان الفن ساللى ( Kay S. Hoffman and Alvin L  )</vt:lpstr>
      <vt:lpstr> ) Frank M . Loewenberg) نموذج حل المشكلة فرانك لوينبرج</vt:lpstr>
      <vt:lpstr>نموذج الحياة</vt:lpstr>
      <vt:lpstr>المداخل والنماذج الوقائية</vt:lpstr>
      <vt:lpstr>عرض تقديمي في PowerPoint</vt:lpstr>
      <vt:lpstr>عرض تقديمي في PowerPoint</vt:lpstr>
      <vt:lpstr>المداخل والنماذج التنموية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224</cp:revision>
  <dcterms:created xsi:type="dcterms:W3CDTF">2009-10-14T19:14:34Z</dcterms:created>
  <dcterms:modified xsi:type="dcterms:W3CDTF">2012-04-14T20:32:57Z</dcterms:modified>
</cp:coreProperties>
</file>