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7" r:id="rId3"/>
    <p:sldId id="267" r:id="rId4"/>
    <p:sldId id="268" r:id="rId5"/>
    <p:sldId id="269" r:id="rId6"/>
    <p:sldId id="270" r:id="rId7"/>
    <p:sldId id="299" r:id="rId8"/>
    <p:sldId id="300" r:id="rId9"/>
    <p:sldId id="302" r:id="rId10"/>
    <p:sldId id="301" r:id="rId11"/>
    <p:sldId id="272" r:id="rId12"/>
    <p:sldId id="271" r:id="rId13"/>
    <p:sldId id="274" r:id="rId14"/>
    <p:sldId id="275" r:id="rId15"/>
    <p:sldId id="276" r:id="rId16"/>
    <p:sldId id="303" r:id="rId17"/>
    <p:sldId id="304" r:id="rId18"/>
    <p:sldId id="305" r:id="rId19"/>
    <p:sldId id="273" r:id="rId20"/>
    <p:sldId id="277" r:id="rId21"/>
    <p:sldId id="306" r:id="rId22"/>
    <p:sldId id="307" r:id="rId23"/>
    <p:sldId id="266" r:id="rId2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5" autoAdjust="0"/>
    <p:restoredTop sz="94632" autoAdjust="0"/>
  </p:normalViewPr>
  <p:slideViewPr>
    <p:cSldViewPr>
      <p:cViewPr>
        <p:scale>
          <a:sx n="40" d="100"/>
          <a:sy n="40" d="100"/>
        </p:scale>
        <p:origin x="-1938" y="-834"/>
      </p:cViewPr>
      <p:guideLst>
        <p:guide orient="horz" pos="2160"/>
        <p:guide pos="3120"/>
      </p:guideLst>
    </p:cSldViewPr>
  </p:slideViewPr>
  <p:outlineViewPr>
    <p:cViewPr>
      <p:scale>
        <a:sx n="33" d="100"/>
        <a:sy n="33" d="100"/>
      </p:scale>
      <p:origin x="0" y="1541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11/30/2011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27699269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تدريب ميداني 1</a:t>
            </a:r>
            <a:endParaRPr lang="en-US" sz="2800" b="1" dirty="0">
              <a:solidFill>
                <a:srgbClr val="7F7F7F"/>
              </a:solidFill>
              <a:latin typeface="Calibri" pitchFamily="34" charset="0"/>
            </a:endParaRPr>
          </a:p>
          <a:p>
            <a:pPr algn="ctr"/>
            <a:r>
              <a:rPr lang="ar-SA" sz="2600" b="1" dirty="0" smtClean="0">
                <a:solidFill>
                  <a:srgbClr val="7F7F7F"/>
                </a:solidFill>
                <a:latin typeface="Calibri" pitchFamily="34" charset="0"/>
                <a:cs typeface="Times New Roman" pitchFamily="18" charset="0"/>
              </a:rPr>
              <a:t>د</a:t>
            </a:r>
            <a:r>
              <a:rPr lang="en-US" sz="2600" b="1" dirty="0" smtClean="0">
                <a:solidFill>
                  <a:srgbClr val="7F7F7F"/>
                </a:solidFill>
                <a:latin typeface="Calibri" pitchFamily="34" charset="0"/>
                <a:cs typeface="Times New Roman" pitchFamily="18" charset="0"/>
              </a:rPr>
              <a:t> .</a:t>
            </a:r>
            <a:r>
              <a:rPr lang="ar-SA" sz="2600" b="1" dirty="0" smtClean="0">
                <a:solidFill>
                  <a:srgbClr val="7F7F7F"/>
                </a:solidFill>
                <a:latin typeface="Calibri" pitchFamily="34" charset="0"/>
                <a:cs typeface="Times New Roman" pitchFamily="18" charset="0"/>
              </a:rPr>
              <a:t>علي سمير</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عنوان المحاضرة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b="1" dirty="0" smtClean="0">
                <a:solidFill>
                  <a:schemeClr val="tx1"/>
                </a:solidFill>
                <a:cs typeface="Arial" pitchFamily="34" charset="0"/>
              </a:rPr>
              <a:t>المحاضرة </a:t>
            </a:r>
            <a:r>
              <a:rPr lang="ar-SA" b="1" dirty="0" smtClean="0">
                <a:solidFill>
                  <a:schemeClr val="tx1"/>
                </a:solidFill>
                <a:cs typeface="Arial" pitchFamily="34" charset="0"/>
              </a:rPr>
              <a:t>الحادية عشر</a:t>
            </a:r>
            <a:endParaRPr lang="ar-SA" b="1" dirty="0" smtClean="0">
              <a:solidFill>
                <a:schemeClr val="tx1"/>
              </a:solidFill>
              <a:cs typeface="Arial" pitchFamily="34" charset="0"/>
            </a:endParaRPr>
          </a:p>
          <a:p>
            <a:pPr eaLnBrk="1" hangingPunct="1"/>
            <a:r>
              <a:rPr lang="ar-SA" sz="4000" b="1" dirty="0" smtClean="0">
                <a:solidFill>
                  <a:schemeClr val="tx1"/>
                </a:solidFill>
              </a:rPr>
              <a:t>مهارة الملاحظة</a:t>
            </a:r>
            <a:endParaRPr lang="en-US" sz="4000"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solidFill>
                  <a:schemeClr val="tx2">
                    <a:lumMod val="75000"/>
                  </a:schemeClr>
                </a:solidFill>
              </a:rPr>
              <a:t>عناصر المحاضرة :</a:t>
            </a:r>
            <a:endParaRPr lang="en-US" dirty="0">
              <a:solidFill>
                <a:schemeClr val="tx2">
                  <a:lumMod val="75000"/>
                </a:schemeClr>
              </a:solidFill>
            </a:endParaRPr>
          </a:p>
        </p:txBody>
      </p:sp>
      <p:sp>
        <p:nvSpPr>
          <p:cNvPr id="7171" name="Text Placeholder 5"/>
          <p:cNvSpPr>
            <a:spLocks noGrp="1"/>
          </p:cNvSpPr>
          <p:nvPr>
            <p:ph idx="1"/>
          </p:nvPr>
        </p:nvSpPr>
        <p:spPr>
          <a:xfrm>
            <a:off x="533400" y="1295400"/>
            <a:ext cx="8915400" cy="4602163"/>
          </a:xfrm>
        </p:spPr>
        <p:txBody>
          <a:bodyPr/>
          <a:lstStyle/>
          <a:p>
            <a:pPr rtl="1" eaLnBrk="1" hangingPunct="1">
              <a:buFont typeface="Arial" pitchFamily="34" charset="0"/>
              <a:buChar char="•"/>
            </a:pPr>
            <a:r>
              <a:rPr lang="ar-SA" b="1" dirty="0" smtClean="0"/>
              <a:t>مقدمة .</a:t>
            </a:r>
          </a:p>
          <a:p>
            <a:pPr rtl="1" eaLnBrk="1" hangingPunct="1">
              <a:buFont typeface="Arial" pitchFamily="34" charset="0"/>
              <a:buChar char="•"/>
            </a:pPr>
            <a:r>
              <a:rPr lang="ar-SA" b="1" dirty="0" smtClean="0"/>
              <a:t>مناطق الملاحظة .</a:t>
            </a:r>
          </a:p>
          <a:p>
            <a:pPr rtl="1" eaLnBrk="1" hangingPunct="1">
              <a:buFont typeface="Arial" pitchFamily="34" charset="0"/>
              <a:buChar char="•"/>
            </a:pPr>
            <a:r>
              <a:rPr lang="ar-SA" b="1" dirty="0" smtClean="0"/>
              <a:t>تطبيقات عملية على مناطق الملاحظة . </a:t>
            </a:r>
            <a:endParaRPr lang="en-US" dirty="0" smtClean="0"/>
          </a:p>
          <a:p>
            <a:pPr rtl="1" eaLnBrk="1" hangingPunct="1">
              <a:buFont typeface="Arial" pitchFamily="34" charset="0"/>
              <a:buChar char="•"/>
            </a:pPr>
            <a:r>
              <a:rPr lang="ar-SA" b="1" dirty="0" smtClean="0"/>
              <a:t>أنواع الملاحظة .</a:t>
            </a:r>
          </a:p>
          <a:p>
            <a:pPr rtl="1" eaLnBrk="1" hangingPunct="1">
              <a:buFont typeface="Arial" pitchFamily="34" charset="0"/>
              <a:buChar char="•"/>
            </a:pPr>
            <a:r>
              <a:rPr lang="ar-SA" b="1" dirty="0" smtClean="0"/>
              <a:t>شروط لدقة الإدراك والملاحظة .</a:t>
            </a:r>
            <a:endParaRPr lang="en-US" b="1" dirty="0" smtClean="0"/>
          </a:p>
          <a:p>
            <a:pPr rtl="1" eaLnBrk="1" hangingPunct="1">
              <a:buFont typeface="Arial" pitchFamily="34" charset="0"/>
              <a:buChar char="•"/>
            </a:pPr>
            <a:r>
              <a:rPr lang="ar-SA" b="1" dirty="0" smtClean="0"/>
              <a:t>الأساس العلمي للملاحظة .</a:t>
            </a:r>
          </a:p>
          <a:p>
            <a:pPr rtl="1" eaLnBrk="1" hangingPunct="1">
              <a:buFont typeface="Arial" pitchFamily="34" charset="0"/>
              <a:buChar char="•"/>
            </a:pPr>
            <a:r>
              <a:rPr lang="ar-SA" b="1" dirty="0" smtClean="0"/>
              <a:t>القيم المهنية للملاحظة .</a:t>
            </a:r>
          </a:p>
          <a:p>
            <a:pPr rtl="1" eaLnBrk="1" hangingPunct="1">
              <a:buFont typeface="Arial" pitchFamily="34" charset="0"/>
              <a:buChar char="•"/>
            </a:pPr>
            <a:r>
              <a:rPr lang="ar-SA" b="1" dirty="0" smtClean="0"/>
              <a:t>خطوات تنفيذ مهارة الملاحظة .</a:t>
            </a:r>
          </a:p>
          <a:p>
            <a:pPr rtl="1" eaLnBrk="1" hangingPunct="1"/>
            <a:endParaRPr lang="en-US" b="1" dirty="0" smtClean="0">
              <a:cs typeface="Arial" pitchFamily="34" charset="0"/>
            </a:endParaRP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مقدمة :</a:t>
            </a:r>
            <a:endParaRPr lang="ar-SA" dirty="0"/>
          </a:p>
        </p:txBody>
      </p:sp>
      <p:sp>
        <p:nvSpPr>
          <p:cNvPr id="3" name="عنصر نائب للمحتوى 2"/>
          <p:cNvSpPr>
            <a:spLocks noGrp="1"/>
          </p:cNvSpPr>
          <p:nvPr>
            <p:ph idx="1"/>
          </p:nvPr>
        </p:nvSpPr>
        <p:spPr/>
        <p:txBody>
          <a:bodyPr/>
          <a:lstStyle/>
          <a:p>
            <a:pPr algn="justLow" rtl="1"/>
            <a:r>
              <a:rPr lang="ar-SA" sz="2800" dirty="0" smtClean="0"/>
              <a:t>تعتبر الملاحظة من أدق الأسس الفنية للمقابلة والتي تفيدنا في التعرف على كلمات العميل المسموعة وغير المسموعة وما تحمله وراء هذه الكلمات من معاني وما يختفي خلف هذه المعاني من دلالات بل وما وراء السلوك من أحاسيس .</a:t>
            </a:r>
            <a:endParaRPr lang="en-US" sz="2800" dirty="0" smtClean="0"/>
          </a:p>
          <a:p>
            <a:pPr algn="justLow" rtl="1"/>
            <a:r>
              <a:rPr lang="ar-SA" sz="2800" dirty="0" smtClean="0"/>
              <a:t>والملاحظة هي النشاط العقلي للمدركات الحسية فهي المشاهدة المقصودة وغير المقصودة وهي تفيدنا في التعرف على ما يحاول العميل إخفاءه من مشاعر من خلال كلمات تناقض التعبيرات </a:t>
            </a:r>
            <a:r>
              <a:rPr lang="ar-SA" dirty="0" smtClean="0"/>
              <a:t>فهي من أفضل الأساليب الفنية للمقابلة التي تفيدنا في دراسة العميل من حيث المظهر والسلوك والتفكير منذ بدء المقابلة وحتى نهايتها فهي نشاط عقلي يدور حول المدركات الحسية .</a:t>
            </a:r>
            <a:endParaRPr lang="ar-SA" b="1" dirty="0">
              <a:solidFill>
                <a:srgbClr val="C000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(تابع) المقدمة :</a:t>
            </a:r>
            <a:endParaRPr lang="ar-SA" dirty="0"/>
          </a:p>
        </p:txBody>
      </p:sp>
      <p:sp>
        <p:nvSpPr>
          <p:cNvPr id="3" name="عنصر نائب للمحتوى 2"/>
          <p:cNvSpPr>
            <a:spLocks noGrp="1"/>
          </p:cNvSpPr>
          <p:nvPr>
            <p:ph idx="1"/>
          </p:nvPr>
        </p:nvSpPr>
        <p:spPr>
          <a:xfrm>
            <a:off x="495300" y="1295400"/>
            <a:ext cx="9105900" cy="4830763"/>
          </a:xfrm>
        </p:spPr>
        <p:txBody>
          <a:bodyPr/>
          <a:lstStyle/>
          <a:p>
            <a:pPr rtl="1"/>
            <a:endParaRPr lang="ar-SA" dirty="0" smtClean="0"/>
          </a:p>
          <a:p>
            <a:pPr algn="justLow" rtl="1"/>
            <a:r>
              <a:rPr lang="ar-SA" dirty="0" smtClean="0"/>
              <a:t>و مهارة الملاحظة تعتبر عنصر من عناصر مهارة الإدراك الجيد وهي وسيلة من الوسائل التي لجأ إليها الإنسان منذ أقدم العصور والأزمان لجمع البيانات عن بيئته وعن مجتمعه بالإضافة لاعتماد مختلف أساليب الدراسة الاجتماعية على مهارة الملاحظة.</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مناطق الملاحظة :</a:t>
            </a:r>
            <a:endParaRPr lang="ar-SA" dirty="0"/>
          </a:p>
        </p:txBody>
      </p:sp>
      <p:sp>
        <p:nvSpPr>
          <p:cNvPr id="3" name="عنصر نائب للمحتوى 2"/>
          <p:cNvSpPr>
            <a:spLocks noGrp="1"/>
          </p:cNvSpPr>
          <p:nvPr>
            <p:ph idx="1"/>
          </p:nvPr>
        </p:nvSpPr>
        <p:spPr/>
        <p:txBody>
          <a:bodyPr/>
          <a:lstStyle/>
          <a:p>
            <a:pPr rtl="1"/>
            <a:r>
              <a:rPr lang="ar-SA" sz="2800" dirty="0" smtClean="0"/>
              <a:t> هناك بعض المناطق التي يركز عليها الأخصائي الاجتماعي في ملاحظته وهي كالتالي :</a:t>
            </a:r>
            <a:endParaRPr lang="en-US" sz="2800" dirty="0" smtClean="0"/>
          </a:p>
          <a:p>
            <a:pPr lvl="0" rtl="1"/>
            <a:r>
              <a:rPr lang="ar-SA" sz="2800" b="1" dirty="0" smtClean="0">
                <a:solidFill>
                  <a:srgbClr val="C00000"/>
                </a:solidFill>
              </a:rPr>
              <a:t>1 </a:t>
            </a:r>
            <a:r>
              <a:rPr lang="ar-SA" sz="2800" b="1" dirty="0" err="1" smtClean="0">
                <a:solidFill>
                  <a:srgbClr val="C00000"/>
                </a:solidFill>
              </a:rPr>
              <a:t>ـ</a:t>
            </a:r>
            <a:r>
              <a:rPr lang="ar-SA" sz="2800" b="1" dirty="0" smtClean="0">
                <a:solidFill>
                  <a:srgbClr val="C00000"/>
                </a:solidFill>
              </a:rPr>
              <a:t> ملاحظة المظهر الخارجي للعميل وتشمل :</a:t>
            </a:r>
            <a:endParaRPr lang="en-US" sz="2800" dirty="0" smtClean="0">
              <a:solidFill>
                <a:srgbClr val="C00000"/>
              </a:solidFill>
            </a:endParaRPr>
          </a:p>
          <a:p>
            <a:pPr lvl="0" algn="justLow" rtl="1">
              <a:buFont typeface="Arial" pitchFamily="34" charset="0"/>
              <a:buChar char="•"/>
            </a:pPr>
            <a:r>
              <a:rPr lang="ar-SA" sz="2800" dirty="0" smtClean="0"/>
              <a:t>ملبسه ومظهره ونظافته ودلالة ذلك المظهر .</a:t>
            </a:r>
            <a:endParaRPr lang="en-US" sz="2800" dirty="0" smtClean="0"/>
          </a:p>
          <a:p>
            <a:pPr lvl="0" algn="justLow" rtl="1">
              <a:buFont typeface="Arial" pitchFamily="34" charset="0"/>
              <a:buChar char="•"/>
            </a:pPr>
            <a:r>
              <a:rPr lang="ar-SA" sz="2800" dirty="0" smtClean="0"/>
              <a:t>الجوانب الجسيمة الظاهرة مثل طوله أو قصره ، نحافته أو بدانته ، لونه أو بعض العاهات الجسمية الظاهرة .</a:t>
            </a:r>
            <a:endParaRPr lang="en-US" sz="2800" dirty="0" smtClean="0"/>
          </a:p>
          <a:p>
            <a:pPr lvl="0" algn="justLow" rtl="1">
              <a:buFont typeface="Arial" pitchFamily="34" charset="0"/>
              <a:buChar char="•"/>
            </a:pPr>
            <a:r>
              <a:rPr lang="ar-SA" sz="2800" dirty="0" smtClean="0"/>
              <a:t>المظاهر الصحية الواضحة مثل بعض الأمراض التي يكون لها تأثير على مظهر العميل ، منها بعض الأمراض الجلدية أو الأمراض التي تترك آثارها على مظهر العميل .</a:t>
            </a:r>
            <a:endParaRPr lang="en-US" sz="2800" dirty="0" smtClean="0"/>
          </a:p>
          <a:p>
            <a:pPr rtl="1"/>
            <a:endParaRPr lang="ar-SA" sz="2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C00000"/>
                </a:solidFill>
              </a:rPr>
              <a:t> ( تابع ) </a:t>
            </a:r>
            <a:r>
              <a:rPr lang="ar-SA" b="1" dirty="0" smtClean="0"/>
              <a:t>مناطق الملاحظة :</a:t>
            </a:r>
            <a:endParaRPr lang="ar-SA" dirty="0"/>
          </a:p>
        </p:txBody>
      </p:sp>
      <p:sp>
        <p:nvSpPr>
          <p:cNvPr id="3" name="عنصر نائب للمحتوى 2"/>
          <p:cNvSpPr>
            <a:spLocks noGrp="1"/>
          </p:cNvSpPr>
          <p:nvPr>
            <p:ph idx="1"/>
          </p:nvPr>
        </p:nvSpPr>
        <p:spPr>
          <a:xfrm>
            <a:off x="495300" y="1371600"/>
            <a:ext cx="8915400" cy="4754563"/>
          </a:xfrm>
        </p:spPr>
        <p:txBody>
          <a:bodyPr/>
          <a:lstStyle/>
          <a:p>
            <a:pPr lvl="0" rtl="1"/>
            <a:r>
              <a:rPr lang="ar-SA" sz="2800" b="1" dirty="0" smtClean="0">
                <a:solidFill>
                  <a:srgbClr val="C00000"/>
                </a:solidFill>
              </a:rPr>
              <a:t>2 </a:t>
            </a:r>
            <a:r>
              <a:rPr lang="ar-SA" sz="2800" b="1" dirty="0" err="1" smtClean="0">
                <a:solidFill>
                  <a:srgbClr val="C00000"/>
                </a:solidFill>
              </a:rPr>
              <a:t>ـ</a:t>
            </a:r>
            <a:r>
              <a:rPr lang="ar-SA" sz="2800" b="1" dirty="0" smtClean="0">
                <a:solidFill>
                  <a:srgbClr val="C00000"/>
                </a:solidFill>
              </a:rPr>
              <a:t> ملاحظة سلوك العميل أثناء المقابلة وتشمل :</a:t>
            </a:r>
            <a:endParaRPr lang="en-US" sz="2800" dirty="0" smtClean="0">
              <a:solidFill>
                <a:srgbClr val="C00000"/>
              </a:solidFill>
            </a:endParaRPr>
          </a:p>
          <a:p>
            <a:pPr lvl="0" rtl="1">
              <a:buFont typeface="Arial" pitchFamily="34" charset="0"/>
              <a:buChar char="•"/>
            </a:pPr>
            <a:r>
              <a:rPr lang="ar-SA" sz="2800" dirty="0" smtClean="0"/>
              <a:t>تعرض العميل لنوبات من البكاء أو الضحك أو الكذب أو التلعثم أو التهويل أو التملق للأخصائي أو الإتكالية أو التشكك .</a:t>
            </a:r>
            <a:endParaRPr lang="en-US" sz="2800" dirty="0" smtClean="0"/>
          </a:p>
          <a:p>
            <a:pPr lvl="0" rtl="1">
              <a:buFont typeface="Arial" pitchFamily="34" charset="0"/>
              <a:buChar char="•"/>
            </a:pPr>
            <a:r>
              <a:rPr lang="ar-SA" sz="2800" dirty="0" smtClean="0"/>
              <a:t>الحيل الدفاعية التي ترجع لعدم ثقته بنفسه .</a:t>
            </a:r>
            <a:endParaRPr lang="en-US" sz="2800" dirty="0" smtClean="0"/>
          </a:p>
          <a:p>
            <a:pPr lvl="0" rtl="1"/>
            <a:r>
              <a:rPr lang="ar-SA" sz="2800" b="1" dirty="0" smtClean="0">
                <a:solidFill>
                  <a:srgbClr val="C00000"/>
                </a:solidFill>
              </a:rPr>
              <a:t>3 </a:t>
            </a:r>
            <a:r>
              <a:rPr lang="ar-SA" sz="2800" b="1" dirty="0" err="1" smtClean="0">
                <a:solidFill>
                  <a:srgbClr val="C00000"/>
                </a:solidFill>
              </a:rPr>
              <a:t>ـ</a:t>
            </a:r>
            <a:r>
              <a:rPr lang="ar-SA" sz="2800" b="1" dirty="0" smtClean="0">
                <a:solidFill>
                  <a:srgbClr val="C00000"/>
                </a:solidFill>
              </a:rPr>
              <a:t> ملاحظة تفكير العميل وتشمل :</a:t>
            </a:r>
            <a:endParaRPr lang="en-US" sz="2800" dirty="0" smtClean="0">
              <a:solidFill>
                <a:srgbClr val="C00000"/>
              </a:solidFill>
            </a:endParaRPr>
          </a:p>
          <a:p>
            <a:pPr rtl="1"/>
            <a:r>
              <a:rPr lang="ar-SA" sz="2800" dirty="0" smtClean="0"/>
              <a:t>- التسلسل في الحديث .			- القدرة على التفكير المنطقي .</a:t>
            </a:r>
            <a:endParaRPr lang="en-US" sz="2800" dirty="0" smtClean="0"/>
          </a:p>
          <a:p>
            <a:pPr rtl="1"/>
            <a:r>
              <a:rPr lang="ar-SA" sz="2800" dirty="0" smtClean="0"/>
              <a:t>- التناقض في الحديث .			- القدرة على التركيز والانتباه .</a:t>
            </a:r>
            <a:endParaRPr lang="en-US" sz="2800" dirty="0" smtClean="0"/>
          </a:p>
          <a:p>
            <a:pPr rtl="1"/>
            <a:r>
              <a:rPr lang="ar-SA" sz="2800" dirty="0" smtClean="0"/>
              <a:t>- التهرب من الحديث .			- القدرة على قياس أهمية المواقف .</a:t>
            </a:r>
            <a:endParaRPr lang="en-US" sz="2800" dirty="0" smtClean="0"/>
          </a:p>
          <a:p>
            <a:pPr rtl="1"/>
            <a:r>
              <a:rPr lang="ar-SA" sz="2800" dirty="0" smtClean="0"/>
              <a:t>- مناطق الإطراق والصمت .</a:t>
            </a:r>
            <a:endParaRPr lang="en-US" sz="2800" dirty="0" smtClean="0"/>
          </a:p>
          <a:p>
            <a:pPr rtl="1"/>
            <a:endParaRPr lang="ar-SA" sz="2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C00000"/>
                </a:solidFill>
              </a:rPr>
              <a:t> ( تابع ) </a:t>
            </a:r>
            <a:r>
              <a:rPr lang="ar-SA" b="1" dirty="0" smtClean="0"/>
              <a:t>مناطق الملاحظة :</a:t>
            </a:r>
            <a:endParaRPr lang="ar-SA" dirty="0"/>
          </a:p>
        </p:txBody>
      </p:sp>
      <p:sp>
        <p:nvSpPr>
          <p:cNvPr id="3" name="عنصر نائب للمحتوى 2"/>
          <p:cNvSpPr>
            <a:spLocks noGrp="1"/>
          </p:cNvSpPr>
          <p:nvPr>
            <p:ph idx="1"/>
          </p:nvPr>
        </p:nvSpPr>
        <p:spPr>
          <a:xfrm>
            <a:off x="495300" y="1600200"/>
            <a:ext cx="8877300" cy="4525963"/>
          </a:xfrm>
        </p:spPr>
        <p:txBody>
          <a:bodyPr/>
          <a:lstStyle/>
          <a:p>
            <a:pPr marL="722313" lvl="0" indent="-722313" rtl="1"/>
            <a:r>
              <a:rPr lang="ar-SA" sz="2800" b="1" dirty="0" smtClean="0">
                <a:solidFill>
                  <a:srgbClr val="C00000"/>
                </a:solidFill>
              </a:rPr>
              <a:t>4 </a:t>
            </a:r>
            <a:r>
              <a:rPr lang="ar-SA" sz="2800" b="1" dirty="0" err="1" smtClean="0">
                <a:solidFill>
                  <a:srgbClr val="C00000"/>
                </a:solidFill>
              </a:rPr>
              <a:t>ـ</a:t>
            </a:r>
            <a:r>
              <a:rPr lang="ar-SA" sz="2800" b="1" dirty="0" smtClean="0">
                <a:solidFill>
                  <a:srgbClr val="C00000"/>
                </a:solidFill>
              </a:rPr>
              <a:t> ملاحظة الجوانب النفسية للعميل وتشمل :</a:t>
            </a:r>
            <a:endParaRPr lang="en-US" sz="2800" dirty="0" smtClean="0">
              <a:solidFill>
                <a:srgbClr val="C00000"/>
              </a:solidFill>
            </a:endParaRPr>
          </a:p>
          <a:p>
            <a:pPr lvl="0" rtl="1">
              <a:buFont typeface="Arial" pitchFamily="34" charset="0"/>
              <a:buChar char="•"/>
            </a:pPr>
            <a:r>
              <a:rPr lang="ar-SA" dirty="0" smtClean="0"/>
              <a:t>الانفعالات الواضحة كالغضب أو الحزن أو الخوف أو القلق أو الكراهية .</a:t>
            </a:r>
            <a:endParaRPr lang="en-US" dirty="0" smtClean="0"/>
          </a:p>
          <a:p>
            <a:pPr lvl="0" rtl="1">
              <a:buFont typeface="Arial" pitchFamily="34" charset="0"/>
              <a:buChar char="•"/>
            </a:pPr>
            <a:r>
              <a:rPr lang="ar-SA" dirty="0" smtClean="0"/>
              <a:t>الانطواء والاكتئاب والتشاؤم .</a:t>
            </a:r>
            <a:endParaRPr lang="en-US" dirty="0" smtClean="0"/>
          </a:p>
          <a:p>
            <a:pPr lvl="0" rtl="1">
              <a:buFont typeface="Arial" pitchFamily="34" charset="0"/>
              <a:buChar char="•"/>
            </a:pPr>
            <a:r>
              <a:rPr lang="ar-SA" dirty="0" smtClean="0"/>
              <a:t>الانفعالات المقنعة كالبكاء والغضب أو افتعال الفرح .</a:t>
            </a:r>
            <a:endParaRPr lang="en-US" dirty="0" smtClean="0"/>
          </a:p>
          <a:p>
            <a:pPr lvl="0" rtl="1">
              <a:buFont typeface="Arial" pitchFamily="34" charset="0"/>
              <a:buChar char="•"/>
            </a:pPr>
            <a:r>
              <a:rPr lang="ar-SA" dirty="0" smtClean="0"/>
              <a:t>مواقف الحيرة والتردد والتناقض الوجداني .</a:t>
            </a:r>
            <a:endParaRPr lang="en-US" dirty="0" smtClean="0"/>
          </a:p>
          <a:p>
            <a:pPr lvl="0" rtl="1">
              <a:buFont typeface="Arial" pitchFamily="34" charset="0"/>
              <a:buChar char="•"/>
            </a:pPr>
            <a:r>
              <a:rPr lang="ar-SA" dirty="0" smtClean="0"/>
              <a:t>النمط المزاجي العام .</a:t>
            </a:r>
            <a:endParaRPr lang="en-US" dirty="0" smtClean="0"/>
          </a:p>
          <a:p>
            <a:pPr lvl="0" rtl="1">
              <a:buFont typeface="Arial" pitchFamily="34" charset="0"/>
              <a:buChar char="•"/>
            </a:pPr>
            <a:r>
              <a:rPr lang="ar-SA" dirty="0" smtClean="0"/>
              <a:t>السمة العامة للشخصية .</a:t>
            </a:r>
            <a:endParaRPr lang="en-US" dirty="0" smtClean="0"/>
          </a:p>
          <a:p>
            <a:pPr rtl="1"/>
            <a:endParaRPr lang="ar-SA" sz="2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 تطبيقات عملية على مناطق الملاحظة :</a:t>
            </a:r>
            <a:endParaRPr lang="ar-SA" dirty="0"/>
          </a:p>
        </p:txBody>
      </p:sp>
      <p:sp>
        <p:nvSpPr>
          <p:cNvPr id="3" name="عنصر نائب للمحتوى 2"/>
          <p:cNvSpPr>
            <a:spLocks noGrp="1"/>
          </p:cNvSpPr>
          <p:nvPr>
            <p:ph idx="1"/>
          </p:nvPr>
        </p:nvSpPr>
        <p:spPr>
          <a:xfrm>
            <a:off x="495300" y="1371600"/>
            <a:ext cx="9105900" cy="4876800"/>
          </a:xfrm>
        </p:spPr>
        <p:txBody>
          <a:bodyPr/>
          <a:lstStyle/>
          <a:p>
            <a:pPr lvl="0" rtl="1">
              <a:buFont typeface="Arial" pitchFamily="34" charset="0"/>
              <a:buChar char="•"/>
            </a:pPr>
            <a:r>
              <a:rPr lang="ar-SA" sz="2800" dirty="0" smtClean="0"/>
              <a:t> " تبلغ الزوجة 28 عاماً ، ضخمة الجسم ، وسيمة الوجه ، يبدو عليها المرح ، سريعة الانقياد للغير" .</a:t>
            </a:r>
            <a:endParaRPr lang="en-US" sz="2800" dirty="0" smtClean="0"/>
          </a:p>
          <a:p>
            <a:pPr rtl="1"/>
            <a:r>
              <a:rPr lang="ar-SA" sz="2800" dirty="0" smtClean="0">
                <a:solidFill>
                  <a:schemeClr val="accent3">
                    <a:lumMod val="75000"/>
                  </a:schemeClr>
                </a:solidFill>
              </a:rPr>
              <a:t>   تمثل العبارة مهارة الأخصائي في ملاحظة المظهر الخارجي للعميل وبالتحديد المهارة في ملاحظة الجوانب الجسمية .</a:t>
            </a:r>
          </a:p>
          <a:p>
            <a:pPr rtl="1"/>
            <a:endParaRPr lang="en-US" sz="2800" dirty="0" smtClean="0">
              <a:solidFill>
                <a:schemeClr val="accent3">
                  <a:lumMod val="75000"/>
                </a:schemeClr>
              </a:solidFill>
            </a:endParaRPr>
          </a:p>
          <a:p>
            <a:pPr lvl="0" rtl="1">
              <a:buFont typeface="Arial" pitchFamily="34" charset="0"/>
              <a:buChar char="•"/>
            </a:pPr>
            <a:r>
              <a:rPr lang="ar-SA" sz="2800" dirty="0" smtClean="0"/>
              <a:t>" ومظهر الطالب عادي ، يبدو عليه الذكاء ، قال للأخصائي بشيء من التحدي أنه ليس الوحيد الذي يتغيب عن المدرسة ".</a:t>
            </a:r>
            <a:endParaRPr lang="en-US" sz="2800" dirty="0" smtClean="0"/>
          </a:p>
          <a:p>
            <a:pPr rtl="1"/>
            <a:r>
              <a:rPr lang="ar-SA" sz="2800" dirty="0" smtClean="0"/>
              <a:t>   </a:t>
            </a:r>
            <a:r>
              <a:rPr lang="ar-SA" sz="2800" dirty="0" smtClean="0">
                <a:solidFill>
                  <a:schemeClr val="accent3">
                    <a:lumMod val="75000"/>
                  </a:schemeClr>
                </a:solidFill>
              </a:rPr>
              <a:t>تمثل العبارة مهارة الأخصائي في ملاحظة سلوك العميل وبالتحديد المهارة في ملاحظة ما يتعرض له العميل .</a:t>
            </a:r>
            <a:endParaRPr lang="en-US" sz="2800" dirty="0" smtClean="0">
              <a:solidFill>
                <a:schemeClr val="accent3">
                  <a:lumMod val="75000"/>
                </a:schemeClr>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C00000"/>
                </a:solidFill>
              </a:rPr>
              <a:t> ( تابع ) </a:t>
            </a:r>
            <a:r>
              <a:rPr lang="ar-SA" b="1" dirty="0" smtClean="0"/>
              <a:t>تطبيقات عملية على مناطق الملاحظة :</a:t>
            </a:r>
            <a:endParaRPr lang="ar-SA" dirty="0"/>
          </a:p>
        </p:txBody>
      </p:sp>
      <p:sp>
        <p:nvSpPr>
          <p:cNvPr id="3" name="عنصر نائب للمحتوى 2"/>
          <p:cNvSpPr>
            <a:spLocks noGrp="1"/>
          </p:cNvSpPr>
          <p:nvPr>
            <p:ph idx="1"/>
          </p:nvPr>
        </p:nvSpPr>
        <p:spPr>
          <a:xfrm>
            <a:off x="304800" y="1295400"/>
            <a:ext cx="8991600" cy="4754563"/>
          </a:xfrm>
        </p:spPr>
        <p:txBody>
          <a:bodyPr/>
          <a:lstStyle/>
          <a:p>
            <a:pPr rtl="1">
              <a:buFont typeface="Arial" pitchFamily="34" charset="0"/>
              <a:buChar char="•"/>
            </a:pPr>
            <a:r>
              <a:rPr lang="ar-SA" sz="2800" dirty="0" smtClean="0"/>
              <a:t>" رد الطالب بشيء من الخجل بأنه يفهم بسرعة ويمكنه النجاح بسهولة ولكنه غير راغب في استكمال الدراسة الثانوية العامة، ويفضل عليها التعليم الفني". </a:t>
            </a:r>
          </a:p>
          <a:p>
            <a:pPr rtl="1"/>
            <a:r>
              <a:rPr lang="ar-SA" sz="2800" dirty="0" smtClean="0">
                <a:solidFill>
                  <a:schemeClr val="accent3">
                    <a:lumMod val="75000"/>
                  </a:schemeClr>
                </a:solidFill>
              </a:rPr>
              <a:t>تمثل العبارة مهارة الأخصائي في ملاحظة تفكير العميل وبالتحديد المهارة في ملاحظة تسلسل أفكار وحديث العميل .</a:t>
            </a:r>
            <a:endParaRPr lang="en-US" sz="2800" dirty="0" smtClean="0">
              <a:solidFill>
                <a:schemeClr val="accent3">
                  <a:lumMod val="75000"/>
                </a:schemeClr>
              </a:solidFill>
            </a:endParaRPr>
          </a:p>
          <a:p>
            <a:pPr lvl="0" rtl="1">
              <a:buFont typeface="Arial" pitchFamily="34" charset="0"/>
              <a:buChar char="•"/>
            </a:pPr>
            <a:r>
              <a:rPr lang="ar-SA" sz="2800" dirty="0" smtClean="0"/>
              <a:t>" أوضح الحدث للأخصائي رغبته في عمل محاولة يجرب فيها العيش مع أسرته ومع زوجة أبيه على أن يقوم الأخصائي بمتابعته أسبوعياً ، فإذا نجحت التجربة أستمر فيها ".</a:t>
            </a:r>
            <a:endParaRPr lang="en-US" sz="2800" dirty="0" smtClean="0"/>
          </a:p>
          <a:p>
            <a:r>
              <a:rPr lang="ar-SA" sz="2800" dirty="0" smtClean="0">
                <a:solidFill>
                  <a:schemeClr val="accent3">
                    <a:lumMod val="75000"/>
                  </a:schemeClr>
                </a:solidFill>
              </a:rPr>
              <a:t>تمثل العبارة مهارة الأخصائي في ملاحظة تفكير العميل وبالتحديد ملاحظة القدرة الإدراكية العامة للحدث .</a:t>
            </a:r>
          </a:p>
          <a:p>
            <a:pPr lvl="0" rtl="1">
              <a:buFont typeface="Arial" pitchFamily="34" charset="0"/>
              <a:buChar char="•"/>
            </a:pPr>
            <a:endParaRPr lang="en-US" sz="2800" dirty="0" smtClean="0"/>
          </a:p>
          <a:p>
            <a:pPr rtl="1">
              <a:buFont typeface="Arial" pitchFamily="34" charset="0"/>
              <a:buChar char="•"/>
            </a:pPr>
            <a:endParaRPr lang="ar-SA" sz="2800" dirty="0" smtClean="0"/>
          </a:p>
          <a:p>
            <a:pPr rtl="1"/>
            <a:endParaRPr lang="ar-SA" sz="2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أنواع الملاحظة :</a:t>
            </a:r>
            <a:endParaRPr lang="ar-SA" dirty="0"/>
          </a:p>
        </p:txBody>
      </p:sp>
      <p:sp>
        <p:nvSpPr>
          <p:cNvPr id="3" name="عنصر نائب للمحتوى 2"/>
          <p:cNvSpPr>
            <a:spLocks noGrp="1"/>
          </p:cNvSpPr>
          <p:nvPr>
            <p:ph idx="1"/>
          </p:nvPr>
        </p:nvSpPr>
        <p:spPr>
          <a:xfrm>
            <a:off x="533400" y="1447800"/>
            <a:ext cx="8915400" cy="4525963"/>
          </a:xfrm>
        </p:spPr>
        <p:txBody>
          <a:bodyPr/>
          <a:lstStyle/>
          <a:p>
            <a:pPr rtl="1"/>
            <a:r>
              <a:rPr lang="ar-SA" sz="2400" b="1" dirty="0" smtClean="0"/>
              <a:t>تنقسم الملاحظة إلي نوعين .. هما :</a:t>
            </a:r>
            <a:endParaRPr lang="en-US" sz="2400" b="1" dirty="0" smtClean="0"/>
          </a:p>
          <a:p>
            <a:pPr rtl="1"/>
            <a:r>
              <a:rPr lang="ar-SA" sz="2800" b="1" dirty="0" smtClean="0">
                <a:solidFill>
                  <a:srgbClr val="FF0000"/>
                </a:solidFill>
              </a:rPr>
              <a:t>الأول : الملاحظة العامة :</a:t>
            </a:r>
            <a:endParaRPr lang="en-US" sz="2800" dirty="0" smtClean="0">
              <a:solidFill>
                <a:srgbClr val="FF0000"/>
              </a:solidFill>
            </a:endParaRPr>
          </a:p>
          <a:p>
            <a:pPr algn="justLow"/>
            <a:r>
              <a:rPr lang="ar-SA" dirty="0" smtClean="0"/>
              <a:t>وهي ملاحظة عارضة عادية وقد تكون مقصودة أو تحدث دون تفكير مسبق أو رغبة ودون قصد أو عمد دون منهج أو خطة طالماً أنها تحدث في كل وقت عندما تكون حواسنا سريعة سليمة ومتيقظة وهي من ناحية أخرى ملاحظة سريعة يقوم </a:t>
            </a:r>
            <a:r>
              <a:rPr lang="ar-SA" dirty="0" err="1" smtClean="0"/>
              <a:t>بها</a:t>
            </a:r>
            <a:r>
              <a:rPr lang="ar-SA" dirty="0" smtClean="0"/>
              <a:t> الفرد العادي في حياته العادية دون تحقيق غاية أو اكتشاف علمي ، ورغم هذا فإن كثير من الملاحظات العادية أحيانا تصبح سبباً في كثير من الملاحظات العلمية مثل نيوتن الذي اكتشف قانون الجاذبية من ملاحظة عادية لتفاحة تسقط من الشجرة .</a:t>
            </a:r>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4000" b="1" dirty="0" smtClean="0">
                <a:solidFill>
                  <a:srgbClr val="FF0000"/>
                </a:solidFill>
              </a:rPr>
              <a:t>( تابع )</a:t>
            </a:r>
            <a:r>
              <a:rPr lang="ar-SA" sz="4000" b="1" dirty="0" smtClean="0"/>
              <a:t> أنواع الملاحظة :</a:t>
            </a:r>
            <a:endParaRPr lang="ar-SA" sz="4000" dirty="0"/>
          </a:p>
        </p:txBody>
      </p:sp>
      <p:sp>
        <p:nvSpPr>
          <p:cNvPr id="3" name="عنصر نائب للمحتوى 2"/>
          <p:cNvSpPr>
            <a:spLocks noGrp="1"/>
          </p:cNvSpPr>
          <p:nvPr>
            <p:ph idx="1"/>
          </p:nvPr>
        </p:nvSpPr>
        <p:spPr>
          <a:xfrm>
            <a:off x="304800" y="1447800"/>
            <a:ext cx="9105900" cy="4678363"/>
          </a:xfrm>
        </p:spPr>
        <p:txBody>
          <a:bodyPr/>
          <a:lstStyle/>
          <a:p>
            <a:pPr rtl="1"/>
            <a:r>
              <a:rPr lang="ar-SA" b="1" dirty="0" smtClean="0">
                <a:solidFill>
                  <a:srgbClr val="FF0000"/>
                </a:solidFill>
              </a:rPr>
              <a:t>الثاني : الملاحظة العلمية :</a:t>
            </a:r>
            <a:endParaRPr lang="en-US" dirty="0" smtClean="0">
              <a:solidFill>
                <a:srgbClr val="FF0000"/>
              </a:solidFill>
            </a:endParaRPr>
          </a:p>
          <a:p>
            <a:pPr algn="justLow" rtl="1"/>
            <a:r>
              <a:rPr lang="ar-SA" sz="2800" dirty="0" smtClean="0"/>
              <a:t>إن عمليات وإجراءات الملاحظة في العلوم الاجتماعية لا تعبر عن العمليات السهلة التي يمكن لكل فرد إجراؤها للأغراض العلمية ، فليس من السهل على الفرد العادي أن يعتمد على قدراته الشخصية في الملاحظة لأغراض دراسة وتشخيص وعلاج العميل سواء كان فرد أو جماعة بدون ترتيب معين على الملاحظة العلمية وأن تعتبر عمليات التدريب على الملاحظة من أهم أسباب نجاحها .</a:t>
            </a:r>
            <a:endParaRPr lang="en-US" sz="2800" dirty="0" smtClean="0"/>
          </a:p>
          <a:p>
            <a:pPr algn="justLow" rtl="1"/>
            <a:r>
              <a:rPr lang="ar-SA" sz="2800" dirty="0" smtClean="0"/>
              <a:t>ويستخدم الأخصائي الاجتماعي الملاحظة في جمع البيانات عن الأفراد والجماعات والتقاليد .. الخ ، بهدف ملاحظة سلوك الأفراد في الجماعات مثل طرق الاحتفالات بالمناسبات وطرق معيشة الأفراد في مختلف الطبقات.</a:t>
            </a:r>
            <a:endParaRPr lang="en-US" sz="2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sz="4000" b="1" dirty="0" smtClean="0"/>
              <a:t>شروط لدقة الإدراك والملاحظة :</a:t>
            </a:r>
            <a:endParaRPr lang="en-US" sz="4000" dirty="0"/>
          </a:p>
        </p:txBody>
      </p:sp>
      <p:sp>
        <p:nvSpPr>
          <p:cNvPr id="3" name="عنصر نائب للمحتوى 2"/>
          <p:cNvSpPr>
            <a:spLocks noGrp="1"/>
          </p:cNvSpPr>
          <p:nvPr>
            <p:ph idx="1"/>
          </p:nvPr>
        </p:nvSpPr>
        <p:spPr/>
        <p:txBody>
          <a:bodyPr/>
          <a:lstStyle/>
          <a:p>
            <a:pPr marL="514350" lvl="0" indent="-514350" rtl="1">
              <a:buFont typeface="+mj-lt"/>
              <a:buAutoNum type="arabicPeriod"/>
            </a:pPr>
            <a:r>
              <a:rPr lang="ar-SA" sz="3600" dirty="0" smtClean="0"/>
              <a:t>مستويات عالية من الذكاء العام .</a:t>
            </a:r>
            <a:endParaRPr lang="en-US" sz="3600" dirty="0" smtClean="0"/>
          </a:p>
          <a:p>
            <a:pPr marL="514350" lvl="0" indent="-514350" rtl="1">
              <a:buFont typeface="+mj-lt"/>
              <a:buAutoNum type="arabicPeriod"/>
            </a:pPr>
            <a:r>
              <a:rPr lang="ar-SA" sz="3600" dirty="0" smtClean="0"/>
              <a:t>مستويات عالية من الذكاء الاجتماعي .</a:t>
            </a:r>
            <a:endParaRPr lang="en-US" sz="3600" dirty="0" smtClean="0"/>
          </a:p>
          <a:p>
            <a:pPr marL="514350" lvl="0" indent="-514350" rtl="1">
              <a:buFont typeface="+mj-lt"/>
              <a:buAutoNum type="arabicPeriod"/>
            </a:pPr>
            <a:r>
              <a:rPr lang="ar-SA" sz="3600" dirty="0" smtClean="0"/>
              <a:t>نضج نفسي وصحة نفسية متوازنة لا تخدعها المظاهر .</a:t>
            </a:r>
            <a:endParaRPr lang="en-US" sz="3600" dirty="0" smtClean="0"/>
          </a:p>
          <a:p>
            <a:pPr marL="514350" lvl="0" indent="-514350" rtl="1">
              <a:buFont typeface="+mj-lt"/>
              <a:buAutoNum type="arabicPeriod"/>
            </a:pPr>
            <a:r>
              <a:rPr lang="ar-SA" sz="3600" dirty="0" smtClean="0"/>
              <a:t>دقة شديدة .</a:t>
            </a:r>
            <a:endParaRPr lang="en-US" sz="3600" dirty="0" smtClean="0"/>
          </a:p>
          <a:p>
            <a:pPr marL="514350" lvl="0" indent="-514350" rtl="1">
              <a:buFont typeface="+mj-lt"/>
              <a:buAutoNum type="arabicPeriod"/>
            </a:pPr>
            <a:r>
              <a:rPr lang="ar-SA" sz="3600" dirty="0" smtClean="0"/>
              <a:t>خبرات عملية متعددة الأبعاد وثرية .</a:t>
            </a:r>
            <a:endParaRPr lang="en-US" sz="3600" dirty="0" smtClean="0"/>
          </a:p>
          <a:p>
            <a:pPr marL="514350" lvl="0" indent="-514350" rtl="1">
              <a:buFont typeface="+mj-lt"/>
              <a:buAutoNum type="arabicPeriod"/>
            </a:pPr>
            <a:r>
              <a:rPr lang="ar-SA" sz="3600" dirty="0" smtClean="0"/>
              <a:t>توافر ما يعرف بسرعة الفعل العكسي ، بمعنى توفر الاستجابة الصحيحة للمواقف وبالسرعة المناسبة .</a:t>
            </a:r>
            <a:endParaRPr lang="en-US" sz="36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4000" b="1" dirty="0" smtClean="0"/>
              <a:t/>
            </a:r>
            <a:br>
              <a:rPr lang="ar-SA" sz="4000" b="1" dirty="0" smtClean="0"/>
            </a:br>
            <a:r>
              <a:rPr lang="ar-SA" sz="4000" b="1" dirty="0" smtClean="0"/>
              <a:t>الأساس العلمي للملاحظة :</a:t>
            </a:r>
            <a:r>
              <a:rPr lang="en-US" sz="4000" dirty="0" smtClean="0"/>
              <a:t/>
            </a:r>
            <a:br>
              <a:rPr lang="en-US" sz="4000" dirty="0" smtClean="0"/>
            </a:br>
            <a:endParaRPr lang="ar-SA" sz="4000" dirty="0"/>
          </a:p>
        </p:txBody>
      </p:sp>
      <p:sp>
        <p:nvSpPr>
          <p:cNvPr id="3" name="عنصر نائب للمحتوى 2"/>
          <p:cNvSpPr>
            <a:spLocks noGrp="1"/>
          </p:cNvSpPr>
          <p:nvPr>
            <p:ph idx="1"/>
          </p:nvPr>
        </p:nvSpPr>
        <p:spPr>
          <a:xfrm>
            <a:off x="495300" y="1600200"/>
            <a:ext cx="8915400" cy="4525963"/>
          </a:xfrm>
        </p:spPr>
        <p:txBody>
          <a:bodyPr/>
          <a:lstStyle/>
          <a:p>
            <a:pPr rtl="1"/>
            <a:r>
              <a:rPr lang="ar-SA" b="1" dirty="0" smtClean="0">
                <a:solidFill>
                  <a:srgbClr val="FF0000"/>
                </a:solidFill>
              </a:rPr>
              <a:t>يتضح الأساس العلمي للملاحظة من خلال كونها تعتمد على ما يلي:</a:t>
            </a:r>
            <a:endParaRPr lang="en-US" b="1" dirty="0" smtClean="0">
              <a:solidFill>
                <a:srgbClr val="FF0000"/>
              </a:solidFill>
            </a:endParaRPr>
          </a:p>
          <a:p>
            <a:pPr marL="514350" lvl="0" indent="-514350" rtl="1"/>
            <a:r>
              <a:rPr lang="ar-SA" dirty="0" smtClean="0"/>
              <a:t>1   </a:t>
            </a:r>
            <a:r>
              <a:rPr lang="ar-SA" dirty="0" err="1" smtClean="0"/>
              <a:t>ـ</a:t>
            </a:r>
            <a:r>
              <a:rPr lang="ar-SA" dirty="0" smtClean="0"/>
              <a:t>  الحواس ( السمع ، النظر ، الذوق ، الشم .. الخ ) وهي حواس صادقة طالما تعتمد على عمليات فيزيقية يقينية لا مجال للشك في صحتها .</a:t>
            </a:r>
            <a:endParaRPr lang="en-US" dirty="0" smtClean="0"/>
          </a:p>
          <a:p>
            <a:pPr marL="514350" indent="-514350"/>
            <a:r>
              <a:rPr lang="ar-SA" dirty="0" smtClean="0"/>
              <a:t>2   </a:t>
            </a:r>
            <a:r>
              <a:rPr lang="ar-SA" dirty="0" err="1" smtClean="0"/>
              <a:t>ـ</a:t>
            </a:r>
            <a:r>
              <a:rPr lang="ar-SA" dirty="0" smtClean="0"/>
              <a:t>  العقل والاستدلال المنطقي عند تفسير هذه المحسوسات حيث      يتلازم كل من العقل والحقيقة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4000" b="1" dirty="0" smtClean="0">
                <a:solidFill>
                  <a:srgbClr val="FF0000"/>
                </a:solidFill>
              </a:rPr>
              <a:t>(تابع)</a:t>
            </a:r>
            <a:r>
              <a:rPr lang="ar-SA" sz="4000" b="1" dirty="0" smtClean="0"/>
              <a:t> الأساس العلمي للملاحظة :</a:t>
            </a:r>
            <a:endParaRPr lang="ar-SA" sz="4000" dirty="0"/>
          </a:p>
        </p:txBody>
      </p:sp>
      <p:sp>
        <p:nvSpPr>
          <p:cNvPr id="3" name="عنصر نائب للمحتوى 2"/>
          <p:cNvSpPr>
            <a:spLocks noGrp="1"/>
          </p:cNvSpPr>
          <p:nvPr>
            <p:ph idx="1"/>
          </p:nvPr>
        </p:nvSpPr>
        <p:spPr/>
        <p:txBody>
          <a:bodyPr/>
          <a:lstStyle/>
          <a:p>
            <a:pPr algn="justLow" rtl="1"/>
            <a:r>
              <a:rPr lang="ar-SA" sz="3600" dirty="0" smtClean="0"/>
              <a:t>وفي الحقيقة أنه تتردد أراء مختلفة لا تسلم مطلقاً بصدق الحواس أو العقل من حيث إدراكها للحقيقة ذاتها ، كما هي في واقع الوجود لتقول بأن الإنسان يحس فقط بما يريد ولا يحس بما لا يرغب فيه ، والعقل بدوره يفسر المحسوسات من خلال معتقداته وخبراته وتكوينه الذاتي بمعنى اختلاف الأفراد عند ملاحظتهم للشيء الواحد حيث يدركه كل منهم بصورة تختلف عن الآخرين ، وفي نفس الوقت هم جميعاً بعيدين بدرجة أو بأخرى عن الحقيقة ذاتها .</a:t>
            </a:r>
            <a:endParaRPr lang="ar-SA" sz="36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4000" b="1" dirty="0" smtClean="0">
                <a:solidFill>
                  <a:srgbClr val="FF0000"/>
                </a:solidFill>
              </a:rPr>
              <a:t>(تابع)</a:t>
            </a:r>
            <a:r>
              <a:rPr lang="ar-SA" sz="4000" b="1" dirty="0" smtClean="0"/>
              <a:t> الأساس العلمي للملاحظة :</a:t>
            </a:r>
            <a:endParaRPr lang="ar-SA" sz="4000" dirty="0"/>
          </a:p>
        </p:txBody>
      </p:sp>
      <p:sp>
        <p:nvSpPr>
          <p:cNvPr id="3" name="عنصر نائب للمحتوى 2"/>
          <p:cNvSpPr>
            <a:spLocks noGrp="1"/>
          </p:cNvSpPr>
          <p:nvPr>
            <p:ph idx="1"/>
          </p:nvPr>
        </p:nvSpPr>
        <p:spPr/>
        <p:txBody>
          <a:bodyPr/>
          <a:lstStyle/>
          <a:p>
            <a:pPr rtl="1"/>
            <a:r>
              <a:rPr lang="ar-SA" sz="2800" dirty="0" smtClean="0"/>
              <a:t>ومثل هذه الآراء لا يجب أن تشككنا في قيمة الملاحظة ذاتها ، لأنه مع تسليمنا المطلق بالفوارق الفردية بين الأفراد جمعياً ومنهم الأخصائيون الاجتماعيون أنفسهم إلي أن </a:t>
            </a:r>
            <a:r>
              <a:rPr lang="ar-SA" sz="2800" b="1" dirty="0" smtClean="0"/>
              <a:t>ثمة ضمانات تقلل من آثار هذه الفروق على العملاء </a:t>
            </a:r>
            <a:r>
              <a:rPr lang="ar-SA" sz="2800" dirty="0" smtClean="0"/>
              <a:t>، وتجنب إلحاق أي ضرر بهم </a:t>
            </a:r>
            <a:r>
              <a:rPr lang="ar-SA" sz="2800" b="1" dirty="0" smtClean="0">
                <a:solidFill>
                  <a:srgbClr val="FF0000"/>
                </a:solidFill>
              </a:rPr>
              <a:t>وهذه الضمانات هي :</a:t>
            </a:r>
            <a:endParaRPr lang="en-US" sz="2800" b="1" dirty="0" smtClean="0">
              <a:solidFill>
                <a:srgbClr val="FF0000"/>
              </a:solidFill>
            </a:endParaRPr>
          </a:p>
          <a:p>
            <a:pPr lvl="0" rtl="1">
              <a:buFont typeface="Arial" pitchFamily="34" charset="0"/>
              <a:buChar char="•"/>
            </a:pPr>
            <a:r>
              <a:rPr lang="ar-SA" sz="2800" b="1" dirty="0" smtClean="0"/>
              <a:t>التجانس النسبي بين المهنيين </a:t>
            </a:r>
            <a:r>
              <a:rPr lang="ar-SA" sz="2800" dirty="0" smtClean="0"/>
              <a:t>من حيث طبيعة الإعداد المهني الموحد علمياً وعمليا.</a:t>
            </a:r>
            <a:endParaRPr lang="en-US" sz="2800" dirty="0" smtClean="0"/>
          </a:p>
          <a:p>
            <a:pPr lvl="0" rtl="1">
              <a:buFont typeface="Arial" pitchFamily="34" charset="0"/>
              <a:buChar char="•"/>
            </a:pPr>
            <a:r>
              <a:rPr lang="ar-SA" sz="2800" b="1" dirty="0" smtClean="0"/>
              <a:t>نظام الإشراف المؤسسي </a:t>
            </a:r>
            <a:r>
              <a:rPr lang="ar-SA" sz="2800" dirty="0" smtClean="0"/>
              <a:t>ودوره في صقل المهارات المهنية للأخصائي .</a:t>
            </a:r>
            <a:endParaRPr lang="en-US" sz="2800" dirty="0" smtClean="0"/>
          </a:p>
          <a:p>
            <a:pPr lvl="0" rtl="1">
              <a:buFont typeface="Arial" pitchFamily="34" charset="0"/>
              <a:buChar char="•"/>
            </a:pPr>
            <a:r>
              <a:rPr lang="ar-SA" sz="2800" b="1" dirty="0" smtClean="0"/>
              <a:t>أسلوب الشك المهني أو الحذر من التسرع </a:t>
            </a:r>
            <a:r>
              <a:rPr lang="ar-SA" sz="2800" dirty="0" smtClean="0"/>
              <a:t>عند إصدار الأحكام المطلقة على العملاء .</a:t>
            </a:r>
            <a:endParaRPr lang="en-US" sz="2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4000" b="1" dirty="0" smtClean="0">
                <a:solidFill>
                  <a:srgbClr val="FF0000"/>
                </a:solidFill>
              </a:rPr>
              <a:t>(تابع)</a:t>
            </a:r>
            <a:r>
              <a:rPr lang="ar-SA" sz="4000" b="1" dirty="0" smtClean="0"/>
              <a:t> الأساس العلمي للملاحظة : </a:t>
            </a:r>
            <a:r>
              <a:rPr lang="ar-SA" sz="2800" b="1" dirty="0" smtClean="0">
                <a:solidFill>
                  <a:srgbClr val="00B0F0"/>
                </a:solidFill>
              </a:rPr>
              <a:t>تابع الضمانات</a:t>
            </a:r>
            <a:endParaRPr lang="ar-SA" sz="2000" dirty="0">
              <a:solidFill>
                <a:srgbClr val="00B0F0"/>
              </a:solidFill>
            </a:endParaRPr>
          </a:p>
        </p:txBody>
      </p:sp>
      <p:sp>
        <p:nvSpPr>
          <p:cNvPr id="3" name="عنصر نائب للمحتوى 2"/>
          <p:cNvSpPr>
            <a:spLocks noGrp="1"/>
          </p:cNvSpPr>
          <p:nvPr>
            <p:ph idx="1"/>
          </p:nvPr>
        </p:nvSpPr>
        <p:spPr>
          <a:xfrm>
            <a:off x="0" y="1371600"/>
            <a:ext cx="9601200" cy="4754563"/>
          </a:xfrm>
        </p:spPr>
        <p:txBody>
          <a:bodyPr/>
          <a:lstStyle/>
          <a:p>
            <a:pPr lvl="0" algn="justLow" rtl="1">
              <a:buFont typeface="Arial" pitchFamily="34" charset="0"/>
              <a:buChar char="•"/>
            </a:pPr>
            <a:r>
              <a:rPr lang="ar-SA" sz="2800" b="1" dirty="0" smtClean="0"/>
              <a:t>الجانب الإنساني للمهنة ذاتها الذي يجنب العميل أي أخطاء محتمله </a:t>
            </a:r>
            <a:r>
              <a:rPr lang="ar-SA" sz="2800" dirty="0" smtClean="0"/>
              <a:t>، فقد يلاحظ الأخصائي من أقوال العميل وتصرفاته ما يشعره بأنه مستغنى عن خدماته المؤسسية ، ومن الأفضل تركه يطرق باباً أخر للمساعدة أو تحويله إلي مؤسسة أخرى أو قد يلاحظ من سلوكه واتجاهاته ما يفسره بأنه اضطراب أو ضعف عقلي، ومن المفيد تحويله إلي مؤسسة خاصة.. وهكذا . </a:t>
            </a:r>
            <a:endParaRPr lang="en-US" sz="2800" dirty="0" smtClean="0"/>
          </a:p>
          <a:p>
            <a:pPr algn="justLow" rtl="1">
              <a:buFont typeface="Arial" pitchFamily="34" charset="0"/>
              <a:buChar char="•"/>
            </a:pPr>
            <a:r>
              <a:rPr lang="ar-SA" sz="2800" dirty="0" smtClean="0"/>
              <a:t>  غير أن </a:t>
            </a:r>
            <a:r>
              <a:rPr lang="ar-SA" sz="2800" b="1" dirty="0" smtClean="0"/>
              <a:t>هذه الأحكام </a:t>
            </a:r>
            <a:r>
              <a:rPr lang="ar-SA" sz="2800" dirty="0" smtClean="0"/>
              <a:t>وهذه القرارات الخطيرة على مستقبل العملاء </a:t>
            </a:r>
            <a:r>
              <a:rPr lang="ar-SA" sz="2800" b="1" dirty="0" smtClean="0"/>
              <a:t>لا ينبغي أن تجعل الأخصائي الاجتماعي يتسرع في تنفيذها لمجرد ملاحظاته الشخصية </a:t>
            </a:r>
            <a:r>
              <a:rPr lang="ar-SA" sz="2800" dirty="0" smtClean="0"/>
              <a:t>، وإنما هو يضعها كفروض في حاجة إلي إثبات وتأكيد ليستأنس برأي المشرف حول هذه الانطباعات أو يستشير الطبيب العقلي أو النفسي أو يستفيد بملاحظات الآخرين .. الخ ، ومن ثم فهو دائماً يتردد مرات ومرات في اتخاذ أي قرار حتى يثبت بالدليل القاطع ما يؤكد صدق ملاحظاته </a:t>
            </a:r>
            <a:r>
              <a:rPr lang="ar-SA" dirty="0" smtClean="0"/>
              <a:t>.</a:t>
            </a:r>
            <a:endParaRPr lang="ar-S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4000" b="1" dirty="0" smtClean="0">
                <a:solidFill>
                  <a:srgbClr val="FF0000"/>
                </a:solidFill>
              </a:rPr>
              <a:t>(تابع)</a:t>
            </a:r>
            <a:r>
              <a:rPr lang="ar-SA" sz="4000" b="1" dirty="0" smtClean="0"/>
              <a:t> الأساس العلمي للملاحظة : </a:t>
            </a:r>
            <a:r>
              <a:rPr lang="ar-SA" sz="3200" b="1" dirty="0" smtClean="0">
                <a:solidFill>
                  <a:srgbClr val="00B0F0"/>
                </a:solidFill>
              </a:rPr>
              <a:t>تابع الضمانات</a:t>
            </a:r>
            <a:r>
              <a:rPr lang="ar-SA" sz="3200" b="1" dirty="0" smtClean="0"/>
              <a:t> </a:t>
            </a:r>
            <a:endParaRPr lang="ar-SA" sz="4000" dirty="0"/>
          </a:p>
        </p:txBody>
      </p:sp>
      <p:sp>
        <p:nvSpPr>
          <p:cNvPr id="3" name="عنصر نائب للمحتوى 2"/>
          <p:cNvSpPr>
            <a:spLocks noGrp="1"/>
          </p:cNvSpPr>
          <p:nvPr>
            <p:ph idx="1"/>
          </p:nvPr>
        </p:nvSpPr>
        <p:spPr>
          <a:xfrm>
            <a:off x="457200" y="1295400"/>
            <a:ext cx="8648700" cy="4754563"/>
          </a:xfrm>
        </p:spPr>
        <p:txBody>
          <a:bodyPr/>
          <a:lstStyle/>
          <a:p>
            <a:pPr lvl="0" algn="just" rtl="1">
              <a:buFont typeface="Arial" pitchFamily="34" charset="0"/>
              <a:buChar char="•"/>
            </a:pPr>
            <a:r>
              <a:rPr lang="ar-SA" dirty="0" smtClean="0"/>
              <a:t>إلا أنه بالرغم من كل هذه الضمانات </a:t>
            </a:r>
            <a:r>
              <a:rPr lang="ar-SA" b="1" dirty="0" smtClean="0"/>
              <a:t>فهناك اختلافات محدودة لا مفر منها من كافة الممارسين للخدمة الاجتماعية حول بعض مظاهر السلوك والسمات المتقاربة ،</a:t>
            </a:r>
            <a:r>
              <a:rPr lang="ar-SA" dirty="0" smtClean="0"/>
              <a:t> فقد يلاحظ الأخصائي الاجتماعي في تردد العميل ما يصفه بأنه خوف ليصفه أخر بأنه قلق ، أو قد يرى أخصائي أن العميل عدواني النزعة ليراه أخر قيادي حاسم ، أو قد يصف أخصائي عميله بالعناد والمكابرة ليراه أخر متمركز حول ذاته أو معتداً بنفسه .. وهكذا .</a:t>
            </a:r>
            <a:endParaRPr lang="en-US" dirty="0" smtClean="0"/>
          </a:p>
          <a:p>
            <a:pPr lvl="0" algn="just" rtl="1">
              <a:buFont typeface="Arial" pitchFamily="34" charset="0"/>
              <a:buChar char="•"/>
            </a:pPr>
            <a:r>
              <a:rPr lang="ar-SA" dirty="0" smtClean="0"/>
              <a:t>ولهذا </a:t>
            </a:r>
            <a:r>
              <a:rPr lang="ar-SA" b="1" dirty="0" smtClean="0"/>
              <a:t>يجب الاهتمام بالإشراف والاجتماعات الدورية التي تضع هذه الملاحظات الفردية موضع مناقشة جماعية </a:t>
            </a:r>
            <a:r>
              <a:rPr lang="ar-SA" dirty="0" smtClean="0"/>
              <a:t>حتى تتفق الآراء جميعها على رأي موحد .</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
            </a:r>
            <a:br>
              <a:rPr lang="ar-SA" b="1" dirty="0" smtClean="0"/>
            </a:br>
            <a:r>
              <a:rPr lang="ar-SA" b="1" dirty="0" smtClean="0"/>
              <a:t>القيم المهنية للملاحظة :</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rtl="1"/>
            <a:r>
              <a:rPr lang="ar-SA" b="1" dirty="0" smtClean="0"/>
              <a:t>تعتبر الملاحظة أداة هامة لتحديد سمات العميل ، هذه السمات التي لا يمكن التعرف عليها إلا بالملاحظة الدقيقة المباشرة .</a:t>
            </a:r>
            <a:endParaRPr lang="en-US" b="1" dirty="0" smtClean="0"/>
          </a:p>
          <a:p>
            <a:pPr rtl="1"/>
            <a:r>
              <a:rPr lang="ar-SA" b="1" dirty="0" smtClean="0">
                <a:solidFill>
                  <a:srgbClr val="FF0000"/>
                </a:solidFill>
              </a:rPr>
              <a:t>وثمة اعتبارات هامة هي :</a:t>
            </a:r>
            <a:endParaRPr lang="en-US" b="1" dirty="0" smtClean="0">
              <a:solidFill>
                <a:srgbClr val="FF0000"/>
              </a:solidFill>
            </a:endParaRPr>
          </a:p>
          <a:p>
            <a:pPr lvl="0" algn="justLow" rtl="1">
              <a:buFont typeface="Arial" pitchFamily="34" charset="0"/>
              <a:buChar char="•"/>
            </a:pPr>
            <a:r>
              <a:rPr lang="ar-SA" dirty="0" smtClean="0"/>
              <a:t>العميل دائماً يقول شيئاً أو يحس أمراً حتى في لحظات الصمت ، يتعين إدراكه.</a:t>
            </a:r>
            <a:endParaRPr lang="en-US" dirty="0" smtClean="0"/>
          </a:p>
          <a:p>
            <a:pPr lvl="0" algn="justLow" rtl="1">
              <a:buFont typeface="Arial" pitchFamily="34" charset="0"/>
              <a:buChar char="•"/>
            </a:pPr>
            <a:r>
              <a:rPr lang="ar-SA" dirty="0" smtClean="0"/>
              <a:t>للعميل أحياناً شطحات غير واضحة لا تدرك إلا بالملاحظة المباشرة .</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dirty="0" smtClean="0"/>
              <a:t>خطوات تنفيذ مهارة الملاحظة :</a:t>
            </a:r>
            <a:endParaRPr lang="en-US" dirty="0" smtClean="0"/>
          </a:p>
        </p:txBody>
      </p:sp>
      <p:sp>
        <p:nvSpPr>
          <p:cNvPr id="3" name="عنصر نائب للمحتوى 2"/>
          <p:cNvSpPr>
            <a:spLocks noGrp="1"/>
          </p:cNvSpPr>
          <p:nvPr>
            <p:ph idx="1"/>
          </p:nvPr>
        </p:nvSpPr>
        <p:spPr>
          <a:xfrm>
            <a:off x="304800" y="1371600"/>
            <a:ext cx="9220200" cy="4754563"/>
          </a:xfrm>
        </p:spPr>
        <p:txBody>
          <a:bodyPr/>
          <a:lstStyle/>
          <a:p>
            <a:pPr lvl="0" rtl="1"/>
            <a:r>
              <a:rPr lang="ar-SA" b="1" dirty="0" smtClean="0">
                <a:solidFill>
                  <a:srgbClr val="FF0000"/>
                </a:solidFill>
              </a:rPr>
              <a:t>1  </a:t>
            </a:r>
            <a:r>
              <a:rPr lang="ar-SA" b="1" dirty="0" err="1" smtClean="0">
                <a:solidFill>
                  <a:srgbClr val="FF0000"/>
                </a:solidFill>
              </a:rPr>
              <a:t>ـ</a:t>
            </a:r>
            <a:r>
              <a:rPr lang="ar-SA" b="1" dirty="0" smtClean="0">
                <a:solidFill>
                  <a:srgbClr val="FF0000"/>
                </a:solidFill>
              </a:rPr>
              <a:t>  تركيز الانتباه :</a:t>
            </a:r>
            <a:endParaRPr lang="en-US" b="1" dirty="0" smtClean="0">
              <a:solidFill>
                <a:srgbClr val="FF0000"/>
              </a:solidFill>
            </a:endParaRPr>
          </a:p>
          <a:p>
            <a:pPr rtl="1"/>
            <a:r>
              <a:rPr lang="ar-SA" sz="2400" dirty="0" smtClean="0"/>
              <a:t>بمعنى قيام الملاحظ بتحديد الجوانب التي يجب عليه ملاحظاتها والتي تشترط فيه سلامة الحواس المختلفة بالإضافة للقدرة العقلية في التركيز .</a:t>
            </a:r>
            <a:endParaRPr lang="en-US" sz="2400" dirty="0" smtClean="0"/>
          </a:p>
          <a:p>
            <a:pPr rtl="1"/>
            <a:r>
              <a:rPr lang="ar-SA" sz="2400" dirty="0" smtClean="0"/>
              <a:t>فلهذا فإن الملاحظ يعتمد في هذه الخطوة على العقل (في التركيز) وعلى الحواس (في المشاهدة) </a:t>
            </a:r>
            <a:r>
              <a:rPr lang="ar-SA" sz="2400" b="1" dirty="0" smtClean="0">
                <a:solidFill>
                  <a:srgbClr val="FF0000"/>
                </a:solidFill>
              </a:rPr>
              <a:t>ويتضمن تركيز الانتباه ما يلي :</a:t>
            </a:r>
            <a:endParaRPr lang="en-US" sz="2400" b="1" dirty="0" smtClean="0">
              <a:solidFill>
                <a:srgbClr val="FF0000"/>
              </a:solidFill>
            </a:endParaRPr>
          </a:p>
          <a:p>
            <a:pPr rtl="1"/>
            <a:r>
              <a:rPr lang="ar-SA" sz="2800" b="1" dirty="0" smtClean="0"/>
              <a:t>أ – أن يضع الملاحظ نفسه في حالة من التهيؤ أو الاستعداد لإجراء الملاحظة</a:t>
            </a:r>
            <a:endParaRPr lang="en-US" sz="2800" b="1" dirty="0" smtClean="0"/>
          </a:p>
          <a:p>
            <a:pPr rtl="1"/>
            <a:r>
              <a:rPr lang="ar-SA" sz="2800" b="1" dirty="0" smtClean="0"/>
              <a:t>ب- طرح العوامل الأخرى جانباً .</a:t>
            </a:r>
            <a:endParaRPr lang="en-US" sz="2800" b="1" dirty="0" smtClean="0"/>
          </a:p>
          <a:p>
            <a:pPr rtl="1"/>
            <a:r>
              <a:rPr lang="ar-SA" sz="2800" b="1" dirty="0" err="1" smtClean="0"/>
              <a:t>جـ</a:t>
            </a:r>
            <a:r>
              <a:rPr lang="ar-SA" sz="2800" b="1" dirty="0" smtClean="0"/>
              <a:t> - تثبيت الاهتمام القوي باتجاه معين لتسهيل عملية التركيز بعمق على التأصيل الهام المتصل بالمشكلة .</a:t>
            </a:r>
            <a:endParaRPr lang="en-US" sz="2800" b="1" dirty="0" smtClean="0"/>
          </a:p>
          <a:p>
            <a:pPr rtl="1"/>
            <a:r>
              <a:rPr lang="ar-SA" sz="2800" b="1" dirty="0" smtClean="0"/>
              <a:t>د – اليقظة وتوقع الأحداث غير المتوقعة .</a:t>
            </a:r>
            <a:endParaRPr lang="en-US" sz="2800" b="1"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dirty="0" smtClean="0">
                <a:solidFill>
                  <a:srgbClr val="FF0000"/>
                </a:solidFill>
              </a:rPr>
              <a:t>( تابع ) </a:t>
            </a:r>
            <a:r>
              <a:rPr lang="ar-SA" b="1" dirty="0" smtClean="0"/>
              <a:t>خطوات تنفيذ مهارة الملاحظة :</a:t>
            </a:r>
            <a:endParaRPr lang="en-US" dirty="0" smtClean="0"/>
          </a:p>
        </p:txBody>
      </p:sp>
      <p:sp>
        <p:nvSpPr>
          <p:cNvPr id="3" name="عنصر نائب للمحتوى 2"/>
          <p:cNvSpPr>
            <a:spLocks noGrp="1"/>
          </p:cNvSpPr>
          <p:nvPr>
            <p:ph idx="1"/>
          </p:nvPr>
        </p:nvSpPr>
        <p:spPr>
          <a:xfrm>
            <a:off x="0" y="1447800"/>
            <a:ext cx="9525000" cy="4572001"/>
          </a:xfrm>
        </p:spPr>
        <p:txBody>
          <a:bodyPr/>
          <a:lstStyle/>
          <a:p>
            <a:pPr lvl="0" rtl="1"/>
            <a:r>
              <a:rPr lang="ar-SA" b="1" dirty="0" smtClean="0"/>
              <a:t>2  </a:t>
            </a:r>
            <a:r>
              <a:rPr lang="ar-SA" b="1" dirty="0" err="1" smtClean="0"/>
              <a:t>ـ</a:t>
            </a:r>
            <a:r>
              <a:rPr lang="ar-SA" b="1" dirty="0" smtClean="0"/>
              <a:t>  الإحساس :</a:t>
            </a:r>
            <a:endParaRPr lang="en-US" dirty="0" smtClean="0"/>
          </a:p>
          <a:p>
            <a:pPr algn="justLow" rtl="1"/>
            <a:r>
              <a:rPr lang="ar-SA" dirty="0" smtClean="0"/>
              <a:t>بعد الانتباه يأتي الإحساس ، وهو نتيجة مباشرة لاستثارة الحواس المختلفة ، ولكي يتم الإحساس يجب إتباع الآتي :</a:t>
            </a:r>
            <a:endParaRPr lang="en-US" dirty="0" smtClean="0"/>
          </a:p>
          <a:p>
            <a:pPr algn="justLow" rtl="1"/>
            <a:r>
              <a:rPr lang="ar-SA" dirty="0" smtClean="0"/>
              <a:t>   أ ـ ضع نفسك في أنسب موضع للملاحظة مكانياً وزمنيا .</a:t>
            </a:r>
            <a:endParaRPr lang="en-US" dirty="0" smtClean="0"/>
          </a:p>
          <a:p>
            <a:pPr algn="justLow" rtl="1"/>
            <a:r>
              <a:rPr lang="ar-SA" dirty="0" smtClean="0"/>
              <a:t>  ب- تجنب المثيرات الحسية المتضاربة .</a:t>
            </a:r>
            <a:endParaRPr lang="en-US" dirty="0" smtClean="0"/>
          </a:p>
          <a:p>
            <a:pPr lvl="0" algn="justLow" rtl="1"/>
            <a:r>
              <a:rPr lang="ar-SA" b="1" dirty="0" smtClean="0"/>
              <a:t>3  </a:t>
            </a:r>
            <a:r>
              <a:rPr lang="ar-SA" b="1" dirty="0" err="1" smtClean="0"/>
              <a:t>ـ</a:t>
            </a:r>
            <a:r>
              <a:rPr lang="ar-SA" b="1" dirty="0" smtClean="0"/>
              <a:t>  الإدراك :</a:t>
            </a:r>
            <a:endParaRPr lang="en-US" dirty="0" smtClean="0"/>
          </a:p>
          <a:p>
            <a:r>
              <a:rPr lang="ar-SA" dirty="0" smtClean="0"/>
              <a:t>يتضمن تحويل الإحساس إلي معاني ملموسة ، فالإدراك فن الربط بين ما يحس </a:t>
            </a:r>
            <a:r>
              <a:rPr lang="ar-SA" dirty="0" err="1" smtClean="0"/>
              <a:t>به</a:t>
            </a:r>
            <a:r>
              <a:rPr lang="ar-SA" dirty="0" smtClean="0"/>
              <a:t> الباحث ، والخبرة الماضية ، والإدراك يعني الإدراك الواعي لأبعاده الظاهرة للملاحظة .</a:t>
            </a:r>
            <a:endParaRPr lang="en-US" sz="2800" b="1"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dirty="0" smtClean="0">
                <a:solidFill>
                  <a:srgbClr val="FF0000"/>
                </a:solidFill>
              </a:rPr>
              <a:t>( تابع ) </a:t>
            </a:r>
            <a:r>
              <a:rPr lang="ar-SA" b="1" dirty="0" smtClean="0"/>
              <a:t>خطوات تنفيذ مهارة الملاحظة :</a:t>
            </a:r>
            <a:endParaRPr lang="en-US" dirty="0" smtClean="0"/>
          </a:p>
        </p:txBody>
      </p:sp>
      <p:sp>
        <p:nvSpPr>
          <p:cNvPr id="3" name="عنصر نائب للمحتوى 2"/>
          <p:cNvSpPr>
            <a:spLocks noGrp="1"/>
          </p:cNvSpPr>
          <p:nvPr>
            <p:ph idx="1"/>
          </p:nvPr>
        </p:nvSpPr>
        <p:spPr>
          <a:xfrm>
            <a:off x="381000" y="1295400"/>
            <a:ext cx="8991600" cy="4724401"/>
          </a:xfrm>
        </p:spPr>
        <p:txBody>
          <a:bodyPr/>
          <a:lstStyle/>
          <a:p>
            <a:pPr lvl="0" rtl="1"/>
            <a:r>
              <a:rPr lang="ar-SA" b="1" dirty="0" smtClean="0"/>
              <a:t>4  </a:t>
            </a:r>
            <a:r>
              <a:rPr lang="ar-SA" b="1" dirty="0" err="1" smtClean="0"/>
              <a:t>ـ</a:t>
            </a:r>
            <a:r>
              <a:rPr lang="ar-SA" b="1" dirty="0" smtClean="0"/>
              <a:t>  التحليـــل :</a:t>
            </a:r>
            <a:endParaRPr lang="en-US" dirty="0" smtClean="0"/>
          </a:p>
          <a:p>
            <a:pPr algn="justLow" rtl="1"/>
            <a:r>
              <a:rPr lang="ar-SA" dirty="0" smtClean="0"/>
              <a:t>   فالخطوات السابقة تدخل ضمن المشاهدة ، ولكن عندما يبدأ الملاحظ مقارنة ما شاهده وما أدركه بما يجب أن </a:t>
            </a:r>
            <a:r>
              <a:rPr lang="ar-SA" smtClean="0"/>
              <a:t>يكون ، </a:t>
            </a:r>
            <a:r>
              <a:rPr lang="ar-SA" dirty="0" smtClean="0"/>
              <a:t>وقد يستخدم في ذلك الحواس أو أدوات مختلفة .</a:t>
            </a:r>
            <a:endParaRPr lang="en-US" dirty="0" smtClean="0"/>
          </a:p>
          <a:p>
            <a:pPr lvl="0" rtl="1"/>
            <a:r>
              <a:rPr lang="ar-SA" b="1" dirty="0" smtClean="0"/>
              <a:t>5  </a:t>
            </a:r>
            <a:r>
              <a:rPr lang="ar-SA" b="1" dirty="0" err="1" smtClean="0"/>
              <a:t>ـ</a:t>
            </a:r>
            <a:r>
              <a:rPr lang="ar-SA" b="1" dirty="0" smtClean="0"/>
              <a:t>  التسجيل :</a:t>
            </a:r>
            <a:endParaRPr lang="en-US" dirty="0" smtClean="0"/>
          </a:p>
          <a:p>
            <a:pPr algn="justLow" rtl="1"/>
            <a:r>
              <a:rPr lang="ar-SA" dirty="0" smtClean="0"/>
              <a:t>   وهنا تدوين الملاحظة سواء من خلال التصوير أو اللفظ أو الاثنين معاً سواء من خلال استمارة أو غيره .</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2076</TotalTime>
  <Words>1602</Words>
  <Application>Microsoft Office PowerPoint</Application>
  <PresentationFormat>A4 Paper (210x297 mm)</PresentationFormat>
  <Paragraphs>123</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PowerPoint Presentation</vt:lpstr>
      <vt:lpstr>عنوان المحاضرة</vt:lpstr>
      <vt:lpstr>عناصر المحاضرة :</vt:lpstr>
      <vt:lpstr>مقدمة :</vt:lpstr>
      <vt:lpstr>(تابع) المقدمة :</vt:lpstr>
      <vt:lpstr>مناطق الملاحظة :</vt:lpstr>
      <vt:lpstr> ( تابع ) مناطق الملاحظة :</vt:lpstr>
      <vt:lpstr> ( تابع ) مناطق الملاحظة :</vt:lpstr>
      <vt:lpstr> تطبيقات عملية على مناطق الملاحظة :</vt:lpstr>
      <vt:lpstr> ( تابع ) تطبيقات عملية على مناطق الملاحظة :</vt:lpstr>
      <vt:lpstr>أنواع الملاحظة :</vt:lpstr>
      <vt:lpstr>( تابع ) أنواع الملاحظة :</vt:lpstr>
      <vt:lpstr>شروط لدقة الإدراك والملاحظة :</vt:lpstr>
      <vt:lpstr> الأساس العلمي للملاحظة : </vt:lpstr>
      <vt:lpstr>(تابع) الأساس العلمي للملاحظة :</vt:lpstr>
      <vt:lpstr>(تابع) الأساس العلمي للملاحظة :</vt:lpstr>
      <vt:lpstr>(تابع) الأساس العلمي للملاحظة : تابع الضمانات</vt:lpstr>
      <vt:lpstr>(تابع) الأساس العلمي للملاحظة : تابع الضمانات </vt:lpstr>
      <vt:lpstr> القيم المهنية للملاحظة : </vt:lpstr>
      <vt:lpstr>خطوات تنفيذ مهارة الملاحظة :</vt:lpstr>
      <vt:lpstr>( تابع ) خطوات تنفيذ مهارة الملاحظة :</vt:lpstr>
      <vt:lpstr>( تابع ) خطوات تنفيذ مهارة الملاحظة :</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Osama Adel</cp:lastModifiedBy>
  <cp:revision>96</cp:revision>
  <dcterms:created xsi:type="dcterms:W3CDTF">2009-10-14T19:14:34Z</dcterms:created>
  <dcterms:modified xsi:type="dcterms:W3CDTF">2011-11-30T13:12:30Z</dcterms:modified>
</cp:coreProperties>
</file>