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303" r:id="rId9"/>
    <p:sldId id="298" r:id="rId10"/>
    <p:sldId id="299" r:id="rId11"/>
    <p:sldId id="300" r:id="rId12"/>
    <p:sldId id="302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علم الاجتماع السياسي</a:t>
            </a:r>
          </a:p>
          <a:p>
            <a:pPr algn="ctr"/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 .</a:t>
            </a:r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فهد بن عبدالرحمن الخريِّـف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752600"/>
          </a:xfrm>
        </p:spPr>
        <p:txBody>
          <a:bodyPr/>
          <a:lstStyle/>
          <a:p>
            <a:pPr rtl="1" eaLnBrk="1" hangingPunct="1"/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ماهية علم الاجتماع السياسي</a:t>
            </a:r>
            <a: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/>
            </a:r>
            <a:br>
              <a:rPr lang="ar-SA" sz="800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</a:br>
            <a:r>
              <a:rPr lang="ar-SA" sz="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/>
            </a:r>
            <a:br>
              <a:rPr lang="ar-SA" sz="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</a:br>
            <a: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المقدمة</a:t>
            </a:r>
            <a: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، </a:t>
            </a:r>
            <a: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التعريف والنشأة ، </a:t>
            </a:r>
            <a: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المجالات، الأهداف </a:t>
            </a:r>
            <a: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/>
            </a:r>
            <a:br>
              <a:rPr lang="ar-SA" sz="28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</a:br>
            <a:r>
              <a:rPr lang="ar-SA" sz="2800" b="1" spc="-150" dirty="0" smtClean="0">
                <a:solidFill>
                  <a:srgbClr val="FF0000"/>
                </a:solidFill>
                <a:latin typeface="ae_AlMateen" pitchFamily="2" charset="-78"/>
                <a:cs typeface="+mj-cs"/>
              </a:rPr>
              <a:t>(</a:t>
            </a:r>
            <a:r>
              <a:rPr lang="ar-SA" sz="2800" b="1" spc="-150" dirty="0" smtClean="0">
                <a:solidFill>
                  <a:srgbClr val="FF0000"/>
                </a:solidFill>
                <a:latin typeface="ae_AlMateen" pitchFamily="2" charset="-78"/>
                <a:cs typeface="+mj-cs"/>
              </a:rPr>
              <a:t>1)</a:t>
            </a:r>
            <a:endParaRPr lang="en-US" sz="3200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endParaRPr lang="ar-SA" sz="800" b="1" spc="-150" dirty="0" smtClean="0">
              <a:solidFill>
                <a:srgbClr val="376092"/>
              </a:solidFill>
              <a:latin typeface="ae_AlMateen" pitchFamily="2" charset="-78"/>
              <a:ea typeface="+mj-ea"/>
              <a:cs typeface="+mj-cs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المقدمة،،،،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تعريف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علم الاجتماع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السياسي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نشأة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وتطور علم الاجتماع السياسي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مجالات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علم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الاجتماع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السياسي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أ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ea typeface="+mj-ea"/>
                <a:cs typeface="+mj-cs"/>
              </a:rPr>
              <a:t>هداف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علم الاجتماع السياسي</a:t>
            </a:r>
            <a:endParaRPr lang="ar-SA" b="1" dirty="0" smtClean="0">
              <a:solidFill>
                <a:srgbClr val="FF0000"/>
              </a:solidFill>
              <a:cs typeface="+mj-cs"/>
            </a:endParaRPr>
          </a:p>
          <a:p>
            <a:pPr marL="0" indent="0" rtl="1" eaLnBrk="1" hangingPunct="1"/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مقدمة،،،،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738" y="1447800"/>
            <a:ext cx="8534400" cy="44935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600" dirty="0" smtClean="0"/>
              <a:t>برز علم </a:t>
            </a:r>
            <a:r>
              <a:rPr lang="ar-SA" sz="2600" dirty="0"/>
              <a:t>الاجتماع </a:t>
            </a:r>
            <a:r>
              <a:rPr lang="ar-SA" sz="2600" dirty="0" smtClean="0"/>
              <a:t>السياسي كعلم </a:t>
            </a:r>
            <a:r>
              <a:rPr lang="ar-SA" sz="2600" dirty="0"/>
              <a:t>مستقل له مجالاته المحددة </a:t>
            </a:r>
            <a:r>
              <a:rPr lang="ar-SA" sz="2600" dirty="0" smtClean="0"/>
              <a:t>وأهدافه الخاصة </a:t>
            </a:r>
            <a:r>
              <a:rPr lang="ar-SA" sz="2600" dirty="0"/>
              <a:t>التي یسعى إلى </a:t>
            </a:r>
            <a:r>
              <a:rPr lang="ar-SA" sz="2600" dirty="0" smtClean="0"/>
              <a:t>تحقیقها، </a:t>
            </a:r>
            <a:r>
              <a:rPr lang="ar-SA" sz="2600" dirty="0"/>
              <a:t>ومنهجیته التي </a:t>
            </a:r>
            <a:r>
              <a:rPr lang="ar-SA" sz="2600" dirty="0" smtClean="0"/>
              <a:t>یتبعها، </a:t>
            </a:r>
            <a:r>
              <a:rPr lang="ar-SA" sz="2600" dirty="0"/>
              <a:t>وذلك في أواخر النصف </a:t>
            </a:r>
            <a:r>
              <a:rPr lang="ar-SA" sz="2600" dirty="0" smtClean="0"/>
              <a:t>الأول من </a:t>
            </a:r>
            <a:r>
              <a:rPr lang="ar-SA" sz="2600" dirty="0"/>
              <a:t>القرن </a:t>
            </a:r>
            <a:r>
              <a:rPr lang="ar-SA" sz="2600" dirty="0" smtClean="0"/>
              <a:t>العشرین (1945م) </a:t>
            </a:r>
            <a:r>
              <a:rPr lang="ar-SA" sz="2600" dirty="0"/>
              <a:t>، إلاّ أن </a:t>
            </a:r>
            <a:r>
              <a:rPr lang="ar-SA" sz="2600" dirty="0" smtClean="0"/>
              <a:t>مفاهيمه الرئيسية </a:t>
            </a:r>
            <a:r>
              <a:rPr lang="ar-SA" sz="2600" dirty="0"/>
              <a:t>التي تشكل الآن مجالات </a:t>
            </a:r>
            <a:r>
              <a:rPr lang="ar-SA" sz="2600" dirty="0" smtClean="0"/>
              <a:t>البحث والدراسة </a:t>
            </a:r>
            <a:r>
              <a:rPr lang="ar-SA" sz="2600" dirty="0"/>
              <a:t>في إطار هذا العلم ، قد تم التعرض </a:t>
            </a:r>
            <a:r>
              <a:rPr lang="ar-SA" sz="2600" dirty="0" smtClean="0"/>
              <a:t>إليها </a:t>
            </a:r>
            <a:r>
              <a:rPr lang="ar-SA" sz="2600" dirty="0"/>
              <a:t>بشكل مباشر أو </a:t>
            </a:r>
            <a:r>
              <a:rPr lang="ar-SA" sz="2600" dirty="0" smtClean="0"/>
              <a:t>غير </a:t>
            </a:r>
            <a:r>
              <a:rPr lang="ar-SA" sz="2600" dirty="0"/>
              <a:t>مباشر في </a:t>
            </a:r>
            <a:r>
              <a:rPr lang="ar-SA" sz="2600" dirty="0" smtClean="0"/>
              <a:t>العدید من </a:t>
            </a:r>
            <a:r>
              <a:rPr lang="ar-SA" sz="2600" dirty="0"/>
              <a:t>المحاولات </a:t>
            </a:r>
            <a:r>
              <a:rPr lang="ar-SA" sz="2600" dirty="0" smtClean="0"/>
              <a:t>العلمية </a:t>
            </a:r>
            <a:r>
              <a:rPr lang="ar-SA" sz="2600" dirty="0"/>
              <a:t>الجادة التي برزت خلال الحضارات </a:t>
            </a:r>
            <a:r>
              <a:rPr lang="ar-SA" sz="2600" dirty="0" smtClean="0"/>
              <a:t>الإنسانية </a:t>
            </a:r>
            <a:r>
              <a:rPr lang="ar-SA" sz="2600" dirty="0"/>
              <a:t>المختلفة ، </a:t>
            </a:r>
            <a:r>
              <a:rPr lang="ar-SA" sz="2600" dirty="0" smtClean="0"/>
              <a:t>منذ الحضارات الشرقية القديمة </a:t>
            </a:r>
            <a:r>
              <a:rPr lang="ar-SA" sz="2600" dirty="0"/>
              <a:t>، مرورا بالحضارة </a:t>
            </a:r>
            <a:r>
              <a:rPr lang="ar-SA" sz="2600" dirty="0" smtClean="0"/>
              <a:t>اليونانية </a:t>
            </a:r>
            <a:r>
              <a:rPr lang="ar-SA" sz="2600" dirty="0"/>
              <a:t>القدیمة ، وما جاء بعد ذلك </a:t>
            </a:r>
            <a:r>
              <a:rPr lang="ar-SA" sz="2600" dirty="0" smtClean="0"/>
              <a:t>، وهذا یدل </a:t>
            </a:r>
            <a:r>
              <a:rPr lang="ar-SA" sz="2600" dirty="0"/>
              <a:t>على أن </a:t>
            </a:r>
            <a:r>
              <a:rPr lang="ar-SA" sz="2600" dirty="0" smtClean="0"/>
              <a:t>القضايا والمواضيع </a:t>
            </a:r>
            <a:r>
              <a:rPr lang="ar-SA" sz="2600" dirty="0"/>
              <a:t>التي یتصدى لها علم </a:t>
            </a:r>
            <a:r>
              <a:rPr lang="ar-SA" sz="2600" dirty="0" smtClean="0"/>
              <a:t>الاجتماع السياسي </a:t>
            </a:r>
            <a:r>
              <a:rPr lang="ar-SA" sz="2600" dirty="0"/>
              <a:t>تعد </a:t>
            </a:r>
            <a:r>
              <a:rPr lang="ar-SA" sz="2600" dirty="0" smtClean="0"/>
              <a:t>أساسية </a:t>
            </a:r>
            <a:r>
              <a:rPr lang="ar-SA" sz="2600" dirty="0"/>
              <a:t>في إطار نشأة النظم السیاسیة </a:t>
            </a:r>
            <a:r>
              <a:rPr lang="ar-SA" sz="2600" dirty="0" smtClean="0"/>
              <a:t>والاجتماعية </a:t>
            </a:r>
            <a:r>
              <a:rPr lang="ar-SA" sz="2600" dirty="0"/>
              <a:t>من خلال </a:t>
            </a:r>
            <a:r>
              <a:rPr lang="ar-SA" sz="2600" dirty="0" smtClean="0"/>
              <a:t>التفاعل الدینامیكي </a:t>
            </a:r>
            <a:r>
              <a:rPr lang="ar-SA" sz="2600" dirty="0"/>
              <a:t>بین الجماعات أو المجتمعات الإنسانیة ، وما ینتج عنه من نظم </a:t>
            </a:r>
            <a:r>
              <a:rPr lang="ar-SA" sz="2600" dirty="0" smtClean="0"/>
              <a:t>وأنساق وبناءات </a:t>
            </a:r>
            <a:r>
              <a:rPr lang="ar-SA" sz="2600" dirty="0"/>
              <a:t>هي العصب الرئیس لقیام المجتمعات وتقدمها </a:t>
            </a:r>
            <a:r>
              <a:rPr lang="ar-SA" sz="2600" dirty="0" smtClean="0"/>
              <a:t>وتطورها. </a:t>
            </a:r>
            <a:endParaRPr lang="ar-S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648200"/>
          </a:xfrm>
        </p:spPr>
        <p:txBody>
          <a:bodyPr/>
          <a:lstStyle/>
          <a:p>
            <a:pPr marL="0" lvl="0" indent="0" algn="just" rtl="1">
              <a:buClr>
                <a:srgbClr val="C00000"/>
              </a:buClr>
              <a:buNone/>
            </a:pPr>
            <a:endParaRPr lang="ar-SA" sz="800" dirty="0" smtClean="0">
              <a:cs typeface="+mj-cs"/>
            </a:endParaRPr>
          </a:p>
          <a:p>
            <a:pPr marL="0" lvl="0" indent="0" algn="just" rtl="1">
              <a:buClr>
                <a:srgbClr val="C00000"/>
              </a:buClr>
              <a:buNone/>
            </a:pPr>
            <a:r>
              <a:rPr lang="ar-SA" sz="2600" dirty="0" smtClean="0">
                <a:cs typeface="+mj-cs"/>
              </a:rPr>
              <a:t>لقد رسخ علم </a:t>
            </a:r>
            <a:r>
              <a:rPr lang="ar-SA" sz="2600" dirty="0">
                <a:cs typeface="+mj-cs"/>
              </a:rPr>
              <a:t>الاجتماع </a:t>
            </a:r>
            <a:r>
              <a:rPr lang="ar-SA" sz="2600" dirty="0" smtClean="0">
                <a:cs typeface="+mj-cs"/>
              </a:rPr>
              <a:t>السياسي، </a:t>
            </a:r>
            <a:r>
              <a:rPr lang="ar-SA" sz="2600" dirty="0">
                <a:solidFill>
                  <a:srgbClr val="FF0000"/>
                </a:solidFill>
                <a:cs typeface="+mj-cs"/>
              </a:rPr>
              <a:t>وأصبحت له أهمیته الكبرى </a:t>
            </a:r>
            <a:r>
              <a:rPr lang="ar-SA" sz="2600" dirty="0">
                <a:cs typeface="+mj-cs"/>
              </a:rPr>
              <a:t>بین </a:t>
            </a:r>
            <a:r>
              <a:rPr lang="ar-SA" sz="2600" dirty="0" smtClean="0">
                <a:cs typeface="+mj-cs"/>
              </a:rPr>
              <a:t>العلوم بصفة عامة، والعلوم </a:t>
            </a:r>
            <a:r>
              <a:rPr lang="ar-SA" sz="2600" dirty="0">
                <a:cs typeface="+mj-cs"/>
              </a:rPr>
              <a:t>الإنسانیة بصفة خاصة ، نظرا لاهتمامه بقضایا هامة </a:t>
            </a:r>
            <a:r>
              <a:rPr lang="ar-SA" sz="2600" dirty="0" smtClean="0">
                <a:cs typeface="+mj-cs"/>
              </a:rPr>
              <a:t>تخص العلاقات </a:t>
            </a:r>
            <a:r>
              <a:rPr lang="ar-SA" sz="2600" dirty="0">
                <a:cs typeface="+mj-cs"/>
              </a:rPr>
              <a:t>الإنسانیة التي كانت تدخل أحیانا في إطار اهتمامات العلوم السیاسیة ، وأحیانا أخرى في إطار العلوم الاجتماعیة ، ما أدى إلى تداخل المفاهیم وتفسیراتها ، </a:t>
            </a:r>
            <a:r>
              <a:rPr lang="ar-SA" sz="2600" dirty="0" smtClean="0">
                <a:cs typeface="+mj-cs"/>
              </a:rPr>
              <a:t>وبالتالي تداخل </a:t>
            </a:r>
            <a:r>
              <a:rPr lang="ar-SA" sz="2600" dirty="0">
                <a:cs typeface="+mj-cs"/>
              </a:rPr>
              <a:t>تحدید تأثیراتها وانعكاساتها على الحیاة </a:t>
            </a:r>
            <a:r>
              <a:rPr lang="ar-SA" sz="2600" dirty="0" smtClean="0">
                <a:cs typeface="+mj-cs"/>
              </a:rPr>
              <a:t>الاجتماعیة، </a:t>
            </a:r>
            <a:r>
              <a:rPr lang="ar-SA" sz="2600" dirty="0">
                <a:cs typeface="+mj-cs"/>
              </a:rPr>
              <a:t>حیث أن الهدف من </a:t>
            </a:r>
            <a:r>
              <a:rPr lang="ar-SA" sz="2600" dirty="0" smtClean="0">
                <a:cs typeface="+mj-cs"/>
              </a:rPr>
              <a:t>دراسة وتحلیل </a:t>
            </a:r>
            <a:r>
              <a:rPr lang="ar-SA" sz="2600" dirty="0">
                <a:cs typeface="+mj-cs"/>
              </a:rPr>
              <a:t>الظاهرات السیاسیة هو تنمیة وتطویر تلك الحیاة الاجتماعیة ، ولا یمكن أن </a:t>
            </a:r>
            <a:r>
              <a:rPr lang="ar-SA" sz="2600" dirty="0" smtClean="0">
                <a:cs typeface="+mj-cs"/>
              </a:rPr>
              <a:t>یحدث ذلك </a:t>
            </a:r>
            <a:r>
              <a:rPr lang="ar-SA" sz="2600" dirty="0">
                <a:cs typeface="+mj-cs"/>
              </a:rPr>
              <a:t>إلا من خلال تحدید المفاهیم بشكل علمي ، ودراستها انطلاقا من بناء نظري </a:t>
            </a:r>
            <a:r>
              <a:rPr lang="ar-SA" sz="2600" dirty="0" smtClean="0">
                <a:cs typeface="+mj-cs"/>
              </a:rPr>
              <a:t>خاص ومنهجیة </a:t>
            </a:r>
            <a:r>
              <a:rPr lang="ar-SA" sz="2600" dirty="0">
                <a:cs typeface="+mj-cs"/>
              </a:rPr>
              <a:t>خاصة ، ما </a:t>
            </a:r>
            <a:r>
              <a:rPr lang="ar-SA" sz="2600" dirty="0" smtClean="0">
                <a:cs typeface="+mj-cs"/>
              </a:rPr>
              <a:t>یمكّن </a:t>
            </a:r>
            <a:r>
              <a:rPr lang="ar-SA" sz="2600" dirty="0">
                <a:cs typeface="+mj-cs"/>
              </a:rPr>
              <a:t>من الوصول إلى نتائج وقوانین علمیة تساهم بشكل مباشر </a:t>
            </a:r>
            <a:r>
              <a:rPr lang="ar-SA" sz="2600" dirty="0" smtClean="0">
                <a:cs typeface="+mj-cs"/>
              </a:rPr>
              <a:t>في التنمیة </a:t>
            </a:r>
            <a:r>
              <a:rPr lang="ar-SA" sz="2600" dirty="0">
                <a:cs typeface="+mj-cs"/>
              </a:rPr>
              <a:t>السیاسیة </a:t>
            </a:r>
            <a:r>
              <a:rPr lang="ar-SA" sz="2600" dirty="0" smtClean="0">
                <a:cs typeface="+mj-cs"/>
              </a:rPr>
              <a:t>والاجتماعية، وإذا </a:t>
            </a:r>
            <a:r>
              <a:rPr lang="ar-SA" sz="2600" dirty="0">
                <a:cs typeface="+mj-cs"/>
              </a:rPr>
              <a:t>كانت الدراسات والأبحاث في مجال العلوم </a:t>
            </a:r>
            <a:r>
              <a:rPr lang="ar-SA" sz="2600" dirty="0" smtClean="0">
                <a:cs typeface="+mj-cs"/>
              </a:rPr>
              <a:t>الاجتماعیة وفي </a:t>
            </a:r>
            <a:r>
              <a:rPr lang="ar-SA" sz="2600" dirty="0">
                <a:cs typeface="+mj-cs"/>
              </a:rPr>
              <a:t>مجال العلوم السیاسیة تتداخل أحیانا وتتلامس في مواضع أخرى </a:t>
            </a:r>
            <a:r>
              <a:rPr lang="ar-SA" sz="2600" dirty="0" smtClean="0">
                <a:cs typeface="+mj-cs"/>
              </a:rPr>
              <a:t>،</a:t>
            </a:r>
            <a:endParaRPr lang="en-US" sz="2600" b="1" dirty="0" smtClean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6096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343400"/>
          </a:xfrm>
        </p:spPr>
        <p:txBody>
          <a:bodyPr/>
          <a:lstStyle/>
          <a:p>
            <a:pPr marL="0" lvl="0" indent="0" algn="just" rtl="1">
              <a:buClr>
                <a:srgbClr val="C00000"/>
              </a:buClr>
              <a:buNone/>
            </a:pPr>
            <a:r>
              <a:rPr lang="ar-SA" sz="2600" dirty="0">
                <a:cs typeface="+mj-cs"/>
              </a:rPr>
              <a:t>بل وتتباین في بعض الأحیان ، عندما یتعلق الأمر بمفاهیم وقضایا لها صفة </a:t>
            </a:r>
            <a:r>
              <a:rPr lang="ar-SA" sz="2600" dirty="0" smtClean="0">
                <a:cs typeface="+mj-cs"/>
              </a:rPr>
              <a:t>(الاجتماعي) وصفة (السياسي).</a:t>
            </a:r>
          </a:p>
          <a:p>
            <a:pPr marL="0" lvl="0" indent="0" algn="just" rtl="1">
              <a:buClr>
                <a:srgbClr val="C00000"/>
              </a:buClr>
              <a:buNone/>
            </a:pPr>
            <a:r>
              <a:rPr lang="ar-SA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وحیث أن الظاهرة السیاسیة لا یمكن أن تحدث إلا في إطار </a:t>
            </a:r>
            <a:r>
              <a:rPr lang="ar-SA" sz="2600" dirty="0" smtClean="0">
                <a:cs typeface="+mj-cs"/>
              </a:rPr>
              <a:t>الجماعة الاجتماعية </a:t>
            </a:r>
            <a:r>
              <a:rPr lang="ar-SA" sz="2600" dirty="0">
                <a:cs typeface="+mj-cs"/>
              </a:rPr>
              <a:t>، ولا یمكن </a:t>
            </a:r>
            <a:r>
              <a:rPr lang="ar-SA" sz="2600" dirty="0" smtClean="0">
                <a:cs typeface="+mj-cs"/>
              </a:rPr>
              <a:t>أن تفهم </a:t>
            </a:r>
            <a:r>
              <a:rPr lang="ar-SA" sz="2600" dirty="0">
                <a:cs typeface="+mj-cs"/>
              </a:rPr>
              <a:t>إلا من خلال إدراك تأثیراتها على تلك الجماعة </a:t>
            </a:r>
            <a:r>
              <a:rPr lang="ar-SA" sz="2600" dirty="0" smtClean="0">
                <a:cs typeface="+mj-cs"/>
              </a:rPr>
              <a:t>أو المجتمع، </a:t>
            </a:r>
            <a:r>
              <a:rPr lang="ar-SA" sz="2600" dirty="0">
                <a:cs typeface="+mj-cs"/>
              </a:rPr>
              <a:t>فإن </a:t>
            </a:r>
            <a:r>
              <a:rPr lang="ar-SA" sz="2600" dirty="0" smtClean="0">
                <a:cs typeface="+mj-cs"/>
              </a:rPr>
              <a:t>علم الاجتماع </a:t>
            </a:r>
            <a:r>
              <a:rPr lang="ar-SA" sz="2600" dirty="0">
                <a:cs typeface="+mj-cs"/>
              </a:rPr>
              <a:t>السیاسي برز لیحل هذا التشابك ، ولیوضح ما كان یكتنف تلك الدراسات </a:t>
            </a:r>
            <a:r>
              <a:rPr lang="ar-SA" sz="2600" dirty="0" smtClean="0">
                <a:cs typeface="+mj-cs"/>
              </a:rPr>
              <a:t>من غموض.</a:t>
            </a:r>
          </a:p>
          <a:p>
            <a:pPr marL="0" lvl="0" indent="0" algn="just" rtl="1">
              <a:buClr>
                <a:srgbClr val="C00000"/>
              </a:buClr>
              <a:buNone/>
            </a:pPr>
            <a:r>
              <a:rPr lang="ar-SA" sz="2600" dirty="0" smtClean="0">
                <a:cs typeface="+mj-cs"/>
              </a:rPr>
              <a:t>- وفي هذا الصدد فقد </a:t>
            </a:r>
            <a:r>
              <a:rPr lang="ar-SA" sz="2600" dirty="0">
                <a:cs typeface="+mj-cs"/>
              </a:rPr>
              <a:t>أوضح العالمین " لبست </a:t>
            </a:r>
            <a:r>
              <a:rPr lang="ar-SA" sz="2600" dirty="0" smtClean="0">
                <a:cs typeface="+mj-cs"/>
              </a:rPr>
              <a:t>و </a:t>
            </a:r>
            <a:r>
              <a:rPr lang="ar-SA" sz="2600" dirty="0" err="1" smtClean="0">
                <a:cs typeface="+mj-cs"/>
              </a:rPr>
              <a:t>بندكس</a:t>
            </a:r>
            <a:r>
              <a:rPr lang="ar-SA" sz="2600" dirty="0" smtClean="0">
                <a:cs typeface="+mj-cs"/>
              </a:rPr>
              <a:t> </a:t>
            </a:r>
            <a:r>
              <a:rPr lang="ar-SA" sz="2600" dirty="0">
                <a:cs typeface="+mj-cs"/>
              </a:rPr>
              <a:t>" الفروقات بین مجالات </a:t>
            </a:r>
            <a:r>
              <a:rPr lang="ar-SA" sz="2600" dirty="0" smtClean="0">
                <a:cs typeface="+mj-cs"/>
              </a:rPr>
              <a:t>الاهتمام لعلم </a:t>
            </a:r>
            <a:r>
              <a:rPr lang="ar-SA" sz="2600" dirty="0">
                <a:cs typeface="+mj-cs"/>
              </a:rPr>
              <a:t>السیاسة وعلم الاجتماع السیاسي ، في أن علم السیاسة یبدأ بدراسة الدولة وكیف </a:t>
            </a:r>
            <a:r>
              <a:rPr lang="ar-SA" sz="2600" dirty="0" smtClean="0">
                <a:cs typeface="+mj-cs"/>
              </a:rPr>
              <a:t>تؤثر على </a:t>
            </a:r>
            <a:r>
              <a:rPr lang="ar-SA" sz="2600" dirty="0">
                <a:cs typeface="+mj-cs"/>
              </a:rPr>
              <a:t>المجتمع ، في حین أن علم الاجتماع السیاسي یبدأ بدراسة المجتمع وكیف یؤثر </a:t>
            </a:r>
            <a:r>
              <a:rPr lang="ar-SA" sz="2600" dirty="0" smtClean="0">
                <a:cs typeface="+mj-cs"/>
              </a:rPr>
              <a:t>على الدولة </a:t>
            </a:r>
            <a:r>
              <a:rPr lang="ar-SA" sz="2800" dirty="0"/>
              <a:t>.</a:t>
            </a:r>
            <a:endParaRPr lang="en-US" sz="28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تعريف علم الاجتماع السياسي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649" y="1447800"/>
            <a:ext cx="9067800" cy="44935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dirty="0" smtClean="0"/>
              <a:t>  </a:t>
            </a:r>
            <a:r>
              <a:rPr lang="ar-SA" sz="2600" dirty="0" smtClean="0">
                <a:cs typeface="+mj-cs"/>
              </a:rPr>
              <a:t>یعد </a:t>
            </a:r>
            <a:r>
              <a:rPr lang="ar-SA" sz="2600" dirty="0">
                <a:cs typeface="+mj-cs"/>
              </a:rPr>
              <a:t>تعریف العلم ذو قیمة هامة ، ذلك لأنه محاولة لتحدید ماهیته وأهدافه </a:t>
            </a:r>
            <a:r>
              <a:rPr lang="ar-SA" sz="2600" dirty="0" smtClean="0">
                <a:cs typeface="+mj-cs"/>
              </a:rPr>
              <a:t>ومجالاته، ما یساعد </a:t>
            </a:r>
            <a:r>
              <a:rPr lang="ar-SA" sz="2600" dirty="0">
                <a:cs typeface="+mj-cs"/>
              </a:rPr>
              <a:t>على تطوره على ید الباحثین و الدارسین المتخصصین ، إلا أن ذلك </a:t>
            </a:r>
            <a:r>
              <a:rPr lang="ar-SA" sz="2600" dirty="0" smtClean="0">
                <a:cs typeface="+mj-cs"/>
              </a:rPr>
              <a:t>لیس بالأمر الهین </a:t>
            </a:r>
            <a:r>
              <a:rPr lang="ar-SA" sz="2600" dirty="0">
                <a:cs typeface="+mj-cs"/>
              </a:rPr>
              <a:t>، حیث تواجه هؤلاء مشكلة </a:t>
            </a:r>
            <a:r>
              <a:rPr lang="ar-SA" sz="2600" dirty="0" smtClean="0">
                <a:cs typeface="+mj-cs"/>
              </a:rPr>
              <a:t>التعریف، </a:t>
            </a:r>
            <a:r>
              <a:rPr lang="ar-SA" sz="2600" dirty="0">
                <a:cs typeface="+mj-cs"/>
              </a:rPr>
              <a:t>خاصة في مجال العلوم الإنسانیة </a:t>
            </a:r>
            <a:r>
              <a:rPr lang="ar-SA" sz="2600" dirty="0" smtClean="0">
                <a:cs typeface="+mj-cs"/>
              </a:rPr>
              <a:t>أو الاجتماعیة، </a:t>
            </a:r>
            <a:r>
              <a:rPr lang="ar-SA" sz="2600" dirty="0">
                <a:cs typeface="+mj-cs"/>
              </a:rPr>
              <a:t>نظرا لأن الظواهر الناجمة عن هذه العلوم ذات طبیعة خاصة متغیرة </a:t>
            </a:r>
            <a:r>
              <a:rPr lang="ar-SA" sz="2600" dirty="0" smtClean="0">
                <a:cs typeface="+mj-cs"/>
              </a:rPr>
              <a:t>غیر مستقرة </a:t>
            </a:r>
            <a:r>
              <a:rPr lang="ar-SA" sz="2600" dirty="0">
                <a:cs typeface="+mj-cs"/>
              </a:rPr>
              <a:t>إلى حد كبیر ، وحیث إن القضایا التي تتناولها تلك العلوم تختلف في </a:t>
            </a:r>
            <a:r>
              <a:rPr lang="ar-SA" sz="2600" dirty="0" smtClean="0">
                <a:cs typeface="+mj-cs"/>
              </a:rPr>
              <a:t>طبیعتها، إضافة </a:t>
            </a:r>
            <a:r>
              <a:rPr lang="ar-SA" sz="2600" dirty="0">
                <a:cs typeface="+mj-cs"/>
              </a:rPr>
              <a:t>إلى اختلاف الأولویات التي یهتم بها </a:t>
            </a:r>
            <a:r>
              <a:rPr lang="ar-SA" sz="2600" dirty="0" smtClean="0">
                <a:cs typeface="+mj-cs"/>
              </a:rPr>
              <a:t>العلماء، </a:t>
            </a:r>
            <a:r>
              <a:rPr lang="ar-SA" sz="2600" dirty="0">
                <a:cs typeface="+mj-cs"/>
              </a:rPr>
              <a:t>واختلاف ظروفهم </a:t>
            </a:r>
            <a:r>
              <a:rPr lang="ar-SA" sz="2600" dirty="0" smtClean="0">
                <a:cs typeface="+mj-cs"/>
              </a:rPr>
              <a:t>الموضوعیة والذاتیة، </a:t>
            </a:r>
            <a:r>
              <a:rPr lang="ar-SA" sz="2600" dirty="0">
                <a:cs typeface="+mj-cs"/>
              </a:rPr>
              <a:t>فإن ذلك جمیعه </a:t>
            </a:r>
            <a:r>
              <a:rPr lang="ar-SA" sz="2600" dirty="0" smtClean="0">
                <a:cs typeface="+mj-cs"/>
              </a:rPr>
              <a:t>یؤثر على </a:t>
            </a:r>
            <a:r>
              <a:rPr lang="ar-SA" sz="2600" dirty="0">
                <a:cs typeface="+mj-cs"/>
              </a:rPr>
              <a:t>التعریف الذي یطلقه أي منهم على العلم الذي </a:t>
            </a:r>
            <a:r>
              <a:rPr lang="ar-SA" sz="2600" dirty="0" smtClean="0">
                <a:cs typeface="+mj-cs"/>
              </a:rPr>
              <a:t>یدرسه، </a:t>
            </a:r>
            <a:r>
              <a:rPr lang="ar-SA" sz="2600" dirty="0">
                <a:cs typeface="+mj-cs"/>
              </a:rPr>
              <a:t>فینتج عن ذلك تعریفات مختلفة حسب الزاویة التي یسلط منها كل منهم الضوء </a:t>
            </a:r>
            <a:r>
              <a:rPr lang="ar-SA" sz="2600" dirty="0" smtClean="0">
                <a:cs typeface="+mj-cs"/>
              </a:rPr>
              <a:t>على العلم </a:t>
            </a:r>
            <a:r>
              <a:rPr lang="ar-SA" sz="2600" dirty="0">
                <a:cs typeface="+mj-cs"/>
              </a:rPr>
              <a:t>.</a:t>
            </a:r>
          </a:p>
          <a:p>
            <a:pPr algn="just"/>
            <a:r>
              <a:rPr lang="ar-SA" sz="2600" dirty="0">
                <a:cs typeface="+mj-cs"/>
              </a:rPr>
              <a:t>من هنا نجد الاختلاف الواضح بین تعریفات علم الاجتماع </a:t>
            </a:r>
            <a:r>
              <a:rPr lang="ar-SA" sz="2600" dirty="0" smtClean="0">
                <a:cs typeface="+mj-cs"/>
              </a:rPr>
              <a:t>السياسي، </a:t>
            </a:r>
            <a:r>
              <a:rPr lang="ar-SA" sz="2600" dirty="0">
                <a:cs typeface="+mj-cs"/>
              </a:rPr>
              <a:t>إلا أن </a:t>
            </a:r>
            <a:r>
              <a:rPr lang="ar-SA" sz="2600" dirty="0" smtClean="0">
                <a:cs typeface="+mj-cs"/>
              </a:rPr>
              <a:t>كل منها </a:t>
            </a:r>
            <a:r>
              <a:rPr lang="ar-SA" sz="2600" dirty="0">
                <a:cs typeface="+mj-cs"/>
              </a:rPr>
              <a:t>یصب في مصلحة تحدید أطراف هذا العلم الحدیث نسبیا </a:t>
            </a:r>
            <a:r>
              <a:rPr lang="ar-SA" sz="2600" dirty="0" smtClean="0">
                <a:cs typeface="+mj-cs"/>
              </a:rPr>
              <a:t>.</a:t>
            </a:r>
            <a:endParaRPr lang="ar-SA" sz="2600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381000"/>
            <a:ext cx="8915400" cy="5364163"/>
          </a:xfrm>
        </p:spPr>
        <p:txBody>
          <a:bodyPr/>
          <a:lstStyle/>
          <a:p>
            <a:pPr algn="just" rtl="1"/>
            <a:endParaRPr lang="ar-SA" sz="800" b="1" dirty="0" smtClean="0"/>
          </a:p>
          <a:p>
            <a:pPr algn="just" rtl="1"/>
            <a:r>
              <a:rPr lang="ar-SA" sz="2600" b="1" dirty="0" smtClean="0"/>
              <a:t>علم </a:t>
            </a:r>
            <a:r>
              <a:rPr lang="ar-SA" sz="2600" b="1" dirty="0"/>
              <a:t>الاجتماع </a:t>
            </a:r>
            <a:r>
              <a:rPr lang="ar-SA" sz="2600" b="1" dirty="0" smtClean="0"/>
              <a:t>: </a:t>
            </a:r>
            <a:r>
              <a:rPr lang="ar-SA" sz="2600" dirty="0" smtClean="0"/>
              <a:t>(هو </a:t>
            </a:r>
            <a:r>
              <a:rPr lang="ar-SA" sz="2600" dirty="0"/>
              <a:t>الدراسة العلمية للمجتمع </a:t>
            </a:r>
            <a:r>
              <a:rPr lang="ar-SA" sz="2600" dirty="0" smtClean="0"/>
              <a:t>) وهو ( </a:t>
            </a:r>
            <a:r>
              <a:rPr lang="ar-SA" sz="2600" dirty="0"/>
              <a:t>علم دراسة النظام </a:t>
            </a:r>
            <a:r>
              <a:rPr lang="ar-SA" sz="2600" dirty="0" smtClean="0"/>
              <a:t>الاجتماعي والبناء الاجتماعي) وهو (دراسة الظواهر </a:t>
            </a:r>
            <a:r>
              <a:rPr lang="ar-SA" sz="2600" dirty="0"/>
              <a:t>الاجتماعية التي تطرأ علي المجتمع </a:t>
            </a:r>
            <a:r>
              <a:rPr lang="ar-SA" sz="2600" dirty="0" smtClean="0"/>
              <a:t>الإنساني)</a:t>
            </a:r>
            <a:endParaRPr lang="ar-SA" sz="2600" dirty="0"/>
          </a:p>
          <a:p>
            <a:pPr algn="just" rtl="1"/>
            <a:r>
              <a:rPr lang="ar-SA" sz="2600" b="1" dirty="0"/>
              <a:t>السياسة </a:t>
            </a:r>
            <a:r>
              <a:rPr lang="ar-SA" sz="2600" b="1" dirty="0" smtClean="0"/>
              <a:t>: </a:t>
            </a:r>
            <a:r>
              <a:rPr lang="ar-SA" sz="2600" dirty="0" smtClean="0"/>
              <a:t>من</a:t>
            </a:r>
            <a:r>
              <a:rPr lang="ar-SA" sz="2600" b="1" dirty="0" smtClean="0"/>
              <a:t> </a:t>
            </a:r>
            <a:r>
              <a:rPr lang="ar-SA" sz="2600" dirty="0" smtClean="0"/>
              <a:t>ساس</a:t>
            </a:r>
            <a:r>
              <a:rPr lang="ar-SA" sz="2600" dirty="0"/>
              <a:t>، يَسوس ، سُسْ ، سِياسةً ، فهو سائِس ، والمفعول مَسوس. </a:t>
            </a:r>
            <a:r>
              <a:rPr lang="ar-SA" sz="2600" dirty="0" smtClean="0"/>
              <a:t>وساس </a:t>
            </a:r>
            <a:r>
              <a:rPr lang="ar-SA" sz="2600" dirty="0"/>
              <a:t>النَّاسَ : حَكَمهم، تولّى قيادتَهم وإدارةَ شئونهم </a:t>
            </a:r>
            <a:r>
              <a:rPr lang="ar-SA" sz="2600" dirty="0" smtClean="0"/>
              <a:t>بالعدل</a:t>
            </a:r>
            <a:r>
              <a:rPr lang="ar-SA" sz="2600" dirty="0"/>
              <a:t>". </a:t>
            </a:r>
            <a:r>
              <a:rPr lang="ar-SA" sz="2600" dirty="0" smtClean="0"/>
              <a:t>ساس </a:t>
            </a:r>
            <a:r>
              <a:rPr lang="ar-SA" sz="2600" dirty="0"/>
              <a:t>الأمورَ: دبَّرها، أدارَها، قام </a:t>
            </a:r>
            <a:r>
              <a:rPr lang="ar-SA" sz="2600" dirty="0" smtClean="0"/>
              <a:t>بإصلاحها. و"سَاسَ </a:t>
            </a:r>
            <a:r>
              <a:rPr lang="ar-SA" sz="2600" dirty="0"/>
              <a:t>أُمورَ النَّاسِ بِالحَقِّ" : تَدَبَّرَهَا، تَوَلَّى تَدْبِيرَهَا وَتصْرِيفَهَا. "وهذا مِنْ وَاجِبِ القَادَةِ أنْ يَسُوسُوا الشَّعْبَ بِالعَدْلِ".</a:t>
            </a:r>
          </a:p>
          <a:p>
            <a:pPr algn="just" rtl="1"/>
            <a:r>
              <a:rPr lang="ar-SA" sz="2600" dirty="0" smtClean="0"/>
              <a:t>- قال </a:t>
            </a:r>
            <a:r>
              <a:rPr lang="ar-SA" sz="2600" dirty="0"/>
              <a:t>شارح القاموس: ومن المجاز: سُسْتُ الرعية سياسة: أمرتهم ونهيتهم. وساس الأمر سياسة: قام به. والسياسة: القيام على الشيء بما </a:t>
            </a:r>
            <a:r>
              <a:rPr lang="ar-SA" sz="2600" dirty="0" smtClean="0"/>
              <a:t>يصلحه.</a:t>
            </a:r>
          </a:p>
          <a:p>
            <a:pPr algn="just" rtl="1"/>
            <a:r>
              <a:rPr lang="ar-SA" sz="2600" dirty="0" smtClean="0"/>
              <a:t>- ويعرِّفها معجم </a:t>
            </a:r>
            <a:r>
              <a:rPr lang="ar-SA" sz="2600" dirty="0"/>
              <a:t>(روبير)- بأنها: (فن إدارة المجتمعات الإنسانية</a:t>
            </a:r>
            <a:r>
              <a:rPr lang="ar-SA" sz="2600" dirty="0" smtClean="0"/>
              <a:t>).</a:t>
            </a:r>
          </a:p>
          <a:p>
            <a:pPr algn="just" rtl="1"/>
            <a:r>
              <a:rPr lang="ar-SA" sz="2600" dirty="0" smtClean="0"/>
              <a:t>- ويذهب </a:t>
            </a:r>
            <a:r>
              <a:rPr lang="ar-SA" sz="2600" dirty="0"/>
              <a:t>المعجم القانوني إلى تعريف السياسة أنها: (أصول أو فن إدارة الشؤون العامة)</a:t>
            </a:r>
          </a:p>
          <a:p>
            <a:pPr algn="just" rtl="1"/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298078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>
                <a:solidFill>
                  <a:srgbClr val="FF0000"/>
                </a:solidFill>
                <a:cs typeface="Arial" pitchFamily="34" charset="0"/>
              </a:rPr>
              <a:t>تعريف علم الاجتماع السياسي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dirty="0" smtClean="0">
                <a:cs typeface="+mj-cs"/>
              </a:rPr>
              <a:t>1- علم </a:t>
            </a:r>
            <a:r>
              <a:rPr lang="ar-SA" sz="2600" dirty="0">
                <a:cs typeface="+mj-cs"/>
              </a:rPr>
              <a:t>الاجتماع السیاسي هو </a:t>
            </a:r>
            <a:r>
              <a:rPr lang="ar-SA" sz="2600" dirty="0" smtClean="0">
                <a:cs typeface="+mj-cs"/>
              </a:rPr>
              <a:t>: ذلك </a:t>
            </a:r>
            <a:r>
              <a:rPr lang="ar-SA" sz="2600" dirty="0">
                <a:cs typeface="+mj-cs"/>
              </a:rPr>
              <a:t>العلم الذي یدرس الظواهر والنظم السیاسیة في </a:t>
            </a:r>
            <a:r>
              <a:rPr lang="ar-SA" sz="2600" dirty="0" smtClean="0">
                <a:cs typeface="+mj-cs"/>
              </a:rPr>
              <a:t>ضوء البناء </a:t>
            </a:r>
            <a:r>
              <a:rPr lang="ar-SA" sz="2600" dirty="0">
                <a:cs typeface="+mj-cs"/>
              </a:rPr>
              <a:t>الاجتماعي والثقافة السائدة في المجتمع ، وبقدر ما یحدد النظام السیاسي </a:t>
            </a:r>
            <a:r>
              <a:rPr lang="ar-SA" sz="2600" dirty="0" smtClean="0">
                <a:cs typeface="+mj-cs"/>
              </a:rPr>
              <a:t>مسار المجتمع </a:t>
            </a:r>
            <a:r>
              <a:rPr lang="ar-SA" sz="2600" dirty="0">
                <a:cs typeface="+mj-cs"/>
              </a:rPr>
              <a:t>و یضع أسسه </a:t>
            </a:r>
            <a:r>
              <a:rPr lang="ar-SA" sz="2600" dirty="0" smtClean="0">
                <a:cs typeface="+mj-cs"/>
              </a:rPr>
              <a:t>وتنظیمه، </a:t>
            </a:r>
            <a:r>
              <a:rPr lang="ar-SA" sz="2600" dirty="0">
                <a:cs typeface="+mj-cs"/>
              </a:rPr>
              <a:t>فإن المجتمع بدوره یحاول أن یحدد أسس الحكم </a:t>
            </a:r>
            <a:r>
              <a:rPr lang="ar-SA" sz="2600" dirty="0" smtClean="0">
                <a:cs typeface="+mj-cs"/>
              </a:rPr>
              <a:t>التي تتناسب مع قیمه وأفكاره. </a:t>
            </a:r>
          </a:p>
          <a:p>
            <a:pPr algn="just" rtl="1"/>
            <a:r>
              <a:rPr lang="ar-SA" sz="2600" dirty="0" smtClean="0">
                <a:cs typeface="+mj-cs"/>
              </a:rPr>
              <a:t>2- ویعرفه البعض، بأنه: </a:t>
            </a:r>
            <a:r>
              <a:rPr lang="ar-SA" sz="2600" dirty="0">
                <a:cs typeface="+mj-cs"/>
              </a:rPr>
              <a:t>ذلك الحقل من حقول المعرفة الاجتماعیة الذي یدرس </a:t>
            </a:r>
            <a:r>
              <a:rPr lang="ar-SA" sz="2600" dirty="0" smtClean="0">
                <a:cs typeface="+mj-cs"/>
              </a:rPr>
              <a:t>الظواهر السیاسیة </a:t>
            </a:r>
            <a:r>
              <a:rPr lang="ar-SA" sz="2600" dirty="0">
                <a:cs typeface="+mj-cs"/>
              </a:rPr>
              <a:t>داخل الجماعة السیاسیة المسماة </a:t>
            </a:r>
            <a:r>
              <a:rPr lang="ar-SA" sz="2600" dirty="0" smtClean="0">
                <a:cs typeface="+mj-cs"/>
              </a:rPr>
              <a:t>بالدولة، </a:t>
            </a:r>
            <a:r>
              <a:rPr lang="ar-SA" sz="2600" dirty="0">
                <a:cs typeface="+mj-cs"/>
              </a:rPr>
              <a:t>وذلك من وجهة نظر مجتمعیة </a:t>
            </a:r>
            <a:r>
              <a:rPr lang="ar-SA" sz="2600" dirty="0" smtClean="0">
                <a:cs typeface="+mj-cs"/>
              </a:rPr>
              <a:t> دراسة إمبیریقیة علمیة.</a:t>
            </a:r>
            <a:r>
              <a:rPr lang="ar-SA" sz="2800" dirty="0"/>
              <a:t> </a:t>
            </a:r>
            <a:endParaRPr lang="ar-SA" sz="2800" dirty="0" smtClean="0"/>
          </a:p>
          <a:p>
            <a:pPr algn="just" rtl="1"/>
            <a:r>
              <a:rPr lang="ar-SA" sz="2800" dirty="0" smtClean="0"/>
              <a:t>3- </a:t>
            </a:r>
            <a:r>
              <a:rPr lang="ar-SA" sz="2600" dirty="0" smtClean="0"/>
              <a:t>العالِمین( لبست و بندكس) يريان أن </a:t>
            </a:r>
            <a:r>
              <a:rPr lang="ar-SA" sz="2600" dirty="0" smtClean="0">
                <a:cs typeface="+mj-cs"/>
              </a:rPr>
              <a:t>علم </a:t>
            </a:r>
            <a:r>
              <a:rPr lang="ar-SA" sz="2600" dirty="0">
                <a:cs typeface="+mj-cs"/>
              </a:rPr>
              <a:t>الاجتماع </a:t>
            </a:r>
            <a:r>
              <a:rPr lang="ar-SA" sz="2600" dirty="0" smtClean="0">
                <a:cs typeface="+mj-cs"/>
              </a:rPr>
              <a:t>السیاسي یبدأ </a:t>
            </a:r>
            <a:r>
              <a:rPr lang="ar-SA" sz="2600" dirty="0">
                <a:cs typeface="+mj-cs"/>
              </a:rPr>
              <a:t>بالمجتمع ویدرس كیف یؤثر على </a:t>
            </a:r>
            <a:r>
              <a:rPr lang="ar-SA" sz="2600" dirty="0" smtClean="0">
                <a:cs typeface="+mj-cs"/>
              </a:rPr>
              <a:t>الدولة. على عكس علم </a:t>
            </a:r>
            <a:r>
              <a:rPr lang="ar-SA" sz="2600" dirty="0">
                <a:cs typeface="+mj-cs"/>
              </a:rPr>
              <a:t>السیاسة یبدأ بالدولة ویدرس كیف تؤثر على </a:t>
            </a:r>
            <a:r>
              <a:rPr lang="ar-SA" sz="2600" dirty="0" smtClean="0">
                <a:cs typeface="+mj-cs"/>
              </a:rPr>
              <a:t>المجتمع. </a:t>
            </a:r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58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dirty="0" smtClean="0">
                <a:cs typeface="+mj-cs"/>
              </a:rPr>
              <a:t>4- أما </a:t>
            </a:r>
            <a:r>
              <a:rPr lang="ar-SA" sz="2600" dirty="0">
                <a:cs typeface="+mj-cs"/>
              </a:rPr>
              <a:t>العالم </a:t>
            </a:r>
            <a:r>
              <a:rPr lang="ar-SA" sz="2600" dirty="0" smtClean="0">
                <a:cs typeface="+mj-cs"/>
              </a:rPr>
              <a:t>(موریس</a:t>
            </a:r>
            <a:r>
              <a:rPr lang="ar-SA" sz="2600" dirty="0">
                <a:cs typeface="+mj-cs"/>
              </a:rPr>
              <a:t>)</a:t>
            </a:r>
            <a:r>
              <a:rPr lang="ar-SA" sz="2600" dirty="0" smtClean="0">
                <a:cs typeface="+mj-cs"/>
              </a:rPr>
              <a:t>  قد </a:t>
            </a:r>
            <a:r>
              <a:rPr lang="ar-SA" sz="2600" dirty="0">
                <a:cs typeface="+mj-cs"/>
              </a:rPr>
              <a:t>حاول أن </a:t>
            </a:r>
            <a:r>
              <a:rPr lang="ar-SA" sz="2600" dirty="0" err="1">
                <a:cs typeface="+mj-cs"/>
              </a:rPr>
              <a:t>یقیمّ</a:t>
            </a:r>
            <a:r>
              <a:rPr lang="ar-SA" sz="2600" dirty="0">
                <a:cs typeface="+mj-cs"/>
              </a:rPr>
              <a:t> </a:t>
            </a:r>
            <a:r>
              <a:rPr lang="ar-SA" sz="2600" dirty="0" smtClean="0">
                <a:cs typeface="+mj-cs"/>
              </a:rPr>
              <a:t>التراث </a:t>
            </a:r>
            <a:r>
              <a:rPr lang="ar-SA" sz="2600" dirty="0">
                <a:cs typeface="+mj-cs"/>
              </a:rPr>
              <a:t>العلمي والتاریخي </a:t>
            </a:r>
            <a:r>
              <a:rPr lang="ar-SA" sz="2600" dirty="0" smtClean="0">
                <a:cs typeface="+mj-cs"/>
              </a:rPr>
              <a:t>لعلم الاجتماع السیاسي، </a:t>
            </a:r>
            <a:r>
              <a:rPr lang="ar-SA" sz="2600" dirty="0">
                <a:cs typeface="+mj-cs"/>
              </a:rPr>
              <a:t>في محاولة لتحدید ماهیة هذا العلم بصورة </a:t>
            </a:r>
            <a:r>
              <a:rPr lang="ar-SA" sz="2600" dirty="0" smtClean="0">
                <a:cs typeface="+mj-cs"/>
              </a:rPr>
              <a:t>شاملة، </a:t>
            </a:r>
            <a:r>
              <a:rPr lang="ar-SA" sz="2600" dirty="0">
                <a:cs typeface="+mj-cs"/>
              </a:rPr>
              <a:t>تجمع بین </a:t>
            </a:r>
            <a:r>
              <a:rPr lang="ar-SA" sz="2600" dirty="0" smtClean="0">
                <a:cs typeface="+mj-cs"/>
              </a:rPr>
              <a:t>كل </a:t>
            </a:r>
            <a:r>
              <a:rPr lang="ar-SA" sz="2600" dirty="0">
                <a:cs typeface="+mj-cs"/>
              </a:rPr>
              <a:t>من الاهتمامات </a:t>
            </a:r>
            <a:r>
              <a:rPr lang="ar-SA" sz="2600" dirty="0" smtClean="0">
                <a:cs typeface="+mj-cs"/>
              </a:rPr>
              <a:t>النظریة والدراسات الامبیریقیة، لذا </a:t>
            </a:r>
            <a:r>
              <a:rPr lang="ar-SA" sz="2600" dirty="0">
                <a:cs typeface="+mj-cs"/>
              </a:rPr>
              <a:t>فقد طرح تعریفین لعلم الاجتماع السیاسي </a:t>
            </a:r>
            <a:r>
              <a:rPr lang="ar-SA" sz="2600" dirty="0" smtClean="0">
                <a:cs typeface="+mj-cs"/>
              </a:rPr>
              <a:t>هما:</a:t>
            </a:r>
          </a:p>
          <a:p>
            <a:pPr algn="just" rtl="1"/>
            <a:r>
              <a:rPr lang="ar-SA" sz="2600" dirty="0" smtClean="0">
                <a:cs typeface="+mj-cs"/>
              </a:rPr>
              <a:t>أ- </a:t>
            </a:r>
            <a:r>
              <a:rPr lang="ar-SA" sz="2600" dirty="0">
                <a:cs typeface="+mj-cs"/>
              </a:rPr>
              <a:t>التعریف </a:t>
            </a:r>
            <a:r>
              <a:rPr lang="ar-SA" sz="2600" dirty="0" smtClean="0">
                <a:cs typeface="+mj-cs"/>
              </a:rPr>
              <a:t>الشامل: يرى فيه أن </a:t>
            </a:r>
            <a:r>
              <a:rPr lang="ar-SA" sz="2600" dirty="0">
                <a:cs typeface="+mj-cs"/>
              </a:rPr>
              <a:t>علم الاجتماع السیاسي( یهتم بدراسة </a:t>
            </a:r>
            <a:r>
              <a:rPr lang="ar-SA" sz="2600" dirty="0" smtClean="0">
                <a:cs typeface="+mj-cs"/>
              </a:rPr>
              <a:t>جمیع الأسس </a:t>
            </a:r>
            <a:r>
              <a:rPr lang="ar-SA" sz="2600" dirty="0">
                <a:cs typeface="+mj-cs"/>
              </a:rPr>
              <a:t>الاجتماعیة للقوة في كافة القطاعات النظامیة التي توجد في المجتمع ) ، </a:t>
            </a:r>
            <a:r>
              <a:rPr lang="ar-SA" sz="2600" dirty="0" smtClean="0">
                <a:cs typeface="+mj-cs"/>
              </a:rPr>
              <a:t>ویهدف بذلك </a:t>
            </a:r>
            <a:r>
              <a:rPr lang="ar-SA" sz="2600" dirty="0">
                <a:cs typeface="+mj-cs"/>
              </a:rPr>
              <a:t>إلى توضیح مدى اهتمام علم الاجتماع السیاسي تقلیدیا بمعالجة جمیع أنماط </a:t>
            </a:r>
            <a:r>
              <a:rPr lang="ar-SA" sz="2600" dirty="0" smtClean="0">
                <a:cs typeface="+mj-cs"/>
              </a:rPr>
              <a:t>الحراك الاجتماعي أو </a:t>
            </a:r>
            <a:r>
              <a:rPr lang="ar-SA" sz="2600" dirty="0">
                <a:cs typeface="+mj-cs"/>
              </a:rPr>
              <a:t>التدرج </a:t>
            </a:r>
            <a:r>
              <a:rPr lang="ar-SA" sz="2600" dirty="0" smtClean="0">
                <a:cs typeface="+mj-cs"/>
              </a:rPr>
              <a:t>الاجتماعي ونتائجهما </a:t>
            </a:r>
            <a:r>
              <a:rPr lang="ar-SA" sz="2600" dirty="0" smtClean="0"/>
              <a:t>على </a:t>
            </a:r>
            <a:r>
              <a:rPr lang="ar-SA" sz="2600" dirty="0"/>
              <a:t>كافة السیاسات المنظمة ، أي أن مهمة علم الاجتماع السیاسي بناءا على </a:t>
            </a:r>
            <a:r>
              <a:rPr lang="ar-SA" sz="2600" dirty="0" smtClean="0"/>
              <a:t>ذلك، هي دراسة </a:t>
            </a:r>
            <a:r>
              <a:rPr lang="ar-SA" sz="2600" dirty="0"/>
              <a:t>كل من التنظیم الاجتماعي والتغیر الاجتماعي </a:t>
            </a:r>
            <a:r>
              <a:rPr lang="ar-SA" sz="2600" dirty="0" smtClean="0"/>
              <a:t>.</a:t>
            </a:r>
            <a:endParaRPr lang="ar-SA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42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48200"/>
          </a:xfrm>
        </p:spPr>
        <p:txBody>
          <a:bodyPr/>
          <a:lstStyle/>
          <a:p>
            <a:pPr algn="just" rtl="1"/>
            <a:r>
              <a:rPr lang="ar-SA" sz="2600" dirty="0" smtClean="0"/>
              <a:t>ب </a:t>
            </a:r>
            <a:r>
              <a:rPr lang="ar-SA" sz="2600" dirty="0"/>
              <a:t>- التعریف الضیق ، وقد حدد فیه طبیعة علم الاجتماع السیاسي بأنه ( العلم </a:t>
            </a:r>
            <a:r>
              <a:rPr lang="ar-SA" sz="2600" dirty="0" smtClean="0"/>
              <a:t>الذي یركز </a:t>
            </a:r>
            <a:r>
              <a:rPr lang="ar-SA" sz="2600" dirty="0"/>
              <a:t>على التحلیل التنظیمي لكل من الجماعات والقیادات السیاسیة </a:t>
            </a:r>
            <a:r>
              <a:rPr lang="ar-SA" sz="2600" dirty="0" smtClean="0"/>
              <a:t>).</a:t>
            </a:r>
            <a:endParaRPr lang="ar-SA" sz="2600" dirty="0"/>
          </a:p>
          <a:p>
            <a:pPr algn="just" rtl="1"/>
            <a:r>
              <a:rPr lang="ar-SA" sz="2600" dirty="0" smtClean="0"/>
              <a:t>5- علماء السیاسة یعرفون </a:t>
            </a:r>
            <a:r>
              <a:rPr lang="ar-SA" sz="2600" dirty="0"/>
              <a:t>علم الاجتماع </a:t>
            </a:r>
            <a:r>
              <a:rPr lang="ar-SA" sz="2600" dirty="0" smtClean="0"/>
              <a:t>السیاسي </a:t>
            </a:r>
            <a:r>
              <a:rPr lang="ar-SA" sz="2600" dirty="0"/>
              <a:t>بأنه </a:t>
            </a:r>
            <a:r>
              <a:rPr lang="ar-SA" sz="2600" dirty="0" smtClean="0"/>
              <a:t>: ذلك </a:t>
            </a:r>
            <a:r>
              <a:rPr lang="ar-SA" sz="2600" dirty="0"/>
              <a:t>الفرع من علم السیاسة </a:t>
            </a:r>
            <a:r>
              <a:rPr lang="ar-SA" sz="2600" dirty="0" smtClean="0"/>
              <a:t>الذي یتناول </a:t>
            </a:r>
            <a:r>
              <a:rPr lang="ar-SA" sz="2600" dirty="0"/>
              <a:t>بالدراسة العلاقات المشتركة بین النسق السیاسي التحتي والأنساق التحیة </a:t>
            </a:r>
            <a:r>
              <a:rPr lang="ar-SA" sz="2600" dirty="0" smtClean="0"/>
              <a:t>الأخرى للمجتمع، </a:t>
            </a:r>
            <a:r>
              <a:rPr lang="ar-SA" sz="2600" dirty="0"/>
              <a:t>لذا فإن اهتمامات عالم السیاسیة نجدها تدور حول </a:t>
            </a:r>
            <a:r>
              <a:rPr lang="ar-SA" sz="2600" dirty="0" smtClean="0"/>
              <a:t>الأسباب </a:t>
            </a:r>
            <a:r>
              <a:rPr lang="ar-SA" sz="2600" dirty="0" err="1" smtClean="0"/>
              <a:t>الاجتماعیة</a:t>
            </a:r>
            <a:r>
              <a:rPr lang="ar-SA" sz="2600" dirty="0" smtClean="0"/>
              <a:t> للاختلافات </a:t>
            </a:r>
            <a:r>
              <a:rPr lang="ar-SA" sz="2600" dirty="0" err="1"/>
              <a:t>بین</a:t>
            </a:r>
            <a:r>
              <a:rPr lang="ar-SA" sz="2600" dirty="0"/>
              <a:t> </a:t>
            </a:r>
            <a:r>
              <a:rPr lang="ar-SA" sz="2600" dirty="0" err="1" smtClean="0"/>
              <a:t>الأیدیولوجیات</a:t>
            </a:r>
            <a:r>
              <a:rPr lang="ar-SA" sz="2600" dirty="0"/>
              <a:t> </a:t>
            </a:r>
            <a:r>
              <a:rPr lang="ar-SA" sz="2600" dirty="0" smtClean="0"/>
              <a:t>السیاسیة ، وأثر </a:t>
            </a:r>
            <a:r>
              <a:rPr lang="ar-SA" sz="2600" dirty="0" err="1" smtClean="0"/>
              <a:t>التغیر</a:t>
            </a:r>
            <a:r>
              <a:rPr lang="ar-SA" sz="2600" dirty="0" smtClean="0"/>
              <a:t> </a:t>
            </a:r>
            <a:r>
              <a:rPr lang="ar-SA" sz="2600" dirty="0"/>
              <a:t>الاجتماعي على النظم السیاسة .</a:t>
            </a:r>
          </a:p>
          <a:p>
            <a:pPr algn="just" rtl="1"/>
            <a:r>
              <a:rPr lang="ar-SA" sz="2600" dirty="0" smtClean="0"/>
              <a:t>6- أما عالِم الاجتماع (لويس كوزر) فیعرف علم </a:t>
            </a:r>
            <a:r>
              <a:rPr lang="ar-SA" sz="2600" dirty="0"/>
              <a:t>الاجتماع السیاسي بأنه ( ذلك الفرع من </a:t>
            </a:r>
            <a:r>
              <a:rPr lang="ar-SA" sz="2600" dirty="0" smtClean="0"/>
              <a:t>علم الاجتماع  یهتم </a:t>
            </a:r>
            <a:r>
              <a:rPr lang="ar-SA" sz="2600" dirty="0"/>
              <a:t>بالأسباب والنتائج الاجتماعیة لتوزیع القوة داخل أو بین </a:t>
            </a:r>
            <a:r>
              <a:rPr lang="ar-SA" sz="2600" dirty="0" smtClean="0"/>
              <a:t>المجتمعات، كما </a:t>
            </a:r>
            <a:r>
              <a:rPr lang="ar-SA" sz="2600" dirty="0"/>
              <a:t>یؤدى إلى معالجة الصراع السیاسي والاجتماعي الذي </a:t>
            </a:r>
            <a:r>
              <a:rPr lang="ar-SA" sz="2600" dirty="0" smtClean="0"/>
              <a:t>بدوره     .     یؤدى </a:t>
            </a:r>
            <a:r>
              <a:rPr lang="ar-SA" sz="2600" dirty="0"/>
              <a:t>إلى تغییر </a:t>
            </a:r>
            <a:r>
              <a:rPr lang="ar-SA" sz="2600" dirty="0" smtClean="0"/>
              <a:t>في عملیة </a:t>
            </a:r>
            <a:r>
              <a:rPr lang="ar-SA" sz="2600" dirty="0"/>
              <a:t>تخصیص القوة </a:t>
            </a:r>
            <a:r>
              <a:rPr lang="ar-SA" sz="2600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069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dirty="0" smtClean="0"/>
              <a:t>7- يرى " </a:t>
            </a:r>
            <a:r>
              <a:rPr lang="ar-SA" sz="2600" dirty="0"/>
              <a:t>بو تومور " أن علم الاجتماع </a:t>
            </a:r>
            <a:r>
              <a:rPr lang="ar-SA" sz="2600" dirty="0" smtClean="0"/>
              <a:t>السیاسي، </a:t>
            </a:r>
            <a:r>
              <a:rPr lang="ar-SA" sz="2600" dirty="0"/>
              <a:t>هو </a:t>
            </a:r>
            <a:r>
              <a:rPr lang="ar-SA" sz="2600" dirty="0" smtClean="0"/>
              <a:t>: العلم </a:t>
            </a:r>
            <a:r>
              <a:rPr lang="ar-SA" sz="2600" dirty="0"/>
              <a:t>الذي یهتم بدراسة القوة </a:t>
            </a:r>
            <a:r>
              <a:rPr lang="ar-SA" sz="2600" dirty="0" smtClean="0"/>
              <a:t>في إطارها الاجتماعي.،،، ولا </a:t>
            </a:r>
            <a:r>
              <a:rPr lang="ar-SA" sz="2600" dirty="0"/>
              <a:t>یعنى ذلك أن موضوع القوة هو الموضوع الوحید الذي </a:t>
            </a:r>
            <a:r>
              <a:rPr lang="ar-SA" sz="2600" dirty="0" smtClean="0"/>
              <a:t>یحدد ماهیة </a:t>
            </a:r>
            <a:r>
              <a:rPr lang="ar-SA" sz="2600" dirty="0"/>
              <a:t>دراسات علم الاجتماع </a:t>
            </a:r>
            <a:r>
              <a:rPr lang="ar-SA" sz="2600" dirty="0" smtClean="0"/>
              <a:t>السیاسي، </a:t>
            </a:r>
            <a:r>
              <a:rPr lang="ar-SA" sz="2600" dirty="0"/>
              <a:t>بقدر ما یعني أنه الموضوع الرئیس في </a:t>
            </a:r>
            <a:r>
              <a:rPr lang="ar-SA" sz="2600" dirty="0" smtClean="0"/>
              <a:t>تحدید العلاقات </a:t>
            </a:r>
            <a:r>
              <a:rPr lang="ar-SA" sz="2600" dirty="0"/>
              <a:t>بین أفراد وجماعات وهیئات ومؤسسات </a:t>
            </a:r>
            <a:r>
              <a:rPr lang="ar-SA" sz="2600" dirty="0" smtClean="0"/>
              <a:t>المجتمع، </a:t>
            </a:r>
            <a:r>
              <a:rPr lang="ar-SA" sz="2600" dirty="0"/>
              <a:t>فمن یملك القوة یستطیع </a:t>
            </a:r>
            <a:r>
              <a:rPr lang="ar-SA" sz="2600" dirty="0" smtClean="0"/>
              <a:t>أن </a:t>
            </a:r>
            <a:r>
              <a:rPr lang="ar-SA" sz="2600" dirty="0"/>
              <a:t>یرسم سیاسات </a:t>
            </a:r>
            <a:r>
              <a:rPr lang="ar-SA" sz="2600" dirty="0" smtClean="0"/>
              <a:t>الآخرین،،، </a:t>
            </a:r>
          </a:p>
          <a:p>
            <a:pPr algn="just" rtl="1"/>
            <a:r>
              <a:rPr lang="ar-SA" sz="2600" dirty="0" smtClean="0"/>
              <a:t>ویدل </a:t>
            </a:r>
            <a:r>
              <a:rPr lang="ar-SA" sz="2600" dirty="0"/>
              <a:t>على ذلك ارتباط مفهوم </a:t>
            </a:r>
            <a:r>
              <a:rPr lang="ar-SA" sz="2600" dirty="0" smtClean="0"/>
              <a:t>القوة </a:t>
            </a:r>
            <a:r>
              <a:rPr lang="ar-SA" sz="2600" dirty="0"/>
              <a:t>بمفاهیم أخرى یهتم </a:t>
            </a:r>
            <a:r>
              <a:rPr lang="ar-SA" sz="2600" dirty="0" smtClean="0"/>
              <a:t>بها علم </a:t>
            </a:r>
            <a:r>
              <a:rPr lang="ar-SA" sz="2600" dirty="0"/>
              <a:t>الاجتماع السیاسي </a:t>
            </a:r>
            <a:r>
              <a:rPr lang="ar-SA" sz="2600" dirty="0" smtClean="0"/>
              <a:t>مثل: السلطة </a:t>
            </a:r>
            <a:r>
              <a:rPr lang="ar-SA" sz="2600" dirty="0"/>
              <a:t>والنفوذ </a:t>
            </a:r>
            <a:r>
              <a:rPr lang="ar-SA" sz="2600" dirty="0" smtClean="0"/>
              <a:t>والسیطرة... إذن فعلم </a:t>
            </a:r>
            <a:r>
              <a:rPr lang="ar-SA" sz="2600" dirty="0"/>
              <a:t>الاجتماع السیاسي هو ذلك العلم الذي یهتم بجملة من </a:t>
            </a:r>
            <a:r>
              <a:rPr lang="ar-SA" sz="2600" dirty="0" smtClean="0"/>
              <a:t>القضایا الأساسیة </a:t>
            </a:r>
            <a:r>
              <a:rPr lang="ar-SA" sz="2600" dirty="0"/>
              <a:t>المتعلقة بالنشاط الإنساني </a:t>
            </a:r>
            <a:r>
              <a:rPr lang="ar-SA" sz="2600" dirty="0" smtClean="0"/>
              <a:t>السیاسي، </a:t>
            </a:r>
            <a:r>
              <a:rPr lang="ar-SA" sz="2600" dirty="0"/>
              <a:t>التي تدور مجریاتها في إطار </a:t>
            </a:r>
            <a:r>
              <a:rPr lang="ar-SA" sz="2600" dirty="0" smtClean="0"/>
              <a:t>المجتمع، فتكون </a:t>
            </a:r>
            <a:r>
              <a:rPr lang="ar-SA" sz="2600" dirty="0"/>
              <a:t>بذلك ظواهر سیاسیة ذات طبیعة </a:t>
            </a:r>
            <a:r>
              <a:rPr lang="ar-SA" sz="2600" dirty="0" smtClean="0"/>
              <a:t>مجتمعیة، وتدخل </a:t>
            </a:r>
            <a:r>
              <a:rPr lang="ar-SA" sz="2600" dirty="0"/>
              <a:t>بالتالي في إطار </a:t>
            </a:r>
            <a:r>
              <a:rPr lang="ar-SA" sz="2600" dirty="0" smtClean="0"/>
              <a:t>اهتمامات علم </a:t>
            </a:r>
            <a:r>
              <a:rPr lang="ar-SA" sz="2600" dirty="0"/>
              <a:t>الاجتماع بصفة </a:t>
            </a:r>
            <a:r>
              <a:rPr lang="ar-SA" sz="2600" dirty="0" smtClean="0"/>
              <a:t>عامة، </a:t>
            </a:r>
            <a:r>
              <a:rPr lang="ar-SA" sz="2600" dirty="0"/>
              <a:t>وعلم الاجتماع السیاسي على وجه الخصوص ، </a:t>
            </a:r>
            <a:r>
              <a:rPr lang="ar-SA" sz="2600" dirty="0" smtClean="0"/>
              <a:t>وذلك لغرض </a:t>
            </a:r>
            <a:r>
              <a:rPr lang="ar-SA" sz="2600" dirty="0"/>
              <a:t>دراستها وفهمها وتحلیلها .</a:t>
            </a:r>
          </a:p>
        </p:txBody>
      </p:sp>
    </p:spTree>
    <p:extLst>
      <p:ext uri="{BB962C8B-B14F-4D97-AF65-F5344CB8AC3E}">
        <p14:creationId xmlns:p14="http://schemas.microsoft.com/office/powerpoint/2010/main" val="26572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1221</Words>
  <Application>Microsoft Office PowerPoint</Application>
  <PresentationFormat>A4 Paper (210x297 mm)</PresentationFormat>
  <Paragraphs>47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عرض تقديمي في PowerPoint</vt:lpstr>
      <vt:lpstr>ماهية علم الاجتماع السياسي  المقدمة، التعريف والنشأة ، المجالات، الأهداف  (1)</vt:lpstr>
      <vt:lpstr>عناصر المحاضرة</vt:lpstr>
      <vt:lpstr>مقدمة،،،،</vt:lpstr>
      <vt:lpstr>عرض تقديمي في PowerPoint</vt:lpstr>
      <vt:lpstr>عرض تقديمي في PowerPoint</vt:lpstr>
      <vt:lpstr>تعريف علم الاجتماع السياسي </vt:lpstr>
      <vt:lpstr>عرض تقديمي في PowerPoint</vt:lpstr>
      <vt:lpstr>تعريف علم الاجتماع السياسي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155</cp:revision>
  <dcterms:created xsi:type="dcterms:W3CDTF">2009-10-14T19:14:34Z</dcterms:created>
  <dcterms:modified xsi:type="dcterms:W3CDTF">2012-02-05T12:34:33Z</dcterms:modified>
</cp:coreProperties>
</file>