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259" r:id="rId5"/>
    <p:sldId id="287" r:id="rId6"/>
    <p:sldId id="303" r:id="rId7"/>
    <p:sldId id="298" r:id="rId8"/>
    <p:sldId id="299" r:id="rId9"/>
    <p:sldId id="300" r:id="rId10"/>
    <p:sldId id="302" r:id="rId11"/>
    <p:sldId id="307" r:id="rId12"/>
    <p:sldId id="306" r:id="rId13"/>
    <p:sldId id="304" r:id="rId14"/>
    <p:sldId id="305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1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2/12/2012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علم الاجتماع السياسي</a:t>
            </a:r>
          </a:p>
          <a:p>
            <a:pPr algn="ctr"/>
            <a:endParaRPr lang="en-US" sz="2800" b="1" dirty="0">
              <a:latin typeface="Calibri" pitchFamily="34" charset="0"/>
            </a:endParaRPr>
          </a:p>
          <a:p>
            <a:pPr algn="ctr"/>
            <a:r>
              <a:rPr lang="ar-SA" sz="2600" b="1" dirty="0" smtClean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  .</a:t>
            </a:r>
            <a:r>
              <a:rPr lang="ar-SA" sz="2600" b="1" dirty="0" smtClean="0">
                <a:latin typeface="Calibri" pitchFamily="34" charset="0"/>
                <a:cs typeface="Times New Roman" pitchFamily="18" charset="0"/>
              </a:rPr>
              <a:t>فهد بن عبدالرحمن الخريِّـف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905000"/>
          </a:xfrm>
        </p:spPr>
        <p:txBody>
          <a:bodyPr/>
          <a:lstStyle/>
          <a:p>
            <a:pPr marL="342900" lvl="0" indent="-342900" rtl="1" eaLnBrk="1" hangingPunct="1">
              <a:spcBef>
                <a:spcPct val="20000"/>
              </a:spcBef>
            </a:pPr>
            <a:r>
              <a:rPr lang="ar-SA" sz="3200" b="1" spc="-150" dirty="0" smtClean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>ماهية </a:t>
            </a:r>
            <a:r>
              <a:rPr lang="ar-SA" sz="32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>علم الاجتماع السياسي</a:t>
            </a:r>
            <a:r>
              <a:rPr lang="ar-SA" sz="8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/>
            </a:r>
            <a:br>
              <a:rPr lang="ar-SA" sz="8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</a:br>
            <a:r>
              <a:rPr lang="ar-SA" sz="800" b="1" spc="-150" dirty="0" smtClean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/>
            </a:r>
            <a:br>
              <a:rPr lang="ar-SA" sz="800" b="1" spc="-150" dirty="0" smtClean="0">
                <a:solidFill>
                  <a:srgbClr val="376092"/>
                </a:solidFill>
                <a:latin typeface="ae_AlMateen" pitchFamily="2" charset="-78"/>
                <a:cs typeface="Times New Roman"/>
              </a:rPr>
            </a:br>
            <a:r>
              <a:rPr lang="ar-SA" sz="8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/>
            </a:r>
            <a:br>
              <a:rPr lang="ar-SA" sz="8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</a:br>
            <a:r>
              <a:rPr lang="ar-SA" sz="3200" b="1" spc="-150" dirty="0" smtClean="0">
                <a:solidFill>
                  <a:srgbClr val="376092"/>
                </a:solidFill>
                <a:latin typeface="ae_AlMateen" pitchFamily="2" charset="-78"/>
                <a:ea typeface="+mn-ea"/>
                <a:cs typeface="Times New Roman"/>
              </a:rPr>
              <a:t>نشأة </a:t>
            </a:r>
            <a:r>
              <a:rPr lang="ar-SA" sz="3200" b="1" spc="-150" dirty="0">
                <a:solidFill>
                  <a:srgbClr val="376092"/>
                </a:solidFill>
                <a:latin typeface="ae_AlMateen" pitchFamily="2" charset="-78"/>
                <a:ea typeface="+mn-ea"/>
                <a:cs typeface="Times New Roman"/>
              </a:rPr>
              <a:t>وتطور علم الاجتماع السياسي</a:t>
            </a:r>
            <a:br>
              <a:rPr lang="ar-SA" sz="3200" b="1" spc="-150" dirty="0">
                <a:solidFill>
                  <a:srgbClr val="376092"/>
                </a:solidFill>
                <a:latin typeface="ae_AlMateen" pitchFamily="2" charset="-78"/>
                <a:ea typeface="+mn-ea"/>
                <a:cs typeface="Times New Roman"/>
              </a:rPr>
            </a:br>
            <a:r>
              <a:rPr lang="ar-SA" sz="8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  <a:t/>
            </a:r>
            <a:br>
              <a:rPr lang="ar-SA" sz="800" b="1" spc="-150" dirty="0">
                <a:solidFill>
                  <a:srgbClr val="376092"/>
                </a:solidFill>
                <a:latin typeface="ae_AlMateen" pitchFamily="2" charset="-78"/>
                <a:cs typeface="Times New Roman"/>
              </a:rPr>
            </a:br>
            <a:r>
              <a:rPr lang="ar-SA" sz="2800" b="1" spc="-150" dirty="0" smtClean="0">
                <a:solidFill>
                  <a:srgbClr val="FF0000"/>
                </a:solidFill>
                <a:latin typeface="ae_AlMateen" pitchFamily="2" charset="-78"/>
                <a:cs typeface="Times New Roman"/>
              </a:rPr>
              <a:t>(2)</a:t>
            </a:r>
            <a:endParaRPr lang="en-US" sz="3200" b="1" spc="-150" dirty="0" smtClean="0">
              <a:solidFill>
                <a:srgbClr val="376092"/>
              </a:solidFill>
              <a:latin typeface="ae_AlMateen" pitchFamily="2" charset="-78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endParaRPr lang="ar-SA" sz="800" b="1" spc="-150" dirty="0" smtClean="0">
              <a:solidFill>
                <a:srgbClr val="376092"/>
              </a:solidFill>
              <a:latin typeface="ae_AlMateen" pitchFamily="2" charset="-78"/>
              <a:ea typeface="+mj-ea"/>
              <a:cs typeface="+mj-cs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800" b="1" spc="-150" dirty="0">
              <a:solidFill>
                <a:srgbClr val="376092"/>
              </a:solidFill>
              <a:latin typeface="ae_AlMateen" pitchFamily="2" charset="-78"/>
              <a:ea typeface="+mj-ea"/>
              <a:cs typeface="+mj-cs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800" b="1" spc="-150" dirty="0" smtClean="0">
              <a:solidFill>
                <a:srgbClr val="376092"/>
              </a:solidFill>
              <a:latin typeface="ae_AlMateen" pitchFamily="2" charset="-78"/>
              <a:ea typeface="+mj-ea"/>
              <a:cs typeface="+mj-cs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800" b="1" spc="-150" dirty="0">
              <a:solidFill>
                <a:srgbClr val="376092"/>
              </a:solidFill>
              <a:latin typeface="ae_AlMateen" pitchFamily="2" charset="-78"/>
              <a:ea typeface="+mj-ea"/>
              <a:cs typeface="+mj-cs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800" b="1" spc="-150" dirty="0" smtClean="0">
              <a:solidFill>
                <a:srgbClr val="376092"/>
              </a:solidFill>
              <a:latin typeface="ae_AlMateen" pitchFamily="2" charset="-78"/>
              <a:ea typeface="+mj-ea"/>
              <a:cs typeface="+mj-cs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800" b="1" spc="-150" dirty="0" smtClean="0">
              <a:solidFill>
                <a:srgbClr val="376092"/>
              </a:solidFill>
              <a:latin typeface="ae_AlMateen" pitchFamily="2" charset="-78"/>
              <a:ea typeface="+mj-ea"/>
              <a:cs typeface="+mj-cs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نشأة </a:t>
            </a:r>
            <a:r>
              <a:rPr lang="ar-SA" b="1" spc="-150" dirty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وتطور علم الاجتماع السياسي</a:t>
            </a:r>
          </a:p>
          <a:p>
            <a:pPr marL="0" indent="0" rtl="1" eaLnBrk="1" hangingPunct="1"/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+mj-cs"/>
              </a:rPr>
              <a:t>نشأة </a:t>
            </a:r>
            <a:r>
              <a:rPr lang="ar-SA" sz="3600" b="1" dirty="0">
                <a:solidFill>
                  <a:srgbClr val="FF0000"/>
                </a:solidFill>
                <a:cs typeface="+mj-cs"/>
              </a:rPr>
              <a:t>وتطور علم الاجتماع السیاسي </a:t>
            </a:r>
            <a:r>
              <a:rPr lang="ar-SA" sz="3600" b="1" dirty="0" smtClean="0">
                <a:solidFill>
                  <a:srgbClr val="FF0000"/>
                </a:solidFill>
                <a:cs typeface="+mj-cs"/>
              </a:rPr>
              <a:t>:</a:t>
            </a:r>
            <a:endParaRPr lang="ar-SA" sz="3600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2738" y="1447800"/>
            <a:ext cx="8534400" cy="48936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600" dirty="0" smtClean="0">
                <a:cs typeface="+mj-cs"/>
              </a:rPr>
              <a:t>    كما </a:t>
            </a:r>
            <a:r>
              <a:rPr lang="ar-SA" sz="2600" dirty="0">
                <a:cs typeface="+mj-cs"/>
              </a:rPr>
              <a:t>أنه لیس هناك اتفاق تام بین العلماء والمتخصصین حول تعریف عام وموحد لعلم الاجتماع السیاسي، أو الاتفاق حول مفهومه وماهیته ، كذلك لیس هناك إجماع حول الجذور التاریخیة والفكریة لعلم الاجتماع السیاسي من حیث بدایاتها - وهذا لیس بغريب- لأنه راجع إلى الخصوصیة التي تتمیز بها العلوم الاجتماعیة و الإنسانیة، </a:t>
            </a:r>
            <a:r>
              <a:rPr lang="ar-SA" sz="2600" dirty="0" smtClean="0">
                <a:cs typeface="+mj-cs"/>
              </a:rPr>
              <a:t>أو </a:t>
            </a:r>
            <a:r>
              <a:rPr lang="ar-SA" sz="2600" dirty="0">
                <a:cs typeface="+mj-cs"/>
              </a:rPr>
              <a:t>إلى تشابك وتداخل المعرفة الإنسانیة ، وتأثرها بالعوامل الموضوعیة والذاتیة التي تشكل شخصیة العالم أو المفكر ، والتي بدورها تنعكس ، بصورة أو بأخرى ، على نتاجه العلمي والفكري .</a:t>
            </a:r>
          </a:p>
          <a:p>
            <a:pPr algn="just"/>
            <a:r>
              <a:rPr lang="ar-SA" sz="2600" dirty="0" smtClean="0">
                <a:cs typeface="+mj-cs"/>
              </a:rPr>
              <a:t>   ما </a:t>
            </a:r>
            <a:r>
              <a:rPr lang="ar-SA" sz="2600" dirty="0">
                <a:cs typeface="+mj-cs"/>
              </a:rPr>
              <a:t>تقدم ینطبق على علم الاجتماع السیاسي ، من حیث تحدید الرواد الأوائل أو الآباء المؤسسین لهذا العلم ، فنلاحظ أن بعضهم یرجعه إلى فلاسفة الیونان ، في حین أن بعض العلماء والمتخصصین یرجعون نشأة علم الاجتماع السیاسي إلى عصر النهضة و عصر التنویر ، فیما یرجعه البعض إلى العلماء العرب </a:t>
            </a:r>
            <a:r>
              <a:rPr lang="ar-SA" sz="2600">
                <a:cs typeface="+mj-cs"/>
              </a:rPr>
              <a:t>في </a:t>
            </a:r>
            <a:r>
              <a:rPr lang="ar-SA" sz="2600" smtClean="0">
                <a:cs typeface="+mj-cs"/>
              </a:rPr>
              <a:t>عهد    .       </a:t>
            </a:r>
            <a:r>
              <a:rPr lang="ar-SA" sz="2600" dirty="0">
                <a:cs typeface="+mj-cs"/>
              </a:rPr>
              <a:t>أبن خلدون وما بعده </a:t>
            </a:r>
            <a:r>
              <a:rPr lang="ar-SA" sz="2600" dirty="0" smtClean="0">
                <a:cs typeface="+mj-cs"/>
              </a:rPr>
              <a:t>.</a:t>
            </a:r>
            <a:endParaRPr lang="ar-SA" sz="2600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447800"/>
            <a:ext cx="9144000" cy="4876800"/>
          </a:xfrm>
        </p:spPr>
        <p:txBody>
          <a:bodyPr/>
          <a:lstStyle/>
          <a:p>
            <a:pPr marL="0" lvl="0" indent="0" algn="just" rtl="1" eaLnBrk="1" hangingPunct="1">
              <a:spcBef>
                <a:spcPct val="0"/>
              </a:spcBef>
              <a:buNone/>
            </a:pP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    فقد </a:t>
            </a:r>
            <a:r>
              <a:rPr lang="ar-SA" sz="2600" dirty="0">
                <a:solidFill>
                  <a:prstClr val="black"/>
                </a:solidFill>
                <a:latin typeface="Arial" pitchFamily="34" charset="0"/>
                <a:cs typeface="+mj-cs"/>
              </a:rPr>
              <a:t>أعتبر 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(</a:t>
            </a:r>
            <a:r>
              <a:rPr lang="ar-SA" sz="2600" dirty="0" err="1" smtClean="0">
                <a:solidFill>
                  <a:prstClr val="black"/>
                </a:solidFill>
                <a:latin typeface="Arial" pitchFamily="34" charset="0"/>
                <a:cs typeface="+mj-cs"/>
              </a:rPr>
              <a:t>غاستون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 </a:t>
            </a:r>
            <a:r>
              <a:rPr lang="ar-SA" sz="2600" dirty="0" err="1" smtClean="0">
                <a:solidFill>
                  <a:prstClr val="black"/>
                </a:solidFill>
                <a:latin typeface="Arial" pitchFamily="34" charset="0"/>
                <a:cs typeface="+mj-cs"/>
              </a:rPr>
              <a:t>بوتول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) </a:t>
            </a:r>
            <a:r>
              <a:rPr lang="ar-SA" sz="2600" dirty="0">
                <a:solidFill>
                  <a:prstClr val="black"/>
                </a:solidFill>
                <a:latin typeface="Arial" pitchFamily="34" charset="0"/>
                <a:cs typeface="+mj-cs"/>
              </a:rPr>
              <a:t>أن 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أفلاطون </a:t>
            </a:r>
            <a:r>
              <a:rPr lang="ar-SA" sz="2600" dirty="0">
                <a:solidFill>
                  <a:prstClr val="black"/>
                </a:solidFill>
                <a:latin typeface="Arial" pitchFamily="34" charset="0"/>
                <a:cs typeface="+mj-cs"/>
              </a:rPr>
              <a:t>وأرسطو من هما رواد هذا العلم ، ملاحظا اختلاف كل منهما عن الآخر في اتجاهه الفكري ، كذلك من حیث مفهوم علم الاجتماع السیاسي، حیث رأى أنهما یمثلان 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نزعتین </a:t>
            </a:r>
            <a:r>
              <a:rPr lang="ar-SA" sz="2600" dirty="0">
                <a:solidFill>
                  <a:prstClr val="black"/>
                </a:solidFill>
                <a:latin typeface="Arial" pitchFamily="34" charset="0"/>
                <a:cs typeface="+mj-cs"/>
              </a:rPr>
              <a:t>رئیستین للعمل السیاسي والمذاهب السیاسیة. </a:t>
            </a:r>
            <a:endParaRPr lang="ar-SA" sz="2600" dirty="0" smtClean="0">
              <a:solidFill>
                <a:prstClr val="black"/>
              </a:solidFill>
              <a:latin typeface="Arial" pitchFamily="34" charset="0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  <a:buNone/>
            </a:pPr>
            <a:r>
              <a:rPr lang="ar-SA" sz="2600" dirty="0">
                <a:solidFill>
                  <a:prstClr val="black"/>
                </a:solidFill>
                <a:latin typeface="Arial" pitchFamily="34" charset="0"/>
                <a:cs typeface="+mj-cs"/>
              </a:rPr>
              <a:t> 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     إن </a:t>
            </a:r>
            <a:r>
              <a:rPr lang="ar-SA" sz="2600" dirty="0">
                <a:solidFill>
                  <a:prstClr val="black"/>
                </a:solidFill>
                <a:latin typeface="Arial" pitchFamily="34" charset="0"/>
                <a:cs typeface="+mj-cs"/>
              </a:rPr>
              <a:t>الدارس لتطور علم الاجتماع السياسي یجد بأن قیام الثورة الفرنسیة 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كانت </a:t>
            </a:r>
            <a:r>
              <a:rPr lang="ar-SA" sz="2600" dirty="0">
                <a:solidFill>
                  <a:prstClr val="black"/>
                </a:solidFill>
                <a:latin typeface="Arial" pitchFamily="34" charset="0"/>
                <a:cs typeface="+mj-cs"/>
              </a:rPr>
              <a:t>عاملا مهما في إطار تحلل العلاقات المجتمعیة التي كانت سائدة ، وظهور نمط جدید من التفكیر السیاسي ، إضافة إلى حركة الإصلاح الدیني والثورة الصناعیة اللتین كانتا من العو امل الحاسمة في تكوین المجتمع الأوربي 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الحدیث، </a:t>
            </a:r>
            <a:r>
              <a:rPr lang="ar-SA" sz="2600" dirty="0">
                <a:solidFill>
                  <a:prstClr val="black"/>
                </a:solidFill>
                <a:latin typeface="Arial" pitchFamily="34" charset="0"/>
                <a:cs typeface="+mj-cs"/>
              </a:rPr>
              <a:t>الذي أدى إلى تركیز اهتمام العلماء نحو تحلیل وتفسیر العلاقات السائدة بین المجتمع والدولة، أي 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(ا</a:t>
            </a:r>
            <a:r>
              <a:rPr lang="ar-SA" sz="2600" dirty="0" smtClean="0">
                <a:solidFill>
                  <a:srgbClr val="002060"/>
                </a:solidFill>
                <a:latin typeface="Arial" pitchFamily="34" charset="0"/>
                <a:cs typeface="+mj-cs"/>
              </a:rPr>
              <a:t>لموضوع </a:t>
            </a:r>
            <a:r>
              <a:rPr lang="ar-SA" sz="2600" dirty="0">
                <a:solidFill>
                  <a:srgbClr val="002060"/>
                </a:solidFill>
                <a:latin typeface="Arial" pitchFamily="34" charset="0"/>
                <a:cs typeface="+mj-cs"/>
              </a:rPr>
              <a:t>الأساسي الذي یهتم به علم الاجتماع </a:t>
            </a:r>
            <a:r>
              <a:rPr lang="ar-SA" sz="2600" dirty="0" err="1" smtClean="0">
                <a:solidFill>
                  <a:srgbClr val="002060"/>
                </a:solidFill>
                <a:latin typeface="Arial" pitchFamily="34" charset="0"/>
                <a:cs typeface="+mj-cs"/>
              </a:rPr>
              <a:t>السیاسي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)، </a:t>
            </a:r>
            <a:r>
              <a:rPr lang="ar-SA" sz="2600" dirty="0">
                <a:solidFill>
                  <a:prstClr val="black"/>
                </a:solidFill>
                <a:latin typeface="Arial" pitchFamily="34" charset="0"/>
                <a:cs typeface="+mj-cs"/>
              </a:rPr>
              <a:t>ترتب عن ذلك وعلى مدى قرن ونصف دخول مفاهیم جدیدة إلى الحیاة السیاسیة في مجتمعات الدولة الحدیثة مثل : 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الانتخاب، </a:t>
            </a:r>
            <a:r>
              <a:rPr lang="ar-SA" sz="2600" dirty="0">
                <a:solidFill>
                  <a:prstClr val="black"/>
                </a:solidFill>
                <a:latin typeface="Arial" pitchFamily="34" charset="0"/>
                <a:cs typeface="+mj-cs"/>
              </a:rPr>
              <a:t>والأحزاب 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السیاسیة، والبیروقراطیة، </a:t>
            </a:r>
            <a:r>
              <a:rPr lang="ar-SA" sz="2600" dirty="0">
                <a:solidFill>
                  <a:prstClr val="black"/>
                </a:solidFill>
                <a:latin typeface="Arial" pitchFamily="34" charset="0"/>
                <a:cs typeface="+mj-cs"/>
              </a:rPr>
              <a:t>والمجتمع 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المدني، </a:t>
            </a:r>
            <a:r>
              <a:rPr lang="ar-SA" sz="2600" dirty="0">
                <a:solidFill>
                  <a:prstClr val="black"/>
                </a:solidFill>
                <a:latin typeface="Arial" pitchFamily="34" charset="0"/>
                <a:cs typeface="+mj-cs"/>
              </a:rPr>
              <a:t>والرأي 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العام، </a:t>
            </a:r>
            <a:r>
              <a:rPr lang="ar-SA" sz="2600" dirty="0">
                <a:solidFill>
                  <a:prstClr val="black"/>
                </a:solidFill>
                <a:latin typeface="Arial" pitchFamily="34" charset="0"/>
                <a:cs typeface="+mj-cs"/>
              </a:rPr>
              <a:t>إلى غیر ذلك من المسائل الأساسیة التي 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.         هي </a:t>
            </a:r>
            <a:r>
              <a:rPr lang="ar-SA" sz="2600" dirty="0" smtClean="0">
                <a:solidFill>
                  <a:prstClr val="black"/>
                </a:solidFill>
                <a:latin typeface="Arial" pitchFamily="34" charset="0"/>
                <a:cs typeface="+mj-cs"/>
              </a:rPr>
              <a:t>من محاور </a:t>
            </a:r>
            <a:r>
              <a:rPr lang="ar-SA" sz="2600" dirty="0">
                <a:solidFill>
                  <a:prstClr val="black"/>
                </a:solidFill>
                <a:latin typeface="Arial" pitchFamily="34" charset="0"/>
                <a:cs typeface="+mj-cs"/>
              </a:rPr>
              <a:t>اهتمام علم الاجتماع السیاسي الیوم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381000"/>
            <a:ext cx="8915400" cy="5943600"/>
          </a:xfrm>
        </p:spPr>
        <p:txBody>
          <a:bodyPr/>
          <a:lstStyle/>
          <a:p>
            <a:pPr algn="just" rtl="1"/>
            <a:r>
              <a:rPr lang="ar-SA" b="1" dirty="0">
                <a:solidFill>
                  <a:srgbClr val="FF0000"/>
                </a:solidFill>
                <a:cs typeface="+mj-cs"/>
              </a:rPr>
              <a:t>الرواد الأوائل لعلم الاجتماع السياسي</a:t>
            </a:r>
            <a:r>
              <a:rPr lang="ar-SA" b="1" dirty="0" smtClean="0">
                <a:solidFill>
                  <a:srgbClr val="FF0000"/>
                </a:solidFill>
                <a:cs typeface="+mj-cs"/>
              </a:rPr>
              <a:t>:</a:t>
            </a:r>
            <a:endParaRPr lang="ar-SA" sz="2600" dirty="0" smtClean="0">
              <a:solidFill>
                <a:srgbClr val="7030A0"/>
              </a:solidFill>
              <a:cs typeface="+mj-cs"/>
            </a:endParaRPr>
          </a:p>
          <a:p>
            <a:pPr algn="just" rtl="1"/>
            <a:endParaRPr lang="ar-SA" sz="2600" dirty="0" smtClean="0">
              <a:solidFill>
                <a:srgbClr val="7030A0"/>
              </a:solidFill>
              <a:cs typeface="+mj-cs"/>
            </a:endParaRPr>
          </a:p>
          <a:p>
            <a:pPr algn="just" rtl="1"/>
            <a:r>
              <a:rPr lang="ar-SA" sz="2600" b="1" dirty="0" smtClean="0">
                <a:cs typeface="+mj-cs"/>
              </a:rPr>
              <a:t>أولاً: أفلاطون</a:t>
            </a:r>
            <a:r>
              <a:rPr lang="ar-SA" sz="2600" b="1" dirty="0" smtClean="0">
                <a:cs typeface="+mj-cs"/>
              </a:rPr>
              <a:t>:(347- </a:t>
            </a:r>
            <a:r>
              <a:rPr lang="ar-SA" sz="2600" b="1" dirty="0" smtClean="0"/>
              <a:t>427 </a:t>
            </a:r>
            <a:r>
              <a:rPr lang="ar-SA" sz="2600" b="1" dirty="0" smtClean="0">
                <a:cs typeface="+mj-cs"/>
              </a:rPr>
              <a:t>ق.م</a:t>
            </a:r>
            <a:r>
              <a:rPr lang="ar-SA" sz="2600" b="1" dirty="0">
                <a:cs typeface="+mj-cs"/>
              </a:rPr>
              <a:t>) : </a:t>
            </a:r>
            <a:endParaRPr lang="ar-SA" sz="2600" b="1" dirty="0" smtClean="0">
              <a:cs typeface="+mj-cs"/>
            </a:endParaRPr>
          </a:p>
          <a:p>
            <a:pPr marL="0" indent="19050" algn="just" rtl="1"/>
            <a:r>
              <a:rPr lang="ar-SA" sz="2600" dirty="0" smtClean="0">
                <a:cs typeface="+mj-cs"/>
              </a:rPr>
              <a:t>    یعد </a:t>
            </a:r>
            <a:r>
              <a:rPr lang="ar-SA" sz="2600" dirty="0">
                <a:cs typeface="+mj-cs"/>
              </a:rPr>
              <a:t>أفلاطون من أوائل المساهمین في إثراء التراث الفكري ، الذي تراكم على </a:t>
            </a:r>
            <a:r>
              <a:rPr lang="ar-SA" sz="2600" dirty="0" smtClean="0">
                <a:cs typeface="+mj-cs"/>
              </a:rPr>
              <a:t>مر العصور</a:t>
            </a:r>
            <a:r>
              <a:rPr lang="ar-SA" sz="2600" dirty="0">
                <a:cs typeface="+mj-cs"/>
              </a:rPr>
              <a:t>، وأدى إلى ظهور علم الاجتماع السیاسي في أواخر النصف الأول من القرن العشرین ، فبالرغم من أنه كان فیلسوفا </a:t>
            </a:r>
            <a:r>
              <a:rPr lang="ar-SA" sz="2600" dirty="0" smtClean="0">
                <a:cs typeface="+mj-cs"/>
              </a:rPr>
              <a:t>مثالیا، </a:t>
            </a:r>
            <a:r>
              <a:rPr lang="ar-SA" sz="2600" dirty="0">
                <a:cs typeface="+mj-cs"/>
              </a:rPr>
              <a:t>ركز جهوده في دراسة الدولة </a:t>
            </a:r>
            <a:r>
              <a:rPr lang="ar-SA" sz="2600" dirty="0" smtClean="0">
                <a:cs typeface="+mj-cs"/>
              </a:rPr>
              <a:t>المثالیة (المدينة الفاضلة)، </a:t>
            </a:r>
            <a:r>
              <a:rPr lang="ar-SA" sz="2600" dirty="0">
                <a:cs typeface="+mj-cs"/>
              </a:rPr>
              <a:t>وهذا ما لا یتفق مع اهتمامات علم الاجتماع السیاسي، الذي یدرس كما أسلفنا الظاهرة السیاسیة في إطارها المجتمعي بشكل علمي </a:t>
            </a:r>
            <a:r>
              <a:rPr lang="ar-SA" sz="2600" dirty="0" smtClean="0">
                <a:cs typeface="+mj-cs"/>
              </a:rPr>
              <a:t>موضوعي.</a:t>
            </a:r>
          </a:p>
          <a:p>
            <a:pPr marL="0" indent="19050" algn="just" rtl="1"/>
            <a:r>
              <a:rPr lang="ar-SA" sz="2600" dirty="0" smtClean="0">
                <a:cs typeface="+mj-cs"/>
              </a:rPr>
              <a:t>   إلا </a:t>
            </a:r>
            <a:r>
              <a:rPr lang="ar-SA" sz="2600" dirty="0">
                <a:cs typeface="+mj-cs"/>
              </a:rPr>
              <a:t>أن أفلاطون كان ینظر إلى الظاهرة السیاسیة من زاویة </a:t>
            </a:r>
            <a:r>
              <a:rPr lang="ar-SA" sz="2600" dirty="0" smtClean="0">
                <a:cs typeface="+mj-cs"/>
              </a:rPr>
              <a:t>مجتمعیة، </a:t>
            </a:r>
            <a:r>
              <a:rPr lang="ar-SA" sz="2600" dirty="0">
                <a:cs typeface="+mj-cs"/>
              </a:rPr>
              <a:t>فقد اعتنى عند دراسة </a:t>
            </a:r>
            <a:r>
              <a:rPr lang="ar-SA" sz="2600" dirty="0" smtClean="0">
                <a:cs typeface="+mj-cs"/>
              </a:rPr>
              <a:t>(مدينته الفاضلة) </a:t>
            </a:r>
            <a:r>
              <a:rPr lang="ar-SA" sz="2600" dirty="0">
                <a:cs typeface="+mj-cs"/>
              </a:rPr>
              <a:t>بتأثیر المتغیرات الاجتماعیة على السیاسة </a:t>
            </a:r>
            <a:r>
              <a:rPr lang="ar-SA" sz="2600" dirty="0" smtClean="0">
                <a:cs typeface="+mj-cs"/>
              </a:rPr>
              <a:t>والحكم، </a:t>
            </a:r>
            <a:r>
              <a:rPr lang="ar-SA" sz="2600" dirty="0">
                <a:cs typeface="+mj-cs"/>
              </a:rPr>
              <a:t>كما أهتم بالبنى  والمؤسسات </a:t>
            </a:r>
            <a:r>
              <a:rPr lang="ar-SA" sz="2600" dirty="0" smtClean="0">
                <a:cs typeface="+mj-cs"/>
              </a:rPr>
              <a:t>الاجتماعیة وفعالیة </a:t>
            </a:r>
            <a:r>
              <a:rPr lang="ar-SA" sz="2600" dirty="0">
                <a:cs typeface="+mj-cs"/>
              </a:rPr>
              <a:t>تأثیرها في تنشئة الأفراد تنشئة سیاسیة </a:t>
            </a:r>
            <a:r>
              <a:rPr lang="ar-SA" sz="2600" dirty="0" smtClean="0">
                <a:cs typeface="+mj-cs"/>
              </a:rPr>
              <a:t>سلیمة، </a:t>
            </a:r>
            <a:r>
              <a:rPr lang="ar-SA" sz="2600" dirty="0">
                <a:cs typeface="+mj-cs"/>
              </a:rPr>
              <a:t>لذلك فقد أهتم بموضوع التنشئة </a:t>
            </a:r>
            <a:r>
              <a:rPr lang="ar-SA" sz="2600" dirty="0" smtClean="0">
                <a:cs typeface="+mj-cs"/>
              </a:rPr>
              <a:t>السیاسیة، </a:t>
            </a:r>
            <a:r>
              <a:rPr lang="ar-SA" sz="2600" dirty="0">
                <a:cs typeface="+mj-cs"/>
              </a:rPr>
              <a:t>وفعالیة الدور الذي تقوم به </a:t>
            </a:r>
            <a:r>
              <a:rPr lang="ar-SA" sz="2600" dirty="0" smtClean="0">
                <a:cs typeface="+mj-cs"/>
              </a:rPr>
              <a:t>الأسرة، </a:t>
            </a:r>
            <a:r>
              <a:rPr lang="ar-SA" sz="2600" dirty="0">
                <a:cs typeface="+mj-cs"/>
              </a:rPr>
              <a:t>ونظام </a:t>
            </a:r>
            <a:r>
              <a:rPr lang="ar-SA" sz="2600" dirty="0" smtClean="0">
                <a:cs typeface="+mj-cs"/>
              </a:rPr>
              <a:t>التعلیم، </a:t>
            </a:r>
            <a:r>
              <a:rPr lang="ar-SA" sz="2600" dirty="0">
                <a:cs typeface="+mj-cs"/>
              </a:rPr>
              <a:t>كعوامل مهمة لهذه </a:t>
            </a:r>
            <a:r>
              <a:rPr lang="ar-SA" sz="2600" dirty="0" smtClean="0">
                <a:cs typeface="+mj-cs"/>
              </a:rPr>
              <a:t>التنشئة، </a:t>
            </a:r>
            <a:r>
              <a:rPr lang="ar-SA" sz="2600" dirty="0">
                <a:cs typeface="+mj-cs"/>
              </a:rPr>
              <a:t>باعتبارها من أهم الموضوعات التي یدرسها علم </a:t>
            </a:r>
            <a:r>
              <a:rPr lang="ar-SA" sz="2600" dirty="0" smtClean="0">
                <a:cs typeface="+mj-cs"/>
              </a:rPr>
              <a:t> .           الاجتماع </a:t>
            </a:r>
            <a:r>
              <a:rPr lang="ar-SA" sz="2600" dirty="0">
                <a:cs typeface="+mj-cs"/>
              </a:rPr>
              <a:t>السیاسي . 										 </a:t>
            </a:r>
          </a:p>
        </p:txBody>
      </p:sp>
    </p:spTree>
    <p:extLst>
      <p:ext uri="{BB962C8B-B14F-4D97-AF65-F5344CB8AC3E}">
        <p14:creationId xmlns:p14="http://schemas.microsoft.com/office/powerpoint/2010/main" val="298078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71600"/>
            <a:ext cx="8915400" cy="4876800"/>
          </a:xfrm>
        </p:spPr>
        <p:txBody>
          <a:bodyPr/>
          <a:lstStyle/>
          <a:p>
            <a:pPr marL="0" indent="19050" algn="just" rtl="1"/>
            <a:r>
              <a:rPr lang="ar-SA" sz="2600" dirty="0" smtClean="0"/>
              <a:t>    لقد </a:t>
            </a:r>
            <a:r>
              <a:rPr lang="ar-SA" sz="2600" dirty="0"/>
              <a:t>كان لأفلاطون العدید من </a:t>
            </a:r>
            <a:r>
              <a:rPr lang="ar-SA" sz="2600" dirty="0" smtClean="0"/>
              <a:t>الافكار المتصلة </a:t>
            </a:r>
            <a:r>
              <a:rPr lang="ar-SA" sz="2600" dirty="0"/>
              <a:t>بالفلسفة </a:t>
            </a:r>
            <a:r>
              <a:rPr lang="ar-SA" sz="2600" dirty="0" smtClean="0"/>
              <a:t>السیاسیة، ففي </a:t>
            </a:r>
            <a:r>
              <a:rPr lang="ar-SA" sz="2600" dirty="0"/>
              <a:t>كتابه </a:t>
            </a:r>
            <a:r>
              <a:rPr lang="ar-SA" sz="2600" dirty="0" smtClean="0"/>
              <a:t>(الجمهوریة) ضمّن </a:t>
            </a:r>
            <a:r>
              <a:rPr lang="ar-SA" sz="2600" dirty="0"/>
              <a:t>أفلاطون </a:t>
            </a:r>
            <a:r>
              <a:rPr lang="ar-SA" sz="2600" dirty="0" smtClean="0"/>
              <a:t>أفكاره ودعمها بخبراته </a:t>
            </a:r>
            <a:r>
              <a:rPr lang="ar-SA" sz="2600" dirty="0"/>
              <a:t>السیاسیة ومحاولاته التي بذلها لتنمیة روح المعرفة الحقة كأساس لفلسفة صناعة الحكم، </a:t>
            </a:r>
            <a:r>
              <a:rPr lang="ar-SA" sz="2600" dirty="0" smtClean="0"/>
              <a:t>حیث </a:t>
            </a:r>
            <a:r>
              <a:rPr lang="ar-SA" sz="2600" dirty="0"/>
              <a:t>أن الفیلسوف قادر على </a:t>
            </a:r>
            <a:r>
              <a:rPr lang="ar-SA" sz="2600" dirty="0" smtClean="0"/>
              <a:t>أن يناط </a:t>
            </a:r>
            <a:r>
              <a:rPr lang="ar-SA" sz="2600" dirty="0"/>
              <a:t>به </a:t>
            </a:r>
            <a:r>
              <a:rPr lang="ar-SA" sz="2600" dirty="0" smtClean="0"/>
              <a:t>الحكم، </a:t>
            </a:r>
            <a:r>
              <a:rPr lang="ar-SA" sz="2600" dirty="0"/>
              <a:t>حیث یكون قد مر حسب رأي أفلاطون بتعلیم وتدریب متواصل، یبدأ بعد أن یتم اختیار من تتوافر فیه صفات الذكاء والصحة والنمو السلیم، و تعلیمهم القراءة والكتابة والحساب والموسیقى والتربیة </a:t>
            </a:r>
            <a:r>
              <a:rPr lang="ar-SA" sz="2600" dirty="0" smtClean="0"/>
              <a:t>الریاضیة، </a:t>
            </a:r>
            <a:r>
              <a:rPr lang="ar-SA" sz="2600" dirty="0"/>
              <a:t>ویمر الناجحون إلى الدراسة العسكریة ثم العلوم الریاضیة البحتة وصولا إلى دراسة الفلسفة في مرحلة </a:t>
            </a:r>
            <a:r>
              <a:rPr lang="ar-SA" sz="2600" dirty="0" smtClean="0"/>
              <a:t>النضج </a:t>
            </a:r>
            <a:r>
              <a:rPr lang="en-US" sz="2600" dirty="0" smtClean="0"/>
              <a:t> .</a:t>
            </a:r>
            <a:r>
              <a:rPr lang="ar-SA" sz="2600" dirty="0" smtClean="0"/>
              <a:t>هذه </a:t>
            </a:r>
            <a:r>
              <a:rPr lang="ar-SA" sz="2600" dirty="0"/>
              <a:t>الخطة التعلیمیة المتواصلة ، التي في كل مرحلة من مراحلها یتم إبعاد وعزل الراسبین ، ینتج عنها في النهایة أفراد ذوو كفاءات </a:t>
            </a:r>
            <a:r>
              <a:rPr lang="ar-SA" sz="2600" dirty="0" smtClean="0"/>
              <a:t>عالیة، </a:t>
            </a:r>
            <a:r>
              <a:rPr lang="ar-SA" sz="2600" dirty="0"/>
              <a:t>قادرین على تحدید الخیر </a:t>
            </a:r>
            <a:r>
              <a:rPr lang="ar-SA" sz="2600" dirty="0" smtClean="0"/>
              <a:t>والشر، </a:t>
            </a:r>
            <a:r>
              <a:rPr lang="ar-SA" sz="2600" dirty="0"/>
              <a:t>وتمییز </a:t>
            </a:r>
            <a:r>
              <a:rPr lang="ar-SA" sz="2600" dirty="0" smtClean="0"/>
              <a:t>العدالة،ودراسة </a:t>
            </a:r>
            <a:r>
              <a:rPr lang="ar-SA" sz="2600" dirty="0"/>
              <a:t>نظم الحكم ومعرفة أصلحها لحكم </a:t>
            </a:r>
            <a:r>
              <a:rPr lang="ar-SA" sz="2600" dirty="0" smtClean="0"/>
              <a:t>الدولة، </a:t>
            </a:r>
            <a:r>
              <a:rPr lang="ar-SA" sz="2600" dirty="0"/>
              <a:t>وأن یدرسوا وظیفة كل طبقة وما یصلح به شأنها وما </a:t>
            </a:r>
            <a:r>
              <a:rPr lang="ar-SA" sz="2600" dirty="0" smtClean="0"/>
              <a:t>یفسدها، </a:t>
            </a:r>
            <a:r>
              <a:rPr lang="ar-SA" sz="2600" dirty="0"/>
              <a:t>والحدود التي </a:t>
            </a:r>
            <a:r>
              <a:rPr lang="ar-SA" sz="2600" dirty="0" smtClean="0"/>
              <a:t>یجب    .       </a:t>
            </a:r>
            <a:r>
              <a:rPr lang="ar-SA" sz="2600" dirty="0"/>
              <a:t>أن تلتزم بها  الحكومات في مراقبة كل </a:t>
            </a:r>
            <a:r>
              <a:rPr lang="ar-SA" sz="2600" dirty="0" smtClean="0"/>
              <a:t>طبقة، </a:t>
            </a:r>
            <a:r>
              <a:rPr lang="ar-SA" sz="2600" dirty="0"/>
              <a:t>وما یجب أن تقوم </a:t>
            </a:r>
            <a:r>
              <a:rPr lang="ar-SA" sz="2600" dirty="0" smtClean="0"/>
              <a:t>به</a:t>
            </a:r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7586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19050" algn="just" rtl="1"/>
            <a:r>
              <a:rPr lang="ar-SA" sz="2600" dirty="0">
                <a:cs typeface="+mj-cs"/>
              </a:rPr>
              <a:t>للمحافظة على كیان المجتمع </a:t>
            </a:r>
            <a:r>
              <a:rPr lang="ar-SA" sz="2600" dirty="0" smtClean="0">
                <a:cs typeface="+mj-cs"/>
              </a:rPr>
              <a:t>، وذلك لأن العلماء هم المؤهلون لتبوء </a:t>
            </a:r>
            <a:r>
              <a:rPr lang="ar-SA" sz="2600" dirty="0">
                <a:cs typeface="+mj-cs"/>
              </a:rPr>
              <a:t>مراكز القیادة </a:t>
            </a:r>
            <a:r>
              <a:rPr lang="ar-SA" sz="2600" dirty="0" smtClean="0">
                <a:cs typeface="+mj-cs"/>
              </a:rPr>
              <a:t>والحكم، ليجلبوا الخیر </a:t>
            </a:r>
            <a:r>
              <a:rPr lang="ar-SA" sz="2600" dirty="0">
                <a:cs typeface="+mj-cs"/>
              </a:rPr>
              <a:t>والسعادة </a:t>
            </a:r>
            <a:r>
              <a:rPr lang="ar-SA" sz="2600" dirty="0" smtClean="0">
                <a:cs typeface="+mj-cs"/>
              </a:rPr>
              <a:t>للمجتمع، </a:t>
            </a:r>
            <a:r>
              <a:rPr lang="ar-SA" sz="2600" dirty="0">
                <a:cs typeface="+mj-cs"/>
              </a:rPr>
              <a:t>عندما </a:t>
            </a:r>
            <a:r>
              <a:rPr lang="ar-SA" sz="2600" dirty="0" err="1" smtClean="0">
                <a:cs typeface="+mj-cs"/>
              </a:rPr>
              <a:t>یكونوا</a:t>
            </a:r>
            <a:r>
              <a:rPr lang="ar-SA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في مركز الحكم والمسؤولیة</a:t>
            </a:r>
            <a:r>
              <a:rPr lang="en-US" sz="2600" dirty="0">
                <a:cs typeface="+mj-cs"/>
              </a:rPr>
              <a:t> </a:t>
            </a:r>
            <a:r>
              <a:rPr lang="en-US" sz="2600" dirty="0" smtClean="0">
                <a:cs typeface="+mj-cs"/>
              </a:rPr>
              <a:t>.</a:t>
            </a:r>
            <a:endParaRPr lang="ar-SA" sz="2600" dirty="0" smtClean="0">
              <a:cs typeface="+mj-cs"/>
            </a:endParaRPr>
          </a:p>
          <a:p>
            <a:pPr marL="0" indent="19050" algn="just" rtl="1"/>
            <a:r>
              <a:rPr lang="ar-SA" sz="2600" b="1" dirty="0" smtClean="0">
                <a:cs typeface="+mj-cs"/>
              </a:rPr>
              <a:t>ثانياً:أرسطو</a:t>
            </a:r>
            <a:r>
              <a:rPr lang="ar-SA" sz="2600" b="1" dirty="0">
                <a:cs typeface="+mj-cs"/>
              </a:rPr>
              <a:t>:( 322- 385  ق.م ):	</a:t>
            </a:r>
            <a:r>
              <a:rPr lang="ar-SA" sz="2600" dirty="0">
                <a:cs typeface="+mj-cs"/>
              </a:rPr>
              <a:t>	</a:t>
            </a:r>
            <a:r>
              <a:rPr lang="ar-SA" sz="2600" dirty="0" smtClean="0">
                <a:cs typeface="+mj-cs"/>
              </a:rPr>
              <a:t>			     تأثر </a:t>
            </a:r>
            <a:r>
              <a:rPr lang="ar-SA" sz="2600" dirty="0">
                <a:cs typeface="+mj-cs"/>
              </a:rPr>
              <a:t>إلى حد كبیر بآراء وأفكار </a:t>
            </a:r>
            <a:r>
              <a:rPr lang="ar-SA" sz="2600" dirty="0" smtClean="0">
                <a:cs typeface="+mj-cs"/>
              </a:rPr>
              <a:t>أستاذه (أفلاطون) </a:t>
            </a:r>
            <a:r>
              <a:rPr lang="ar-SA" sz="2600" dirty="0">
                <a:cs typeface="+mj-cs"/>
              </a:rPr>
              <a:t>وقد كانت نظرته تؤكد على ضرورة نشوءالجماعات، حیث یتكون الناس من ذكر وأنثى </a:t>
            </a:r>
            <a:r>
              <a:rPr lang="ar-SA" sz="2600" dirty="0" smtClean="0">
                <a:cs typeface="+mj-cs"/>
              </a:rPr>
              <a:t>محتاجون </a:t>
            </a:r>
            <a:r>
              <a:rPr lang="ar-SA" sz="2600" dirty="0">
                <a:cs typeface="+mj-cs"/>
              </a:rPr>
              <a:t>إلى </a:t>
            </a:r>
            <a:r>
              <a:rPr lang="ar-SA" sz="2600" dirty="0" smtClean="0">
                <a:cs typeface="+mj-cs"/>
              </a:rPr>
              <a:t>الاجتماع، </a:t>
            </a:r>
            <a:r>
              <a:rPr lang="ar-SA" sz="2600" dirty="0">
                <a:cs typeface="+mj-cs"/>
              </a:rPr>
              <a:t>طبقا لغریزة التناسل من أجل التكاثر </a:t>
            </a:r>
            <a:r>
              <a:rPr lang="ar-SA" sz="2600" dirty="0" smtClean="0">
                <a:cs typeface="+mj-cs"/>
              </a:rPr>
              <a:t>وبقاء النوع، </a:t>
            </a:r>
            <a:r>
              <a:rPr lang="ar-SA" sz="2600" dirty="0">
                <a:cs typeface="+mj-cs"/>
              </a:rPr>
              <a:t>فهو یرى في كتابه ( السیاسة ) بأن الاجتماع أمر طبیعي والإنسان كائن </a:t>
            </a:r>
            <a:r>
              <a:rPr lang="ar-SA" sz="2600" dirty="0" smtClean="0">
                <a:cs typeface="+mj-cs"/>
              </a:rPr>
              <a:t>اجتماعي، </a:t>
            </a:r>
            <a:r>
              <a:rPr lang="ar-SA" sz="2600" dirty="0">
                <a:cs typeface="+mj-cs"/>
              </a:rPr>
              <a:t>أي أن الناس </a:t>
            </a:r>
            <a:r>
              <a:rPr lang="ar-SA" sz="2600" dirty="0" smtClean="0">
                <a:cs typeface="+mj-cs"/>
              </a:rPr>
              <a:t>يرغبون </a:t>
            </a:r>
            <a:r>
              <a:rPr lang="ar-SA" sz="2600" dirty="0">
                <a:cs typeface="+mj-cs"/>
              </a:rPr>
              <a:t>رغبة قویة في عیشة </a:t>
            </a:r>
            <a:r>
              <a:rPr lang="ar-SA" sz="2600" dirty="0" smtClean="0">
                <a:cs typeface="+mj-cs"/>
              </a:rPr>
              <a:t>الجماعة، ولو كان كل منهم مدفوعا </a:t>
            </a:r>
            <a:r>
              <a:rPr lang="ar-SA" sz="2600" dirty="0">
                <a:cs typeface="+mj-cs"/>
              </a:rPr>
              <a:t>بمصلحته الخاصة </a:t>
            </a:r>
            <a:r>
              <a:rPr lang="ar-SA" sz="2600" dirty="0" smtClean="0">
                <a:cs typeface="+mj-cs"/>
              </a:rPr>
              <a:t>وتحصیل حضه من </a:t>
            </a:r>
            <a:r>
              <a:rPr lang="ar-SA" sz="2600" dirty="0">
                <a:cs typeface="+mj-cs"/>
              </a:rPr>
              <a:t>السعادة </a:t>
            </a:r>
            <a:r>
              <a:rPr lang="ar-SA" sz="2600" dirty="0" smtClean="0">
                <a:cs typeface="+mj-cs"/>
              </a:rPr>
              <a:t>. كما </a:t>
            </a:r>
            <a:r>
              <a:rPr lang="ar-SA" sz="2600" dirty="0">
                <a:cs typeface="+mj-cs"/>
              </a:rPr>
              <a:t>یرى أرسطو </a:t>
            </a:r>
            <a:r>
              <a:rPr lang="ar-SA" sz="2600" dirty="0" smtClean="0">
                <a:cs typeface="+mj-cs"/>
              </a:rPr>
              <a:t>بأن الانسان یرتبط </a:t>
            </a:r>
            <a:r>
              <a:rPr lang="ar-SA" sz="2600" dirty="0">
                <a:cs typeface="+mj-cs"/>
              </a:rPr>
              <a:t>بالمجتمع السیاسي حتى عندما لا یجد فیه شیئا أكثر من المعیشة </a:t>
            </a:r>
            <a:r>
              <a:rPr lang="ar-SA" sz="2600" dirty="0" smtClean="0">
                <a:cs typeface="+mj-cs"/>
              </a:rPr>
              <a:t>، وهذا يؤكد الرؤية السیاسیة لأرسطو، </a:t>
            </a:r>
            <a:r>
              <a:rPr lang="ar-SA" sz="2600" dirty="0">
                <a:cs typeface="+mj-cs"/>
              </a:rPr>
              <a:t>التي محورها </a:t>
            </a:r>
            <a:r>
              <a:rPr lang="ar-SA" sz="2600" dirty="0" smtClean="0">
                <a:cs typeface="+mj-cs"/>
              </a:rPr>
              <a:t>          .         الاجتماع </a:t>
            </a:r>
            <a:r>
              <a:rPr lang="ar-SA" sz="2600" dirty="0">
                <a:cs typeface="+mj-cs"/>
              </a:rPr>
              <a:t>الإنساني.								</a:t>
            </a:r>
            <a:r>
              <a:rPr lang="ar-SA" sz="2600" dirty="0" smtClean="0">
                <a:cs typeface="+mj-cs"/>
              </a:rPr>
              <a:t>.</a:t>
            </a:r>
          </a:p>
          <a:p>
            <a:pPr marL="0" indent="19050" algn="just" rtl="1"/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42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648200"/>
          </a:xfrm>
        </p:spPr>
        <p:txBody>
          <a:bodyPr/>
          <a:lstStyle/>
          <a:p>
            <a:pPr marL="92075" indent="19050" algn="just" rtl="1"/>
            <a:r>
              <a:rPr lang="ar-SA" sz="2600" dirty="0">
                <a:solidFill>
                  <a:prstClr val="black"/>
                </a:solidFill>
                <a:cs typeface="+mj-cs"/>
              </a:rPr>
              <a:t>لقد وضع أرسطو دعائم مجتمعه الفاضل على غرار ما تصوره أستاذه </a:t>
            </a:r>
            <a:r>
              <a:rPr lang="ar-SA" sz="2600" dirty="0" smtClean="0">
                <a:solidFill>
                  <a:prstClr val="black"/>
                </a:solidFill>
                <a:cs typeface="+mj-cs"/>
              </a:rPr>
              <a:t>(أفلاطون) </a:t>
            </a:r>
            <a:r>
              <a:rPr lang="ar-SA" sz="2600" dirty="0">
                <a:solidFill>
                  <a:prstClr val="black"/>
                </a:solidFill>
                <a:cs typeface="+mj-cs"/>
              </a:rPr>
              <a:t>في </a:t>
            </a:r>
            <a:r>
              <a:rPr lang="ar-SA" sz="2600" dirty="0" smtClean="0">
                <a:solidFill>
                  <a:prstClr val="black"/>
                </a:solidFill>
                <a:cs typeface="+mj-cs"/>
              </a:rPr>
              <a:t>كتابه </a:t>
            </a:r>
            <a:r>
              <a:rPr lang="ar-SA" sz="2600" dirty="0" err="1" smtClean="0">
                <a:solidFill>
                  <a:prstClr val="black"/>
                </a:solidFill>
                <a:cs typeface="+mj-cs"/>
              </a:rPr>
              <a:t>الجمهوریة</a:t>
            </a:r>
            <a:r>
              <a:rPr lang="ar-SA" sz="2600" dirty="0" smtClean="0">
                <a:solidFill>
                  <a:prstClr val="black"/>
                </a:solidFill>
                <a:cs typeface="+mj-cs"/>
              </a:rPr>
              <a:t>، </a:t>
            </a:r>
            <a:r>
              <a:rPr lang="ar-SA" sz="2600" dirty="0">
                <a:solidFill>
                  <a:prstClr val="black"/>
                </a:solidFill>
                <a:cs typeface="+mj-cs"/>
              </a:rPr>
              <a:t>وذهب </a:t>
            </a:r>
            <a:r>
              <a:rPr lang="ar-SA" sz="2600" dirty="0" smtClean="0">
                <a:solidFill>
                  <a:prstClr val="black"/>
                </a:solidFill>
                <a:cs typeface="+mj-cs"/>
              </a:rPr>
              <a:t>إلى أن </a:t>
            </a:r>
            <a:r>
              <a:rPr lang="ar-SA" sz="2600" dirty="0">
                <a:solidFill>
                  <a:prstClr val="black"/>
                </a:solidFill>
                <a:cs typeface="+mj-cs"/>
              </a:rPr>
              <a:t>المجتمع هو أرقى صور الحیاة </a:t>
            </a:r>
            <a:r>
              <a:rPr lang="ar-SA" sz="2600" dirty="0" smtClean="0">
                <a:solidFill>
                  <a:prstClr val="black"/>
                </a:solidFill>
                <a:cs typeface="+mj-cs"/>
              </a:rPr>
              <a:t>السیاسیة، </a:t>
            </a:r>
            <a:r>
              <a:rPr lang="ar-SA" sz="2600" dirty="0">
                <a:solidFill>
                  <a:prstClr val="black"/>
                </a:solidFill>
                <a:cs typeface="+mj-cs"/>
              </a:rPr>
              <a:t>أما المركبات السیاسیة المترامیة الأطراف كالإمبراطوریة </a:t>
            </a:r>
            <a:r>
              <a:rPr lang="ar-SA" sz="2600" dirty="0" smtClean="0">
                <a:solidFill>
                  <a:prstClr val="black"/>
                </a:solidFill>
                <a:cs typeface="+mj-cs"/>
              </a:rPr>
              <a:t>مثلا، </a:t>
            </a:r>
            <a:r>
              <a:rPr lang="ar-SA" sz="2600" dirty="0">
                <a:solidFill>
                  <a:prstClr val="black"/>
                </a:solidFill>
                <a:cs typeface="+mj-cs"/>
              </a:rPr>
              <a:t>فهي </a:t>
            </a:r>
            <a:r>
              <a:rPr lang="ar-SA" sz="2600" dirty="0" smtClean="0">
                <a:solidFill>
                  <a:prstClr val="black"/>
                </a:solidFill>
                <a:cs typeface="+mj-cs"/>
              </a:rPr>
              <a:t>مركبات </a:t>
            </a:r>
            <a:r>
              <a:rPr lang="ar-SA" sz="2600" dirty="0">
                <a:solidFill>
                  <a:prstClr val="black"/>
                </a:solidFill>
                <a:cs typeface="+mj-cs"/>
              </a:rPr>
              <a:t>غیر متجانسة یستحیل علیها ، حسب رأیه ، تحقیق الغایة من الاجتماع الإنساني ، وهى توفیر سعادة </a:t>
            </a:r>
            <a:r>
              <a:rPr lang="ar-SA" sz="2600" dirty="0" smtClean="0">
                <a:solidFill>
                  <a:prstClr val="black"/>
                </a:solidFill>
                <a:cs typeface="+mj-cs"/>
              </a:rPr>
              <a:t>المواطنین.</a:t>
            </a:r>
          </a:p>
          <a:p>
            <a:pPr marL="92075" indent="19050" algn="just" rtl="1"/>
            <a:r>
              <a:rPr lang="ar-SA" sz="2600" b="1" dirty="0" smtClean="0">
                <a:solidFill>
                  <a:srgbClr val="000000"/>
                </a:solidFill>
                <a:ea typeface="Calibri"/>
                <a:cs typeface="+mj-cs"/>
              </a:rPr>
              <a:t>ثالثاً:عبدالرحمن ابن </a:t>
            </a:r>
            <a:r>
              <a:rPr lang="ar-SA" sz="2600" b="1" dirty="0">
                <a:solidFill>
                  <a:srgbClr val="000000"/>
                </a:solidFill>
                <a:ea typeface="Calibri"/>
                <a:cs typeface="+mj-cs"/>
              </a:rPr>
              <a:t>خلدون:(</a:t>
            </a:r>
            <a:r>
              <a:rPr lang="en-US" sz="2600" b="1" dirty="0">
                <a:solidFill>
                  <a:srgbClr val="000000"/>
                </a:solidFill>
                <a:ea typeface="Calibri"/>
                <a:cs typeface="+mj-cs"/>
              </a:rPr>
              <a:t>1332-1406</a:t>
            </a:r>
            <a:r>
              <a:rPr lang="ar-SA" sz="2600" b="1" dirty="0" smtClean="0">
                <a:solidFill>
                  <a:srgbClr val="000000"/>
                </a:solidFill>
                <a:ea typeface="Calibri"/>
                <a:cs typeface="+mj-cs"/>
              </a:rPr>
              <a:t>م)</a:t>
            </a:r>
            <a:r>
              <a:rPr lang="en-US" sz="2600" b="1" dirty="0" smtClean="0">
                <a:solidFill>
                  <a:srgbClr val="000000"/>
                </a:solidFill>
                <a:ea typeface="Calibri"/>
                <a:cs typeface="+mj-cs"/>
              </a:rPr>
              <a:t> </a:t>
            </a:r>
            <a:r>
              <a:rPr lang="en-US" sz="2600" b="1" dirty="0">
                <a:solidFill>
                  <a:srgbClr val="000000"/>
                </a:solidFill>
                <a:ea typeface="Calibri"/>
                <a:cs typeface="+mj-cs"/>
              </a:rPr>
              <a:t>: </a:t>
            </a:r>
            <a:endParaRPr lang="ar-SA" sz="2600" b="1" dirty="0" smtClean="0">
              <a:solidFill>
                <a:srgbClr val="000000"/>
              </a:solidFill>
              <a:ea typeface="Calibri"/>
              <a:cs typeface="+mj-cs"/>
            </a:endParaRPr>
          </a:p>
          <a:p>
            <a:pPr marL="92075" indent="19050" algn="just" rtl="1"/>
            <a:r>
              <a:rPr lang="ar-SA" sz="2600" dirty="0" smtClean="0">
                <a:solidFill>
                  <a:srgbClr val="000000"/>
                </a:solidFill>
                <a:ea typeface="Calibri"/>
                <a:cs typeface="+mj-cs"/>
              </a:rPr>
              <a:t>لم </a:t>
            </a:r>
            <a:r>
              <a:rPr lang="ar-SA" sz="2600" dirty="0">
                <a:solidFill>
                  <a:srgbClr val="000000"/>
                </a:solidFill>
                <a:ea typeface="Calibri"/>
                <a:cs typeface="+mj-cs"/>
              </a:rPr>
              <a:t>تكن كتابات ابن خلدون التاریخیة مجرد سرد للحوادث والأزمات فقط ، إنما كانت ذات أبعاد ومضامین اجتماعیة اقتصادیة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+mj-cs"/>
              </a:rPr>
              <a:t>وسیاسیة، </a:t>
            </a:r>
            <a:r>
              <a:rPr lang="ar-SA" sz="2600" dirty="0">
                <a:solidFill>
                  <a:srgbClr val="000000"/>
                </a:solidFill>
                <a:ea typeface="Calibri"/>
                <a:cs typeface="+mj-cs"/>
              </a:rPr>
              <a:t>حیث أطلق على هذا العلم الذي رأى ضرورة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+mj-cs"/>
              </a:rPr>
              <a:t>إقامته(علم </a:t>
            </a:r>
            <a:r>
              <a:rPr lang="ar-SA" sz="2600" dirty="0">
                <a:solidFill>
                  <a:srgbClr val="000000"/>
                </a:solidFill>
                <a:ea typeface="Calibri"/>
                <a:cs typeface="+mj-cs"/>
              </a:rPr>
              <a:t>العمران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+mj-cs"/>
              </a:rPr>
              <a:t>البشري) </a:t>
            </a:r>
            <a:r>
              <a:rPr lang="ar-SA" sz="2600" dirty="0">
                <a:solidFill>
                  <a:srgbClr val="000000"/>
                </a:solidFill>
                <a:ea typeface="Calibri"/>
                <a:cs typeface="+mj-cs"/>
              </a:rPr>
              <a:t>إذن فإن الاجتماع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+mj-cs"/>
              </a:rPr>
              <a:t>البشرى </a:t>
            </a:r>
            <a:r>
              <a:rPr lang="ar-SA" sz="2600" dirty="0">
                <a:solidFill>
                  <a:srgbClr val="000000"/>
                </a:solidFill>
                <a:ea typeface="Calibri"/>
                <a:cs typeface="+mj-cs"/>
              </a:rPr>
              <a:t>الذي یحدث نتیجة لاحتیاج الناس بعضهم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+mj-cs"/>
              </a:rPr>
              <a:t>لبعض، </a:t>
            </a:r>
            <a:r>
              <a:rPr lang="ar-SA" sz="2600" dirty="0">
                <a:solidFill>
                  <a:srgbClr val="000000"/>
                </a:solidFill>
                <a:ea typeface="Calibri"/>
                <a:cs typeface="+mj-cs"/>
              </a:rPr>
              <a:t>وذلك لغرض إشباع حاجاتهم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+mj-cs"/>
              </a:rPr>
              <a:t>الأساسیة، </a:t>
            </a:r>
            <a:r>
              <a:rPr lang="ar-SA" sz="2600" dirty="0">
                <a:solidFill>
                  <a:srgbClr val="000000"/>
                </a:solidFill>
                <a:ea typeface="Calibri"/>
                <a:cs typeface="+mj-cs"/>
              </a:rPr>
              <a:t>التي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+mj-cs"/>
              </a:rPr>
              <a:t>لا .       </a:t>
            </a:r>
            <a:r>
              <a:rPr lang="ar-SA" sz="2600" dirty="0">
                <a:solidFill>
                  <a:srgbClr val="000000"/>
                </a:solidFill>
                <a:ea typeface="Calibri"/>
                <a:cs typeface="+mj-cs"/>
              </a:rPr>
              <a:t>یستطیع الإنسان بمفرده أن یقوم بها</a:t>
            </a:r>
            <a:r>
              <a:rPr lang="en-US" sz="2600" dirty="0">
                <a:solidFill>
                  <a:srgbClr val="000000"/>
                </a:solidFill>
                <a:ea typeface="Calibri"/>
                <a:cs typeface="+mj-cs"/>
              </a:rPr>
              <a:t> .</a:t>
            </a:r>
            <a:r>
              <a:rPr lang="ar-SA" sz="2600" dirty="0">
                <a:solidFill>
                  <a:srgbClr val="000000"/>
                </a:solidFill>
                <a:ea typeface="Calibri"/>
                <a:cs typeface="+mj-cs"/>
              </a:rPr>
              <a:t> </a:t>
            </a:r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069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724400"/>
          </a:xfrm>
        </p:spPr>
        <p:txBody>
          <a:bodyPr/>
          <a:lstStyle/>
          <a:p>
            <a:pPr marL="92075" indent="19050" algn="just" rtl="1"/>
            <a:r>
              <a:rPr lang="ar-SA" sz="2600" dirty="0" smtClean="0">
                <a:cs typeface="+mj-cs"/>
              </a:rPr>
              <a:t>   ثم </a:t>
            </a:r>
            <a:r>
              <a:rPr lang="ar-SA" sz="2600" dirty="0">
                <a:cs typeface="+mj-cs"/>
              </a:rPr>
              <a:t>ینتقل </a:t>
            </a:r>
            <a:r>
              <a:rPr lang="ar-SA" sz="2600" dirty="0" smtClean="0">
                <a:cs typeface="+mj-cs"/>
              </a:rPr>
              <a:t>ابن خلدون إلى </a:t>
            </a:r>
            <a:r>
              <a:rPr lang="ar-SA" sz="2600" dirty="0">
                <a:cs typeface="+mj-cs"/>
              </a:rPr>
              <a:t>المسألة السیاسیة </a:t>
            </a:r>
            <a:r>
              <a:rPr lang="ar-SA" sz="2600" dirty="0" err="1" smtClean="0">
                <a:cs typeface="+mj-cs"/>
              </a:rPr>
              <a:t>فیقول</a:t>
            </a:r>
            <a:r>
              <a:rPr lang="ar-SA" sz="2600" dirty="0" smtClean="0">
                <a:cs typeface="+mj-cs"/>
              </a:rPr>
              <a:t>: </a:t>
            </a:r>
            <a:r>
              <a:rPr lang="ar-SA" sz="2600" dirty="0">
                <a:cs typeface="+mj-cs"/>
              </a:rPr>
              <a:t>( فلا بد من شيء آخر یدفع عدوان </a:t>
            </a:r>
            <a:r>
              <a:rPr lang="ar-SA" sz="2600" dirty="0" smtClean="0">
                <a:cs typeface="+mj-cs"/>
              </a:rPr>
              <a:t>الناس بعضهم </a:t>
            </a:r>
            <a:r>
              <a:rPr lang="ar-SA" sz="2600" dirty="0" smtClean="0">
                <a:cs typeface="+mj-cs"/>
              </a:rPr>
              <a:t>عن بعض </a:t>
            </a:r>
            <a:r>
              <a:rPr lang="ar-SA" sz="2600" dirty="0">
                <a:cs typeface="+mj-cs"/>
              </a:rPr>
              <a:t>... فیكون ذلك الوازع واحدا منهم یكون له علیهم الغلبة والسلطان والید القاهرة حتى لا یصل  أحد إلى غیره بعدوان وهذا هو معنى الملك). </a:t>
            </a:r>
            <a:r>
              <a:rPr lang="ar-SA" sz="2600" dirty="0" smtClean="0">
                <a:cs typeface="+mj-cs"/>
              </a:rPr>
              <a:t>                </a:t>
            </a:r>
          </a:p>
          <a:p>
            <a:pPr marL="92075" indent="19050" algn="just" rtl="1"/>
            <a:r>
              <a:rPr lang="ar-SA" sz="2600" dirty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 لقد كان لقرب </a:t>
            </a:r>
            <a:r>
              <a:rPr lang="ar-SA" sz="2600" dirty="0">
                <a:cs typeface="+mj-cs"/>
              </a:rPr>
              <a:t>ابن خلدون من </a:t>
            </a:r>
            <a:r>
              <a:rPr lang="ar-SA" sz="2600" dirty="0" smtClean="0">
                <a:cs typeface="+mj-cs"/>
              </a:rPr>
              <a:t>السلطة، أو طرفا </a:t>
            </a:r>
            <a:r>
              <a:rPr lang="ar-SA" sz="2600" dirty="0">
                <a:cs typeface="+mj-cs"/>
              </a:rPr>
              <a:t>فیها أحیانا ومعارضا لها أحیانا </a:t>
            </a:r>
            <a:r>
              <a:rPr lang="ar-SA" sz="2600" dirty="0" smtClean="0">
                <a:cs typeface="+mj-cs"/>
              </a:rPr>
              <a:t>أخرى. </a:t>
            </a:r>
            <a:r>
              <a:rPr lang="ar-SA" sz="2600" dirty="0">
                <a:cs typeface="+mj-cs"/>
              </a:rPr>
              <a:t>جعله یتأملها ویعتقد بأن هنالك قوانین مفسدة للعلاقات الاجتماعیة المختلفة ولمسار العمران </a:t>
            </a:r>
            <a:r>
              <a:rPr lang="ar-SA" sz="2600" dirty="0" smtClean="0">
                <a:cs typeface="+mj-cs"/>
              </a:rPr>
              <a:t>البشرى، </a:t>
            </a:r>
            <a:r>
              <a:rPr lang="ar-SA" sz="2600" dirty="0">
                <a:cs typeface="+mj-cs"/>
              </a:rPr>
              <a:t>لذا فقد تناول ابن خلدون موضوعین أساسیین یتعلقان </a:t>
            </a:r>
            <a:r>
              <a:rPr lang="ar-SA" sz="2600" dirty="0" smtClean="0">
                <a:cs typeface="+mj-cs"/>
              </a:rPr>
              <a:t>بالاجتماع </a:t>
            </a:r>
            <a:r>
              <a:rPr lang="ar-SA" sz="2600" dirty="0">
                <a:cs typeface="+mj-cs"/>
              </a:rPr>
              <a:t>السیاسي وهما</a:t>
            </a:r>
            <a:r>
              <a:rPr lang="ar-SA" sz="2600" dirty="0" smtClean="0">
                <a:cs typeface="+mj-cs"/>
              </a:rPr>
              <a:t>:</a:t>
            </a:r>
          </a:p>
          <a:p>
            <a:pPr marL="268288" lvl="0" indent="-268288" algn="just" rtl="1">
              <a:buFont typeface="Arial" pitchFamily="34" charset="0"/>
              <a:buChar char="•"/>
            </a:pPr>
            <a:r>
              <a:rPr lang="ar-SA" sz="2600" b="1" dirty="0">
                <a:cs typeface="+mj-cs"/>
              </a:rPr>
              <a:t>العصبیة</a:t>
            </a:r>
            <a:r>
              <a:rPr lang="en-US" sz="2600" dirty="0">
                <a:cs typeface="+mj-cs"/>
              </a:rPr>
              <a:t> :</a:t>
            </a:r>
            <a:r>
              <a:rPr lang="ar-SA" sz="2600" dirty="0" smtClean="0">
                <a:cs typeface="+mj-cs"/>
              </a:rPr>
              <a:t>وهى </a:t>
            </a:r>
            <a:r>
              <a:rPr lang="ar-SA" sz="2600" dirty="0">
                <a:cs typeface="+mj-cs"/>
              </a:rPr>
              <a:t>تعصب بعض الناس لبعضهم </a:t>
            </a:r>
            <a:r>
              <a:rPr lang="ar-SA" sz="2600" dirty="0" smtClean="0">
                <a:cs typeface="+mj-cs"/>
              </a:rPr>
              <a:t>البعض، والدفاع </a:t>
            </a:r>
            <a:r>
              <a:rPr lang="ar-SA" sz="2600" dirty="0">
                <a:cs typeface="+mj-cs"/>
              </a:rPr>
              <a:t>بشدة عمن </a:t>
            </a:r>
            <a:r>
              <a:rPr lang="ar-SA" sz="2600" dirty="0" smtClean="0">
                <a:cs typeface="+mj-cs"/>
              </a:rPr>
              <a:t>یتعصبون لهم. وهي </a:t>
            </a:r>
            <a:r>
              <a:rPr lang="ar-SA" sz="2600" dirty="0">
                <a:cs typeface="+mj-cs"/>
              </a:rPr>
              <a:t>بمثابة مفهوم الهویة حالیا ، حیث </a:t>
            </a:r>
            <a:r>
              <a:rPr lang="ar-SA" sz="2600" dirty="0" smtClean="0">
                <a:cs typeface="+mj-cs"/>
              </a:rPr>
              <a:t>بواسطتها </a:t>
            </a:r>
            <a:r>
              <a:rPr lang="ar-SA" sz="2600" dirty="0">
                <a:cs typeface="+mj-cs"/>
              </a:rPr>
              <a:t>یتكاتف الناس لعمل أي شيء في سبیل إقامة </a:t>
            </a:r>
            <a:r>
              <a:rPr lang="ar-SA" sz="2600" dirty="0" smtClean="0">
                <a:cs typeface="+mj-cs"/>
              </a:rPr>
              <a:t>الدولة، </a:t>
            </a:r>
            <a:r>
              <a:rPr lang="ar-SA" sz="2600" dirty="0">
                <a:cs typeface="+mj-cs"/>
              </a:rPr>
              <a:t>ویرى ابن خلدون أن العصبیة بها تكون الحمایة والمدافعة </a:t>
            </a:r>
            <a:r>
              <a:rPr lang="ar-SA" sz="2600" dirty="0" smtClean="0">
                <a:cs typeface="+mj-cs"/>
              </a:rPr>
              <a:t>   .        والمطالبة، مع ضرورة وجود وازع </a:t>
            </a:r>
            <a:r>
              <a:rPr lang="ar-SA" sz="2600" dirty="0">
                <a:cs typeface="+mj-cs"/>
              </a:rPr>
              <a:t>وحاكم یزع بعضهم عن بعض </a:t>
            </a:r>
            <a:r>
              <a:rPr lang="ar-SA" sz="2600" dirty="0" smtClean="0">
                <a:cs typeface="+mj-cs"/>
              </a:rPr>
              <a:t>.</a:t>
            </a:r>
          </a:p>
          <a:p>
            <a:pPr marL="268288" lvl="0" indent="-268288" algn="just" rtl="1">
              <a:buFont typeface="Arial" pitchFamily="34" charset="0"/>
              <a:buChar char="•"/>
            </a:pPr>
            <a:endParaRPr lang="ar-SA" sz="2600" dirty="0">
              <a:cs typeface="+mj-cs"/>
            </a:endParaRPr>
          </a:p>
          <a:p>
            <a:pPr marL="0" lvl="0" indent="0" algn="just" rtl="1"/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5729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8288" lvl="0" indent="-268288" algn="just" rtl="1"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 </a:t>
            </a:r>
            <a:r>
              <a:rPr lang="ar-SA" sz="2600" b="1" dirty="0">
                <a:cs typeface="+mj-cs"/>
              </a:rPr>
              <a:t>صعود وأفول الدولة</a:t>
            </a:r>
            <a:r>
              <a:rPr lang="en-US" sz="2600" b="1" dirty="0">
                <a:cs typeface="+mj-cs"/>
              </a:rPr>
              <a:t> </a:t>
            </a:r>
            <a:r>
              <a:rPr lang="en-US" sz="2600" dirty="0">
                <a:cs typeface="+mj-cs"/>
              </a:rPr>
              <a:t>: </a:t>
            </a:r>
            <a:r>
              <a:rPr lang="ar-SA" sz="2600" dirty="0">
                <a:cs typeface="+mj-cs"/>
              </a:rPr>
              <a:t>وفى هذا یؤكد ابن خلدون بأن للدول أعمار كما </a:t>
            </a:r>
            <a:r>
              <a:rPr lang="ar-SA" sz="2600" dirty="0" smtClean="0">
                <a:cs typeface="+mj-cs"/>
              </a:rPr>
              <a:t>أعمار الافراد، وحدد </a:t>
            </a:r>
            <a:r>
              <a:rPr lang="ar-SA" sz="2600" dirty="0">
                <a:cs typeface="+mj-cs"/>
              </a:rPr>
              <a:t>عمر الدولة بمائة وعشرون </a:t>
            </a:r>
            <a:r>
              <a:rPr lang="ar-SA" sz="2600" dirty="0" smtClean="0">
                <a:cs typeface="+mj-cs"/>
              </a:rPr>
              <a:t>عاما، </a:t>
            </a:r>
            <a:r>
              <a:rPr lang="ar-SA" sz="2600" dirty="0">
                <a:cs typeface="+mj-cs"/>
              </a:rPr>
              <a:t>تكون الدولة في </a:t>
            </a:r>
            <a:r>
              <a:rPr lang="ar-SA" sz="2600" dirty="0" smtClean="0">
                <a:cs typeface="+mj-cs"/>
              </a:rPr>
              <a:t>بدایتها (الجیل الأول) في أوج </a:t>
            </a:r>
            <a:r>
              <a:rPr lang="ar-SA" sz="2600" dirty="0">
                <a:cs typeface="+mj-cs"/>
              </a:rPr>
              <a:t>قوتها نظرا لقوة العصبیة </a:t>
            </a:r>
            <a:r>
              <a:rPr lang="ar-SA" sz="2600" dirty="0" smtClean="0">
                <a:cs typeface="+mj-cs"/>
              </a:rPr>
              <a:t>عندها، </a:t>
            </a:r>
            <a:r>
              <a:rPr lang="ar-SA" sz="2600" dirty="0">
                <a:cs typeface="+mj-cs"/>
              </a:rPr>
              <a:t>وفى </a:t>
            </a:r>
            <a:r>
              <a:rPr lang="ar-SA" sz="2600" dirty="0" smtClean="0">
                <a:cs typeface="+mj-cs"/>
              </a:rPr>
              <a:t>(الجیل الثاني) يتحول خلق </a:t>
            </a:r>
            <a:r>
              <a:rPr lang="ar-SA" sz="2600" dirty="0">
                <a:cs typeface="+mj-cs"/>
              </a:rPr>
              <a:t>البداوة وخشونتها وتوحشها </a:t>
            </a:r>
            <a:r>
              <a:rPr lang="ar-SA" sz="2600" dirty="0" smtClean="0">
                <a:cs typeface="+mj-cs"/>
              </a:rPr>
              <a:t>الى الترف </a:t>
            </a:r>
            <a:r>
              <a:rPr lang="ar-SA" sz="2600" dirty="0">
                <a:cs typeface="+mj-cs"/>
              </a:rPr>
              <a:t>والخصب و تتفكك الجماعة </a:t>
            </a:r>
            <a:r>
              <a:rPr lang="ar-SA" sz="2600" dirty="0" smtClean="0">
                <a:cs typeface="+mj-cs"/>
              </a:rPr>
              <a:t>وظهور النزعة </a:t>
            </a:r>
            <a:r>
              <a:rPr lang="ar-SA" sz="2600" dirty="0">
                <a:cs typeface="+mj-cs"/>
              </a:rPr>
              <a:t>الفردیة، وفى </a:t>
            </a:r>
            <a:r>
              <a:rPr lang="ar-SA" sz="2600" dirty="0" smtClean="0">
                <a:cs typeface="+mj-cs"/>
              </a:rPr>
              <a:t>الأربعین </a:t>
            </a:r>
            <a:r>
              <a:rPr lang="ar-SA" sz="2600" dirty="0">
                <a:cs typeface="+mj-cs"/>
              </a:rPr>
              <a:t>سنة الأخیرة </a:t>
            </a:r>
            <a:r>
              <a:rPr lang="ar-SA" sz="2600" dirty="0" smtClean="0">
                <a:cs typeface="+mj-cs"/>
              </a:rPr>
              <a:t>(الجیل الثالث) من </a:t>
            </a:r>
            <a:r>
              <a:rPr lang="ar-SA" sz="2600" dirty="0">
                <a:cs typeface="+mj-cs"/>
              </a:rPr>
              <a:t>عمر </a:t>
            </a:r>
            <a:r>
              <a:rPr lang="ar-SA" sz="2600" dirty="0" smtClean="0">
                <a:cs typeface="+mj-cs"/>
              </a:rPr>
              <a:t>الدولة، </a:t>
            </a:r>
            <a:r>
              <a:rPr lang="ar-SA" sz="2600" dirty="0">
                <a:cs typeface="+mj-cs"/>
              </a:rPr>
              <a:t>ینفصل الأفراد انفصالا كاملا عن تاریخ عصبیتهم فتسقط العصبیة بالجملة وینسون الحمایة والمدافعة </a:t>
            </a:r>
            <a:r>
              <a:rPr lang="ar-SA" sz="2600" dirty="0" smtClean="0">
                <a:cs typeface="+mj-cs"/>
              </a:rPr>
              <a:t>فتوهن الدولة </a:t>
            </a:r>
            <a:r>
              <a:rPr lang="ar-SA" sz="2600" dirty="0" smtClean="0">
                <a:cs typeface="+mj-cs"/>
              </a:rPr>
              <a:t>وتنقرض، وتقوم على أنقاضها دولة أخرى بعصبية قوية</a:t>
            </a:r>
            <a:r>
              <a:rPr lang="en-US" sz="2600" dirty="0" smtClean="0">
                <a:cs typeface="+mj-cs"/>
              </a:rPr>
              <a:t> </a:t>
            </a:r>
            <a:r>
              <a:rPr lang="en-US" sz="2600" dirty="0">
                <a:cs typeface="+mj-cs"/>
              </a:rPr>
              <a:t>.</a:t>
            </a:r>
          </a:p>
          <a:p>
            <a:pPr lvl="0" algn="just" rtl="1"/>
            <a:r>
              <a:rPr lang="ar-SA" sz="2600" b="1" dirty="0" smtClean="0">
                <a:cs typeface="+mj-cs"/>
              </a:rPr>
              <a:t>رابعاً: نيقولا </a:t>
            </a:r>
            <a:r>
              <a:rPr lang="ar-SA" sz="2600" b="1" dirty="0">
                <a:cs typeface="+mj-cs"/>
              </a:rPr>
              <a:t>ميكافيلي: (</a:t>
            </a:r>
            <a:r>
              <a:rPr lang="en-US" sz="2600" b="1" dirty="0">
                <a:cs typeface="+mj-cs"/>
              </a:rPr>
              <a:t>1469- 1527</a:t>
            </a:r>
            <a:r>
              <a:rPr lang="ar-SA" sz="2600" b="1" dirty="0">
                <a:cs typeface="+mj-cs"/>
              </a:rPr>
              <a:t>م)</a:t>
            </a:r>
            <a:r>
              <a:rPr lang="en-US" sz="2600" b="1" dirty="0" smtClean="0">
                <a:cs typeface="+mj-cs"/>
              </a:rPr>
              <a:t>:</a:t>
            </a:r>
          </a:p>
          <a:p>
            <a:pPr marL="268288" lvl="0" indent="-268288" algn="just" rtl="1"/>
            <a:r>
              <a:rPr lang="ar-SA" sz="2600" dirty="0" smtClean="0">
                <a:cs typeface="+mj-cs"/>
              </a:rPr>
              <a:t>   عندما </a:t>
            </a:r>
            <a:r>
              <a:rPr lang="ar-SA" sz="2600" dirty="0">
                <a:cs typeface="+mj-cs"/>
              </a:rPr>
              <a:t>كان مكیافللي یعد كتابه (الامير)ویقدمه هدیة إلى الأمیر</a:t>
            </a:r>
            <a:r>
              <a:rPr lang="en-US" sz="2600" dirty="0">
                <a:cs typeface="+mj-cs"/>
              </a:rPr>
              <a:t> " </a:t>
            </a:r>
            <a:r>
              <a:rPr lang="ar-SA" sz="2600" dirty="0" smtClean="0">
                <a:cs typeface="+mj-cs"/>
              </a:rPr>
              <a:t>المدیشي</a:t>
            </a:r>
            <a:r>
              <a:rPr lang="en-US" sz="2600" dirty="0" smtClean="0">
                <a:cs typeface="+mj-cs"/>
              </a:rPr>
              <a:t> "</a:t>
            </a:r>
            <a:r>
              <a:rPr lang="ar-SA" sz="2600" dirty="0" smtClean="0">
                <a:cs typeface="+mj-cs"/>
              </a:rPr>
              <a:t>، لم </a:t>
            </a:r>
            <a:r>
              <a:rPr lang="ar-SA" sz="2600" dirty="0">
                <a:cs typeface="+mj-cs"/>
              </a:rPr>
              <a:t>یكن على الأرجح یعرف بأنه یؤسس لعلم جدید مع غیره </a:t>
            </a:r>
            <a:r>
              <a:rPr lang="ar-SA" sz="2600" dirty="0" smtClean="0">
                <a:cs typeface="+mj-cs"/>
              </a:rPr>
              <a:t>من العلماء </a:t>
            </a:r>
            <a:r>
              <a:rPr lang="ar-SA" sz="2600" dirty="0">
                <a:cs typeface="+mj-cs"/>
              </a:rPr>
              <a:t>الذین سبقوه </a:t>
            </a:r>
            <a:r>
              <a:rPr lang="ar-SA" sz="2600" dirty="0" smtClean="0">
                <a:cs typeface="+mj-cs"/>
              </a:rPr>
              <a:t>والذین</a:t>
            </a:r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3403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953000"/>
          </a:xfrm>
        </p:spPr>
        <p:txBody>
          <a:bodyPr/>
          <a:lstStyle/>
          <a:p>
            <a:pPr marL="0" lvl="0" indent="0" algn="just" rtl="1"/>
            <a:r>
              <a:rPr lang="ar-SA" sz="2600" dirty="0"/>
              <a:t>سیأتون من </a:t>
            </a:r>
            <a:r>
              <a:rPr lang="ar-SA" sz="2600" dirty="0" smtClean="0"/>
              <a:t>بعده، </a:t>
            </a:r>
            <a:r>
              <a:rPr lang="ar-SA" sz="2600" dirty="0"/>
              <a:t>لقد كانت أفكار مكیافللي السیاسیة التي ضمنها كتابه الأمیر بالفعل نقله جدیدة في دراسة وتحلیل وتفسیر الموضوعات </a:t>
            </a:r>
            <a:r>
              <a:rPr lang="ar-SA" sz="2600" dirty="0" smtClean="0"/>
              <a:t>السیاسیة، </a:t>
            </a:r>
            <a:r>
              <a:rPr lang="ar-SA" sz="2600" dirty="0"/>
              <a:t>خاصة فیما یخص السلطة والمحافظة علیها من قبل الذین یملكون زمامها.</a:t>
            </a:r>
          </a:p>
          <a:p>
            <a:pPr marL="95250" lvl="0" indent="-95250" algn="just" rtl="1"/>
            <a:r>
              <a:rPr lang="ar-SA" sz="2600" dirty="0" smtClean="0"/>
              <a:t>   ویعد </a:t>
            </a:r>
            <a:r>
              <a:rPr lang="ar-SA" sz="2600" dirty="0"/>
              <a:t>مكیافللي من العلماء الذین ساهموا بشكل كبیر في إقامة </a:t>
            </a:r>
            <a:r>
              <a:rPr lang="ar-SA" sz="2600" dirty="0" smtClean="0"/>
              <a:t>علم </a:t>
            </a:r>
            <a:r>
              <a:rPr lang="ar-SA" sz="2600" dirty="0"/>
              <a:t>الاجتماع السیاسي بطریقة مباشرة أو غیر مباشرة ، بل ویعده</a:t>
            </a:r>
            <a:r>
              <a:rPr lang="en-US" sz="2600" dirty="0"/>
              <a:t> " </a:t>
            </a:r>
            <a:r>
              <a:rPr lang="ar-SA" sz="2600" dirty="0"/>
              <a:t>غاستون بوتول</a:t>
            </a:r>
            <a:r>
              <a:rPr lang="en-US" sz="2600" dirty="0"/>
              <a:t> " </a:t>
            </a:r>
            <a:r>
              <a:rPr lang="ar-SA" sz="2600" dirty="0"/>
              <a:t>، مؤسس علم الاجتماع </a:t>
            </a:r>
            <a:r>
              <a:rPr lang="ar-SA" sz="2600" dirty="0" smtClean="0"/>
              <a:t>السیاسي. </a:t>
            </a:r>
            <a:r>
              <a:rPr lang="ar-SA" sz="2600" dirty="0"/>
              <a:t>فمساهماته في تكوین علم الاجتماع السیاسي </a:t>
            </a:r>
            <a:r>
              <a:rPr lang="ar-SA" sz="2600" dirty="0" smtClean="0"/>
              <a:t>عدیدة، </a:t>
            </a:r>
            <a:r>
              <a:rPr lang="ar-SA" sz="2600" dirty="0"/>
              <a:t>أهمها تلك النظرة الواقعیة الموضوعیة إلى الظاهرة السیاسیة وفصل السیاسة عن القیم والأخلاق، كما أنه وضع أسس نظریة الصفوة </a:t>
            </a:r>
            <a:r>
              <a:rPr lang="ar-SA" sz="2600" dirty="0" smtClean="0"/>
              <a:t>السیاسیة، </a:t>
            </a:r>
            <a:r>
              <a:rPr lang="ar-SA" sz="2600" dirty="0"/>
              <a:t>التي تم تطویرها فیما بعد لتصبح </a:t>
            </a:r>
            <a:r>
              <a:rPr lang="ar-SA" sz="2600" dirty="0" smtClean="0"/>
              <a:t>موضوعا</a:t>
            </a:r>
            <a:r>
              <a:rPr lang="en-US" sz="2600" dirty="0" smtClean="0"/>
              <a:t> </a:t>
            </a:r>
            <a:r>
              <a:rPr lang="ar-SA" sz="2600" dirty="0"/>
              <a:t>رئیسا من موضوعات علم الاجتماع السیاسي كما أنه أول من رفع </a:t>
            </a:r>
            <a:r>
              <a:rPr lang="ar-SA" sz="2600" dirty="0" smtClean="0"/>
              <a:t>شعار (</a:t>
            </a:r>
            <a:r>
              <a:rPr lang="ar-SA" sz="2600" dirty="0" err="1" smtClean="0"/>
              <a:t>الغایة</a:t>
            </a:r>
            <a:r>
              <a:rPr lang="ar-SA" sz="2600" dirty="0" smtClean="0"/>
              <a:t> </a:t>
            </a:r>
            <a:r>
              <a:rPr lang="ar-SA" sz="2600" dirty="0"/>
              <a:t>تبرر </a:t>
            </a:r>
            <a:r>
              <a:rPr lang="ar-SA" sz="2600" dirty="0" err="1" smtClean="0"/>
              <a:t>الوسیلة</a:t>
            </a:r>
            <a:r>
              <a:rPr lang="ar-SA" sz="2600" dirty="0" smtClean="0"/>
              <a:t>) الذي </a:t>
            </a:r>
            <a:r>
              <a:rPr lang="ar-SA" sz="2600" dirty="0" smtClean="0"/>
              <a:t>أخذ به الحكام الذين غايتهم هي البقاء </a:t>
            </a:r>
            <a:r>
              <a:rPr lang="ar-SA" sz="2600" dirty="0"/>
              <a:t>في السلطة وتطویع المحكومین </a:t>
            </a:r>
            <a:r>
              <a:rPr lang="ar-SA" sz="2600" dirty="0" smtClean="0"/>
              <a:t>لسلطانهم، حيث یستعملون </a:t>
            </a:r>
            <a:r>
              <a:rPr lang="ar-SA" sz="2600" dirty="0"/>
              <a:t>كل الطرق والوسائل التي تضمن </a:t>
            </a:r>
            <a:r>
              <a:rPr lang="ar-SA" sz="2600" dirty="0" smtClean="0"/>
              <a:t>لهم      .      البقاء، </a:t>
            </a:r>
            <a:r>
              <a:rPr lang="ar-SA" sz="2600" dirty="0"/>
              <a:t>فتغیب بذلك الوسائل الأخلاقیة والقیم </a:t>
            </a:r>
            <a:r>
              <a:rPr lang="ar-SA" sz="2600" dirty="0" smtClean="0"/>
              <a:t>الاجتماعیة في الحكم.</a:t>
            </a:r>
          </a:p>
          <a:p>
            <a:pPr marL="95250" lvl="0" indent="-95250" algn="just" rtl="1"/>
            <a:endParaRPr lang="en-US" sz="2600" dirty="0"/>
          </a:p>
          <a:p>
            <a:pPr algn="just" rtl="1"/>
            <a:endParaRPr lang="ar-SA" sz="2600" dirty="0"/>
          </a:p>
          <a:p>
            <a:pPr algn="just" rtl="1"/>
            <a:endParaRPr lang="ar-SA" sz="2600" dirty="0"/>
          </a:p>
        </p:txBody>
      </p:sp>
    </p:spTree>
    <p:extLst>
      <p:ext uri="{BB962C8B-B14F-4D97-AF65-F5344CB8AC3E}">
        <p14:creationId xmlns:p14="http://schemas.microsoft.com/office/powerpoint/2010/main" val="193403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b="1" dirty="0" smtClean="0">
                <a:cs typeface="+mj-cs"/>
              </a:rPr>
              <a:t>خامساً: كارل </a:t>
            </a:r>
            <a:r>
              <a:rPr lang="ar-SA" sz="2600" b="1" dirty="0">
                <a:cs typeface="+mj-cs"/>
              </a:rPr>
              <a:t>ماركس: (</a:t>
            </a:r>
            <a:r>
              <a:rPr lang="en-US" sz="2600" b="1" dirty="0">
                <a:cs typeface="+mj-cs"/>
              </a:rPr>
              <a:t>1818-1883</a:t>
            </a:r>
            <a:r>
              <a:rPr lang="ar-SA" sz="2600" b="1" dirty="0">
                <a:cs typeface="+mj-cs"/>
              </a:rPr>
              <a:t>م)</a:t>
            </a:r>
            <a:r>
              <a:rPr lang="ar-SA" sz="2600" dirty="0">
                <a:cs typeface="+mj-cs"/>
              </a:rPr>
              <a:t>		</a:t>
            </a:r>
          </a:p>
          <a:p>
            <a:pPr marL="92075" indent="19050" algn="just" rtl="1"/>
            <a:r>
              <a:rPr lang="ar-SA" sz="2600" dirty="0" smtClean="0">
                <a:cs typeface="+mj-cs"/>
              </a:rPr>
              <a:t>استطاع </a:t>
            </a:r>
            <a:r>
              <a:rPr lang="ar-SA" sz="2600" dirty="0">
                <a:cs typeface="+mj-cs"/>
              </a:rPr>
              <a:t>ماركس عبر حیاته الأكادیمیة والفكریة  تألیف العدید من الكتب التي ضمنها نتاجه الفكري وتوجهاته النظریة في تحلیل العلاقات </a:t>
            </a:r>
            <a:r>
              <a:rPr lang="ar-SA" sz="2600" dirty="0" smtClean="0">
                <a:cs typeface="+mj-cs"/>
              </a:rPr>
              <a:t>الاجتماعیة، تلك التوجهات التي أثرت، في الحركات </a:t>
            </a:r>
            <a:r>
              <a:rPr lang="ar-SA" sz="2600" dirty="0">
                <a:cs typeface="+mj-cs"/>
              </a:rPr>
              <a:t>الثوریة والتنظیمیة في </a:t>
            </a:r>
            <a:r>
              <a:rPr lang="ar-SA" sz="2600" dirty="0" smtClean="0">
                <a:cs typeface="+mj-cs"/>
              </a:rPr>
              <a:t>العالم، </a:t>
            </a:r>
            <a:r>
              <a:rPr lang="ar-SA" sz="2600" dirty="0">
                <a:cs typeface="+mj-cs"/>
              </a:rPr>
              <a:t>ورسمت المعالم الرئیسیة للنظم السیاسیة والاجتماعیة للعدید من </a:t>
            </a:r>
            <a:r>
              <a:rPr lang="ar-SA" sz="2600" dirty="0" smtClean="0">
                <a:cs typeface="+mj-cs"/>
              </a:rPr>
              <a:t>الدول، </a:t>
            </a:r>
            <a:r>
              <a:rPr lang="ar-SA" sz="2600" dirty="0">
                <a:cs typeface="+mj-cs"/>
              </a:rPr>
              <a:t>خاصة في أوروبا وآسیا وأفریقیا وأمریكا </a:t>
            </a:r>
            <a:r>
              <a:rPr lang="ar-SA" sz="2600" dirty="0" smtClean="0">
                <a:cs typeface="+mj-cs"/>
              </a:rPr>
              <a:t>الجنوبیة.</a:t>
            </a:r>
          </a:p>
          <a:p>
            <a:pPr marL="92075" indent="19050" algn="just" rtl="1"/>
            <a:r>
              <a:rPr lang="ar-SA" sz="2600" dirty="0" smtClean="0">
                <a:cs typeface="+mj-cs"/>
              </a:rPr>
              <a:t>وقد </a:t>
            </a:r>
            <a:r>
              <a:rPr lang="ar-SA" sz="2600" dirty="0">
                <a:cs typeface="+mj-cs"/>
              </a:rPr>
              <a:t>عبرت مؤلفات ماركس عن أفكاره الفلسفیة والاجتماعیة والاقتصادیة والسیاسیة ، ووضحت طبیعة نظریاته وطروحاته وقیمه الثوریة التي كان یحملها ، والتي أراد من خلالها تبدیل النظم الاجتماعیة والسیاسیة القائمة في العالم وتعویضها بنظم </a:t>
            </a:r>
            <a:r>
              <a:rPr lang="ar-SA" sz="2600" dirty="0" smtClean="0">
                <a:cs typeface="+mj-cs"/>
              </a:rPr>
              <a:t>رادیكالیة تنحاز </a:t>
            </a:r>
            <a:r>
              <a:rPr lang="ar-SA" sz="2600" dirty="0">
                <a:cs typeface="+mj-cs"/>
              </a:rPr>
              <a:t>إلى الطبقة </a:t>
            </a:r>
            <a:r>
              <a:rPr lang="ar-SA" sz="2600" dirty="0" smtClean="0">
                <a:cs typeface="+mj-cs"/>
              </a:rPr>
              <a:t>العاملة، كما </a:t>
            </a:r>
            <a:r>
              <a:rPr lang="ar-SA" sz="2600" dirty="0">
                <a:cs typeface="+mj-cs"/>
              </a:rPr>
              <a:t>تدعو إلى إلغاء الطبقیة </a:t>
            </a:r>
            <a:r>
              <a:rPr lang="ar-SA" sz="2600" dirty="0" smtClean="0">
                <a:cs typeface="+mj-cs"/>
              </a:rPr>
              <a:t>.</a:t>
            </a:r>
            <a:r>
              <a:rPr lang="ar-SA" sz="2600" dirty="0" smtClean="0"/>
              <a:t>لقد </a:t>
            </a:r>
            <a:r>
              <a:rPr lang="ar-SA" sz="2600" dirty="0"/>
              <a:t>كانت أفكار ماركس ملهمة </a:t>
            </a:r>
            <a:r>
              <a:rPr lang="ar-SA" sz="2600" dirty="0" smtClean="0"/>
              <a:t>     .      للعلماء </a:t>
            </a:r>
            <a:r>
              <a:rPr lang="ar-SA" sz="2600" dirty="0" err="1"/>
              <a:t>الذین</a:t>
            </a:r>
            <a:r>
              <a:rPr lang="ar-SA" sz="2600" dirty="0"/>
              <a:t> </a:t>
            </a:r>
            <a:r>
              <a:rPr lang="ar-SA" sz="2600" dirty="0" smtClean="0"/>
              <a:t>جاءوا </a:t>
            </a:r>
            <a:r>
              <a:rPr lang="ar-SA" sz="2600" dirty="0" smtClean="0"/>
              <a:t>بعده، </a:t>
            </a:r>
            <a:r>
              <a:rPr lang="ar-SA" sz="2600" dirty="0"/>
              <a:t>الذین أسسوا لعلم الاجتماع السیاسي </a:t>
            </a:r>
            <a:r>
              <a:rPr lang="ar-SA" sz="2600" dirty="0" smtClean="0"/>
              <a:t>.</a:t>
            </a:r>
            <a:endParaRPr lang="ar-SA" sz="2600" dirty="0">
              <a:cs typeface="+mj-cs"/>
            </a:endParaRPr>
          </a:p>
          <a:p>
            <a:pPr marL="92075" indent="19050" algn="just" rtl="1"/>
            <a:endParaRPr lang="ar-SA" sz="2600" dirty="0" smtClean="0">
              <a:cs typeface="+mj-cs"/>
            </a:endParaRPr>
          </a:p>
          <a:p>
            <a:pPr marL="92075" indent="19050" algn="just" rtl="1"/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3403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800600"/>
          </a:xfrm>
        </p:spPr>
        <p:txBody>
          <a:bodyPr/>
          <a:lstStyle/>
          <a:p>
            <a:pPr lvl="0" algn="just" rtl="1"/>
            <a:r>
              <a:rPr lang="ar-SA" sz="2600" b="1" dirty="0" smtClean="0">
                <a:cs typeface="+mj-cs"/>
              </a:rPr>
              <a:t>سادساً: ماكس </a:t>
            </a:r>
            <a:r>
              <a:rPr lang="ar-SA" sz="2600" b="1" dirty="0">
                <a:cs typeface="+mj-cs"/>
              </a:rPr>
              <a:t>فيبر: ( </a:t>
            </a:r>
            <a:r>
              <a:rPr lang="en-US" sz="2600" b="1" dirty="0">
                <a:cs typeface="+mj-cs"/>
              </a:rPr>
              <a:t>1864-1920</a:t>
            </a:r>
            <a:r>
              <a:rPr lang="ar-SA" sz="2600" b="1" dirty="0">
                <a:cs typeface="+mj-cs"/>
              </a:rPr>
              <a:t>م):</a:t>
            </a:r>
            <a:r>
              <a:rPr lang="ar-SA" sz="2600" dirty="0">
                <a:cs typeface="+mj-cs"/>
              </a:rPr>
              <a:t>				</a:t>
            </a:r>
          </a:p>
          <a:p>
            <a:pPr marL="92075" lvl="0" indent="19050" algn="just" rtl="1"/>
            <a:r>
              <a:rPr lang="ar-SA" sz="2600" dirty="0" smtClean="0">
                <a:cs typeface="+mj-cs"/>
              </a:rPr>
              <a:t>یطلق </a:t>
            </a:r>
            <a:r>
              <a:rPr lang="ar-SA" sz="2600" dirty="0">
                <a:cs typeface="+mj-cs"/>
              </a:rPr>
              <a:t>على ماكس فیبر أحیانا ماركس البرجوازي بمقتضى أنه من خلال </a:t>
            </a:r>
            <a:r>
              <a:rPr lang="ar-SA" sz="2600" dirty="0" smtClean="0">
                <a:cs typeface="+mj-cs"/>
              </a:rPr>
              <a:t>آراءه </a:t>
            </a:r>
            <a:r>
              <a:rPr lang="ar-SA" sz="2600" dirty="0">
                <a:cs typeface="+mj-cs"/>
              </a:rPr>
              <a:t>وكتاباته أعاد النظر بالطروحات التي جاء بها </a:t>
            </a:r>
            <a:r>
              <a:rPr lang="ar-SA" sz="2600" dirty="0" smtClean="0">
                <a:cs typeface="+mj-cs"/>
              </a:rPr>
              <a:t>ماركس،وأعاد </a:t>
            </a:r>
            <a:r>
              <a:rPr lang="ar-SA" sz="2600" dirty="0">
                <a:cs typeface="+mj-cs"/>
              </a:rPr>
              <a:t>صیاغتها حسب </a:t>
            </a:r>
            <a:r>
              <a:rPr lang="ar-SA" sz="2600" dirty="0" smtClean="0">
                <a:cs typeface="+mj-cs"/>
              </a:rPr>
              <a:t>أفكاره، </a:t>
            </a:r>
            <a:r>
              <a:rPr lang="ar-SA" sz="2600" dirty="0">
                <a:cs typeface="+mj-cs"/>
              </a:rPr>
              <a:t>بعد أن تبنى أصول الرأسمالیة الحدیثة </a:t>
            </a:r>
            <a:r>
              <a:rPr lang="ar-SA" sz="2600" dirty="0" smtClean="0">
                <a:cs typeface="+mj-cs"/>
              </a:rPr>
              <a:t>ونشأتها، </a:t>
            </a:r>
            <a:r>
              <a:rPr lang="ar-SA" sz="2600" dirty="0">
                <a:cs typeface="+mj-cs"/>
              </a:rPr>
              <a:t>كما ذهب إلى أن علم الاجتماع یجب أن یبحث في تفسیر سببي لسلوك الإنسان ، وأن یسبر غور الظاهرة ولا یكتفي بمعرفة مظاهرها الخارجیة</a:t>
            </a:r>
            <a:r>
              <a:rPr lang="en-US" sz="2600" dirty="0">
                <a:cs typeface="+mj-cs"/>
              </a:rPr>
              <a:t> </a:t>
            </a:r>
            <a:r>
              <a:rPr lang="en-US" sz="2600" dirty="0" smtClean="0">
                <a:cs typeface="+mj-cs"/>
              </a:rPr>
              <a:t>.</a:t>
            </a:r>
            <a:endParaRPr lang="ar-SA" sz="2600" dirty="0" smtClean="0">
              <a:cs typeface="+mj-cs"/>
            </a:endParaRPr>
          </a:p>
          <a:p>
            <a:pPr marL="92075" lvl="0" indent="19050" algn="just" rtl="1"/>
            <a:r>
              <a:rPr lang="ar-SA" sz="2600" dirty="0" smtClean="0">
                <a:cs typeface="+mj-cs"/>
              </a:rPr>
              <a:t>لقد كان </a:t>
            </a:r>
            <a:r>
              <a:rPr lang="ar-SA" sz="2600" dirty="0">
                <a:cs typeface="+mj-cs"/>
              </a:rPr>
              <a:t>والده یعمل في میدان السیاسة ، </a:t>
            </a:r>
            <a:r>
              <a:rPr lang="ar-SA" sz="2600" dirty="0" smtClean="0">
                <a:cs typeface="+mj-cs"/>
              </a:rPr>
              <a:t>وهو ومن </a:t>
            </a:r>
            <a:r>
              <a:rPr lang="ar-SA" sz="2600" dirty="0">
                <a:cs typeface="+mj-cs"/>
              </a:rPr>
              <a:t>موقعه كأستاذ </a:t>
            </a:r>
            <a:r>
              <a:rPr lang="ar-SA" sz="2600" dirty="0" smtClean="0">
                <a:cs typeface="+mj-cs"/>
              </a:rPr>
              <a:t>جامعي، </a:t>
            </a:r>
            <a:r>
              <a:rPr lang="ar-SA" sz="2600" dirty="0">
                <a:cs typeface="+mj-cs"/>
              </a:rPr>
              <a:t>كان مولعا بالعمل </a:t>
            </a:r>
            <a:r>
              <a:rPr lang="ar-SA" sz="2600" dirty="0" smtClean="0">
                <a:cs typeface="+mj-cs"/>
              </a:rPr>
              <a:t>السیاسي، </a:t>
            </a:r>
            <a:r>
              <a:rPr lang="ar-SA" sz="2600" dirty="0">
                <a:cs typeface="+mj-cs"/>
              </a:rPr>
              <a:t>لذا </a:t>
            </a:r>
            <a:r>
              <a:rPr lang="ar-SA" sz="2600" dirty="0" smtClean="0">
                <a:cs typeface="+mj-cs"/>
              </a:rPr>
              <a:t>فأعماله </a:t>
            </a:r>
            <a:r>
              <a:rPr lang="ar-SA" sz="2600" dirty="0">
                <a:cs typeface="+mj-cs"/>
              </a:rPr>
              <a:t>الفكریة اتجهت إلى تحلیل بعض النظم الاجتماعیة السیاسیة </a:t>
            </a:r>
            <a:r>
              <a:rPr lang="ar-SA" sz="2600" dirty="0" smtClean="0">
                <a:cs typeface="+mj-cs"/>
              </a:rPr>
              <a:t>الموجودة، </a:t>
            </a:r>
            <a:r>
              <a:rPr lang="ar-SA" sz="2600" dirty="0">
                <a:cs typeface="+mj-cs"/>
              </a:rPr>
              <a:t>كالأحزاب السیاسیة والسلطة والبیروقراطیة </a:t>
            </a:r>
            <a:r>
              <a:rPr lang="ar-SA" sz="2600" dirty="0" smtClean="0">
                <a:cs typeface="+mj-cs"/>
              </a:rPr>
              <a:t>والسلطة وغیرها.</a:t>
            </a:r>
          </a:p>
          <a:p>
            <a:pPr marL="92075" lvl="0" indent="19050" algn="just" rtl="1"/>
            <a:r>
              <a:rPr lang="ar-SA" sz="2600" dirty="0" smtClean="0">
                <a:cs typeface="+mj-cs"/>
              </a:rPr>
              <a:t>ومن </a:t>
            </a:r>
            <a:r>
              <a:rPr lang="ar-SA" sz="2600" dirty="0">
                <a:cs typeface="+mj-cs"/>
              </a:rPr>
              <a:t>الواضح </a:t>
            </a:r>
            <a:r>
              <a:rPr lang="ar-SA" sz="2600" dirty="0" smtClean="0">
                <a:cs typeface="+mj-cs"/>
              </a:rPr>
              <a:t>انعكاس المرحلة </a:t>
            </a:r>
            <a:r>
              <a:rPr lang="ar-SA" sz="2600" dirty="0">
                <a:cs typeface="+mj-cs"/>
              </a:rPr>
              <a:t>التي عاش </a:t>
            </a:r>
            <a:r>
              <a:rPr lang="ar-SA" sz="2600" dirty="0" smtClean="0">
                <a:cs typeface="+mj-cs"/>
              </a:rPr>
              <a:t>خلالها، </a:t>
            </a:r>
            <a:r>
              <a:rPr lang="ar-SA" sz="2600" dirty="0">
                <a:cs typeface="+mj-cs"/>
              </a:rPr>
              <a:t>وهى مرحلة تطوریة اجتماعیة </a:t>
            </a:r>
            <a:r>
              <a:rPr lang="ar-SA" sz="2600" dirty="0" smtClean="0">
                <a:cs typeface="+mj-cs"/>
              </a:rPr>
              <a:t>    .       جدیدة </a:t>
            </a:r>
            <a:r>
              <a:rPr lang="ar-SA" sz="2600" dirty="0">
                <a:cs typeface="+mj-cs"/>
              </a:rPr>
              <a:t>، ظهرت فیها الإمبریالیة </a:t>
            </a:r>
            <a:r>
              <a:rPr lang="ar-SA" sz="2600" dirty="0" smtClean="0">
                <a:cs typeface="+mj-cs"/>
              </a:rPr>
              <a:t>العالمیة </a:t>
            </a:r>
            <a:r>
              <a:rPr lang="ar-SA" sz="2600" dirty="0">
                <a:cs typeface="+mj-cs"/>
              </a:rPr>
              <a:t>والبیروقراطیة </a:t>
            </a:r>
            <a:r>
              <a:rPr lang="ar-SA" sz="2600" dirty="0" smtClean="0">
                <a:cs typeface="+mj-cs"/>
              </a:rPr>
              <a:t>الرسمیة.. </a:t>
            </a:r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3403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2165</TotalTime>
  <Words>1300</Words>
  <Application>Microsoft Office PowerPoint</Application>
  <PresentationFormat>A4 Paper (210x297 mm)</PresentationFormat>
  <Paragraphs>53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عرض تقديمي في PowerPoint</vt:lpstr>
      <vt:lpstr>ماهية علم الاجتماع السياسي   نشأة وتطور علم الاجتماع السياسي  (2)</vt:lpstr>
      <vt:lpstr>عناصر المحاضرة</vt:lpstr>
      <vt:lpstr>نشأة وتطور علم الاجتماع السیاسي :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236</cp:revision>
  <dcterms:created xsi:type="dcterms:W3CDTF">2009-10-14T19:14:34Z</dcterms:created>
  <dcterms:modified xsi:type="dcterms:W3CDTF">2012-02-12T10:46:11Z</dcterms:modified>
</cp:coreProperties>
</file>