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212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2/12/2012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علم الاجتماع السياسي</a:t>
            </a:r>
          </a:p>
          <a:p>
            <a:pPr algn="ctr"/>
            <a:endParaRPr lang="en-US" sz="2800" b="1" dirty="0">
              <a:latin typeface="Calibri" pitchFamily="34" charset="0"/>
            </a:endParaRPr>
          </a:p>
          <a:p>
            <a:pPr algn="ctr"/>
            <a:r>
              <a:rPr lang="ar-SA" sz="2600" b="1" dirty="0" smtClean="0"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  .</a:t>
            </a:r>
            <a:r>
              <a:rPr lang="ar-SA" sz="2600" b="1" dirty="0" smtClean="0">
                <a:latin typeface="Calibri" pitchFamily="34" charset="0"/>
                <a:cs typeface="Times New Roman" pitchFamily="18" charset="0"/>
              </a:rPr>
              <a:t>فهد بن عبدالرحمن الخريِّـف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z="3200" b="1" spc="-150" dirty="0">
                <a:solidFill>
                  <a:srgbClr val="376092"/>
                </a:solidFill>
                <a:latin typeface="ae_AlMateen" pitchFamily="2" charset="-78"/>
                <a:cs typeface="Times New Roman"/>
              </a:rPr>
              <a:t>ماهية علم الاجتماع السياسي</a:t>
            </a:r>
            <a:r>
              <a:rPr lang="ar-SA" sz="800" b="1" spc="-150" dirty="0">
                <a:solidFill>
                  <a:srgbClr val="376092"/>
                </a:solidFill>
                <a:latin typeface="ae_AlMateen" pitchFamily="2" charset="-78"/>
                <a:cs typeface="Times New Roman"/>
              </a:rPr>
              <a:t/>
            </a:r>
            <a:br>
              <a:rPr lang="ar-SA" sz="800" b="1" spc="-150" dirty="0">
                <a:solidFill>
                  <a:srgbClr val="376092"/>
                </a:solidFill>
                <a:latin typeface="ae_AlMateen" pitchFamily="2" charset="-78"/>
                <a:cs typeface="Times New Roman"/>
              </a:rPr>
            </a:br>
            <a:r>
              <a:rPr lang="ar-SA" sz="800" b="1" spc="-150" dirty="0">
                <a:solidFill>
                  <a:srgbClr val="376092"/>
                </a:solidFill>
                <a:latin typeface="ae_AlMateen" pitchFamily="2" charset="-78"/>
                <a:cs typeface="Times New Roman"/>
              </a:rPr>
              <a:t/>
            </a:r>
            <a:br>
              <a:rPr lang="ar-SA" sz="800" b="1" spc="-150" dirty="0">
                <a:solidFill>
                  <a:srgbClr val="376092"/>
                </a:solidFill>
                <a:latin typeface="ae_AlMateen" pitchFamily="2" charset="-78"/>
                <a:cs typeface="Times New Roman"/>
              </a:rPr>
            </a:br>
            <a:r>
              <a:rPr lang="ar-SA" sz="2800" b="1" spc="-150" dirty="0" smtClean="0">
                <a:solidFill>
                  <a:srgbClr val="376092"/>
                </a:solidFill>
                <a:latin typeface="ae_AlMateen" pitchFamily="2" charset="-78"/>
                <a:cs typeface="Times New Roman"/>
              </a:rPr>
              <a:t> </a:t>
            </a:r>
            <a:r>
              <a:rPr lang="ar-SA" sz="2800" b="1" spc="-150" dirty="0">
                <a:solidFill>
                  <a:srgbClr val="376092"/>
                </a:solidFill>
                <a:latin typeface="ae_AlMateen" pitchFamily="2" charset="-78"/>
                <a:cs typeface="Times New Roman"/>
              </a:rPr>
              <a:t>المجالات، </a:t>
            </a:r>
            <a:r>
              <a:rPr lang="ar-SA" sz="2800" b="1" spc="-150" dirty="0" smtClean="0">
                <a:solidFill>
                  <a:srgbClr val="376092"/>
                </a:solidFill>
                <a:latin typeface="ae_AlMateen" pitchFamily="2" charset="-78"/>
                <a:cs typeface="Times New Roman"/>
              </a:rPr>
              <a:t>الأهداف ، الخصائص </a:t>
            </a:r>
            <a:r>
              <a:rPr lang="ar-SA" sz="2800" b="1" spc="-150" dirty="0">
                <a:solidFill>
                  <a:srgbClr val="376092"/>
                </a:solidFill>
                <a:latin typeface="ae_AlMateen" pitchFamily="2" charset="-78"/>
                <a:cs typeface="Times New Roman"/>
              </a:rPr>
              <a:t/>
            </a:r>
            <a:br>
              <a:rPr lang="ar-SA" sz="2800" b="1" spc="-150" dirty="0">
                <a:solidFill>
                  <a:srgbClr val="376092"/>
                </a:solidFill>
                <a:latin typeface="ae_AlMateen" pitchFamily="2" charset="-78"/>
                <a:cs typeface="Times New Roman"/>
              </a:rPr>
            </a:br>
            <a:r>
              <a:rPr lang="ar-SA" sz="2800" b="1" spc="-150" dirty="0" smtClean="0">
                <a:solidFill>
                  <a:srgbClr val="FF0000"/>
                </a:solidFill>
                <a:latin typeface="ae_AlMateen" pitchFamily="2" charset="-78"/>
                <a:cs typeface="Times New Roman"/>
              </a:rPr>
              <a:t>(3)</a:t>
            </a:r>
            <a:endParaRPr lang="en-US" sz="3200" b="1" spc="-150" dirty="0" smtClean="0">
              <a:solidFill>
                <a:srgbClr val="376092"/>
              </a:solidFill>
              <a:latin typeface="ae_AlMateen" pitchFamily="2" charset="-78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marL="0" indent="0" rtl="1" eaLnBrk="1" hangingPunct="1"/>
            <a:endParaRPr lang="ar-SA" b="1" spc="-150" dirty="0">
              <a:solidFill>
                <a:srgbClr val="376092"/>
              </a:solidFill>
              <a:latin typeface="ae_AlMateen" pitchFamily="2" charset="-78"/>
              <a:ea typeface="+mj-ea"/>
              <a:cs typeface="+mj-cs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ea typeface="+mj-ea"/>
                <a:cs typeface="+mj-cs"/>
              </a:rPr>
              <a:t>مجالات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علم </a:t>
            </a:r>
            <a:r>
              <a:rPr lang="ar-SA" b="1" spc="-150" dirty="0">
                <a:solidFill>
                  <a:srgbClr val="376092"/>
                </a:solidFill>
                <a:latin typeface="ae_AlMateen" pitchFamily="2" charset="-78"/>
                <a:cs typeface="+mj-cs"/>
              </a:rPr>
              <a:t>الاجتماع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السياسي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spc="-150" dirty="0">
                <a:solidFill>
                  <a:srgbClr val="376092"/>
                </a:solidFill>
                <a:latin typeface="ae_AlMateen" pitchFamily="2" charset="-78"/>
                <a:ea typeface="+mj-ea"/>
                <a:cs typeface="+mj-cs"/>
              </a:rPr>
              <a:t>أ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ea typeface="+mj-ea"/>
                <a:cs typeface="+mj-cs"/>
              </a:rPr>
              <a:t>هداف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 </a:t>
            </a:r>
            <a:r>
              <a:rPr lang="ar-SA" b="1" spc="-150" dirty="0">
                <a:solidFill>
                  <a:srgbClr val="376092"/>
                </a:solidFill>
                <a:latin typeface="ae_AlMateen" pitchFamily="2" charset="-78"/>
                <a:cs typeface="+mj-cs"/>
              </a:rPr>
              <a:t>علم الاجتماع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السياسي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خصائص علم الاجتماع السياسي</a:t>
            </a:r>
            <a:endParaRPr lang="ar-SA" b="1" dirty="0" smtClean="0">
              <a:solidFill>
                <a:srgbClr val="FF0000"/>
              </a:solidFill>
              <a:cs typeface="+mj-cs"/>
            </a:endParaRPr>
          </a:p>
          <a:p>
            <a:pPr marL="0" indent="0" rtl="1" eaLnBrk="1" hangingPunct="1"/>
            <a:endParaRPr 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>
                <a:solidFill>
                  <a:srgbClr val="FF0000"/>
                </a:solidFill>
                <a:cs typeface="+mj-cs"/>
              </a:rPr>
              <a:t>مجالات </a:t>
            </a:r>
            <a:r>
              <a:rPr lang="ar-SA" sz="3600" b="1" dirty="0">
                <a:solidFill>
                  <a:srgbClr val="FF0000"/>
                </a:solidFill>
                <a:cs typeface="+mj-cs"/>
              </a:rPr>
              <a:t>علم الاجتماع </a:t>
            </a:r>
            <a:r>
              <a:rPr lang="ar-SA" sz="3600" b="1" dirty="0" smtClean="0">
                <a:solidFill>
                  <a:srgbClr val="FF0000"/>
                </a:solidFill>
                <a:cs typeface="+mj-cs"/>
              </a:rPr>
              <a:t>السیاسي</a:t>
            </a:r>
            <a:endParaRPr lang="ar-SA" sz="36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19050" algn="just" rtl="1"/>
            <a:r>
              <a:rPr lang="ar-SA" sz="2600" dirty="0" smtClean="0">
                <a:solidFill>
                  <a:srgbClr val="002060"/>
                </a:solidFill>
                <a:cs typeface="+mj-cs"/>
              </a:rPr>
              <a:t>كما </a:t>
            </a:r>
            <a:r>
              <a:rPr lang="ar-SA" sz="2600" dirty="0">
                <a:solidFill>
                  <a:srgbClr val="002060"/>
                </a:solidFill>
                <a:cs typeface="+mj-cs"/>
              </a:rPr>
              <a:t>هي الصعوبة التي یواجهها الدارس في تحدید تعریف متفق علیه لعلم الاجتماع </a:t>
            </a:r>
            <a:r>
              <a:rPr lang="ar-SA" sz="2600" dirty="0" smtClean="0">
                <a:solidFill>
                  <a:srgbClr val="002060"/>
                </a:solidFill>
                <a:cs typeface="+mj-cs"/>
              </a:rPr>
              <a:t>السیاسي، </a:t>
            </a:r>
            <a:r>
              <a:rPr lang="ar-SA" sz="2600" dirty="0" smtClean="0">
                <a:solidFill>
                  <a:srgbClr val="002060"/>
                </a:solidFill>
                <a:cs typeface="+mj-cs"/>
              </a:rPr>
              <a:t>أو في تحديد نشأته ورواده</a:t>
            </a:r>
            <a:r>
              <a:rPr lang="ar-SA" sz="2600" dirty="0" smtClean="0">
                <a:cs typeface="+mj-cs"/>
              </a:rPr>
              <a:t>، فإن </a:t>
            </a:r>
            <a:r>
              <a:rPr lang="ar-SA" sz="2600" dirty="0">
                <a:cs typeface="+mj-cs"/>
              </a:rPr>
              <a:t>تحدید مجال هذا العلم لا یزال یشهد تغیرات </a:t>
            </a:r>
            <a:r>
              <a:rPr lang="ar-SA" sz="2600" dirty="0" smtClean="0">
                <a:cs typeface="+mj-cs"/>
              </a:rPr>
              <a:t>ــ</a:t>
            </a:r>
            <a:r>
              <a:rPr lang="en-US" sz="2600" dirty="0" smtClean="0">
                <a:cs typeface="+mj-cs"/>
              </a:rPr>
              <a:t> </a:t>
            </a:r>
            <a:r>
              <a:rPr lang="ar-SA" sz="2600" dirty="0">
                <a:cs typeface="+mj-cs"/>
              </a:rPr>
              <a:t>مثله مثل سائر العلوم </a:t>
            </a:r>
            <a:r>
              <a:rPr lang="ar-SA" sz="2600" dirty="0" smtClean="0">
                <a:cs typeface="+mj-cs"/>
              </a:rPr>
              <a:t>الاجتماعیة ــ</a:t>
            </a:r>
            <a:r>
              <a:rPr lang="en-US" sz="2600" dirty="0" smtClean="0">
                <a:cs typeface="+mj-cs"/>
              </a:rPr>
              <a:t>  </a:t>
            </a:r>
            <a:r>
              <a:rPr lang="ar-SA" sz="2600" dirty="0">
                <a:cs typeface="+mj-cs"/>
              </a:rPr>
              <a:t>فرضها تطور الحیاة </a:t>
            </a:r>
            <a:r>
              <a:rPr lang="ar-SA" sz="2600" dirty="0" smtClean="0">
                <a:cs typeface="+mj-cs"/>
              </a:rPr>
              <a:t>الاجتماعیة، </a:t>
            </a:r>
            <a:r>
              <a:rPr lang="ar-SA" sz="2600" dirty="0">
                <a:cs typeface="+mj-cs"/>
              </a:rPr>
              <a:t>وتغیر البناءات الأساسیة للظاهرة السیاسیة تبعا لذلك </a:t>
            </a:r>
            <a:r>
              <a:rPr lang="ar-SA" sz="2600" dirty="0" smtClean="0">
                <a:cs typeface="+mj-cs"/>
              </a:rPr>
              <a:t>التطور، </a:t>
            </a:r>
            <a:r>
              <a:rPr lang="ar-SA" sz="2600" dirty="0">
                <a:cs typeface="+mj-cs"/>
              </a:rPr>
              <a:t>إلا أن ذلك لا یعفى المتخصصین في هذا المجال من ضرورة وضع إطار نظري ومنهجي </a:t>
            </a:r>
            <a:r>
              <a:rPr lang="ar-SA" sz="2600" dirty="0" smtClean="0">
                <a:cs typeface="+mj-cs"/>
              </a:rPr>
              <a:t>واضح، </a:t>
            </a:r>
            <a:r>
              <a:rPr lang="ar-SA" sz="2600" dirty="0">
                <a:cs typeface="+mj-cs"/>
              </a:rPr>
              <a:t>یبین الاهتمامات الرئیسیة لعلم الاجتماع </a:t>
            </a:r>
            <a:r>
              <a:rPr lang="ar-SA" sz="2600" dirty="0" smtClean="0">
                <a:cs typeface="+mj-cs"/>
              </a:rPr>
              <a:t>السیاسي، </a:t>
            </a:r>
            <a:r>
              <a:rPr lang="ar-SA" sz="2600" dirty="0">
                <a:cs typeface="+mj-cs"/>
              </a:rPr>
              <a:t>ذلك أن أي علم من العلوم الاجتماعیة یرتكز على نقاط أساسیة بها </a:t>
            </a:r>
            <a:r>
              <a:rPr lang="ar-SA" sz="2600" dirty="0" err="1">
                <a:cs typeface="+mj-cs"/>
              </a:rPr>
              <a:t>یثبت</a:t>
            </a:r>
            <a:r>
              <a:rPr lang="ar-SA" sz="2600" dirty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بها </a:t>
            </a:r>
            <a:r>
              <a:rPr lang="ar-SA" sz="2600" dirty="0" err="1" smtClean="0">
                <a:cs typeface="+mj-cs"/>
              </a:rPr>
              <a:t>علمیته</a:t>
            </a:r>
            <a:r>
              <a:rPr lang="ar-SA" sz="2600" dirty="0" smtClean="0">
                <a:cs typeface="+mj-cs"/>
              </a:rPr>
              <a:t> </a:t>
            </a:r>
            <a:r>
              <a:rPr lang="ar-SA" sz="2600" dirty="0" err="1">
                <a:cs typeface="+mj-cs"/>
              </a:rPr>
              <a:t>ویصبح</a:t>
            </a:r>
            <a:r>
              <a:rPr lang="ar-SA" sz="2600" dirty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علما مستقلا </a:t>
            </a:r>
            <a:r>
              <a:rPr lang="ar-SA" sz="2600" dirty="0">
                <a:cs typeface="+mj-cs"/>
              </a:rPr>
              <a:t>، و أهمها</a:t>
            </a:r>
            <a:r>
              <a:rPr lang="en-US" sz="2600" dirty="0">
                <a:cs typeface="+mj-cs"/>
              </a:rPr>
              <a:t> :</a:t>
            </a:r>
          </a:p>
          <a:p>
            <a:pPr algn="just" rtl="1"/>
            <a:r>
              <a:rPr lang="ar-SA" sz="2600" dirty="0">
                <a:cs typeface="+mj-cs"/>
              </a:rPr>
              <a:t>أولا</a:t>
            </a:r>
            <a:r>
              <a:rPr lang="en-US" sz="2600" dirty="0">
                <a:cs typeface="+mj-cs"/>
              </a:rPr>
              <a:t> : </a:t>
            </a:r>
            <a:r>
              <a:rPr lang="ar-SA" sz="2600" dirty="0">
                <a:cs typeface="+mj-cs"/>
              </a:rPr>
              <a:t>أن یكون هناك مجال واضح للعلم</a:t>
            </a:r>
            <a:r>
              <a:rPr lang="en-US" sz="2600" dirty="0">
                <a:cs typeface="+mj-cs"/>
              </a:rPr>
              <a:t> .</a:t>
            </a:r>
          </a:p>
          <a:p>
            <a:pPr algn="just" rtl="1"/>
            <a:r>
              <a:rPr lang="ar-SA" sz="2600" dirty="0">
                <a:cs typeface="+mj-cs"/>
              </a:rPr>
              <a:t>ثانیا</a:t>
            </a:r>
            <a:r>
              <a:rPr lang="en-US" sz="2600" dirty="0">
                <a:cs typeface="+mj-cs"/>
              </a:rPr>
              <a:t> : </a:t>
            </a:r>
            <a:r>
              <a:rPr lang="ar-SA" sz="2600" dirty="0">
                <a:cs typeface="+mj-cs"/>
              </a:rPr>
              <a:t>إتباعه لقواعد المنهج العلمي عند دراسة قضایاه ومسائله الأساسیة</a:t>
            </a:r>
            <a:r>
              <a:rPr lang="en-US" sz="2600" dirty="0">
                <a:cs typeface="+mj-cs"/>
              </a:rPr>
              <a:t>.</a:t>
            </a:r>
          </a:p>
          <a:p>
            <a:pPr algn="just" rtl="1"/>
            <a:r>
              <a:rPr lang="ar-SA" sz="2600" dirty="0">
                <a:cs typeface="+mj-cs"/>
              </a:rPr>
              <a:t>ثالثا</a:t>
            </a:r>
            <a:r>
              <a:rPr lang="en-US" sz="2600" dirty="0">
                <a:cs typeface="+mj-cs"/>
              </a:rPr>
              <a:t> : </a:t>
            </a:r>
            <a:r>
              <a:rPr lang="ar-SA" sz="2600" dirty="0">
                <a:cs typeface="+mj-cs"/>
              </a:rPr>
              <a:t>أن یتم تحدید أهداف العلم</a:t>
            </a:r>
            <a:r>
              <a:rPr lang="en-US" sz="2600" dirty="0">
                <a:cs typeface="+mj-cs"/>
              </a:rPr>
              <a:t> .</a:t>
            </a:r>
          </a:p>
          <a:p>
            <a:pPr algn="just"/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6080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953000"/>
          </a:xfrm>
        </p:spPr>
        <p:txBody>
          <a:bodyPr/>
          <a:lstStyle/>
          <a:p>
            <a:pPr marL="92075" indent="19050" algn="just" rtl="1"/>
            <a:r>
              <a:rPr lang="ar-SA" sz="2600" dirty="0" smtClean="0">
                <a:cs typeface="+mj-cs"/>
              </a:rPr>
              <a:t>    وقد </a:t>
            </a:r>
            <a:r>
              <a:rPr lang="ar-SA" sz="2600" dirty="0">
                <a:cs typeface="+mj-cs"/>
              </a:rPr>
              <a:t>اختلف العلماء المتخصصون في تحدید مفهوم موحد لعلم الاجتماع </a:t>
            </a:r>
            <a:r>
              <a:rPr lang="ar-SA" sz="2600" dirty="0" smtClean="0">
                <a:cs typeface="+mj-cs"/>
              </a:rPr>
              <a:t>السیاسي، </a:t>
            </a:r>
            <a:r>
              <a:rPr lang="ar-SA" sz="2600" dirty="0">
                <a:cs typeface="+mj-cs"/>
              </a:rPr>
              <a:t>إلا أن هناك مفهومین یتصارعان حول الاستحواذ على مضمون هذا </a:t>
            </a:r>
            <a:r>
              <a:rPr lang="ar-SA" sz="2600" dirty="0" smtClean="0">
                <a:cs typeface="+mj-cs"/>
              </a:rPr>
              <a:t>العلم، </a:t>
            </a:r>
            <a:r>
              <a:rPr lang="ar-SA" sz="2600" dirty="0">
                <a:cs typeface="+mj-cs"/>
              </a:rPr>
              <a:t>حیث </a:t>
            </a:r>
            <a:r>
              <a:rPr lang="ar-SA" sz="2600" dirty="0" smtClean="0">
                <a:cs typeface="+mj-cs"/>
              </a:rPr>
              <a:t>یتجه،</a:t>
            </a:r>
            <a:r>
              <a:rPr lang="en-US" sz="2600" dirty="0" smtClean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المفهوم </a:t>
            </a:r>
            <a:r>
              <a:rPr lang="ar-SA" sz="2600" dirty="0">
                <a:cs typeface="+mj-cs"/>
              </a:rPr>
              <a:t>الأول </a:t>
            </a:r>
            <a:r>
              <a:rPr lang="ar-SA" sz="2600" dirty="0" smtClean="0">
                <a:cs typeface="+mj-cs"/>
              </a:rPr>
              <a:t>: إلى </a:t>
            </a:r>
            <a:r>
              <a:rPr lang="ar-SA" sz="2600" dirty="0">
                <a:cs typeface="+mj-cs"/>
              </a:rPr>
              <a:t>أن علم الإجماع السیاسي </a:t>
            </a:r>
            <a:r>
              <a:rPr lang="ar-SA" sz="2600" dirty="0">
                <a:solidFill>
                  <a:srgbClr val="FF0000"/>
                </a:solidFill>
                <a:cs typeface="+mj-cs"/>
              </a:rPr>
              <a:t>هو علم </a:t>
            </a:r>
            <a:r>
              <a:rPr lang="ar-SA" sz="2600" dirty="0" smtClean="0">
                <a:solidFill>
                  <a:srgbClr val="FF0000"/>
                </a:solidFill>
                <a:cs typeface="+mj-cs"/>
              </a:rPr>
              <a:t>الدولة</a:t>
            </a:r>
            <a:r>
              <a:rPr lang="ar-SA" sz="2600" dirty="0" smtClean="0">
                <a:cs typeface="+mj-cs"/>
              </a:rPr>
              <a:t>،</a:t>
            </a:r>
            <a:r>
              <a:rPr lang="en-US" sz="2600" dirty="0" smtClean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الثاني </a:t>
            </a:r>
            <a:r>
              <a:rPr lang="ar-SA" sz="2600" dirty="0">
                <a:cs typeface="+mj-cs"/>
              </a:rPr>
              <a:t>یشیر إلى أن علم الاجتماع السیاسي </a:t>
            </a:r>
            <a:r>
              <a:rPr lang="ar-SA" sz="2600" dirty="0">
                <a:solidFill>
                  <a:srgbClr val="FF0000"/>
                </a:solidFill>
                <a:cs typeface="+mj-cs"/>
              </a:rPr>
              <a:t>هو علم دراسة </a:t>
            </a:r>
            <a:r>
              <a:rPr lang="ar-SA" sz="2600" dirty="0" smtClean="0">
                <a:solidFill>
                  <a:srgbClr val="FF0000"/>
                </a:solidFill>
                <a:cs typeface="+mj-cs"/>
              </a:rPr>
              <a:t>القوة.</a:t>
            </a:r>
          </a:p>
          <a:p>
            <a:pPr marL="92075" indent="19050" algn="just" rtl="1"/>
            <a:r>
              <a:rPr lang="ar-SA" sz="2600" dirty="0" smtClean="0">
                <a:cs typeface="+mj-cs"/>
              </a:rPr>
              <a:t>فیشیر </a:t>
            </a:r>
            <a:r>
              <a:rPr lang="ar-SA" sz="2600" dirty="0">
                <a:cs typeface="+mj-cs"/>
              </a:rPr>
              <a:t>المفهوم الأول إلى أن علم الاجتماع السیاسي إنما یدرس الدولة كنمط حدیث للمجتمع السیاسي یرتبط بحقبة تاریخیة </a:t>
            </a:r>
            <a:r>
              <a:rPr lang="ar-SA" sz="2600" dirty="0" smtClean="0">
                <a:cs typeface="+mj-cs"/>
              </a:rPr>
              <a:t>محددة، </a:t>
            </a:r>
            <a:r>
              <a:rPr lang="ar-SA" sz="2600" dirty="0">
                <a:cs typeface="+mj-cs"/>
              </a:rPr>
              <a:t>بدأت في عصر النهضة وعصر التنویر في أوروبا بعد أنهار النظام </a:t>
            </a:r>
            <a:r>
              <a:rPr lang="ar-SA" sz="2600" dirty="0" smtClean="0">
                <a:cs typeface="+mj-cs"/>
              </a:rPr>
              <a:t>الدیني، </a:t>
            </a:r>
            <a:r>
              <a:rPr lang="ar-SA" sz="2600" dirty="0">
                <a:cs typeface="+mj-cs"/>
              </a:rPr>
              <a:t>والذي بانهیاره سقطت نظم العبودیة ثم </a:t>
            </a:r>
            <a:r>
              <a:rPr lang="ar-SA" sz="2600" dirty="0" smtClean="0">
                <a:cs typeface="+mj-cs"/>
              </a:rPr>
              <a:t>الإقطاع، </a:t>
            </a:r>
            <a:r>
              <a:rPr lang="ar-SA" sz="2600" dirty="0">
                <a:cs typeface="+mj-cs"/>
              </a:rPr>
              <a:t>وبدأ البحث عن شكل جدید للمجتمع خاصة خلال القرن السابع عشر ، فكان ظهور الدولة القومیة بشكلها </a:t>
            </a:r>
            <a:r>
              <a:rPr lang="ar-SA" sz="2600" dirty="0" smtClean="0">
                <a:cs typeface="+mj-cs"/>
              </a:rPr>
              <a:t>الجدید، </a:t>
            </a:r>
            <a:r>
              <a:rPr lang="ar-SA" sz="2600" dirty="0">
                <a:cs typeface="+mj-cs"/>
              </a:rPr>
              <a:t>الذي أثار أزمات حول سلطة </a:t>
            </a:r>
            <a:r>
              <a:rPr lang="ar-SA" sz="2600" dirty="0" smtClean="0">
                <a:cs typeface="+mj-cs"/>
              </a:rPr>
              <a:t>الدولة وشرعیة </a:t>
            </a:r>
            <a:r>
              <a:rPr lang="ar-SA" sz="2600" dirty="0">
                <a:cs typeface="+mj-cs"/>
              </a:rPr>
              <a:t>بعض الأفراد في حكم </a:t>
            </a:r>
            <a:r>
              <a:rPr lang="ar-SA" sz="2600" dirty="0" smtClean="0">
                <a:cs typeface="+mj-cs"/>
              </a:rPr>
              <a:t>الآخرین، </a:t>
            </a:r>
            <a:r>
              <a:rPr lang="ar-SA" sz="2600" dirty="0">
                <a:cs typeface="+mj-cs"/>
              </a:rPr>
              <a:t>وظهور إشكالیة الحاكم والمحكوم وحدود صلاحیات كل </a:t>
            </a:r>
            <a:r>
              <a:rPr lang="ar-SA" sz="2600" dirty="0" smtClean="0">
                <a:cs typeface="+mj-cs"/>
              </a:rPr>
              <a:t>منهما، وكان (بودين) أول </a:t>
            </a:r>
            <a:r>
              <a:rPr lang="ar-SA" sz="2600" dirty="0">
                <a:cs typeface="+mj-cs"/>
              </a:rPr>
              <a:t>من صاغ فكرة سیادة الدولة وسیطرتها على </a:t>
            </a:r>
            <a:r>
              <a:rPr lang="ar-SA" sz="2600" dirty="0" smtClean="0">
                <a:cs typeface="+mj-cs"/>
              </a:rPr>
              <a:t>كافة النظم .      الأخرى، </a:t>
            </a:r>
            <a:r>
              <a:rPr lang="ar-SA" sz="2600" dirty="0">
                <a:cs typeface="+mj-cs"/>
              </a:rPr>
              <a:t>وذلك داخل نطاق </a:t>
            </a:r>
            <a:r>
              <a:rPr lang="ar-SA" sz="2600" dirty="0" smtClean="0">
                <a:cs typeface="+mj-cs"/>
              </a:rPr>
              <a:t>الأمة، </a:t>
            </a:r>
            <a:r>
              <a:rPr lang="ar-SA" sz="2600" dirty="0">
                <a:cs typeface="+mj-cs"/>
              </a:rPr>
              <a:t>حتى یبرر أولویة الدولة وبخاصة في </a:t>
            </a:r>
            <a:endParaRPr lang="ar-SA" sz="2600" dirty="0" smtClean="0">
              <a:cs typeface="+mj-cs"/>
            </a:endParaRPr>
          </a:p>
          <a:p>
            <a:pPr marL="92075" indent="19050" algn="just" rtl="1"/>
            <a:endParaRPr lang="ar-SA" sz="2600" dirty="0">
              <a:cs typeface="+mj-cs"/>
            </a:endParaRPr>
          </a:p>
          <a:p>
            <a:pPr marL="92075" indent="19050" algn="just" rtl="1"/>
            <a:endParaRPr lang="ar-SA" sz="2600" dirty="0" smtClean="0">
              <a:cs typeface="+mj-cs"/>
            </a:endParaRPr>
          </a:p>
          <a:p>
            <a:pPr marL="92075" indent="19050" algn="just" rtl="1"/>
            <a:endParaRPr lang="ar-SA" sz="2600" dirty="0">
              <a:cs typeface="+mj-cs"/>
            </a:endParaRPr>
          </a:p>
          <a:p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3596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2075" indent="19050" algn="just" rtl="1"/>
            <a:r>
              <a:rPr lang="ar-SA" sz="2600" dirty="0">
                <a:cs typeface="+mj-cs"/>
              </a:rPr>
              <a:t>عصر الانقسام </a:t>
            </a:r>
            <a:r>
              <a:rPr lang="ar-SA" sz="2600" dirty="0" smtClean="0">
                <a:cs typeface="+mj-cs"/>
              </a:rPr>
              <a:t>الدیني، كما </a:t>
            </a:r>
            <a:r>
              <a:rPr lang="ar-SA" sz="2600" dirty="0">
                <a:cs typeface="+mj-cs"/>
              </a:rPr>
              <a:t>كانت إسهاما أصحاب نظریة العقد </a:t>
            </a:r>
            <a:r>
              <a:rPr lang="ar-SA" sz="2600" dirty="0" smtClean="0">
                <a:cs typeface="+mj-cs"/>
              </a:rPr>
              <a:t>الاجتماعي(</a:t>
            </a:r>
            <a:r>
              <a:rPr lang="ar-SA" sz="2600" dirty="0" err="1" smtClean="0">
                <a:cs typeface="+mj-cs"/>
              </a:rPr>
              <a:t>هوبز</a:t>
            </a:r>
            <a:r>
              <a:rPr lang="ar-SA" sz="2600" dirty="0" smtClean="0">
                <a:cs typeface="+mj-cs"/>
              </a:rPr>
              <a:t>، ولوك، وروسو)  </a:t>
            </a:r>
            <a:r>
              <a:rPr lang="ar-SA" sz="2600" dirty="0">
                <a:cs typeface="+mj-cs"/>
              </a:rPr>
              <a:t>محاولة جادة لإیجاد حل للمشكلة </a:t>
            </a:r>
            <a:r>
              <a:rPr lang="ar-SA" sz="2600" dirty="0" smtClean="0">
                <a:cs typeface="+mj-cs"/>
              </a:rPr>
              <a:t>الرئیسیة، </a:t>
            </a:r>
            <a:r>
              <a:rPr lang="ar-SA" sz="2600" dirty="0">
                <a:cs typeface="+mj-cs"/>
              </a:rPr>
              <a:t>المتمثلة في الحاجة إلى نوع جدید من الاتفاق بین الأفراد یكون بدیلا عن الحل الدیني الذي كان سائدا في العصور </a:t>
            </a:r>
            <a:r>
              <a:rPr lang="ar-SA" sz="2600" dirty="0" smtClean="0">
                <a:cs typeface="+mj-cs"/>
              </a:rPr>
              <a:t>الوسطى، </a:t>
            </a:r>
            <a:r>
              <a:rPr lang="ar-SA" sz="2600" dirty="0">
                <a:cs typeface="+mj-cs"/>
              </a:rPr>
              <a:t>حیث یمكن إیجاد المعادلة الصحیحة للعلاقة بین المجتمع </a:t>
            </a:r>
            <a:r>
              <a:rPr lang="ar-SA" sz="2600" dirty="0" smtClean="0">
                <a:cs typeface="+mj-cs"/>
              </a:rPr>
              <a:t>والدولة.</a:t>
            </a:r>
          </a:p>
          <a:p>
            <a:pPr marL="0" indent="19050" algn="just" rtl="1"/>
            <a:r>
              <a:rPr lang="ar-SA" sz="2600" dirty="0" smtClean="0">
                <a:cs typeface="+mj-cs"/>
              </a:rPr>
              <a:t>    إن </a:t>
            </a:r>
            <a:r>
              <a:rPr lang="ar-SA" sz="2600" dirty="0">
                <a:cs typeface="+mj-cs"/>
              </a:rPr>
              <a:t>ربط مجال علم الاجتماع السیاسي بالدولة </a:t>
            </a:r>
            <a:r>
              <a:rPr lang="ar-SA" sz="2600" dirty="0" smtClean="0">
                <a:cs typeface="+mj-cs"/>
              </a:rPr>
              <a:t>القومیة، </a:t>
            </a:r>
            <a:r>
              <a:rPr lang="ar-SA" sz="2600" dirty="0">
                <a:cs typeface="+mj-cs"/>
              </a:rPr>
              <a:t>إنما یعنى تحدید مجال هذا العلم بصورة تاریخیة معینة للمجتمعات </a:t>
            </a:r>
            <a:r>
              <a:rPr lang="ar-SA" sz="2600" dirty="0" smtClean="0">
                <a:cs typeface="+mj-cs"/>
              </a:rPr>
              <a:t>السیاسیة، </a:t>
            </a:r>
            <a:r>
              <a:rPr lang="ar-SA" sz="2600" dirty="0">
                <a:cs typeface="+mj-cs"/>
              </a:rPr>
              <a:t>وذلك یخالف النظرة العلمیة التي یجب أن تعتمد على المقارنة والمقابلة والتجریب في مجال دراسة </a:t>
            </a:r>
            <a:r>
              <a:rPr lang="ar-SA" sz="2600" dirty="0" smtClean="0">
                <a:cs typeface="+mj-cs"/>
              </a:rPr>
              <a:t>المجتمعات.  </a:t>
            </a:r>
          </a:p>
          <a:p>
            <a:pPr marL="0" indent="19050" algn="just" rtl="1"/>
            <a:r>
              <a:rPr lang="ar-SA" sz="2600" dirty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  فالدولة </a:t>
            </a:r>
            <a:r>
              <a:rPr lang="ar-SA" sz="2600" dirty="0">
                <a:cs typeface="+mj-cs"/>
              </a:rPr>
              <a:t>إنما تعنى تمییز نوع واحد من التجمعات الإنسانیة ومن المجتمعات على وجه </a:t>
            </a:r>
            <a:r>
              <a:rPr lang="ar-SA" sz="2600" dirty="0" smtClean="0">
                <a:cs typeface="+mj-cs"/>
              </a:rPr>
              <a:t>الخصوص، </a:t>
            </a:r>
            <a:r>
              <a:rPr lang="ar-SA" sz="2600" dirty="0">
                <a:cs typeface="+mj-cs"/>
              </a:rPr>
              <a:t>ورغم أن هذا المفهوم بدأ یغیب عن اهتمامات </a:t>
            </a:r>
            <a:r>
              <a:rPr lang="ar-SA" sz="2600" dirty="0" smtClean="0">
                <a:cs typeface="+mj-cs"/>
              </a:rPr>
              <a:t>المتخصصین، </a:t>
            </a:r>
            <a:r>
              <a:rPr lang="ar-SA" sz="2600" dirty="0">
                <a:cs typeface="+mj-cs"/>
              </a:rPr>
              <a:t>إلا أن البعض لازال یتمسك به. </a:t>
            </a:r>
            <a:endParaRPr lang="en-US" sz="2600" dirty="0">
              <a:cs typeface="+mj-cs"/>
            </a:endParaRPr>
          </a:p>
          <a:p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2148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876800"/>
          </a:xfrm>
        </p:spPr>
        <p:txBody>
          <a:bodyPr/>
          <a:lstStyle/>
          <a:p>
            <a:pPr marL="92075" indent="19050" algn="just" rtl="1"/>
            <a:r>
              <a:rPr lang="ar-SA" sz="2600" dirty="0">
                <a:cs typeface="+mj-cs"/>
              </a:rPr>
              <a:t>ویسیطر المفهوم الثاني الذي یعتبر علم الاجتماع السیاسي هو علم القوة ، على اهتمام غالبیة الدارسین والكتاب السیاسیین </a:t>
            </a:r>
            <a:r>
              <a:rPr lang="ar-SA" sz="2600" dirty="0" smtClean="0">
                <a:cs typeface="+mj-cs"/>
              </a:rPr>
              <a:t>والاجتماعیین، </a:t>
            </a:r>
            <a:r>
              <a:rPr lang="ar-SA" sz="2600" dirty="0">
                <a:cs typeface="+mj-cs"/>
              </a:rPr>
              <a:t>فهو كما </a:t>
            </a:r>
            <a:r>
              <a:rPr lang="ar-SA" sz="2600" dirty="0" smtClean="0">
                <a:cs typeface="+mj-cs"/>
              </a:rPr>
              <a:t>یقول (موریس دوفرجیه)</a:t>
            </a:r>
            <a:r>
              <a:rPr lang="en-US" sz="2600" dirty="0" smtClean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یعد </a:t>
            </a:r>
            <a:r>
              <a:rPr lang="ar-SA" sz="2600" dirty="0">
                <a:cs typeface="+mj-cs"/>
              </a:rPr>
              <a:t>في نظر </a:t>
            </a:r>
            <a:r>
              <a:rPr lang="ar-SA" sz="2600" dirty="0" smtClean="0">
                <a:cs typeface="+mj-cs"/>
              </a:rPr>
              <a:t>هؤلاء</a:t>
            </a:r>
            <a:r>
              <a:rPr lang="en-US" sz="2600" dirty="0" smtClean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(علم </a:t>
            </a:r>
            <a:r>
              <a:rPr lang="ar-SA" sz="2600" dirty="0">
                <a:cs typeface="+mj-cs"/>
              </a:rPr>
              <a:t>الحكم </a:t>
            </a:r>
            <a:r>
              <a:rPr lang="ar-SA" sz="2600" dirty="0" smtClean="0">
                <a:cs typeface="+mj-cs"/>
              </a:rPr>
              <a:t>والسلطة)</a:t>
            </a:r>
            <a:r>
              <a:rPr lang="en-US" sz="2600" dirty="0" smtClean="0">
                <a:cs typeface="+mj-cs"/>
              </a:rPr>
              <a:t> </a:t>
            </a:r>
            <a:r>
              <a:rPr lang="ar-SA" sz="2600" dirty="0">
                <a:cs typeface="+mj-cs"/>
              </a:rPr>
              <a:t>في جمیع المجتمعات الإنسانیة ولیس قاصرا على المجتمع القومي فقط ، وبذلك فإن هذا العلم یهتم بدراسة العلاقات السائدة بین الحاكم </a:t>
            </a:r>
            <a:r>
              <a:rPr lang="ar-SA" sz="2600" dirty="0" smtClean="0">
                <a:cs typeface="+mj-cs"/>
              </a:rPr>
              <a:t>والمحكوم، </a:t>
            </a:r>
            <a:r>
              <a:rPr lang="ar-SA" sz="2600" dirty="0">
                <a:cs typeface="+mj-cs"/>
              </a:rPr>
              <a:t>بین الأقلیة الذین بیدهم السلطة بفضل امتلاكهم زمام </a:t>
            </a:r>
            <a:r>
              <a:rPr lang="ar-SA" sz="2600" dirty="0" smtClean="0">
                <a:cs typeface="+mj-cs"/>
              </a:rPr>
              <a:t>القوة، </a:t>
            </a:r>
            <a:r>
              <a:rPr lang="ar-SA" sz="2600" dirty="0">
                <a:cs typeface="+mj-cs"/>
              </a:rPr>
              <a:t>وبین الأغلبیة المأمورة التي یجب علیها أن تفعل ما تؤمر </a:t>
            </a:r>
            <a:r>
              <a:rPr lang="ar-SA" sz="2600" dirty="0" smtClean="0">
                <a:cs typeface="+mj-cs"/>
              </a:rPr>
              <a:t>به، </a:t>
            </a:r>
            <a:r>
              <a:rPr lang="ar-SA" sz="2600" dirty="0">
                <a:cs typeface="+mj-cs"/>
              </a:rPr>
              <a:t>وهذا </a:t>
            </a:r>
            <a:r>
              <a:rPr lang="ar-SA" sz="2600" dirty="0" smtClean="0">
                <a:cs typeface="+mj-cs"/>
              </a:rPr>
              <a:t>یستدعى(</a:t>
            </a:r>
            <a:r>
              <a:rPr lang="en-US" sz="2600" dirty="0" smtClean="0">
                <a:cs typeface="+mj-cs"/>
              </a:rPr>
              <a:t> </a:t>
            </a:r>
            <a:r>
              <a:rPr lang="ar-SA" sz="2600" dirty="0">
                <a:cs typeface="+mj-cs"/>
              </a:rPr>
              <a:t>شرعنة </a:t>
            </a:r>
            <a:r>
              <a:rPr lang="ar-SA" sz="2600" dirty="0" smtClean="0">
                <a:cs typeface="+mj-cs"/>
              </a:rPr>
              <a:t>القوة) </a:t>
            </a:r>
            <a:r>
              <a:rPr lang="ar-SA" sz="2600" dirty="0">
                <a:cs typeface="+mj-cs"/>
              </a:rPr>
              <a:t>أي إیجاد مبررات امتلاك القوة لممارسة </a:t>
            </a:r>
            <a:r>
              <a:rPr lang="ar-SA" sz="2600" dirty="0" smtClean="0">
                <a:cs typeface="+mj-cs"/>
              </a:rPr>
              <a:t>السلطة، </a:t>
            </a:r>
            <a:r>
              <a:rPr lang="ar-SA" sz="2600" dirty="0">
                <a:cs typeface="+mj-cs"/>
              </a:rPr>
              <a:t>ما یؤدى إلى الصراع من أجل امتلاك القوة المادیة </a:t>
            </a:r>
            <a:r>
              <a:rPr lang="ar-SA" sz="2600" dirty="0" smtClean="0">
                <a:cs typeface="+mj-cs"/>
              </a:rPr>
              <a:t>والمعنویة، </a:t>
            </a:r>
            <a:r>
              <a:rPr lang="ar-SA" sz="2600" dirty="0">
                <a:cs typeface="+mj-cs"/>
              </a:rPr>
              <a:t>وقد أكد </a:t>
            </a:r>
            <a:r>
              <a:rPr lang="ar-SA" sz="2600" dirty="0" smtClean="0">
                <a:cs typeface="+mj-cs"/>
              </a:rPr>
              <a:t>(ماركس) </a:t>
            </a:r>
            <a:r>
              <a:rPr lang="ar-SA" sz="2600" dirty="0">
                <a:cs typeface="+mj-cs"/>
              </a:rPr>
              <a:t>بأن الصراع هو محور الاهتمام في دراسة السیاسة </a:t>
            </a:r>
            <a:r>
              <a:rPr lang="ar-SA" sz="2600" dirty="0" smtClean="0">
                <a:cs typeface="+mj-cs"/>
              </a:rPr>
              <a:t>والحریة، </a:t>
            </a:r>
            <a:r>
              <a:rPr lang="ar-SA" sz="2600" dirty="0">
                <a:cs typeface="+mj-cs"/>
              </a:rPr>
              <a:t>حیث أن صراع الطبقات هو الواقعة الكبرى خلال تطور </a:t>
            </a:r>
            <a:r>
              <a:rPr lang="ar-SA" sz="2600" dirty="0" smtClean="0">
                <a:cs typeface="+mj-cs"/>
              </a:rPr>
              <a:t>التاریخ، </a:t>
            </a:r>
            <a:r>
              <a:rPr lang="ar-SA" sz="2600" dirty="0">
                <a:cs typeface="+mj-cs"/>
              </a:rPr>
              <a:t>منذ المجتمع البدائي الشیوعي القدیم حتى الثورة </a:t>
            </a:r>
            <a:r>
              <a:rPr lang="ar-SA" sz="2600" dirty="0" smtClean="0">
                <a:cs typeface="+mj-cs"/>
              </a:rPr>
              <a:t>البرولیتاریة، </a:t>
            </a:r>
            <a:r>
              <a:rPr lang="ar-SA" sz="2600" dirty="0">
                <a:cs typeface="+mj-cs"/>
              </a:rPr>
              <a:t>ولن یتحقق حسب رأیه التوافق والتكامل في المجتمع إلا في مجتمع المستقبل الذي تختفي </a:t>
            </a:r>
            <a:r>
              <a:rPr lang="ar-SA" sz="2600" dirty="0" smtClean="0">
                <a:cs typeface="+mj-cs"/>
              </a:rPr>
              <a:t>فیه      .       </a:t>
            </a:r>
            <a:r>
              <a:rPr lang="ar-SA" sz="2600" dirty="0">
                <a:cs typeface="+mj-cs"/>
              </a:rPr>
              <a:t>الطبقات كما تختفي الدولة ونظامها السیاسي في المجتمع الشیوعي</a:t>
            </a:r>
            <a:r>
              <a:rPr lang="en-US" sz="2600" dirty="0">
                <a:cs typeface="+mj-cs"/>
              </a:rPr>
              <a:t> </a:t>
            </a:r>
            <a:r>
              <a:rPr lang="en-US" sz="2600" dirty="0" smtClean="0">
                <a:cs typeface="+mj-cs"/>
              </a:rPr>
              <a:t>.</a:t>
            </a:r>
          </a:p>
          <a:p>
            <a:pPr marL="92075" indent="19050" algn="just" rtl="1"/>
            <a:endParaRPr lang="en-US" sz="2600" dirty="0">
              <a:cs typeface="+mj-cs"/>
            </a:endParaRPr>
          </a:p>
          <a:p>
            <a:pPr marL="92075" indent="19050" algn="just" rtl="1"/>
            <a:endParaRPr lang="en-US" sz="2600" dirty="0" smtClean="0">
              <a:cs typeface="+mj-cs"/>
            </a:endParaRPr>
          </a:p>
          <a:p>
            <a:pPr marL="92075" indent="19050" algn="just" rtl="1"/>
            <a:endParaRPr lang="en-US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8047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marL="0" indent="19050" algn="just" rtl="1"/>
            <a:r>
              <a:rPr lang="ar-SA" sz="2600" dirty="0">
                <a:cs typeface="+mj-cs"/>
              </a:rPr>
              <a:t>المؤیدون للمفهوم الثاني الذي یعتبر علم الاجتماع </a:t>
            </a:r>
            <a:r>
              <a:rPr lang="ar-SA" sz="2600" dirty="0" smtClean="0">
                <a:cs typeface="+mj-cs"/>
              </a:rPr>
              <a:t>السیاسي (علم </a:t>
            </a:r>
            <a:r>
              <a:rPr lang="ar-SA" sz="2600" dirty="0">
                <a:cs typeface="+mj-cs"/>
              </a:rPr>
              <a:t>دراسة </a:t>
            </a:r>
            <a:r>
              <a:rPr lang="ar-SA" sz="2600" dirty="0" smtClean="0">
                <a:cs typeface="+mj-cs"/>
              </a:rPr>
              <a:t>القوة)، </a:t>
            </a:r>
            <a:r>
              <a:rPr lang="ar-SA" sz="2600" dirty="0">
                <a:cs typeface="+mj-cs"/>
              </a:rPr>
              <a:t>یمیلون إلى أن القوة في الدولة لا تختلف بطبیعتها عن ما هي علیه في المجتمعات الإنسانیة </a:t>
            </a:r>
            <a:r>
              <a:rPr lang="ar-SA" sz="2600" dirty="0" smtClean="0">
                <a:cs typeface="+mj-cs"/>
              </a:rPr>
              <a:t>الأخرى، </a:t>
            </a:r>
            <a:r>
              <a:rPr lang="ar-SA" sz="2600" dirty="0">
                <a:cs typeface="+mj-cs"/>
              </a:rPr>
              <a:t>ولا تفترق عنها إلا من حیث كمال التنظیم </a:t>
            </a:r>
            <a:r>
              <a:rPr lang="ar-SA" sz="2600" dirty="0" smtClean="0">
                <a:cs typeface="+mj-cs"/>
              </a:rPr>
              <a:t>الداخلي، </a:t>
            </a:r>
            <a:r>
              <a:rPr lang="ar-SA" sz="2600" dirty="0">
                <a:cs typeface="+mj-cs"/>
              </a:rPr>
              <a:t>ودرجة الخضوع والإذعان التي تحصل علیها </a:t>
            </a:r>
            <a:r>
              <a:rPr lang="ar-SA" sz="2600" dirty="0" smtClean="0">
                <a:cs typeface="+mj-cs"/>
              </a:rPr>
              <a:t>الدولة، </a:t>
            </a:r>
            <a:r>
              <a:rPr lang="ar-SA" sz="2600" dirty="0">
                <a:cs typeface="+mj-cs"/>
              </a:rPr>
              <a:t>وذلك بإضفاء السمات التبریریة لتشریع حق الدولة في استعمال </a:t>
            </a:r>
            <a:r>
              <a:rPr lang="ar-SA" sz="2600" dirty="0" smtClean="0">
                <a:cs typeface="+mj-cs"/>
              </a:rPr>
              <a:t>القوة، </a:t>
            </a:r>
            <a:r>
              <a:rPr lang="ar-SA" sz="2600" dirty="0">
                <a:cs typeface="+mj-cs"/>
              </a:rPr>
              <a:t>عن طریق میكانیزمات خاصة تخلقها الدولة لتنفیذ هذا </a:t>
            </a:r>
            <a:r>
              <a:rPr lang="ar-SA" sz="2600" dirty="0" smtClean="0">
                <a:cs typeface="+mj-cs"/>
              </a:rPr>
              <a:t>الغرض، </a:t>
            </a:r>
            <a:r>
              <a:rPr lang="ar-SA" sz="2600" dirty="0">
                <a:cs typeface="+mj-cs"/>
              </a:rPr>
              <a:t>وعلى هذا فإن مفهوم علم الاجتماع السیاسي كعلم للقوة طبقا للنظریة </a:t>
            </a:r>
            <a:r>
              <a:rPr lang="ar-SA" sz="2600" dirty="0" smtClean="0">
                <a:cs typeface="+mj-cs"/>
              </a:rPr>
              <a:t>العلمیة</a:t>
            </a:r>
            <a:r>
              <a:rPr lang="ar-SA" sz="2600" dirty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یعد أكثر</a:t>
            </a:r>
            <a:r>
              <a:rPr lang="en-US" sz="2600" dirty="0" smtClean="0">
                <a:cs typeface="+mj-cs"/>
              </a:rPr>
              <a:t> </a:t>
            </a:r>
            <a:r>
              <a:rPr lang="ar-SA" sz="2600" dirty="0">
                <a:cs typeface="+mj-cs"/>
              </a:rPr>
              <a:t>واقعیة من المفهوم الأول وهو علم </a:t>
            </a:r>
            <a:r>
              <a:rPr lang="ar-SA" sz="2600" dirty="0" smtClean="0">
                <a:cs typeface="+mj-cs"/>
              </a:rPr>
              <a:t>الدولة. </a:t>
            </a:r>
            <a:endParaRPr lang="en-US" sz="2600" dirty="0">
              <a:cs typeface="+mj-cs"/>
            </a:endParaRPr>
          </a:p>
          <a:p>
            <a:pPr algn="just" rtl="1"/>
            <a:endParaRPr lang="ar-SA" sz="2600" dirty="0">
              <a:cs typeface="+mj-cs"/>
            </a:endParaRPr>
          </a:p>
          <a:p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0159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>
                <a:solidFill>
                  <a:srgbClr val="FF0000"/>
                </a:solidFill>
                <a:cs typeface="+mj-cs"/>
              </a:rPr>
              <a:t>آراء رئیسة لتحدید مجال علم الاجتماع السیاسي </a:t>
            </a:r>
            <a:r>
              <a:rPr lang="ar-SA" sz="3600" b="1" dirty="0" smtClean="0">
                <a:solidFill>
                  <a:srgbClr val="FF0000"/>
                </a:solidFill>
                <a:cs typeface="+mj-cs"/>
              </a:rPr>
              <a:t>:</a:t>
            </a:r>
            <a:endParaRPr lang="ar-SA" sz="36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19050" algn="just" rtl="1"/>
            <a:r>
              <a:rPr lang="ar-SA" sz="2600" dirty="0" smtClean="0">
                <a:solidFill>
                  <a:srgbClr val="002060"/>
                </a:solidFill>
                <a:cs typeface="+mj-cs"/>
              </a:rPr>
              <a:t> س: لماذا </a:t>
            </a:r>
            <a:r>
              <a:rPr lang="ar-SA" sz="2600" dirty="0">
                <a:solidFill>
                  <a:srgbClr val="002060"/>
                </a:solidFill>
                <a:cs typeface="+mj-cs"/>
              </a:rPr>
              <a:t>نحدد مجال علم الاجتماع </a:t>
            </a:r>
            <a:r>
              <a:rPr lang="ar-SA" sz="2600" dirty="0" smtClean="0">
                <a:solidFill>
                  <a:srgbClr val="002060"/>
                </a:solidFill>
                <a:cs typeface="+mj-cs"/>
              </a:rPr>
              <a:t>السیاسي؟ </a:t>
            </a:r>
          </a:p>
          <a:p>
            <a:pPr marL="0" indent="19050" algn="just" rtl="1"/>
            <a:r>
              <a:rPr lang="ar-SA" sz="2600" dirty="0" smtClean="0">
                <a:cs typeface="+mj-cs"/>
              </a:rPr>
              <a:t>الإجابة </a:t>
            </a:r>
            <a:r>
              <a:rPr lang="ar-SA" sz="2600" dirty="0">
                <a:cs typeface="+mj-cs"/>
              </a:rPr>
              <a:t>تتلخص في </a:t>
            </a:r>
            <a:r>
              <a:rPr lang="ar-SA" sz="2600" dirty="0" smtClean="0">
                <a:cs typeface="+mj-cs"/>
              </a:rPr>
              <a:t>أمرین </a:t>
            </a:r>
            <a:r>
              <a:rPr lang="ar-SA" sz="2600" dirty="0">
                <a:cs typeface="+mj-cs"/>
              </a:rPr>
              <a:t>مهمین وهما </a:t>
            </a:r>
            <a:r>
              <a:rPr lang="ar-SA" sz="2600" dirty="0" smtClean="0">
                <a:cs typeface="+mj-cs"/>
              </a:rPr>
              <a:t>:- </a:t>
            </a:r>
          </a:p>
          <a:p>
            <a:pPr marL="0" indent="19050" algn="just" rtl="1"/>
            <a:r>
              <a:rPr lang="ar-SA" sz="2600" dirty="0" smtClean="0">
                <a:cs typeface="+mj-cs"/>
              </a:rPr>
              <a:t>1- تداخل </a:t>
            </a:r>
            <a:r>
              <a:rPr lang="ar-SA" sz="2600" dirty="0">
                <a:cs typeface="+mj-cs"/>
              </a:rPr>
              <a:t>هذا العلم </a:t>
            </a:r>
            <a:r>
              <a:rPr lang="ar-SA" sz="2600" dirty="0" smtClean="0">
                <a:cs typeface="+mj-cs"/>
              </a:rPr>
              <a:t>حینا، </a:t>
            </a:r>
            <a:r>
              <a:rPr lang="ar-SA" sz="2600" dirty="0">
                <a:cs typeface="+mj-cs"/>
              </a:rPr>
              <a:t>وتقاطعه والتقائه أحیانا مع واحد أو أكثر من العلوم </a:t>
            </a:r>
            <a:r>
              <a:rPr lang="ar-SA" sz="2600" dirty="0" smtClean="0">
                <a:cs typeface="+mj-cs"/>
              </a:rPr>
              <a:t>الأخرى، </a:t>
            </a:r>
            <a:r>
              <a:rPr lang="ar-SA" sz="2600" dirty="0">
                <a:cs typeface="+mj-cs"/>
              </a:rPr>
              <a:t>كما یحدث مع علم السیاسة على سبیل </a:t>
            </a:r>
            <a:r>
              <a:rPr lang="ar-SA" sz="2600" dirty="0" smtClean="0">
                <a:cs typeface="+mj-cs"/>
              </a:rPr>
              <a:t>المثال.</a:t>
            </a:r>
          </a:p>
          <a:p>
            <a:pPr marL="0" indent="19050" algn="just" rtl="1"/>
            <a:r>
              <a:rPr lang="ar-SA" sz="2600" dirty="0" smtClean="0">
                <a:cs typeface="+mj-cs"/>
              </a:rPr>
              <a:t>2- ضرورة </a:t>
            </a:r>
            <a:r>
              <a:rPr lang="ar-SA" sz="2600" dirty="0">
                <a:cs typeface="+mj-cs"/>
              </a:rPr>
              <a:t>تحدید الموضوعات والقضایا التي تدرس في داخل نطاق هذا </a:t>
            </a:r>
            <a:r>
              <a:rPr lang="ar-SA" sz="2600" dirty="0" smtClean="0">
                <a:cs typeface="+mj-cs"/>
              </a:rPr>
              <a:t>العلم.</a:t>
            </a:r>
          </a:p>
          <a:p>
            <a:pPr marL="0" indent="19050" algn="just" rtl="1"/>
            <a:r>
              <a:rPr lang="ar-SA" sz="2600" dirty="0" smtClean="0">
                <a:cs typeface="+mj-cs"/>
              </a:rPr>
              <a:t>إذن </a:t>
            </a:r>
            <a:r>
              <a:rPr lang="ar-SA" sz="2600" dirty="0">
                <a:cs typeface="+mj-cs"/>
              </a:rPr>
              <a:t>فإنه لیس من السهل تحدید مجال علم الاجتماع </a:t>
            </a:r>
            <a:r>
              <a:rPr lang="ar-SA" sz="2600" dirty="0" smtClean="0">
                <a:cs typeface="+mj-cs"/>
              </a:rPr>
              <a:t>السیاسي، </a:t>
            </a:r>
            <a:r>
              <a:rPr lang="ar-SA" sz="2600" dirty="0">
                <a:cs typeface="+mj-cs"/>
              </a:rPr>
              <a:t>وبالتالي فإنه لا یوجد اتفاق كامل بین الدارسین والمتخصصین والمهتمین بهذا العلم على مجال أو مجالات </a:t>
            </a:r>
            <a:r>
              <a:rPr lang="ar-SA" sz="2600" dirty="0" smtClean="0">
                <a:cs typeface="+mj-cs"/>
              </a:rPr>
              <a:t>محددة، </a:t>
            </a:r>
            <a:r>
              <a:rPr lang="ar-SA" sz="2600" dirty="0">
                <a:cs typeface="+mj-cs"/>
              </a:rPr>
              <a:t>إلا أن المسائل الرئیسة التي یدرسها هذا العلم واضحة ومتفق علیها إلى حد كبیر .</a:t>
            </a:r>
          </a:p>
          <a:p>
            <a:pPr algn="just" rtl="1"/>
            <a:endParaRPr lang="ar-SA" sz="2600" dirty="0" smtClean="0">
              <a:cs typeface="+mj-cs"/>
            </a:endParaRPr>
          </a:p>
          <a:p>
            <a:pPr algn="just" rtl="1"/>
            <a:endParaRPr lang="ar-SA" sz="2600" dirty="0">
              <a:cs typeface="+mj-cs"/>
            </a:endParaRPr>
          </a:p>
          <a:p>
            <a:pPr algn="just" rtl="1"/>
            <a:endParaRPr lang="ar-SA" sz="2600" dirty="0" smtClean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4492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953000"/>
          </a:xfrm>
        </p:spPr>
        <p:txBody>
          <a:bodyPr/>
          <a:lstStyle/>
          <a:p>
            <a:pPr algn="just" rtl="1"/>
            <a:r>
              <a:rPr lang="ar-SA" sz="2600" dirty="0" smtClean="0">
                <a:cs typeface="+mj-cs"/>
              </a:rPr>
              <a:t>ولتحدید </a:t>
            </a:r>
            <a:r>
              <a:rPr lang="ar-SA" sz="2600" dirty="0">
                <a:cs typeface="+mj-cs"/>
              </a:rPr>
              <a:t>مجال علم الاجتماع السیاسي فإنه یمكن إتباع إحدى الطرق الرئیسة </a:t>
            </a:r>
            <a:r>
              <a:rPr lang="ar-SA" sz="2600" dirty="0" smtClean="0">
                <a:cs typeface="+mj-cs"/>
              </a:rPr>
              <a:t>التالیة:</a:t>
            </a:r>
          </a:p>
          <a:p>
            <a:pPr algn="just" rtl="1"/>
            <a:endParaRPr lang="ar-SA" sz="800" dirty="0" smtClean="0">
              <a:cs typeface="+mj-cs"/>
            </a:endParaRPr>
          </a:p>
          <a:p>
            <a:pPr algn="just" rtl="1"/>
            <a:r>
              <a:rPr lang="ar-SA" sz="2600" dirty="0" smtClean="0">
                <a:cs typeface="+mj-cs"/>
              </a:rPr>
              <a:t>1- تحدید </a:t>
            </a:r>
            <a:r>
              <a:rPr lang="ar-SA" sz="2600" dirty="0">
                <a:cs typeface="+mj-cs"/>
              </a:rPr>
              <a:t>الموضوعات الرئیسة التي تدرس أو یجب أن تدرس في نطاق هذا </a:t>
            </a:r>
            <a:r>
              <a:rPr lang="ar-SA" sz="2600" dirty="0" smtClean="0">
                <a:cs typeface="+mj-cs"/>
              </a:rPr>
              <a:t>العلم.</a:t>
            </a:r>
          </a:p>
          <a:p>
            <a:pPr algn="just" rtl="1"/>
            <a:r>
              <a:rPr lang="ar-SA" sz="2600" dirty="0" smtClean="0">
                <a:cs typeface="+mj-cs"/>
              </a:rPr>
              <a:t>2- </a:t>
            </a:r>
            <a:r>
              <a:rPr lang="ar-SA" sz="2600" dirty="0">
                <a:cs typeface="+mj-cs"/>
              </a:rPr>
              <a:t>تحدید مجال العلم بتحدید إطار عام للدراسة </a:t>
            </a:r>
            <a:r>
              <a:rPr lang="ar-SA" sz="2600" dirty="0" smtClean="0">
                <a:cs typeface="+mj-cs"/>
              </a:rPr>
              <a:t>دون </a:t>
            </a:r>
            <a:r>
              <a:rPr lang="ar-SA" sz="2600" dirty="0">
                <a:cs typeface="+mj-cs"/>
              </a:rPr>
              <a:t>الدخول إلى الموضوعات التفصیلیة التي یحتویها ذلك الإطار </a:t>
            </a:r>
            <a:r>
              <a:rPr lang="ar-SA" sz="2600" dirty="0" smtClean="0">
                <a:cs typeface="+mj-cs"/>
              </a:rPr>
              <a:t>.</a:t>
            </a:r>
          </a:p>
          <a:p>
            <a:pPr algn="just" rtl="1"/>
            <a:r>
              <a:rPr lang="ar-SA" sz="2600" dirty="0" smtClean="0">
                <a:cs typeface="+mj-cs"/>
              </a:rPr>
              <a:t>3- </a:t>
            </a:r>
            <a:r>
              <a:rPr lang="ar-SA" sz="2600" dirty="0" smtClean="0">
                <a:cs typeface="+mj-cs"/>
              </a:rPr>
              <a:t>التحديد عن </a:t>
            </a:r>
            <a:r>
              <a:rPr lang="ar-SA" sz="2600" dirty="0">
                <a:cs typeface="+mj-cs"/>
              </a:rPr>
              <a:t>طریق الجمع بین الطر یقتین السابقتین ، وهما تحدید الموضوعات وتحدید الإطار </a:t>
            </a:r>
            <a:r>
              <a:rPr lang="ar-SA" sz="2600" dirty="0" smtClean="0">
                <a:cs typeface="+mj-cs"/>
              </a:rPr>
              <a:t>النظري، حیث یمیل بعض العلماء إلى تحدید مجال العلم عن طریق تحدید الإطار العام وكذلك  الموضوعات داخل هذا الإطار ، كما إنهم أحیانا قد یحددو ن بعض المو اضیع التي تدرس في نطاق العلم ثم یردونها إلى إطار عام یحدد مجال العلم.</a:t>
            </a:r>
            <a:endParaRPr lang="ar-SA" sz="2600" dirty="0">
              <a:cs typeface="+mj-cs"/>
            </a:endParaRPr>
          </a:p>
          <a:p>
            <a:pPr algn="just" rtl="1"/>
            <a:endParaRPr lang="ar-SA" sz="2600" dirty="0">
              <a:cs typeface="+mj-cs"/>
            </a:endParaRPr>
          </a:p>
          <a:p>
            <a:pPr algn="just" rtl="1"/>
            <a:endParaRPr lang="ar-SA" sz="2600" dirty="0">
              <a:cs typeface="+mj-cs"/>
            </a:endParaRPr>
          </a:p>
          <a:p>
            <a:pPr algn="just" rtl="1"/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9384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800600"/>
          </a:xfrm>
        </p:spPr>
        <p:txBody>
          <a:bodyPr/>
          <a:lstStyle/>
          <a:p>
            <a:pPr algn="just" rtl="1"/>
            <a:r>
              <a:rPr lang="ar-SA" sz="2600" b="1" dirty="0">
                <a:solidFill>
                  <a:srgbClr val="002060"/>
                </a:solidFill>
                <a:cs typeface="+mj-cs"/>
              </a:rPr>
              <a:t>أهم العوامل التي أسهمت في تطویر وتحدیث مجالات علم الاجتماع السیاسي:</a:t>
            </a:r>
          </a:p>
          <a:p>
            <a:pPr marL="0" indent="19050" algn="just" rtl="1"/>
            <a:r>
              <a:rPr lang="ar-SA" sz="2600" dirty="0">
                <a:cs typeface="+mj-cs"/>
              </a:rPr>
              <a:t>إن طبیعة مجالات ومیادین علم الاجتماع </a:t>
            </a:r>
            <a:r>
              <a:rPr lang="ar-SA" sz="2600" dirty="0" smtClean="0">
                <a:cs typeface="+mj-cs"/>
              </a:rPr>
              <a:t>السیاسي، </a:t>
            </a:r>
            <a:r>
              <a:rPr lang="ar-SA" sz="2600" dirty="0">
                <a:cs typeface="+mj-cs"/>
              </a:rPr>
              <a:t>تنشأ عن تعدد أهدافه التي تطورت و نمت ، خاصة خلال النصف الثاني من القرن </a:t>
            </a:r>
            <a:r>
              <a:rPr lang="ar-SA" sz="2600" dirty="0" smtClean="0">
                <a:cs typeface="+mj-cs"/>
              </a:rPr>
              <a:t>العشرین، </a:t>
            </a:r>
            <a:r>
              <a:rPr lang="ar-SA" sz="2600" dirty="0">
                <a:cs typeface="+mj-cs"/>
              </a:rPr>
              <a:t>كما جاءت عملیة هذا التنوع نتیجة مجموعة من العوامل التي أسهمت في تطویر وتحدیث هذه </a:t>
            </a:r>
            <a:r>
              <a:rPr lang="ar-SA" sz="2600" dirty="0" smtClean="0">
                <a:cs typeface="+mj-cs"/>
              </a:rPr>
              <a:t>المجالات، ومنها:</a:t>
            </a:r>
          </a:p>
          <a:p>
            <a:pPr marL="361950" indent="-361950" algn="just" rtl="1">
              <a:buFont typeface="+mj-lt"/>
              <a:buAutoNum type="arabicParenR"/>
            </a:pPr>
            <a:r>
              <a:rPr lang="ar-SA" sz="2600" dirty="0" smtClean="0">
                <a:cs typeface="+mj-cs"/>
              </a:rPr>
              <a:t>تزاید </a:t>
            </a:r>
            <a:r>
              <a:rPr lang="ar-SA" sz="2600" dirty="0">
                <a:cs typeface="+mj-cs"/>
              </a:rPr>
              <a:t>عدد المتخصصین من العلماء والباحثین المهتمین بموضوعات وقضایا علم الاجتماع </a:t>
            </a:r>
            <a:r>
              <a:rPr lang="ar-SA" sz="2600" dirty="0" smtClean="0">
                <a:cs typeface="+mj-cs"/>
              </a:rPr>
              <a:t>السیاسي.</a:t>
            </a:r>
          </a:p>
          <a:p>
            <a:pPr marL="361950" indent="-361950" algn="just" rtl="1">
              <a:buFont typeface="+mj-lt"/>
              <a:buAutoNum type="arabicParenR"/>
            </a:pPr>
            <a:r>
              <a:rPr lang="ar-SA" sz="2600" dirty="0" smtClean="0">
                <a:cs typeface="+mj-cs"/>
              </a:rPr>
              <a:t>الاهتمام </a:t>
            </a:r>
            <a:r>
              <a:rPr lang="ar-SA" sz="2600" dirty="0">
                <a:cs typeface="+mj-cs"/>
              </a:rPr>
              <a:t>المتزاید بالقضایا والمسائل والظواهر </a:t>
            </a:r>
            <a:r>
              <a:rPr lang="ar-SA" sz="2600" dirty="0" smtClean="0">
                <a:cs typeface="+mj-cs"/>
              </a:rPr>
              <a:t>السیاسیة من </a:t>
            </a:r>
            <a:r>
              <a:rPr lang="ar-SA" sz="2600" dirty="0">
                <a:cs typeface="+mj-cs"/>
              </a:rPr>
              <a:t>قبل رجال السیاسة </a:t>
            </a:r>
            <a:r>
              <a:rPr lang="ar-SA" sz="2600" dirty="0" smtClean="0">
                <a:cs typeface="+mj-cs"/>
              </a:rPr>
              <a:t>وأصحاب </a:t>
            </a:r>
            <a:r>
              <a:rPr lang="ar-SA" sz="2600" dirty="0">
                <a:cs typeface="+mj-cs"/>
              </a:rPr>
              <a:t>صنع القرار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الدول المتقدمة </a:t>
            </a:r>
            <a:r>
              <a:rPr lang="ar-SA" sz="2600" dirty="0" smtClean="0">
                <a:cs typeface="+mj-cs"/>
              </a:rPr>
              <a:t>والنامیة.</a:t>
            </a:r>
          </a:p>
          <a:p>
            <a:pPr marL="361950" indent="-361950" algn="just" rtl="1">
              <a:buFont typeface="+mj-lt"/>
              <a:buAutoNum type="arabicParenR"/>
            </a:pPr>
            <a:r>
              <a:rPr lang="ar-SA" sz="2600" dirty="0" smtClean="0">
                <a:cs typeface="+mj-cs"/>
              </a:rPr>
              <a:t>تعدد </a:t>
            </a:r>
            <a:r>
              <a:rPr lang="ar-SA" sz="2600" dirty="0">
                <a:cs typeface="+mj-cs"/>
              </a:rPr>
              <a:t>مراكز البحث العلمي والجامعات والمعاهد العلیا </a:t>
            </a:r>
            <a:r>
              <a:rPr lang="ar-SA" sz="2600" dirty="0" smtClean="0">
                <a:cs typeface="+mj-cs"/>
              </a:rPr>
              <a:t>المتخصصة، </a:t>
            </a:r>
            <a:r>
              <a:rPr lang="ar-SA" sz="2600" dirty="0">
                <a:cs typeface="+mj-cs"/>
              </a:rPr>
              <a:t>التي أعطت اهتماما ملحوظا لدراسة النظام </a:t>
            </a:r>
            <a:r>
              <a:rPr lang="ar-SA" sz="2600" dirty="0" smtClean="0">
                <a:cs typeface="+mj-cs"/>
              </a:rPr>
              <a:t>السیاسي، </a:t>
            </a:r>
            <a:r>
              <a:rPr lang="ar-SA" sz="2600" dirty="0">
                <a:cs typeface="+mj-cs"/>
              </a:rPr>
              <a:t>وتقییم العدید من الظواهر </a:t>
            </a:r>
            <a:r>
              <a:rPr lang="ar-SA" sz="2600" dirty="0" smtClean="0">
                <a:cs typeface="+mj-cs"/>
              </a:rPr>
              <a:t>والمشكلات     .   </a:t>
            </a:r>
            <a:r>
              <a:rPr lang="ar-SA" sz="2600" dirty="0">
                <a:cs typeface="+mj-cs"/>
              </a:rPr>
              <a:t>السیاسیة التي تزداد بشكل مضطرد خلال السنوات الأخیرة.</a:t>
            </a:r>
          </a:p>
          <a:p>
            <a:pPr algn="just"/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3710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800600"/>
          </a:xfrm>
        </p:spPr>
        <p:txBody>
          <a:bodyPr/>
          <a:lstStyle/>
          <a:p>
            <a:pPr algn="just" rtl="1"/>
            <a:r>
              <a:rPr lang="ar-SA" sz="2600" dirty="0" smtClean="0">
                <a:cs typeface="+mj-cs"/>
              </a:rPr>
              <a:t>4) </a:t>
            </a:r>
            <a:r>
              <a:rPr lang="ar-SA" sz="2600" dirty="0">
                <a:cs typeface="+mj-cs"/>
              </a:rPr>
              <a:t>تطور المناهج والأسالیب العلمیة المستخدمة في الدراسات والبحوث </a:t>
            </a:r>
            <a:r>
              <a:rPr lang="ar-SA" sz="2600" dirty="0" smtClean="0">
                <a:cs typeface="+mj-cs"/>
              </a:rPr>
              <a:t>السیاسیة، </a:t>
            </a:r>
            <a:r>
              <a:rPr lang="ar-SA" sz="2600" dirty="0">
                <a:cs typeface="+mj-cs"/>
              </a:rPr>
              <a:t>سواء النظریة منها أو </a:t>
            </a:r>
            <a:r>
              <a:rPr lang="ar-SA" sz="2600" dirty="0" smtClean="0">
                <a:cs typeface="+mj-cs"/>
              </a:rPr>
              <a:t>التطبیقیة، </a:t>
            </a:r>
            <a:r>
              <a:rPr lang="ar-SA" sz="2600" dirty="0">
                <a:cs typeface="+mj-cs"/>
              </a:rPr>
              <a:t>إضافة إلى إدخال الحاسب الآلي في جمع وتحلیل البیانات </a:t>
            </a:r>
            <a:r>
              <a:rPr lang="ar-SA" sz="2600" dirty="0" smtClean="0">
                <a:cs typeface="+mj-cs"/>
              </a:rPr>
              <a:t>وتصنیفها، </a:t>
            </a:r>
            <a:r>
              <a:rPr lang="ar-SA" sz="2600" dirty="0">
                <a:cs typeface="+mj-cs"/>
              </a:rPr>
              <a:t>الذي طور في سرعة وكفاءة إجراء البحوث الأمبیریقیة (المیدانیة</a:t>
            </a:r>
            <a:r>
              <a:rPr lang="ar-SA" sz="2600" dirty="0" smtClean="0">
                <a:cs typeface="+mj-cs"/>
              </a:rPr>
              <a:t>).</a:t>
            </a:r>
          </a:p>
          <a:p>
            <a:pPr algn="just" rtl="1"/>
            <a:r>
              <a:rPr lang="ar-SA" sz="2600" dirty="0" smtClean="0">
                <a:cs typeface="+mj-cs"/>
              </a:rPr>
              <a:t>5)  زیادة </a:t>
            </a:r>
            <a:r>
              <a:rPr lang="ar-SA" sz="2600" dirty="0">
                <a:cs typeface="+mj-cs"/>
              </a:rPr>
              <a:t>الاهتمام بالدراسات المقارنة في علم الاجتماع </a:t>
            </a:r>
            <a:r>
              <a:rPr lang="ar-SA" sz="2600" dirty="0" smtClean="0">
                <a:cs typeface="+mj-cs"/>
              </a:rPr>
              <a:t>السیاسي، </a:t>
            </a:r>
            <a:r>
              <a:rPr lang="ar-SA" sz="2600" dirty="0">
                <a:cs typeface="+mj-cs"/>
              </a:rPr>
              <a:t>وخاصة عند دراسة الظواهر والنظم السیاسیة في عالمنا </a:t>
            </a:r>
            <a:r>
              <a:rPr lang="ar-SA" sz="2600" dirty="0" smtClean="0">
                <a:cs typeface="+mj-cs"/>
              </a:rPr>
              <a:t>المعاصر.</a:t>
            </a:r>
            <a:endParaRPr lang="ar-SA" sz="2600" dirty="0">
              <a:cs typeface="+mj-cs"/>
            </a:endParaRPr>
          </a:p>
          <a:p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50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أهم مجالات علم الاجتماع السياسي كما </a:t>
            </a:r>
            <a:r>
              <a:rPr lang="ar-SA" sz="3200" b="1" dirty="0">
                <a:solidFill>
                  <a:srgbClr val="FF0000"/>
                </a:solidFill>
                <a:cs typeface="+mj-cs"/>
              </a:rPr>
              <a:t>یراها بعض 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العلماء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19050" algn="just" rtl="1"/>
            <a:r>
              <a:rPr lang="ar-SA" sz="2600" dirty="0" smtClean="0">
                <a:cs typeface="+mj-cs"/>
              </a:rPr>
              <a:t>    فيما يلي بعض </a:t>
            </a:r>
            <a:r>
              <a:rPr lang="ar-SA" sz="2600" dirty="0">
                <a:cs typeface="+mj-cs"/>
              </a:rPr>
              <a:t>أهم الآراء التي جاء بها العلماء </a:t>
            </a:r>
            <a:r>
              <a:rPr lang="ar-SA" sz="2600" dirty="0" smtClean="0">
                <a:cs typeface="+mj-cs"/>
              </a:rPr>
              <a:t>المتخصصین، </a:t>
            </a:r>
            <a:r>
              <a:rPr lang="ar-SA" sz="2600" dirty="0">
                <a:cs typeface="+mj-cs"/>
              </a:rPr>
              <a:t>التي توضح وجهة نظر كل منهم نحو تحدید </a:t>
            </a:r>
            <a:r>
              <a:rPr lang="ar-SA" sz="2600" dirty="0" smtClean="0">
                <a:cs typeface="+mj-cs"/>
              </a:rPr>
              <a:t>مجال الدراسة </a:t>
            </a:r>
            <a:r>
              <a:rPr lang="ar-SA" sz="2600" dirty="0">
                <a:cs typeface="+mj-cs"/>
              </a:rPr>
              <a:t>في علم الاجتماع </a:t>
            </a:r>
            <a:r>
              <a:rPr lang="ar-SA" sz="2600" dirty="0" smtClean="0">
                <a:cs typeface="+mj-cs"/>
              </a:rPr>
              <a:t>السیاسي، </a:t>
            </a:r>
            <a:r>
              <a:rPr lang="ar-SA" sz="2600" dirty="0">
                <a:cs typeface="+mj-cs"/>
              </a:rPr>
              <a:t>كما توضح هذه الآراء </a:t>
            </a:r>
            <a:r>
              <a:rPr lang="ar-SA" sz="2600" dirty="0" smtClean="0">
                <a:cs typeface="+mj-cs"/>
              </a:rPr>
              <a:t>أن </a:t>
            </a:r>
            <a:r>
              <a:rPr lang="ar-SA" sz="2600" dirty="0">
                <a:cs typeface="+mj-cs"/>
              </a:rPr>
              <a:t>مجالات علم الاجتماع السیاسي تختلف وتتطور من عصر إلى آخر حسب اختلاف </a:t>
            </a:r>
            <a:r>
              <a:rPr lang="ar-SA" sz="2600" dirty="0" smtClean="0">
                <a:cs typeface="+mj-cs"/>
              </a:rPr>
              <a:t>وتطورالظاهرات </a:t>
            </a:r>
            <a:r>
              <a:rPr lang="ar-SA" sz="2600" dirty="0">
                <a:cs typeface="+mj-cs"/>
              </a:rPr>
              <a:t>الاجتماعیة والسیاسیة للمجتمعات </a:t>
            </a:r>
            <a:r>
              <a:rPr lang="ar-SA" sz="2600" dirty="0" smtClean="0">
                <a:cs typeface="+mj-cs"/>
              </a:rPr>
              <a:t>المختلفة، </a:t>
            </a:r>
            <a:r>
              <a:rPr lang="ar-SA" sz="2600" dirty="0">
                <a:cs typeface="+mj-cs"/>
              </a:rPr>
              <a:t>ومن هذه الآراء </a:t>
            </a:r>
            <a:r>
              <a:rPr lang="ar-SA" sz="2600" dirty="0" smtClean="0">
                <a:cs typeface="+mj-cs"/>
              </a:rPr>
              <a:t>بإیجاز:</a:t>
            </a:r>
          </a:p>
          <a:p>
            <a:pPr marL="0" indent="19050" algn="just" rtl="1"/>
            <a:r>
              <a:rPr lang="ar-SA" sz="2600" b="1" dirty="0" smtClean="0">
                <a:cs typeface="+mj-cs"/>
              </a:rPr>
              <a:t>أولاً: </a:t>
            </a:r>
            <a:r>
              <a:rPr lang="en-US" sz="2600" b="1" dirty="0" smtClean="0">
                <a:cs typeface="+mj-cs"/>
              </a:rPr>
              <a:t> </a:t>
            </a:r>
            <a:r>
              <a:rPr lang="ar-SA" sz="2600" b="1" dirty="0">
                <a:cs typeface="+mj-cs"/>
              </a:rPr>
              <a:t>سیمور لبست </a:t>
            </a:r>
            <a:r>
              <a:rPr lang="ar-SA" sz="2600" b="1" dirty="0" smtClean="0">
                <a:cs typeface="+mj-cs"/>
              </a:rPr>
              <a:t>، ورینهارد بندكس: </a:t>
            </a:r>
            <a:endParaRPr lang="en-US" sz="2600" b="1" dirty="0">
              <a:cs typeface="+mj-cs"/>
            </a:endParaRPr>
          </a:p>
          <a:p>
            <a:pPr marL="361950" indent="-361950" algn="just" rtl="1">
              <a:buFont typeface="+mj-lt"/>
              <a:buAutoNum type="arabicPeriod"/>
            </a:pPr>
            <a:r>
              <a:rPr lang="ar-SA" sz="2600" dirty="0" smtClean="0">
                <a:cs typeface="+mj-cs"/>
              </a:rPr>
              <a:t>دراسة </a:t>
            </a:r>
            <a:r>
              <a:rPr lang="ar-SA" sz="2600" dirty="0">
                <a:cs typeface="+mj-cs"/>
              </a:rPr>
              <a:t>السلوك </a:t>
            </a:r>
            <a:r>
              <a:rPr lang="ar-SA" sz="2600" dirty="0" smtClean="0">
                <a:cs typeface="+mj-cs"/>
              </a:rPr>
              <a:t>الانتخابي </a:t>
            </a:r>
            <a:r>
              <a:rPr lang="ar-SA" sz="2600" dirty="0">
                <a:cs typeface="+mj-cs"/>
              </a:rPr>
              <a:t>الذي ظهر في الدولة والمجتمعات </a:t>
            </a:r>
            <a:r>
              <a:rPr lang="ar-SA" sz="2600" dirty="0" smtClean="0">
                <a:cs typeface="+mj-cs"/>
              </a:rPr>
              <a:t>المحلیة.</a:t>
            </a:r>
          </a:p>
          <a:p>
            <a:pPr marL="361950" indent="-361950" algn="just" rtl="1">
              <a:buFont typeface="+mj-lt"/>
              <a:buAutoNum type="arabicPeriod"/>
            </a:pPr>
            <a:r>
              <a:rPr lang="en-US" sz="2600" dirty="0" smtClean="0">
                <a:cs typeface="+mj-cs"/>
              </a:rPr>
              <a:t> </a:t>
            </a:r>
            <a:r>
              <a:rPr lang="ar-SA" sz="2600" dirty="0">
                <a:cs typeface="+mj-cs"/>
              </a:rPr>
              <a:t>دراسة تركز القوة الاقتصادیة ، وعملیات صنع القرار </a:t>
            </a:r>
            <a:r>
              <a:rPr lang="ar-SA" sz="2600" dirty="0" smtClean="0">
                <a:cs typeface="+mj-cs"/>
              </a:rPr>
              <a:t>السیاسي.</a:t>
            </a:r>
          </a:p>
          <a:p>
            <a:pPr marL="361950" indent="-361950" algn="just" rtl="1">
              <a:buFont typeface="+mj-lt"/>
              <a:buAutoNum type="arabicPeriod"/>
            </a:pPr>
            <a:r>
              <a:rPr lang="en-US" sz="2600" dirty="0" smtClean="0">
                <a:cs typeface="+mj-cs"/>
              </a:rPr>
              <a:t> </a:t>
            </a:r>
            <a:r>
              <a:rPr lang="ar-SA" sz="2600" dirty="0">
                <a:cs typeface="+mj-cs"/>
              </a:rPr>
              <a:t>دراسة أیدیولوجیات الحركات السیاسیة </a:t>
            </a:r>
            <a:r>
              <a:rPr lang="ar-SA" sz="2600" dirty="0" smtClean="0">
                <a:cs typeface="+mj-cs"/>
              </a:rPr>
              <a:t>وجماعات المصلحة.</a:t>
            </a:r>
          </a:p>
          <a:p>
            <a:pPr marL="361950" indent="-361950" algn="just" rtl="1">
              <a:buFont typeface="+mj-lt"/>
              <a:buAutoNum type="arabicPeriod"/>
            </a:pPr>
            <a:r>
              <a:rPr lang="en-US" sz="2600" dirty="0" smtClean="0">
                <a:cs typeface="+mj-cs"/>
              </a:rPr>
              <a:t> </a:t>
            </a:r>
            <a:r>
              <a:rPr lang="ar-SA" sz="2600" dirty="0">
                <a:cs typeface="+mj-cs"/>
              </a:rPr>
              <a:t>دراسة الأحزاب </a:t>
            </a:r>
            <a:r>
              <a:rPr lang="ar-SA" sz="2600" dirty="0" smtClean="0">
                <a:cs typeface="+mj-cs"/>
              </a:rPr>
              <a:t>السیاسیة </a:t>
            </a:r>
            <a:r>
              <a:rPr lang="ar-SA" sz="2600" dirty="0">
                <a:cs typeface="+mj-cs"/>
              </a:rPr>
              <a:t>والمنظمات </a:t>
            </a:r>
            <a:r>
              <a:rPr lang="ar-SA" sz="2600" dirty="0" smtClean="0">
                <a:cs typeface="+mj-cs"/>
              </a:rPr>
              <a:t>التطوعیة </a:t>
            </a:r>
            <a:r>
              <a:rPr lang="ar-SA" sz="2600" dirty="0">
                <a:cs typeface="+mj-cs"/>
              </a:rPr>
              <a:t>ودراسة مشكلات الأولیجاركیة،</a:t>
            </a:r>
            <a:endParaRPr lang="en-US" sz="2600" dirty="0">
              <a:cs typeface="+mj-cs"/>
            </a:endParaRPr>
          </a:p>
          <a:p>
            <a:pPr algn="just"/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1557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724400"/>
          </a:xfrm>
        </p:spPr>
        <p:txBody>
          <a:bodyPr/>
          <a:lstStyle/>
          <a:p>
            <a:pPr algn="just" rtl="1"/>
            <a:r>
              <a:rPr lang="ar-SA" sz="2600" dirty="0">
                <a:cs typeface="+mj-cs"/>
              </a:rPr>
              <a:t>والارتباطات السیكولوجیة للسلوك </a:t>
            </a:r>
            <a:r>
              <a:rPr lang="ar-SA" sz="2600" dirty="0" smtClean="0">
                <a:cs typeface="+mj-cs"/>
              </a:rPr>
              <a:t>السیاسي.</a:t>
            </a:r>
          </a:p>
          <a:p>
            <a:pPr algn="just" rtl="1"/>
            <a:r>
              <a:rPr lang="ar-SA" sz="2600" dirty="0" smtClean="0">
                <a:cs typeface="+mj-cs"/>
              </a:rPr>
              <a:t>5.  دراسة </a:t>
            </a:r>
            <a:r>
              <a:rPr lang="ar-SA" sz="2600" dirty="0">
                <a:cs typeface="+mj-cs"/>
              </a:rPr>
              <a:t>الحكومة ومشكلات </a:t>
            </a:r>
            <a:r>
              <a:rPr lang="ar-SA" sz="2600" dirty="0" smtClean="0">
                <a:cs typeface="+mj-cs"/>
              </a:rPr>
              <a:t>البیروقراطیة.   6. </a:t>
            </a:r>
            <a:r>
              <a:rPr lang="en-US" sz="2600" dirty="0" smtClean="0">
                <a:cs typeface="+mj-cs"/>
              </a:rPr>
              <a:t> </a:t>
            </a:r>
            <a:r>
              <a:rPr lang="ar-SA" sz="2600" dirty="0">
                <a:cs typeface="+mj-cs"/>
              </a:rPr>
              <a:t>الدراسات المقارنة للنظم </a:t>
            </a:r>
            <a:r>
              <a:rPr lang="ar-SA" sz="2600" dirty="0" smtClean="0">
                <a:cs typeface="+mj-cs"/>
              </a:rPr>
              <a:t>السیاسیة</a:t>
            </a:r>
            <a:r>
              <a:rPr lang="en-US" sz="2600" dirty="0" smtClean="0">
                <a:cs typeface="+mj-cs"/>
              </a:rPr>
              <a:t>.</a:t>
            </a:r>
            <a:endParaRPr lang="en-US" sz="2600" dirty="0">
              <a:cs typeface="+mj-cs"/>
            </a:endParaRPr>
          </a:p>
          <a:p>
            <a:pPr algn="just" rtl="1"/>
            <a:r>
              <a:rPr lang="ar-SA" sz="2600" b="1" dirty="0">
                <a:cs typeface="+mj-cs"/>
              </a:rPr>
              <a:t>ثانیا</a:t>
            </a:r>
            <a:r>
              <a:rPr lang="en-US" sz="2600" b="1" dirty="0">
                <a:cs typeface="+mj-cs"/>
              </a:rPr>
              <a:t> : " </a:t>
            </a:r>
            <a:r>
              <a:rPr lang="ar-SA" sz="2600" b="1" dirty="0">
                <a:cs typeface="+mj-cs"/>
              </a:rPr>
              <a:t>غاستون بوتول</a:t>
            </a:r>
            <a:r>
              <a:rPr lang="en-US" sz="2600" b="1" dirty="0">
                <a:cs typeface="+mj-cs"/>
              </a:rPr>
              <a:t> </a:t>
            </a:r>
            <a:r>
              <a:rPr lang="en-US" sz="2600" b="1" dirty="0" smtClean="0">
                <a:cs typeface="+mj-cs"/>
              </a:rPr>
              <a:t>:</a:t>
            </a:r>
          </a:p>
          <a:p>
            <a:pPr marL="361950" indent="-361950" algn="just" rtl="1">
              <a:buFont typeface="+mj-lt"/>
              <a:buAutoNum type="arabicPeriod"/>
            </a:pPr>
            <a:r>
              <a:rPr lang="ar-SA" sz="2600" dirty="0" smtClean="0">
                <a:cs typeface="+mj-cs"/>
              </a:rPr>
              <a:t>تحلیل </a:t>
            </a:r>
            <a:r>
              <a:rPr lang="ar-SA" sz="2600" dirty="0">
                <a:cs typeface="+mj-cs"/>
              </a:rPr>
              <a:t>نشأة </a:t>
            </a:r>
            <a:r>
              <a:rPr lang="ar-SA" sz="2600" dirty="0" smtClean="0">
                <a:cs typeface="+mj-cs"/>
              </a:rPr>
              <a:t>النظم، </a:t>
            </a:r>
            <a:r>
              <a:rPr lang="ar-SA" sz="2600" dirty="0">
                <a:cs typeface="+mj-cs"/>
              </a:rPr>
              <a:t>وتحلیل الظاهرات </a:t>
            </a:r>
            <a:r>
              <a:rPr lang="ar-SA" sz="2600" dirty="0" smtClean="0">
                <a:cs typeface="+mj-cs"/>
              </a:rPr>
              <a:t>السیاسیة، </a:t>
            </a:r>
            <a:r>
              <a:rPr lang="ar-SA" sz="2600" dirty="0">
                <a:cs typeface="+mj-cs"/>
              </a:rPr>
              <a:t>في علاقتها مع الظاهرات الاجتماعیة </a:t>
            </a:r>
            <a:r>
              <a:rPr lang="ar-SA" sz="2600" dirty="0" smtClean="0">
                <a:cs typeface="+mj-cs"/>
              </a:rPr>
              <a:t>الأخرى.</a:t>
            </a:r>
          </a:p>
          <a:p>
            <a:pPr marL="361950" indent="-361950" algn="just" rtl="1">
              <a:buFont typeface="+mj-lt"/>
              <a:buAutoNum type="arabicPeriod"/>
            </a:pPr>
            <a:r>
              <a:rPr lang="en-US" sz="2600" dirty="0" smtClean="0">
                <a:cs typeface="+mj-cs"/>
              </a:rPr>
              <a:t> </a:t>
            </a:r>
            <a:r>
              <a:rPr lang="ar-SA" sz="2600" dirty="0">
                <a:cs typeface="+mj-cs"/>
              </a:rPr>
              <a:t>تماثل الأجهزة السیاسیة في مختلف أنواع الحضارات</a:t>
            </a:r>
            <a:r>
              <a:rPr lang="en-US" sz="2600" dirty="0">
                <a:cs typeface="+mj-cs"/>
              </a:rPr>
              <a:t> </a:t>
            </a:r>
            <a:r>
              <a:rPr lang="en-US" sz="2600" dirty="0" smtClean="0">
                <a:cs typeface="+mj-cs"/>
              </a:rPr>
              <a:t>.</a:t>
            </a:r>
            <a:endParaRPr lang="ar-SA" sz="2600" dirty="0" smtClean="0">
              <a:cs typeface="+mj-cs"/>
            </a:endParaRPr>
          </a:p>
          <a:p>
            <a:pPr marL="361950" indent="-361950" algn="just" rtl="1">
              <a:buFont typeface="+mj-lt"/>
              <a:buAutoNum type="arabicPeriod"/>
            </a:pPr>
            <a:r>
              <a:rPr lang="ar-SA" sz="2600" dirty="0" smtClean="0">
                <a:cs typeface="+mj-cs"/>
              </a:rPr>
              <a:t>نشأة </a:t>
            </a:r>
            <a:r>
              <a:rPr lang="ar-SA" sz="2600" dirty="0">
                <a:cs typeface="+mj-cs"/>
              </a:rPr>
              <a:t>الرأي </a:t>
            </a:r>
            <a:r>
              <a:rPr lang="ar-SA" sz="2600" dirty="0" smtClean="0">
                <a:cs typeface="+mj-cs"/>
              </a:rPr>
              <a:t>العام.</a:t>
            </a:r>
          </a:p>
          <a:p>
            <a:pPr marL="361950" indent="-361950" algn="just" rtl="1">
              <a:buFont typeface="+mj-lt"/>
              <a:buAutoNum type="arabicPeriod"/>
            </a:pPr>
            <a:r>
              <a:rPr lang="ar-SA" sz="2600" dirty="0" smtClean="0">
                <a:cs typeface="+mj-cs"/>
              </a:rPr>
              <a:t>العلاقة </a:t>
            </a:r>
            <a:r>
              <a:rPr lang="ar-SA" sz="2600" dirty="0">
                <a:cs typeface="+mj-cs"/>
              </a:rPr>
              <a:t>بین البنُى المادیة والبنُى </a:t>
            </a:r>
            <a:r>
              <a:rPr lang="ar-SA" sz="2600" dirty="0" smtClean="0">
                <a:cs typeface="+mj-cs"/>
              </a:rPr>
              <a:t>الفكریة </a:t>
            </a:r>
            <a:r>
              <a:rPr lang="ar-SA" sz="2600" dirty="0">
                <a:cs typeface="+mj-cs"/>
              </a:rPr>
              <a:t>والطبقات </a:t>
            </a:r>
            <a:r>
              <a:rPr lang="ar-SA" sz="2600" dirty="0" smtClean="0">
                <a:cs typeface="+mj-cs"/>
              </a:rPr>
              <a:t>والأنظمة</a:t>
            </a:r>
            <a:r>
              <a:rPr lang="en-US" sz="2600" dirty="0" smtClean="0">
                <a:cs typeface="+mj-cs"/>
              </a:rPr>
              <a:t>.</a:t>
            </a:r>
            <a:endParaRPr lang="ar-SA" sz="2600" dirty="0" smtClean="0">
              <a:cs typeface="+mj-cs"/>
            </a:endParaRPr>
          </a:p>
          <a:p>
            <a:pPr marL="0" indent="0" algn="just" rtl="1"/>
            <a:r>
              <a:rPr lang="ar-SA" sz="2600" dirty="0" smtClean="0">
                <a:cs typeface="+mj-cs"/>
              </a:rPr>
              <a:t>5. كیفیة </a:t>
            </a:r>
            <a:r>
              <a:rPr lang="ar-SA" sz="2600" dirty="0">
                <a:cs typeface="+mj-cs"/>
              </a:rPr>
              <a:t>تفسیر المجتمعات لحاجاتها واختیاراتها على الصعید السیاسي</a:t>
            </a:r>
            <a:r>
              <a:rPr lang="en-US" sz="2600" dirty="0">
                <a:cs typeface="+mj-cs"/>
              </a:rPr>
              <a:t> .</a:t>
            </a:r>
          </a:p>
          <a:p>
            <a:pPr algn="just" rtl="1"/>
            <a:r>
              <a:rPr lang="ar-SA" sz="2600" dirty="0" smtClean="0">
                <a:cs typeface="+mj-cs"/>
              </a:rPr>
              <a:t>          6. أشكال </a:t>
            </a:r>
            <a:r>
              <a:rPr lang="ar-SA" sz="2600" dirty="0">
                <a:cs typeface="+mj-cs"/>
              </a:rPr>
              <a:t>العمل السیاسي</a:t>
            </a:r>
            <a:r>
              <a:rPr lang="en-US" sz="2600" dirty="0">
                <a:cs typeface="+mj-cs"/>
              </a:rPr>
              <a:t> .</a:t>
            </a:r>
          </a:p>
          <a:p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2459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600" b="1" dirty="0">
                <a:solidFill>
                  <a:srgbClr val="002060"/>
                </a:solidFill>
                <a:cs typeface="+mj-cs"/>
              </a:rPr>
              <a:t>ثالثا</a:t>
            </a:r>
            <a:r>
              <a:rPr lang="en-US" sz="2600" b="1" dirty="0">
                <a:solidFill>
                  <a:srgbClr val="002060"/>
                </a:solidFill>
                <a:cs typeface="+mj-cs"/>
              </a:rPr>
              <a:t> : </a:t>
            </a:r>
            <a:r>
              <a:rPr lang="ar-SA" sz="2600" b="1" dirty="0">
                <a:solidFill>
                  <a:srgbClr val="002060"/>
                </a:solidFill>
                <a:cs typeface="+mj-cs"/>
              </a:rPr>
              <a:t>اهتمامات حدیثة لعلم الاجتماع السیاسي</a:t>
            </a:r>
            <a:r>
              <a:rPr lang="en-US" sz="2600" b="1" dirty="0">
                <a:solidFill>
                  <a:srgbClr val="002060"/>
                </a:solidFill>
                <a:cs typeface="+mj-cs"/>
              </a:rPr>
              <a:t> :</a:t>
            </a:r>
          </a:p>
          <a:p>
            <a:pPr marL="0" indent="19050" algn="just" rtl="1"/>
            <a:r>
              <a:rPr lang="ar-SA" sz="2600" dirty="0">
                <a:cs typeface="+mj-cs"/>
              </a:rPr>
              <a:t>بدأت في العقود الأخیرة تظهر اهتمامات واسعة لعلم الاجتماع السیاسي بالعدید </a:t>
            </a:r>
            <a:r>
              <a:rPr lang="ar-SA" sz="2600" dirty="0" smtClean="0">
                <a:cs typeface="+mj-cs"/>
              </a:rPr>
              <a:t>من القضایا </a:t>
            </a:r>
            <a:r>
              <a:rPr lang="ar-SA" sz="2600" dirty="0">
                <a:cs typeface="+mj-cs"/>
              </a:rPr>
              <a:t>والمشكلات السیاسیة التي تؤثر في النظام الاجتماعي العام ، لذا </a:t>
            </a:r>
            <a:r>
              <a:rPr lang="ar-SA" sz="2600" dirty="0" smtClean="0">
                <a:cs typeface="+mj-cs"/>
              </a:rPr>
              <a:t>فإنه يلاحظ الاهتمام </a:t>
            </a:r>
            <a:r>
              <a:rPr lang="ar-SA" sz="2600" dirty="0">
                <a:cs typeface="+mj-cs"/>
              </a:rPr>
              <a:t>المتزاید بالمسائل الآتیة</a:t>
            </a:r>
            <a:r>
              <a:rPr lang="en-US" sz="2600" dirty="0">
                <a:cs typeface="+mj-cs"/>
              </a:rPr>
              <a:t> :</a:t>
            </a:r>
          </a:p>
          <a:p>
            <a:pPr algn="just" rtl="1"/>
            <a:r>
              <a:rPr lang="en-US" sz="2600" dirty="0">
                <a:cs typeface="+mj-cs"/>
              </a:rPr>
              <a:t>-1 </a:t>
            </a:r>
            <a:r>
              <a:rPr lang="ar-SA" sz="2600" dirty="0">
                <a:cs typeface="+mj-cs"/>
              </a:rPr>
              <a:t>التنشئة السیاسیة</a:t>
            </a:r>
            <a:r>
              <a:rPr lang="en-US" sz="2600" dirty="0">
                <a:cs typeface="+mj-cs"/>
              </a:rPr>
              <a:t> </a:t>
            </a:r>
            <a:r>
              <a:rPr lang="en-US" sz="2600" dirty="0" smtClean="0">
                <a:cs typeface="+mj-cs"/>
              </a:rPr>
              <a:t>.</a:t>
            </a:r>
            <a:r>
              <a:rPr lang="ar-SA" sz="2600" dirty="0" smtClean="0">
                <a:cs typeface="+mj-cs"/>
              </a:rPr>
              <a:t>                           </a:t>
            </a:r>
            <a:r>
              <a:rPr lang="en-US" sz="2600" dirty="0" smtClean="0">
                <a:cs typeface="+mj-cs"/>
              </a:rPr>
              <a:t>-</a:t>
            </a:r>
            <a:r>
              <a:rPr lang="en-US" sz="2600" dirty="0">
                <a:cs typeface="+mj-cs"/>
              </a:rPr>
              <a:t>2 </a:t>
            </a:r>
            <a:r>
              <a:rPr lang="ar-SA" sz="2600" dirty="0">
                <a:cs typeface="+mj-cs"/>
              </a:rPr>
              <a:t>الوعي السیاسي</a:t>
            </a:r>
            <a:r>
              <a:rPr lang="en-US" sz="2600" dirty="0">
                <a:cs typeface="+mj-cs"/>
              </a:rPr>
              <a:t> .</a:t>
            </a:r>
          </a:p>
          <a:p>
            <a:pPr algn="just" rtl="1"/>
            <a:r>
              <a:rPr lang="en-US" sz="2600" dirty="0">
                <a:cs typeface="+mj-cs"/>
              </a:rPr>
              <a:t>-3 </a:t>
            </a:r>
            <a:r>
              <a:rPr lang="ar-SA" sz="2600" dirty="0">
                <a:cs typeface="+mj-cs"/>
              </a:rPr>
              <a:t>التنمیة </a:t>
            </a:r>
            <a:r>
              <a:rPr lang="ar-SA" sz="2600" dirty="0" smtClean="0">
                <a:cs typeface="+mj-cs"/>
              </a:rPr>
              <a:t>السیاسیة.                            </a:t>
            </a:r>
            <a:r>
              <a:rPr lang="en-US" sz="2600" dirty="0" smtClean="0">
                <a:cs typeface="+mj-cs"/>
              </a:rPr>
              <a:t> -</a:t>
            </a:r>
            <a:r>
              <a:rPr lang="en-US" sz="2600" dirty="0">
                <a:cs typeface="+mj-cs"/>
              </a:rPr>
              <a:t>4 </a:t>
            </a:r>
            <a:r>
              <a:rPr lang="ar-SA" sz="2600" dirty="0">
                <a:cs typeface="+mj-cs"/>
              </a:rPr>
              <a:t>الصفوة أو النخبة</a:t>
            </a:r>
            <a:r>
              <a:rPr lang="en-US" sz="2600" dirty="0">
                <a:cs typeface="+mj-cs"/>
              </a:rPr>
              <a:t> .</a:t>
            </a:r>
          </a:p>
          <a:p>
            <a:pPr marL="0" indent="19050" algn="just" rtl="1"/>
            <a:r>
              <a:rPr lang="en-US" sz="2600" dirty="0">
                <a:cs typeface="+mj-cs"/>
              </a:rPr>
              <a:t>-5 </a:t>
            </a:r>
            <a:r>
              <a:rPr lang="ar-SA" sz="2600" dirty="0" smtClean="0">
                <a:cs typeface="+mj-cs"/>
              </a:rPr>
              <a:t>الحریات </a:t>
            </a:r>
            <a:r>
              <a:rPr lang="ar-SA" sz="2600" dirty="0">
                <a:cs typeface="+mj-cs"/>
              </a:rPr>
              <a:t>السیاسیة ، والأقلیات ، وجماعات الضغط ، ومختلف الجماعات </a:t>
            </a:r>
            <a:r>
              <a:rPr lang="ar-SA" sz="2600" dirty="0" smtClean="0">
                <a:cs typeface="+mj-cs"/>
              </a:rPr>
              <a:t>السیاسیة.       </a:t>
            </a:r>
            <a:r>
              <a:rPr lang="en-US" sz="2600" dirty="0" smtClean="0">
                <a:cs typeface="+mj-cs"/>
              </a:rPr>
              <a:t>6 </a:t>
            </a:r>
            <a:r>
              <a:rPr lang="ar-SA" sz="2600" dirty="0" smtClean="0">
                <a:cs typeface="+mj-cs"/>
              </a:rPr>
              <a:t> - السیاسة </a:t>
            </a:r>
            <a:r>
              <a:rPr lang="ar-SA" sz="2600" dirty="0">
                <a:cs typeface="+mj-cs"/>
              </a:rPr>
              <a:t>الدولیة في النظام العالمي </a:t>
            </a:r>
            <a:r>
              <a:rPr lang="ar-SA" sz="2600" dirty="0" smtClean="0">
                <a:cs typeface="+mj-cs"/>
              </a:rPr>
              <a:t>الجدید </a:t>
            </a:r>
            <a:r>
              <a:rPr lang="ar-SA" sz="2600" dirty="0">
                <a:cs typeface="+mj-cs"/>
              </a:rPr>
              <a:t>وأثرها على السیاسات </a:t>
            </a:r>
            <a:r>
              <a:rPr lang="ar-SA" sz="2600" dirty="0" smtClean="0">
                <a:cs typeface="+mj-cs"/>
              </a:rPr>
              <a:t>الاجتماعیة والاقتصادیة </a:t>
            </a:r>
            <a:r>
              <a:rPr lang="ar-SA" sz="2600" dirty="0">
                <a:cs typeface="+mj-cs"/>
              </a:rPr>
              <a:t>والأمنیة ، المحلیة والقومیة</a:t>
            </a:r>
            <a:r>
              <a:rPr lang="en-US" sz="2600" dirty="0">
                <a:cs typeface="+mj-cs"/>
              </a:rPr>
              <a:t>.</a:t>
            </a:r>
          </a:p>
          <a:p>
            <a:pPr algn="just" rtl="1"/>
            <a:r>
              <a:rPr lang="ar-SA" sz="2600" dirty="0" smtClean="0">
                <a:cs typeface="+mj-cs"/>
              </a:rPr>
              <a:t>         </a:t>
            </a:r>
            <a:r>
              <a:rPr lang="en-US" sz="2600" dirty="0" smtClean="0">
                <a:cs typeface="+mj-cs"/>
              </a:rPr>
              <a:t>-</a:t>
            </a:r>
            <a:r>
              <a:rPr lang="en-US" sz="2600" dirty="0">
                <a:cs typeface="+mj-cs"/>
              </a:rPr>
              <a:t>7 </a:t>
            </a:r>
            <a:r>
              <a:rPr lang="ar-SA" sz="2600" dirty="0" smtClean="0">
                <a:cs typeface="+mj-cs"/>
              </a:rPr>
              <a:t> الرأي </a:t>
            </a:r>
            <a:r>
              <a:rPr lang="ar-SA" sz="2600" dirty="0">
                <a:cs typeface="+mj-cs"/>
              </a:rPr>
              <a:t>العام</a:t>
            </a:r>
            <a:r>
              <a:rPr lang="en-US" sz="2600" dirty="0">
                <a:cs typeface="+mj-cs"/>
              </a:rPr>
              <a:t> .</a:t>
            </a:r>
          </a:p>
          <a:p>
            <a:pPr algn="just"/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7540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>
                <a:solidFill>
                  <a:srgbClr val="FF0000"/>
                </a:solidFill>
                <a:cs typeface="+mj-cs"/>
              </a:rPr>
              <a:t>أهداف علم الاجتماع </a:t>
            </a:r>
            <a:r>
              <a:rPr lang="ar-SA" sz="3600" b="1" dirty="0" smtClean="0">
                <a:solidFill>
                  <a:srgbClr val="FF0000"/>
                </a:solidFill>
                <a:cs typeface="+mj-cs"/>
              </a:rPr>
              <a:t>السیاسي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19050" algn="just" rtl="1"/>
            <a:r>
              <a:rPr lang="ar-SA" sz="2600" dirty="0" smtClean="0">
                <a:cs typeface="+mj-cs"/>
              </a:rPr>
              <a:t>من </a:t>
            </a:r>
            <a:r>
              <a:rPr lang="ar-SA" sz="2600" dirty="0">
                <a:cs typeface="+mj-cs"/>
              </a:rPr>
              <a:t>الشروط المهمة </a:t>
            </a:r>
            <a:r>
              <a:rPr lang="ar-SA" sz="2600" dirty="0" smtClean="0">
                <a:cs typeface="+mj-cs"/>
              </a:rPr>
              <a:t>لأي علم </a:t>
            </a:r>
            <a:r>
              <a:rPr lang="ar-SA" sz="2600" dirty="0">
                <a:cs typeface="+mj-cs"/>
              </a:rPr>
              <a:t>أن تكون له أهداف محددة وواضحة یسعى </a:t>
            </a:r>
            <a:r>
              <a:rPr lang="ar-SA" sz="2600" dirty="0" smtClean="0">
                <a:cs typeface="+mj-cs"/>
              </a:rPr>
              <a:t>لتحقیقها، وعلم </a:t>
            </a:r>
            <a:r>
              <a:rPr lang="ar-SA" sz="2600" dirty="0">
                <a:cs typeface="+mj-cs"/>
              </a:rPr>
              <a:t>الاجتماع السیاسي كعلم </a:t>
            </a:r>
            <a:r>
              <a:rPr lang="ar-SA" sz="2600" dirty="0" smtClean="0">
                <a:cs typeface="+mj-cs"/>
              </a:rPr>
              <a:t>مستقل، </a:t>
            </a:r>
            <a:r>
              <a:rPr lang="ar-SA" sz="2600" dirty="0">
                <a:cs typeface="+mj-cs"/>
              </a:rPr>
              <a:t>له أهداف یعمل على الوصول </a:t>
            </a:r>
            <a:r>
              <a:rPr lang="ar-SA" sz="2600" dirty="0" smtClean="0">
                <a:cs typeface="+mj-cs"/>
              </a:rPr>
              <a:t>إلیها، منها</a:t>
            </a:r>
            <a:r>
              <a:rPr lang="en-US" sz="2600" dirty="0" smtClean="0">
                <a:cs typeface="+mj-cs"/>
              </a:rPr>
              <a:t> </a:t>
            </a:r>
            <a:r>
              <a:rPr lang="en-US" sz="2600" dirty="0">
                <a:cs typeface="+mj-cs"/>
              </a:rPr>
              <a:t>:</a:t>
            </a:r>
          </a:p>
          <a:p>
            <a:pPr algn="just" rtl="1"/>
            <a:r>
              <a:rPr lang="ar-SA" sz="2600" b="1" dirty="0">
                <a:cs typeface="+mj-cs"/>
              </a:rPr>
              <a:t>أولا</a:t>
            </a:r>
            <a:r>
              <a:rPr lang="en-US" sz="2600" dirty="0">
                <a:cs typeface="+mj-cs"/>
              </a:rPr>
              <a:t> : </a:t>
            </a:r>
            <a:r>
              <a:rPr lang="ar-SA" sz="2600" dirty="0">
                <a:cs typeface="+mj-cs"/>
              </a:rPr>
              <a:t>الوصول إلى مجموعة من القوانین والتصورات العامة والأفكار </a:t>
            </a:r>
            <a:r>
              <a:rPr lang="ar-SA" sz="2600" dirty="0" smtClean="0">
                <a:cs typeface="+mj-cs"/>
              </a:rPr>
              <a:t>المجردة </a:t>
            </a:r>
            <a:r>
              <a:rPr lang="ar-SA" sz="2600" dirty="0">
                <a:cs typeface="+mj-cs"/>
              </a:rPr>
              <a:t>التي من شأنها أن تعزز مكانة هذا العلم بین العلوم الاجتماعیة </a:t>
            </a:r>
            <a:r>
              <a:rPr lang="ar-SA" sz="2600" dirty="0" smtClean="0">
                <a:cs typeface="+mj-cs"/>
              </a:rPr>
              <a:t>المتخصصة والتي </a:t>
            </a:r>
            <a:r>
              <a:rPr lang="ar-SA" sz="2600" dirty="0">
                <a:cs typeface="+mj-cs"/>
              </a:rPr>
              <a:t>عن طریقها یتم تحلیل وتفسیر الظواهر والقضایا السیاسیة بصورة علمیة </a:t>
            </a:r>
            <a:r>
              <a:rPr lang="ar-SA" sz="2600" dirty="0" smtClean="0">
                <a:cs typeface="+mj-cs"/>
              </a:rPr>
              <a:t>محددة وكذلك </a:t>
            </a:r>
            <a:r>
              <a:rPr lang="ar-SA" sz="2600" dirty="0">
                <a:cs typeface="+mj-cs"/>
              </a:rPr>
              <a:t>اختبار صحة النظریات بشكل مستمر </a:t>
            </a:r>
            <a:r>
              <a:rPr lang="ar-SA" sz="2600" dirty="0" smtClean="0">
                <a:cs typeface="+mj-cs"/>
              </a:rPr>
              <a:t>ودائم </a:t>
            </a:r>
            <a:r>
              <a:rPr lang="en-US" sz="2600" dirty="0" smtClean="0">
                <a:cs typeface="+mj-cs"/>
              </a:rPr>
              <a:t>.</a:t>
            </a:r>
            <a:endParaRPr lang="en-US" sz="2600" dirty="0">
              <a:cs typeface="+mj-cs"/>
            </a:endParaRPr>
          </a:p>
          <a:p>
            <a:pPr algn="just" rtl="1"/>
            <a:r>
              <a:rPr lang="ar-SA" sz="2600" b="1" dirty="0">
                <a:cs typeface="+mj-cs"/>
              </a:rPr>
              <a:t>ثانیا</a:t>
            </a:r>
            <a:r>
              <a:rPr lang="en-US" sz="2600" dirty="0">
                <a:cs typeface="+mj-cs"/>
              </a:rPr>
              <a:t> : </a:t>
            </a:r>
            <a:r>
              <a:rPr lang="ar-SA" sz="2600" dirty="0">
                <a:cs typeface="+mj-cs"/>
              </a:rPr>
              <a:t>یسعى علم الاجتماع السیاسي لتبني المناهج السوسیولوجیة التي یستخدمها علماء الاجتماع في مختلف تخصصاتهم عند دراسة الظواهر والمشكلات الاجتماعیة </a:t>
            </a:r>
            <a:r>
              <a:rPr lang="ar-SA" sz="2600" dirty="0" smtClean="0">
                <a:cs typeface="+mj-cs"/>
              </a:rPr>
              <a:t>وذلك </a:t>
            </a:r>
            <a:r>
              <a:rPr lang="ar-SA" sz="2600" dirty="0">
                <a:cs typeface="+mj-cs"/>
              </a:rPr>
              <a:t>لدراسة الظواهر والنظم والأنساق السیاسیة وتحلیلها تحلیلا سوسیولوجیا </a:t>
            </a:r>
            <a:r>
              <a:rPr lang="ar-SA" sz="2600" dirty="0" smtClean="0">
                <a:cs typeface="+mj-cs"/>
              </a:rPr>
              <a:t>كما </a:t>
            </a:r>
            <a:r>
              <a:rPr lang="ar-SA" sz="2600" dirty="0">
                <a:cs typeface="+mj-cs"/>
              </a:rPr>
              <a:t>یسعى جاهدا لاستخدام طرق وأدوات جمع البیانات السوسیولوجیة المتعددة</a:t>
            </a:r>
            <a:r>
              <a:rPr lang="en-US" sz="2600" dirty="0">
                <a:cs typeface="+mj-cs"/>
              </a:rPr>
              <a:t> .</a:t>
            </a:r>
          </a:p>
          <a:p>
            <a:pPr algn="just"/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4377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600" b="1" dirty="0">
                <a:cs typeface="+mj-cs"/>
              </a:rPr>
              <a:t>ثالثا</a:t>
            </a:r>
            <a:r>
              <a:rPr lang="en-US" sz="2600" dirty="0">
                <a:cs typeface="+mj-cs"/>
              </a:rPr>
              <a:t> </a:t>
            </a:r>
            <a:r>
              <a:rPr lang="en-US" sz="2600" dirty="0" smtClean="0">
                <a:cs typeface="+mj-cs"/>
              </a:rPr>
              <a:t>:</a:t>
            </a:r>
            <a:r>
              <a:rPr lang="ar-SA" sz="2600" dirty="0" smtClean="0">
                <a:cs typeface="+mj-cs"/>
              </a:rPr>
              <a:t>یركز </a:t>
            </a:r>
            <a:r>
              <a:rPr lang="ar-SA" sz="2600" dirty="0">
                <a:cs typeface="+mj-cs"/>
              </a:rPr>
              <a:t>علم الاجتماع </a:t>
            </a:r>
            <a:r>
              <a:rPr lang="ar-SA" sz="2600" dirty="0" smtClean="0">
                <a:cs typeface="+mj-cs"/>
              </a:rPr>
              <a:t>السیاسي </a:t>
            </a:r>
            <a:r>
              <a:rPr lang="ar-SA" sz="2600" dirty="0">
                <a:cs typeface="+mj-cs"/>
              </a:rPr>
              <a:t>كغیره من فروع علم </a:t>
            </a:r>
            <a:r>
              <a:rPr lang="ar-SA" sz="2600" dirty="0" smtClean="0">
                <a:cs typeface="+mj-cs"/>
              </a:rPr>
              <a:t>الاجتماع على </a:t>
            </a:r>
            <a:r>
              <a:rPr lang="ar-SA" sz="2600" dirty="0">
                <a:cs typeface="+mj-cs"/>
              </a:rPr>
              <a:t>دراسة الظواهر والعملیات والأنساق </a:t>
            </a:r>
            <a:r>
              <a:rPr lang="ar-SA" sz="2600" dirty="0" smtClean="0">
                <a:cs typeface="+mj-cs"/>
              </a:rPr>
              <a:t>السیاسیة، </a:t>
            </a:r>
            <a:r>
              <a:rPr lang="ar-SA" sz="2600" dirty="0">
                <a:cs typeface="+mj-cs"/>
              </a:rPr>
              <a:t>وذلك من حیث بناءاتها </a:t>
            </a:r>
            <a:r>
              <a:rPr lang="ar-SA" sz="2600" dirty="0" smtClean="0">
                <a:cs typeface="+mj-cs"/>
              </a:rPr>
              <a:t>ووظائفها </a:t>
            </a:r>
            <a:r>
              <a:rPr lang="ar-SA" sz="2600" dirty="0">
                <a:cs typeface="+mj-cs"/>
              </a:rPr>
              <a:t>في </a:t>
            </a:r>
            <a:r>
              <a:rPr lang="ar-SA" sz="2600" dirty="0" smtClean="0">
                <a:cs typeface="+mj-cs"/>
              </a:rPr>
              <a:t>إطار المجتمع ونوعیة </a:t>
            </a:r>
            <a:r>
              <a:rPr lang="ar-SA" sz="2600" dirty="0">
                <a:cs typeface="+mj-cs"/>
              </a:rPr>
              <a:t>الترابط أو التداخل الذي یحدث بین هذه </a:t>
            </a:r>
            <a:r>
              <a:rPr lang="ar-SA" sz="2600" dirty="0" smtClean="0">
                <a:cs typeface="+mj-cs"/>
              </a:rPr>
              <a:t>الأنساق والى أي حد يمكن </a:t>
            </a:r>
            <a:r>
              <a:rPr lang="ar-SA" sz="2600" dirty="0">
                <a:cs typeface="+mj-cs"/>
              </a:rPr>
              <a:t>أن تقوم بمهامها ووظائفها </a:t>
            </a:r>
            <a:r>
              <a:rPr lang="ar-SA" sz="2600" dirty="0" smtClean="0">
                <a:cs typeface="+mj-cs"/>
              </a:rPr>
              <a:t>أوغایاتها المتعددة، </a:t>
            </a:r>
            <a:r>
              <a:rPr lang="ar-SA" sz="2600" dirty="0">
                <a:cs typeface="+mj-cs"/>
              </a:rPr>
              <a:t>ومعرفته الأسباب التي تؤدى إلى الخلل الوظیفي لهذه </a:t>
            </a:r>
            <a:r>
              <a:rPr lang="ar-SA" sz="2600" dirty="0" smtClean="0">
                <a:cs typeface="+mj-cs"/>
              </a:rPr>
              <a:t>الأنساق، </a:t>
            </a:r>
            <a:r>
              <a:rPr lang="ar-SA" sz="2600" dirty="0">
                <a:cs typeface="+mj-cs"/>
              </a:rPr>
              <a:t>وما علاقة ذلك بطبیعة البناء النسقي للنظم </a:t>
            </a:r>
            <a:r>
              <a:rPr lang="ar-SA" sz="2600" dirty="0" smtClean="0">
                <a:cs typeface="+mj-cs"/>
              </a:rPr>
              <a:t>السیاسیة، واستراتیجیتها </a:t>
            </a:r>
            <a:r>
              <a:rPr lang="ar-SA" sz="2600" dirty="0">
                <a:cs typeface="+mj-cs"/>
              </a:rPr>
              <a:t>وأهدافها بصورة عامة</a:t>
            </a:r>
            <a:r>
              <a:rPr lang="en-US" sz="2600" dirty="0">
                <a:cs typeface="+mj-cs"/>
              </a:rPr>
              <a:t> .</a:t>
            </a:r>
          </a:p>
          <a:p>
            <a:pPr algn="just" rtl="1"/>
            <a:r>
              <a:rPr lang="ar-SA" sz="2600" b="1" dirty="0">
                <a:cs typeface="+mj-cs"/>
              </a:rPr>
              <a:t>رابعا</a:t>
            </a:r>
            <a:r>
              <a:rPr lang="en-US" sz="2600" dirty="0">
                <a:cs typeface="+mj-cs"/>
              </a:rPr>
              <a:t> : </a:t>
            </a:r>
            <a:r>
              <a:rPr lang="ar-SA" sz="2600" dirty="0">
                <a:cs typeface="+mj-cs"/>
              </a:rPr>
              <a:t>یهتم علم الاجتماع السیاسي بدراسة العلاقات المتبادلة بین </a:t>
            </a:r>
            <a:r>
              <a:rPr lang="ar-SA" sz="2600" dirty="0" smtClean="0">
                <a:cs typeface="+mj-cs"/>
              </a:rPr>
              <a:t>النظام السیاسي </a:t>
            </a:r>
            <a:r>
              <a:rPr lang="ar-SA" sz="2600" dirty="0">
                <a:cs typeface="+mj-cs"/>
              </a:rPr>
              <a:t>وبقیة </a:t>
            </a:r>
            <a:r>
              <a:rPr lang="ar-SA" sz="2600" dirty="0" smtClean="0">
                <a:cs typeface="+mj-cs"/>
              </a:rPr>
              <a:t>النظم الاجتماعیة الأخرى في المجتمع، </a:t>
            </a:r>
            <a:r>
              <a:rPr lang="ar-SA" sz="2600" dirty="0">
                <a:cs typeface="+mj-cs"/>
              </a:rPr>
              <a:t>حیث یرتبط النسق السیاسي بالضرورة بالأنساق </a:t>
            </a:r>
            <a:r>
              <a:rPr lang="ar-SA" sz="2600" dirty="0" smtClean="0">
                <a:cs typeface="+mj-cs"/>
              </a:rPr>
              <a:t>الاقتصادیة والدینیة والتربویة والأخلاقیة والقانونیة والعائلیة وغیرها </a:t>
            </a:r>
            <a:r>
              <a:rPr lang="ar-SA" sz="2600" dirty="0">
                <a:cs typeface="+mj-cs"/>
              </a:rPr>
              <a:t>من الأنساق الاجتماعیة ومكو ناتها المختلفة </a:t>
            </a:r>
            <a:r>
              <a:rPr lang="ar-SA" sz="2600" dirty="0" smtClean="0">
                <a:cs typeface="+mj-cs"/>
              </a:rPr>
              <a:t>والتي </a:t>
            </a:r>
            <a:r>
              <a:rPr lang="ar-SA" sz="2600" dirty="0">
                <a:cs typeface="+mj-cs"/>
              </a:rPr>
              <a:t>یحدد في ضوئها طبیعة تشكیل أهداف ووظائف وفاعلیة النسق السیاسي بصورة عامة</a:t>
            </a:r>
            <a:r>
              <a:rPr lang="en-US" sz="2600" dirty="0">
                <a:cs typeface="+mj-cs"/>
              </a:rPr>
              <a:t> </a:t>
            </a:r>
            <a:r>
              <a:rPr lang="en-US" sz="2600" dirty="0" smtClean="0">
                <a:cs typeface="+mj-cs"/>
              </a:rPr>
              <a:t>.</a:t>
            </a:r>
            <a:endParaRPr lang="en-US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1085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600" b="1" dirty="0">
                <a:cs typeface="+mj-cs"/>
              </a:rPr>
              <a:t>خامسا</a:t>
            </a:r>
            <a:r>
              <a:rPr lang="en-US" sz="2600" dirty="0">
                <a:cs typeface="+mj-cs"/>
              </a:rPr>
              <a:t> : </a:t>
            </a:r>
            <a:r>
              <a:rPr lang="ar-SA" sz="2600" dirty="0">
                <a:cs typeface="+mj-cs"/>
              </a:rPr>
              <a:t>یهدف علم الاجتماع </a:t>
            </a:r>
            <a:r>
              <a:rPr lang="ar-SA" sz="2600" dirty="0" smtClean="0">
                <a:cs typeface="+mj-cs"/>
              </a:rPr>
              <a:t>السیاسي </a:t>
            </a:r>
            <a:r>
              <a:rPr lang="ar-SA" sz="2600" dirty="0">
                <a:cs typeface="+mj-cs"/>
              </a:rPr>
              <a:t>إلى دراسة طبیعة التغیر المستمر الذي حدث ویحدث على المكونات البنائیة والوظیفیة للمؤسسات والنظم السیاسیة </a:t>
            </a:r>
            <a:r>
              <a:rPr lang="ar-SA" sz="2600" dirty="0" smtClean="0">
                <a:cs typeface="+mj-cs"/>
              </a:rPr>
              <a:t>المختلفة، وذلك </a:t>
            </a:r>
            <a:r>
              <a:rPr lang="ar-SA" sz="2600" dirty="0">
                <a:cs typeface="+mj-cs"/>
              </a:rPr>
              <a:t>عبر العصور </a:t>
            </a:r>
            <a:r>
              <a:rPr lang="ar-SA" sz="2600" dirty="0" smtClean="0">
                <a:cs typeface="+mj-cs"/>
              </a:rPr>
              <a:t>التاریخیة، </a:t>
            </a:r>
            <a:r>
              <a:rPr lang="ar-SA" sz="2600" dirty="0">
                <a:cs typeface="+mj-cs"/>
              </a:rPr>
              <a:t>مثل دراسة التغیر الذي طرأ على الدولة كسلطة </a:t>
            </a:r>
            <a:r>
              <a:rPr lang="ar-SA" sz="2600" dirty="0" smtClean="0">
                <a:cs typeface="+mj-cs"/>
              </a:rPr>
              <a:t>سیاسیة، </a:t>
            </a:r>
            <a:r>
              <a:rPr lang="ar-SA" sz="2600" dirty="0">
                <a:cs typeface="+mj-cs"/>
              </a:rPr>
              <a:t>وتغیر هیكلیة ووظائف الأحزاب </a:t>
            </a:r>
            <a:r>
              <a:rPr lang="ar-SA" sz="2600" dirty="0" smtClean="0">
                <a:cs typeface="+mj-cs"/>
              </a:rPr>
              <a:t>السیاسیة، </a:t>
            </a:r>
            <a:r>
              <a:rPr lang="ar-SA" sz="2600" dirty="0">
                <a:cs typeface="+mj-cs"/>
              </a:rPr>
              <a:t>وعملیات التمثیل والسلوك السیاسي </a:t>
            </a:r>
            <a:r>
              <a:rPr lang="ar-SA" sz="2600" dirty="0" smtClean="0">
                <a:cs typeface="+mj-cs"/>
              </a:rPr>
              <a:t>للمواطنین، </a:t>
            </a:r>
            <a:r>
              <a:rPr lang="ar-SA" sz="2600" dirty="0">
                <a:cs typeface="+mj-cs"/>
              </a:rPr>
              <a:t>وغیرها من المؤسسات والنظم </a:t>
            </a:r>
            <a:r>
              <a:rPr lang="ar-SA" sz="2600" dirty="0" smtClean="0">
                <a:cs typeface="+mj-cs"/>
              </a:rPr>
              <a:t>السیاسیة.</a:t>
            </a:r>
          </a:p>
          <a:p>
            <a:pPr algn="just" rtl="1"/>
            <a:r>
              <a:rPr lang="ar-SA" sz="2600" b="1" dirty="0" smtClean="0">
                <a:cs typeface="+mj-cs"/>
              </a:rPr>
              <a:t>سادسا</a:t>
            </a:r>
            <a:r>
              <a:rPr lang="en-US" sz="2600" dirty="0" smtClean="0">
                <a:cs typeface="+mj-cs"/>
              </a:rPr>
              <a:t> </a:t>
            </a:r>
            <a:r>
              <a:rPr lang="en-US" sz="2600" dirty="0">
                <a:cs typeface="+mj-cs"/>
              </a:rPr>
              <a:t>: </a:t>
            </a:r>
            <a:r>
              <a:rPr lang="ar-SA" sz="2600" dirty="0">
                <a:cs typeface="+mj-cs"/>
              </a:rPr>
              <a:t>یهتم علم الاجتماع السیاسي بمعالجة التغیرات المستمرة على نوعیة الإیدیولوجیات السیاسیة التي عرفتها المجتمعات البشریة منذ أن تبنت هذه المجتمعات النظم السیاسیة </a:t>
            </a:r>
            <a:r>
              <a:rPr lang="ar-SA" sz="2600" dirty="0" smtClean="0">
                <a:cs typeface="+mj-cs"/>
              </a:rPr>
              <a:t>المستقرة، </a:t>
            </a:r>
            <a:r>
              <a:rPr lang="ar-SA" sz="2600" dirty="0">
                <a:cs typeface="+mj-cs"/>
              </a:rPr>
              <a:t>ومن أهم هذه </a:t>
            </a:r>
            <a:r>
              <a:rPr lang="ar-SA" sz="2600" dirty="0" smtClean="0">
                <a:cs typeface="+mj-cs"/>
              </a:rPr>
              <a:t>الإیدیولوجیات (الشیوعیة البدائیة، والماركسیة، والرأسمالیة، واللیبرالیة، والفاشیة، والعنصریة) وهدف </a:t>
            </a:r>
            <a:r>
              <a:rPr lang="ar-SA" sz="2600" dirty="0">
                <a:cs typeface="+mj-cs"/>
              </a:rPr>
              <a:t>علم الاجتماع السیاسي هو دراستها وتحلیلها ومعرفة خطوطها و أطرها العامة ، ومدى </a:t>
            </a:r>
            <a:r>
              <a:rPr lang="ar-SA" sz="2600" dirty="0" smtClean="0">
                <a:cs typeface="+mj-cs"/>
              </a:rPr>
              <a:t>.    تأثیرها </a:t>
            </a:r>
            <a:r>
              <a:rPr lang="ar-SA" sz="2600" dirty="0">
                <a:cs typeface="+mj-cs"/>
              </a:rPr>
              <a:t>على النسق السیاسي في إطار البناء الاجتماعي العام</a:t>
            </a:r>
            <a:r>
              <a:rPr lang="en-US" sz="2600" dirty="0">
                <a:cs typeface="+mj-cs"/>
              </a:rPr>
              <a:t> .</a:t>
            </a:r>
          </a:p>
          <a:p>
            <a:pPr algn="l" rtl="1"/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2843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600" b="1" dirty="0">
                <a:cs typeface="+mj-cs"/>
              </a:rPr>
              <a:t>سابعا</a:t>
            </a:r>
            <a:r>
              <a:rPr lang="en-US" sz="2600" dirty="0">
                <a:cs typeface="+mj-cs"/>
              </a:rPr>
              <a:t> : </a:t>
            </a:r>
            <a:r>
              <a:rPr lang="ar-SA" sz="2600" dirty="0">
                <a:cs typeface="+mj-cs"/>
              </a:rPr>
              <a:t>یهتم علم الاجتماع السیاسي بدراسة قضایا ومشكلات التنمیة </a:t>
            </a:r>
            <a:r>
              <a:rPr lang="ar-SA" sz="2600" dirty="0" smtClean="0">
                <a:cs typeface="+mj-cs"/>
              </a:rPr>
              <a:t>السیاسیة، </a:t>
            </a:r>
            <a:r>
              <a:rPr lang="ar-SA" sz="2600" dirty="0">
                <a:cs typeface="+mj-cs"/>
              </a:rPr>
              <a:t>باعتبارها جزءا هاما من التنمیة </a:t>
            </a:r>
            <a:r>
              <a:rPr lang="ar-SA" sz="2600" dirty="0" smtClean="0">
                <a:cs typeface="+mj-cs"/>
              </a:rPr>
              <a:t>الشاملة، </a:t>
            </a:r>
            <a:r>
              <a:rPr lang="ar-SA" sz="2600" dirty="0">
                <a:cs typeface="+mj-cs"/>
              </a:rPr>
              <a:t>من ذلك فإنه یدرس الثقافة </a:t>
            </a:r>
            <a:r>
              <a:rPr lang="ar-SA" sz="2600" dirty="0" smtClean="0">
                <a:cs typeface="+mj-cs"/>
              </a:rPr>
              <a:t>السیاسیة، </a:t>
            </a:r>
            <a:r>
              <a:rPr lang="ar-SA" sz="2600" dirty="0">
                <a:cs typeface="+mj-cs"/>
              </a:rPr>
              <a:t>والتنشئة </a:t>
            </a:r>
            <a:r>
              <a:rPr lang="ar-SA" sz="2600" dirty="0" smtClean="0">
                <a:cs typeface="+mj-cs"/>
              </a:rPr>
              <a:t>السیاسیة، </a:t>
            </a:r>
            <a:r>
              <a:rPr lang="ar-SA" sz="2600" dirty="0">
                <a:cs typeface="+mj-cs"/>
              </a:rPr>
              <a:t>ومدى مشاركة المواطنین في العملیات </a:t>
            </a:r>
            <a:r>
              <a:rPr lang="ar-SA" sz="2600" dirty="0" smtClean="0">
                <a:cs typeface="+mj-cs"/>
              </a:rPr>
              <a:t>السیاسیة، </a:t>
            </a:r>
            <a:r>
              <a:rPr lang="ar-SA" sz="2600" dirty="0">
                <a:cs typeface="+mj-cs"/>
              </a:rPr>
              <a:t>وفى صنع وتنفیذ القرار </a:t>
            </a:r>
            <a:r>
              <a:rPr lang="ar-SA" sz="2600" dirty="0" smtClean="0">
                <a:cs typeface="+mj-cs"/>
              </a:rPr>
              <a:t>السیاسي.</a:t>
            </a:r>
          </a:p>
          <a:p>
            <a:pPr algn="just" rtl="1"/>
            <a:r>
              <a:rPr lang="ar-SA" sz="2600" b="1" dirty="0" smtClean="0">
                <a:cs typeface="+mj-cs"/>
              </a:rPr>
              <a:t>ثامنا</a:t>
            </a:r>
            <a:r>
              <a:rPr lang="en-US" sz="2600" dirty="0" smtClean="0">
                <a:cs typeface="+mj-cs"/>
              </a:rPr>
              <a:t> </a:t>
            </a:r>
            <a:r>
              <a:rPr lang="en-US" sz="2600" dirty="0">
                <a:cs typeface="+mj-cs"/>
              </a:rPr>
              <a:t>: </a:t>
            </a:r>
            <a:r>
              <a:rPr lang="ar-SA" sz="2600" dirty="0">
                <a:cs typeface="+mj-cs"/>
              </a:rPr>
              <a:t>یهدف علم الاجتماع السیاسي للتعرف على مكونات وطبیعة النظم </a:t>
            </a:r>
            <a:r>
              <a:rPr lang="ar-SA" sz="2600" dirty="0" smtClean="0">
                <a:cs typeface="+mj-cs"/>
              </a:rPr>
              <a:t>السیاسیة، التي </a:t>
            </a:r>
            <a:r>
              <a:rPr lang="ar-SA" sz="2600" dirty="0">
                <a:cs typeface="+mj-cs"/>
              </a:rPr>
              <a:t>توجد في مرحلة تاریخیة </a:t>
            </a:r>
            <a:r>
              <a:rPr lang="ar-SA" sz="2600" dirty="0" smtClean="0">
                <a:cs typeface="+mj-cs"/>
              </a:rPr>
              <a:t>معینة، </a:t>
            </a:r>
            <a:r>
              <a:rPr lang="ar-SA" sz="2600" dirty="0">
                <a:cs typeface="+mj-cs"/>
              </a:rPr>
              <a:t>أو في مراحل وعصور </a:t>
            </a:r>
            <a:r>
              <a:rPr lang="ar-SA" sz="2600" dirty="0" smtClean="0">
                <a:cs typeface="+mj-cs"/>
              </a:rPr>
              <a:t>مختلفة، </a:t>
            </a:r>
            <a:r>
              <a:rPr lang="ar-SA" sz="2600" dirty="0">
                <a:cs typeface="+mj-cs"/>
              </a:rPr>
              <a:t>وعلاقة ذلك </a:t>
            </a:r>
            <a:r>
              <a:rPr lang="ar-SA" sz="2600" dirty="0" smtClean="0">
                <a:cs typeface="+mj-cs"/>
              </a:rPr>
              <a:t>بالواقع الاجتماعي </a:t>
            </a:r>
            <a:r>
              <a:rPr lang="ar-SA" sz="2600" dirty="0">
                <a:cs typeface="+mj-cs"/>
              </a:rPr>
              <a:t>والاقتصادي الذي یوجد في المجتمعات </a:t>
            </a:r>
            <a:r>
              <a:rPr lang="ar-SA" sz="2600" dirty="0" smtClean="0">
                <a:cs typeface="+mj-cs"/>
              </a:rPr>
              <a:t>البشریة، </a:t>
            </a:r>
            <a:r>
              <a:rPr lang="ar-SA" sz="2600" dirty="0">
                <a:cs typeface="+mj-cs"/>
              </a:rPr>
              <a:t>وذلك من خلال إجراء الدراسات المقارنة بین النظم </a:t>
            </a:r>
            <a:r>
              <a:rPr lang="ar-SA" sz="2600" dirty="0" smtClean="0">
                <a:cs typeface="+mj-cs"/>
              </a:rPr>
              <a:t>السیاسیة.</a:t>
            </a:r>
          </a:p>
          <a:p>
            <a:pPr algn="just" rtl="1"/>
            <a:endParaRPr lang="ar-SA" sz="2600" dirty="0">
              <a:cs typeface="+mj-cs"/>
            </a:endParaRPr>
          </a:p>
          <a:p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5916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>
                <a:solidFill>
                  <a:srgbClr val="FF0000"/>
                </a:solidFill>
              </a:rPr>
              <a:t>الخصائص العامة لعلم الاجتماع </a:t>
            </a:r>
            <a:r>
              <a:rPr lang="ar-SA" sz="3600" b="1" dirty="0" smtClean="0">
                <a:solidFill>
                  <a:srgbClr val="FF0000"/>
                </a:solidFill>
              </a:rPr>
              <a:t>السیاسي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600" dirty="0" smtClean="0">
                <a:solidFill>
                  <a:srgbClr val="002060"/>
                </a:solidFill>
                <a:cs typeface="+mj-cs"/>
              </a:rPr>
              <a:t>یمكن </a:t>
            </a:r>
            <a:r>
              <a:rPr lang="ar-SA" sz="2600" dirty="0">
                <a:solidFill>
                  <a:srgbClr val="002060"/>
                </a:solidFill>
                <a:cs typeface="+mj-cs"/>
              </a:rPr>
              <a:t>إجمال أهم خصائص علم الاجتماع السیاسي في الآتي</a:t>
            </a:r>
            <a:r>
              <a:rPr lang="en-US" sz="2600" dirty="0">
                <a:solidFill>
                  <a:srgbClr val="002060"/>
                </a:solidFill>
                <a:cs typeface="+mj-cs"/>
              </a:rPr>
              <a:t> :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sz="2600" dirty="0" smtClean="0">
                <a:cs typeface="+mj-cs"/>
              </a:rPr>
              <a:t>یقود </a:t>
            </a:r>
            <a:r>
              <a:rPr lang="ar-SA" sz="2600" dirty="0">
                <a:cs typeface="+mj-cs"/>
              </a:rPr>
              <a:t>لفهم وتفسیر الظواهر السیاسیة في إطار علاقاتها </a:t>
            </a:r>
            <a:r>
              <a:rPr lang="ar-SA" sz="2600" dirty="0" smtClean="0">
                <a:cs typeface="+mj-cs"/>
              </a:rPr>
              <a:t>الاجتماعیة.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en-US" sz="2600" dirty="0" smtClean="0">
                <a:cs typeface="+mj-cs"/>
              </a:rPr>
              <a:t> </a:t>
            </a:r>
            <a:r>
              <a:rPr lang="ar-SA" sz="2600" dirty="0">
                <a:cs typeface="+mj-cs"/>
              </a:rPr>
              <a:t>یستند إلى المنطق العلمي في دراسته لتلك </a:t>
            </a:r>
            <a:r>
              <a:rPr lang="ar-SA" sz="2600" dirty="0" smtClean="0">
                <a:cs typeface="+mj-cs"/>
              </a:rPr>
              <a:t>الظواهر.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en-US" sz="2600" dirty="0" smtClean="0">
                <a:cs typeface="+mj-cs"/>
              </a:rPr>
              <a:t> </a:t>
            </a:r>
            <a:r>
              <a:rPr lang="ar-SA" sz="2600" dirty="0">
                <a:cs typeface="+mj-cs"/>
              </a:rPr>
              <a:t>یهدف للوصول إلى تنظیم أوجه النشاط </a:t>
            </a:r>
            <a:r>
              <a:rPr lang="ar-SA" sz="2600" dirty="0" smtClean="0">
                <a:cs typeface="+mj-cs"/>
              </a:rPr>
              <a:t>السیاسي.</a:t>
            </a:r>
            <a:endParaRPr lang="en-US" sz="2600" dirty="0">
              <a:cs typeface="+mj-cs"/>
            </a:endParaRPr>
          </a:p>
          <a:p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1573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1802</TotalTime>
  <Words>1899</Words>
  <Application>Microsoft Office PowerPoint</Application>
  <PresentationFormat>A4 Paper (210x297 mm)</PresentationFormat>
  <Paragraphs>90</Paragraphs>
  <Slides>21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Office Theme</vt:lpstr>
      <vt:lpstr>عرض تقديمي في PowerPoint</vt:lpstr>
      <vt:lpstr>ماهية علم الاجتماع السياسي   المجالات، الأهداف ، الخصائص  (3)</vt:lpstr>
      <vt:lpstr>عناصر المحاضرة</vt:lpstr>
      <vt:lpstr>مجالات علم الاجتماع السیاسي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آراء رئیسة لتحدید مجال علم الاجتماع السیاسي :</vt:lpstr>
      <vt:lpstr>عرض تقديمي في PowerPoint</vt:lpstr>
      <vt:lpstr>عرض تقديمي في PowerPoint</vt:lpstr>
      <vt:lpstr>عرض تقديمي في PowerPoint</vt:lpstr>
      <vt:lpstr>أهم مجالات علم الاجتماع السياسي كما یراها بعض العلماء</vt:lpstr>
      <vt:lpstr>عرض تقديمي في PowerPoint</vt:lpstr>
      <vt:lpstr>عرض تقديمي في PowerPoint</vt:lpstr>
      <vt:lpstr>أهداف علم الاجتماع السیاسي</vt:lpstr>
      <vt:lpstr>عرض تقديمي في PowerPoint</vt:lpstr>
      <vt:lpstr>عرض تقديمي في PowerPoint</vt:lpstr>
      <vt:lpstr>عرض تقديمي في PowerPoint</vt:lpstr>
      <vt:lpstr>الخصائص العامة لعلم الاجتماع السیاسي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169</cp:revision>
  <dcterms:created xsi:type="dcterms:W3CDTF">2009-10-14T19:14:34Z</dcterms:created>
  <dcterms:modified xsi:type="dcterms:W3CDTF">2012-02-12T11:03:34Z</dcterms:modified>
</cp:coreProperties>
</file>