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268" r:id="rId5"/>
    <p:sldId id="269" r:id="rId6"/>
    <p:sldId id="273" r:id="rId7"/>
    <p:sldId id="274" r:id="rId8"/>
    <p:sldId id="272" r:id="rId9"/>
    <p:sldId id="271" r:id="rId10"/>
    <p:sldId id="277" r:id="rId11"/>
    <p:sldId id="276" r:id="rId12"/>
    <p:sldId id="283" r:id="rId13"/>
    <p:sldId id="282" r:id="rId14"/>
    <p:sldId id="281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1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2/24/2012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علم الاجتماع السياسي</a:t>
            </a:r>
          </a:p>
          <a:p>
            <a:pPr algn="ctr"/>
            <a:endParaRPr lang="en-US" sz="2800" b="1" dirty="0">
              <a:latin typeface="Calibri" pitchFamily="34" charset="0"/>
            </a:endParaRPr>
          </a:p>
          <a:p>
            <a:pPr algn="ctr"/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  .</a:t>
            </a:r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فهد بن عبدالرحمن الخريِّـف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32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>الاتجاهات النظریة </a:t>
            </a:r>
            <a:r>
              <a:rPr lang="ar-SA" sz="3200" b="1" spc="-150" dirty="0" smtClean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/>
            </a:r>
            <a:br>
              <a:rPr lang="ar-SA" sz="3200" b="1" spc="-150" dirty="0" smtClean="0">
                <a:solidFill>
                  <a:srgbClr val="376092"/>
                </a:solidFill>
                <a:latin typeface="ae_AlMateen" pitchFamily="2" charset="-78"/>
                <a:cs typeface="Times New Roman"/>
              </a:rPr>
            </a:br>
            <a:r>
              <a:rPr lang="ar-SA" sz="3200" b="1" spc="-150" dirty="0" smtClean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>في </a:t>
            </a:r>
            <a:r>
              <a:rPr lang="ar-SA" sz="32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>علم الاجتماع السیاسي</a:t>
            </a:r>
            <a:endParaRPr lang="en-US" sz="3200" b="1" spc="-150" dirty="0" smtClean="0">
              <a:solidFill>
                <a:srgbClr val="376092"/>
              </a:solidFill>
              <a:latin typeface="ae_AlMateen" pitchFamily="2" charset="-78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419599"/>
          </a:xfrm>
        </p:spPr>
        <p:txBody>
          <a:bodyPr/>
          <a:lstStyle/>
          <a:p>
            <a:pPr marL="0" indent="0" rtl="1" eaLnBrk="1" hangingPunct="1"/>
            <a:endParaRPr lang="ar-SA" b="1" spc="-150" dirty="0">
              <a:solidFill>
                <a:srgbClr val="376092"/>
              </a:solidFill>
              <a:latin typeface="ae_AlMateen" pitchFamily="2" charset="-78"/>
              <a:ea typeface="+mj-ea"/>
              <a:cs typeface="+mj-cs"/>
            </a:endParaRPr>
          </a:p>
          <a:p>
            <a:pPr marL="0" indent="0" rtl="1"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أولاً: الاتجاهات </a:t>
            </a: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النظریة في العصور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القدیمة.</a:t>
            </a:r>
          </a:p>
          <a:p>
            <a:pPr marL="457200" indent="-457200" rtl="1" eaLnBrk="1" hangingPunct="1">
              <a:buFont typeface="Arial" pitchFamily="34" charset="0"/>
              <a:buChar char="•"/>
            </a:pP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الفكر </a:t>
            </a: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السیاسي الإغریقي ( الیوناني) القدیم . </a:t>
            </a:r>
            <a:endParaRPr lang="ar-SA" b="1" spc="-150" dirty="0" smtClean="0">
              <a:solidFill>
                <a:srgbClr val="376092"/>
              </a:solidFill>
              <a:latin typeface="ae_AlMateen" pitchFamily="2" charset="-78"/>
              <a:ea typeface="+mj-ea"/>
              <a:cs typeface="+mj-cs"/>
            </a:endParaRPr>
          </a:p>
          <a:p>
            <a:pPr marL="457200" indent="-457200" rtl="1" eaLnBrk="1" hangingPunct="1">
              <a:buFont typeface="Arial" pitchFamily="34" charset="0"/>
              <a:buChar char="•"/>
            </a:pP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الفكر السياسي الاسلامي 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6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19050" algn="just" rtl="1"/>
            <a:r>
              <a:rPr lang="ar-SA" sz="2600" b="1" dirty="0">
                <a:cs typeface="+mj-cs"/>
              </a:rPr>
              <a:t>مقدمة </a:t>
            </a:r>
          </a:p>
          <a:p>
            <a:pPr marL="0" indent="361950" algn="just" rtl="1"/>
            <a:r>
              <a:rPr lang="ar-SA" sz="2600" dirty="0" smtClean="0">
                <a:cs typeface="+mj-cs"/>
              </a:rPr>
              <a:t>إن المتتبعین </a:t>
            </a:r>
            <a:r>
              <a:rPr lang="ar-SA" sz="2600" dirty="0">
                <a:cs typeface="+mj-cs"/>
              </a:rPr>
              <a:t>لحركة علم الاجتماع ، یلاحظون تعدد وتباین وتزاید الكتابات حول نظریة هذا العلم ، لعل ذلك كله یرجع إلى </a:t>
            </a:r>
            <a:r>
              <a:rPr lang="ar-SA" sz="2600" dirty="0" smtClean="0">
                <a:cs typeface="+mj-cs"/>
              </a:rPr>
              <a:t>الأهمیة </a:t>
            </a:r>
            <a:r>
              <a:rPr lang="ar-SA" sz="2600" dirty="0">
                <a:cs typeface="+mj-cs"/>
              </a:rPr>
              <a:t>النظریة بالنسبة لنمو العلم </a:t>
            </a:r>
            <a:r>
              <a:rPr lang="ar-SA" sz="2600" dirty="0" smtClean="0">
                <a:cs typeface="+mj-cs"/>
              </a:rPr>
              <a:t>وتقدمه، </a:t>
            </a:r>
            <a:r>
              <a:rPr lang="ar-SA" sz="2600" dirty="0">
                <a:cs typeface="+mj-cs"/>
              </a:rPr>
              <a:t>وانٕ كانت الكتابات في </a:t>
            </a:r>
            <a:r>
              <a:rPr lang="ar-SA" sz="2600" dirty="0" smtClean="0">
                <a:cs typeface="+mj-cs"/>
              </a:rPr>
              <a:t>أغلبها، </a:t>
            </a:r>
            <a:r>
              <a:rPr lang="ar-SA" sz="2600" dirty="0">
                <a:cs typeface="+mj-cs"/>
              </a:rPr>
              <a:t>تحاول تحلیل الارتباط بین النظریة والاتجاهات والمذاهب الفكریة والإیدیولوجیة </a:t>
            </a:r>
            <a:r>
              <a:rPr lang="ar-SA" sz="2600" dirty="0" smtClean="0">
                <a:cs typeface="+mj-cs"/>
              </a:rPr>
              <a:t>والأخلاقیة، </a:t>
            </a:r>
            <a:r>
              <a:rPr lang="ar-SA" sz="2600" dirty="0">
                <a:cs typeface="+mj-cs"/>
              </a:rPr>
              <a:t>وذلك من أجل الوصول بنظریة العلم إلى وضع یمكنه من تحقیق أهداف </a:t>
            </a:r>
            <a:r>
              <a:rPr lang="ar-SA" sz="2600" dirty="0" smtClean="0">
                <a:cs typeface="+mj-cs"/>
              </a:rPr>
              <a:t>الوصف والفهم والتفسیر والتنبؤ والضبط </a:t>
            </a:r>
            <a:r>
              <a:rPr lang="ar-SA" sz="2600" dirty="0">
                <a:cs typeface="+mj-cs"/>
              </a:rPr>
              <a:t>والتحكم  بالظواهر التي یهتم </a:t>
            </a:r>
            <a:r>
              <a:rPr lang="ar-SA" sz="2600" dirty="0" smtClean="0">
                <a:cs typeface="+mj-cs"/>
              </a:rPr>
              <a:t>بدراستها.</a:t>
            </a:r>
          </a:p>
          <a:p>
            <a:pPr marL="0" indent="361950" algn="just" rtl="1"/>
            <a:r>
              <a:rPr lang="ar-SA" sz="2600" dirty="0" smtClean="0">
                <a:cs typeface="+mj-cs"/>
              </a:rPr>
              <a:t>لذا فإن </a:t>
            </a:r>
            <a:r>
              <a:rPr lang="ar-SA" sz="2600" dirty="0">
                <a:cs typeface="+mj-cs"/>
              </a:rPr>
              <a:t>أغلب مؤرخي علم الاجتماع السیاسي</a:t>
            </a:r>
            <a:r>
              <a:rPr lang="ar-SA" sz="2600" dirty="0" smtClean="0">
                <a:cs typeface="+mj-cs"/>
              </a:rPr>
              <a:t>، والمهتمين </a:t>
            </a:r>
            <a:r>
              <a:rPr lang="ar-SA" sz="2600" dirty="0">
                <a:cs typeface="+mj-cs"/>
              </a:rPr>
              <a:t>بدراسة </a:t>
            </a:r>
            <a:r>
              <a:rPr lang="ar-SA" sz="2600" dirty="0" smtClean="0">
                <a:cs typeface="+mj-cs"/>
              </a:rPr>
              <a:t>تاریخه، </a:t>
            </a:r>
            <a:r>
              <a:rPr lang="ar-SA" sz="2600" dirty="0">
                <a:cs typeface="+mj-cs"/>
              </a:rPr>
              <a:t>یكادون أن یتفقوا على أن هذا العلم قد </a:t>
            </a:r>
            <a:r>
              <a:rPr lang="ar-SA" sz="2600" dirty="0" smtClean="0">
                <a:cs typeface="+mj-cs"/>
              </a:rPr>
              <a:t>نشأ </a:t>
            </a:r>
            <a:r>
              <a:rPr lang="ar-SA" sz="2600" dirty="0">
                <a:cs typeface="+mj-cs"/>
              </a:rPr>
              <a:t>كنسق معرفي </a:t>
            </a:r>
            <a:r>
              <a:rPr lang="ar-SA" sz="2600" dirty="0" smtClean="0">
                <a:cs typeface="+mj-cs"/>
              </a:rPr>
              <a:t>متمیز، </a:t>
            </a:r>
            <a:r>
              <a:rPr lang="ar-SA" sz="2600" dirty="0">
                <a:cs typeface="+mj-cs"/>
              </a:rPr>
              <a:t>في أحضان النظریات السوسیولوجیة الكبرى في </a:t>
            </a:r>
            <a:r>
              <a:rPr lang="ar-SA" sz="2600" dirty="0" smtClean="0">
                <a:cs typeface="+mj-cs"/>
              </a:rPr>
              <a:t>أوروبا، </a:t>
            </a:r>
            <a:r>
              <a:rPr lang="ar-SA" sz="2600" dirty="0">
                <a:cs typeface="+mj-cs"/>
              </a:rPr>
              <a:t>خاصة في عصر </a:t>
            </a:r>
            <a:r>
              <a:rPr lang="ar-SA" sz="2600" dirty="0" smtClean="0">
                <a:cs typeface="+mj-cs"/>
              </a:rPr>
              <a:t>التنویر، </a:t>
            </a:r>
            <a:r>
              <a:rPr lang="ar-SA" sz="2600" dirty="0">
                <a:cs typeface="+mj-cs"/>
              </a:rPr>
              <a:t>حیث یذهب إلى </a:t>
            </a:r>
            <a:r>
              <a:rPr lang="ar-SA" sz="2600" dirty="0" smtClean="0">
                <a:cs typeface="+mj-cs"/>
              </a:rPr>
              <a:t>ذلك     .        (أرفینج زایتلن) في </a:t>
            </a:r>
            <a:r>
              <a:rPr lang="ar-SA" sz="2600" dirty="0">
                <a:cs typeface="+mj-cs"/>
              </a:rPr>
              <a:t>معالجته المستفیضة للنظریة </a:t>
            </a:r>
            <a:r>
              <a:rPr lang="ar-SA" sz="2600" dirty="0" smtClean="0">
                <a:cs typeface="+mj-cs"/>
              </a:rPr>
              <a:t>الاجتماعیة وعلاقتها</a:t>
            </a:r>
            <a:endParaRPr lang="ar-SA" sz="2600" dirty="0">
              <a:cs typeface="+mj-cs"/>
            </a:endParaRPr>
          </a:p>
          <a:p>
            <a:pPr algn="just"/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6080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953000"/>
          </a:xfrm>
        </p:spPr>
        <p:txBody>
          <a:bodyPr/>
          <a:lstStyle/>
          <a:p>
            <a:pPr marL="92075" indent="19050" algn="just" rtl="1"/>
            <a:r>
              <a:rPr lang="ar-SA" sz="2600" dirty="0" smtClean="0">
                <a:cs typeface="+mj-cs"/>
              </a:rPr>
              <a:t>بالأیدیولوجیة، </a:t>
            </a:r>
            <a:r>
              <a:rPr lang="ar-SA" sz="2600" dirty="0">
                <a:cs typeface="+mj-cs"/>
              </a:rPr>
              <a:t>خاصة عند تحلیله للأسس  الفلسفیة لأفكار عصر </a:t>
            </a:r>
            <a:r>
              <a:rPr lang="ar-SA" sz="2600" dirty="0" smtClean="0">
                <a:cs typeface="+mj-cs"/>
              </a:rPr>
              <a:t>التنویر، </a:t>
            </a:r>
            <a:r>
              <a:rPr lang="ar-SA" sz="2600" dirty="0">
                <a:cs typeface="+mj-cs"/>
              </a:rPr>
              <a:t>والاتجاهات المحافظة </a:t>
            </a:r>
            <a:r>
              <a:rPr lang="ar-SA" sz="2600" dirty="0" smtClean="0">
                <a:cs typeface="+mj-cs"/>
              </a:rPr>
              <a:t>والرادیكالیة، </a:t>
            </a:r>
            <a:r>
              <a:rPr lang="ar-SA" sz="2600" dirty="0">
                <a:cs typeface="+mj-cs"/>
              </a:rPr>
              <a:t>منذ ظهور </a:t>
            </a:r>
            <a:r>
              <a:rPr lang="ar-SA" sz="2600" dirty="0" smtClean="0">
                <a:cs typeface="+mj-cs"/>
              </a:rPr>
              <a:t>أفكار( سان سیمون وأو </a:t>
            </a:r>
            <a:r>
              <a:rPr lang="ar-SA" sz="2600" dirty="0">
                <a:cs typeface="+mj-cs"/>
              </a:rPr>
              <a:t>جست </a:t>
            </a:r>
            <a:r>
              <a:rPr lang="ar-SA" sz="2600" dirty="0" smtClean="0">
                <a:cs typeface="+mj-cs"/>
              </a:rPr>
              <a:t>كونت وماكس فیبر وباریتو وامیل </a:t>
            </a:r>
            <a:r>
              <a:rPr lang="ar-SA" sz="2600" dirty="0">
                <a:cs typeface="+mj-cs"/>
              </a:rPr>
              <a:t>دوركایم </a:t>
            </a:r>
            <a:r>
              <a:rPr lang="ar-SA" sz="2600" dirty="0" smtClean="0">
                <a:cs typeface="+mj-cs"/>
              </a:rPr>
              <a:t> و </a:t>
            </a:r>
            <a:r>
              <a:rPr lang="ar-SA" sz="2600" dirty="0">
                <a:cs typeface="+mj-cs"/>
              </a:rPr>
              <a:t>كارل </a:t>
            </a:r>
            <a:r>
              <a:rPr lang="ar-SA" sz="2600" dirty="0" smtClean="0">
                <a:cs typeface="+mj-cs"/>
              </a:rPr>
              <a:t>مانهایم... الخ)</a:t>
            </a:r>
          </a:p>
          <a:p>
            <a:pPr marL="92075" indent="444500" algn="just" rtl="1"/>
            <a:r>
              <a:rPr lang="ar-SA" sz="2600" dirty="0">
                <a:cs typeface="+mj-cs"/>
              </a:rPr>
              <a:t>لقد أسهمت مثل هذه الكتابات والمحاولات </a:t>
            </a:r>
            <a:r>
              <a:rPr lang="ar-SA" sz="2600" dirty="0" smtClean="0">
                <a:cs typeface="+mj-cs"/>
              </a:rPr>
              <a:t>العلمیة، </a:t>
            </a:r>
            <a:r>
              <a:rPr lang="ar-SA" sz="2600" dirty="0">
                <a:cs typeface="+mj-cs"/>
              </a:rPr>
              <a:t>في توجیه الاهتمام نحو الأیدیولوجیة كمعیار لتصنیف التراث النظري في علم </a:t>
            </a:r>
            <a:r>
              <a:rPr lang="ar-SA" sz="2600" dirty="0" smtClean="0">
                <a:cs typeface="+mj-cs"/>
              </a:rPr>
              <a:t>الاجتماع، </a:t>
            </a:r>
            <a:r>
              <a:rPr lang="ar-SA" sz="2600" dirty="0">
                <a:cs typeface="+mj-cs"/>
              </a:rPr>
              <a:t>وعملت من ناحیة أخرى على بلورة فكرة تقسیم ذلك التراث إلى اتجاهین نظریین </a:t>
            </a:r>
            <a:r>
              <a:rPr lang="ar-SA" sz="2600" dirty="0" smtClean="0">
                <a:cs typeface="+mj-cs"/>
              </a:rPr>
              <a:t>أساسیین، هما: (المادیة التاریخیة، والبنائیة الوظیفیة).</a:t>
            </a:r>
          </a:p>
          <a:p>
            <a:pPr marL="92075" indent="444500" algn="just" rtl="1"/>
            <a:r>
              <a:rPr lang="ar-SA" sz="2600" dirty="0" smtClean="0">
                <a:cs typeface="+mj-cs"/>
              </a:rPr>
              <a:t>غیر </a:t>
            </a:r>
            <a:r>
              <a:rPr lang="ar-SA" sz="2600" dirty="0">
                <a:cs typeface="+mj-cs"/>
              </a:rPr>
              <a:t>أنه من الملاحظ على هذه </a:t>
            </a:r>
            <a:r>
              <a:rPr lang="ar-SA" sz="2600" dirty="0" smtClean="0">
                <a:cs typeface="+mj-cs"/>
              </a:rPr>
              <a:t>الكتابات، </a:t>
            </a:r>
            <a:r>
              <a:rPr lang="ar-SA" sz="2600" dirty="0">
                <a:cs typeface="+mj-cs"/>
              </a:rPr>
              <a:t>أنها قد انصرفت في أغلبها نحو </a:t>
            </a:r>
            <a:r>
              <a:rPr lang="ar-SA" sz="2600" dirty="0" smtClean="0">
                <a:cs typeface="+mj-cs"/>
              </a:rPr>
              <a:t>الماضي، </a:t>
            </a:r>
            <a:r>
              <a:rPr lang="ar-SA" sz="2600" dirty="0">
                <a:cs typeface="+mj-cs"/>
              </a:rPr>
              <a:t>متتبعة التراث النظري لعلم الاجتماع منذ </a:t>
            </a:r>
            <a:r>
              <a:rPr lang="ar-SA" sz="2600" dirty="0" smtClean="0">
                <a:cs typeface="+mj-cs"/>
              </a:rPr>
              <a:t>البدایة، </a:t>
            </a:r>
            <a:r>
              <a:rPr lang="ar-SA" sz="2600" dirty="0">
                <a:cs typeface="+mj-cs"/>
              </a:rPr>
              <a:t>في محاولة </a:t>
            </a:r>
            <a:r>
              <a:rPr lang="ar-SA" sz="2600" dirty="0" smtClean="0">
                <a:cs typeface="+mj-cs"/>
              </a:rPr>
              <a:t>لعرض وتفسیر </a:t>
            </a:r>
            <a:r>
              <a:rPr lang="ar-SA" sz="2600" dirty="0">
                <a:cs typeface="+mj-cs"/>
              </a:rPr>
              <a:t>أفكار أقطاب هذا </a:t>
            </a:r>
            <a:r>
              <a:rPr lang="ar-SA" sz="2600" dirty="0" smtClean="0">
                <a:cs typeface="+mj-cs"/>
              </a:rPr>
              <a:t>العلم. </a:t>
            </a:r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3596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41325" algn="just" rtl="1"/>
            <a:r>
              <a:rPr lang="ar-SA" sz="2600" dirty="0">
                <a:cs typeface="+mj-cs"/>
              </a:rPr>
              <a:t>إن دراسة النظریات </a:t>
            </a:r>
            <a:r>
              <a:rPr lang="ar-SA" sz="2600" dirty="0" smtClean="0">
                <a:cs typeface="+mj-cs"/>
              </a:rPr>
              <a:t>السیاسیة، </a:t>
            </a:r>
            <a:r>
              <a:rPr lang="ar-SA" sz="2600" dirty="0">
                <a:cs typeface="+mj-cs"/>
              </a:rPr>
              <a:t>تلقى اهتماما كبیرا من قبل المتخصصین في </a:t>
            </a:r>
            <a:r>
              <a:rPr lang="ar-SA" sz="2600" dirty="0" smtClean="0">
                <a:cs typeface="+mj-cs"/>
              </a:rPr>
              <a:t>علم الاجتماع </a:t>
            </a:r>
            <a:r>
              <a:rPr lang="ar-SA" sz="2600" dirty="0">
                <a:cs typeface="+mj-cs"/>
              </a:rPr>
              <a:t>السیاسي ، لأنها تعد جزء من النظریة السوسیولوجیة العامة التي </a:t>
            </a:r>
            <a:r>
              <a:rPr lang="ar-SA" sz="2600" dirty="0" smtClean="0">
                <a:cs typeface="+mj-cs"/>
              </a:rPr>
              <a:t>یقوم</a:t>
            </a:r>
            <a:r>
              <a:rPr lang="ar-SA" sz="2600" dirty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علیها </a:t>
            </a:r>
            <a:r>
              <a:rPr lang="ar-SA" sz="2600" dirty="0">
                <a:cs typeface="+mj-cs"/>
              </a:rPr>
              <a:t>علم الاجتماع العام وفروعه المختلفة ، كما تحظى دراسة هذه النظریات باهتمام العلوم السیاسیة وكذلك العلوم الاجتماعیة الأخرى ، ومرد ذلك إلى طبیعة تعقد الظاهرة السیاسیة وباعتبارها أحد أنواع الظواهر الاجتماعیة </a:t>
            </a:r>
            <a:r>
              <a:rPr lang="ar-SA" sz="2600" dirty="0" smtClean="0">
                <a:cs typeface="+mj-cs"/>
              </a:rPr>
              <a:t>(</a:t>
            </a:r>
            <a:r>
              <a:rPr lang="en-US" sz="2600" dirty="0" smtClean="0">
                <a:cs typeface="+mj-cs"/>
              </a:rPr>
              <a:t>Political Phenomenon</a:t>
            </a:r>
            <a:r>
              <a:rPr lang="ar-SA" sz="2600" dirty="0" smtClean="0">
                <a:cs typeface="+mj-cs"/>
              </a:rPr>
              <a:t>).</a:t>
            </a:r>
          </a:p>
          <a:p>
            <a:pPr marL="0" indent="441325" algn="just" rtl="1"/>
            <a:r>
              <a:rPr lang="ar-SA" sz="2600" dirty="0" smtClean="0">
                <a:cs typeface="+mj-cs"/>
              </a:rPr>
              <a:t>وفيما يلي نتناول </a:t>
            </a:r>
            <a:r>
              <a:rPr lang="ar-SA" sz="2600" dirty="0">
                <a:cs typeface="+mj-cs"/>
              </a:rPr>
              <a:t>الاتجاهات النظریة في مجال علم الاجتماع السیاسي </a:t>
            </a:r>
            <a:r>
              <a:rPr lang="ar-SA" sz="2600" dirty="0" smtClean="0">
                <a:cs typeface="+mj-cs"/>
              </a:rPr>
              <a:t>بإیجاز، </a:t>
            </a:r>
            <a:r>
              <a:rPr lang="ar-SA" sz="2600" dirty="0">
                <a:cs typeface="+mj-cs"/>
              </a:rPr>
              <a:t>متتبعین في ذلك التطورات الفكریة والسیاسیة التي ظهرت مع بروز الحضارات البشریة </a:t>
            </a:r>
            <a:r>
              <a:rPr lang="ar-SA" sz="2600" dirty="0" smtClean="0">
                <a:cs typeface="+mj-cs"/>
              </a:rPr>
              <a:t>الأولي، </a:t>
            </a:r>
            <a:r>
              <a:rPr lang="ar-SA" sz="2600" dirty="0">
                <a:cs typeface="+mj-cs"/>
              </a:rPr>
              <a:t>والتي ما تزال منبعا مهما لا یمكن تجاهله عند </a:t>
            </a:r>
            <a:r>
              <a:rPr lang="ar-SA" sz="2600" dirty="0" smtClean="0">
                <a:cs typeface="+mj-cs"/>
              </a:rPr>
              <a:t>دراس الواقع </a:t>
            </a:r>
            <a:r>
              <a:rPr lang="ar-SA" sz="2600" dirty="0">
                <a:cs typeface="+mj-cs"/>
              </a:rPr>
              <a:t>الفعلي للتراث البشرى الذي تعیشه </a:t>
            </a:r>
            <a:r>
              <a:rPr lang="ar-SA" sz="2600" dirty="0" smtClean="0">
                <a:cs typeface="+mj-cs"/>
              </a:rPr>
              <a:t>مجتمعات </a:t>
            </a:r>
            <a:r>
              <a:rPr lang="ar-SA" sz="2600" dirty="0">
                <a:cs typeface="+mj-cs"/>
              </a:rPr>
              <a:t>العصر الحدیث ، حیث نلاحظ ارتباط المفكرین والفلاسفة بدراسة الظاهرة السیاسیة وتطور الفكر السیاسي منذ العصور </a:t>
            </a:r>
            <a:r>
              <a:rPr lang="ar-SA" sz="2600" dirty="0" smtClean="0">
                <a:cs typeface="+mj-cs"/>
              </a:rPr>
              <a:t>القدیمة، ثم    .    العصور الوسطى، </a:t>
            </a:r>
            <a:r>
              <a:rPr lang="ar-SA" sz="2600" dirty="0">
                <a:cs typeface="+mj-cs"/>
              </a:rPr>
              <a:t>وخلال عصر النهضة والتنویر، حیث تنتهي </a:t>
            </a:r>
            <a:r>
              <a:rPr lang="ar-SA" sz="2600" dirty="0" smtClean="0">
                <a:cs typeface="+mj-cs"/>
              </a:rPr>
              <a:t>هذه الحقبة</a:t>
            </a:r>
          </a:p>
          <a:p>
            <a:pPr marL="0" indent="0" algn="just" rtl="1"/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7797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76800"/>
          </a:xfrm>
        </p:spPr>
        <p:txBody>
          <a:bodyPr/>
          <a:lstStyle/>
          <a:p>
            <a:pPr marL="92075" indent="19050" algn="just" rtl="1"/>
            <a:r>
              <a:rPr lang="ar-SA" sz="2600" dirty="0" smtClean="0"/>
              <a:t>الزمنیة </a:t>
            </a:r>
            <a:r>
              <a:rPr lang="ar-SA" sz="2600" dirty="0"/>
              <a:t>تقریبا مع نهایة القرن السابع عشر أو بدایة القرن الثامن </a:t>
            </a:r>
            <a:r>
              <a:rPr lang="ar-SA" sz="2600" dirty="0" smtClean="0"/>
              <a:t>عشر، </a:t>
            </a:r>
            <a:r>
              <a:rPr lang="ar-SA" sz="2600" dirty="0"/>
              <a:t>لتبدأ حقبة ثانیة لها روادها ومفكروها وظروفها الاجتماعیة والسیاسیة والعلمیة وتستمر على مدى القرنین الثامن عشر والتاسع </a:t>
            </a:r>
            <a:r>
              <a:rPr lang="ar-SA" sz="2600" dirty="0" smtClean="0"/>
              <a:t>عشر، </a:t>
            </a:r>
            <a:r>
              <a:rPr lang="ar-SA" sz="2600" dirty="0"/>
              <a:t>حیث تم تصنیفها في إطار النظریات السیاسیة </a:t>
            </a:r>
            <a:r>
              <a:rPr lang="ar-SA" sz="2600" dirty="0" smtClean="0"/>
              <a:t>الحدیثة، </a:t>
            </a:r>
            <a:r>
              <a:rPr lang="ar-SA" sz="2600" dirty="0"/>
              <a:t>كما برزت مع نهایة القرن التاسع عشر و خلال القرن العشرین اتجاهات نظریة </a:t>
            </a:r>
            <a:r>
              <a:rPr lang="ar-SA" sz="2600" dirty="0" smtClean="0"/>
              <a:t>معاصرة، </a:t>
            </a:r>
            <a:r>
              <a:rPr lang="ar-SA" sz="2600" dirty="0"/>
              <a:t>لها آراء متعددة حول القضایا والمشكلات السیاسیة التي </a:t>
            </a:r>
            <a:r>
              <a:rPr lang="ar-SA" sz="2600" dirty="0" smtClean="0"/>
              <a:t>یهتم </a:t>
            </a:r>
            <a:r>
              <a:rPr lang="ar-SA" sz="2600" dirty="0"/>
              <a:t>بمعالجتها علم الاجتماع </a:t>
            </a:r>
            <a:r>
              <a:rPr lang="ar-SA" sz="2600" dirty="0" smtClean="0"/>
              <a:t>السیاسي.</a:t>
            </a:r>
          </a:p>
          <a:p>
            <a:pPr marL="92075" indent="19050" algn="just" rtl="1"/>
            <a:r>
              <a:rPr lang="ar-SA" sz="2800" b="1" dirty="0">
                <a:solidFill>
                  <a:srgbClr val="FF0000"/>
                </a:solidFill>
              </a:rPr>
              <a:t>أولا : الاتجاهات النظریة في العصور القدیمة :</a:t>
            </a:r>
          </a:p>
          <a:p>
            <a:pPr marL="92075" indent="349250" algn="just" rtl="1"/>
            <a:r>
              <a:rPr lang="ar-SA" sz="2600" dirty="0"/>
              <a:t>عند </a:t>
            </a:r>
            <a:r>
              <a:rPr lang="ar-SA" sz="2600" dirty="0" smtClean="0"/>
              <a:t>دراستة وتحلیل الظواهر </a:t>
            </a:r>
            <a:r>
              <a:rPr lang="ar-SA" sz="2600" dirty="0"/>
              <a:t>السیاسیة بصفة خاصة، وللظواهر الاجتماعیة بصفة </a:t>
            </a:r>
            <a:r>
              <a:rPr lang="ar-SA" sz="2600" dirty="0" smtClean="0"/>
              <a:t>عامة، فإنه لا يمكن تجاهل موضوعین أساسین:</a:t>
            </a:r>
          </a:p>
          <a:p>
            <a:pPr marL="92075" indent="80963" algn="just" rtl="1"/>
            <a:r>
              <a:rPr lang="ar-SA" sz="2600" dirty="0" smtClean="0"/>
              <a:t>1- الرجوع </a:t>
            </a:r>
            <a:r>
              <a:rPr lang="ar-SA" sz="2600" dirty="0"/>
              <a:t>إلى الجهود العلمیة والفكریة </a:t>
            </a:r>
            <a:r>
              <a:rPr lang="ar-SA" sz="2600" dirty="0" smtClean="0"/>
              <a:t>الكبيرة الناتجة </a:t>
            </a:r>
            <a:r>
              <a:rPr lang="ar-SA" sz="2600" dirty="0"/>
              <a:t>عن جهود العدید </a:t>
            </a:r>
            <a:r>
              <a:rPr lang="ar-SA" sz="2600" dirty="0" smtClean="0"/>
              <a:t>من المفكرین </a:t>
            </a:r>
            <a:r>
              <a:rPr lang="ar-SA" sz="2600" dirty="0"/>
              <a:t>والفلاسفة في العصور </a:t>
            </a:r>
            <a:r>
              <a:rPr lang="ar-SA" sz="2600" dirty="0" smtClean="0"/>
              <a:t>القدیمة، </a:t>
            </a:r>
            <a:r>
              <a:rPr lang="ar-SA" sz="2600" dirty="0"/>
              <a:t>التي سبقت نشأة الدولة </a:t>
            </a:r>
            <a:r>
              <a:rPr lang="ar-SA" sz="2600" dirty="0" smtClean="0"/>
              <a:t>بمفهومها الحديث.</a:t>
            </a:r>
            <a:endParaRPr lang="ar-SA" sz="2600" dirty="0"/>
          </a:p>
          <a:p>
            <a:pPr marL="92075" indent="19050" algn="just" rtl="1"/>
            <a:endParaRPr lang="ar-SA" sz="2600" dirty="0"/>
          </a:p>
        </p:txBody>
      </p:sp>
    </p:spTree>
    <p:extLst>
      <p:ext uri="{BB962C8B-B14F-4D97-AF65-F5344CB8AC3E}">
        <p14:creationId xmlns:p14="http://schemas.microsoft.com/office/powerpoint/2010/main" val="288244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953000"/>
          </a:xfrm>
        </p:spPr>
        <p:txBody>
          <a:bodyPr/>
          <a:lstStyle/>
          <a:p>
            <a:pPr marL="0" indent="19050" algn="just" rtl="1"/>
            <a:r>
              <a:rPr lang="ar-SA" sz="2600" dirty="0" smtClean="0">
                <a:solidFill>
                  <a:prstClr val="black"/>
                </a:solidFill>
              </a:rPr>
              <a:t>2- بروز </a:t>
            </a:r>
            <a:r>
              <a:rPr lang="ar-SA" sz="2600" dirty="0">
                <a:solidFill>
                  <a:prstClr val="black"/>
                </a:solidFill>
              </a:rPr>
              <a:t>بعض الفلاسفة والمفكرین كرواد في هذا </a:t>
            </a:r>
            <a:r>
              <a:rPr lang="ar-SA" sz="2600" dirty="0" smtClean="0">
                <a:solidFill>
                  <a:prstClr val="black"/>
                </a:solidFill>
              </a:rPr>
              <a:t>المجال، </a:t>
            </a:r>
            <a:r>
              <a:rPr lang="ar-SA" sz="2600" dirty="0">
                <a:solidFill>
                  <a:prstClr val="black"/>
                </a:solidFill>
              </a:rPr>
              <a:t>لهم توجهاتهم الفكریة التي برزت من خلال الواقع المعاش في </a:t>
            </a:r>
            <a:r>
              <a:rPr lang="ar-SA" sz="2600" dirty="0" smtClean="0">
                <a:solidFill>
                  <a:prstClr val="black"/>
                </a:solidFill>
              </a:rPr>
              <a:t>مجتمعاتهم، </a:t>
            </a:r>
            <a:r>
              <a:rPr lang="ar-SA" sz="2600" dirty="0">
                <a:solidFill>
                  <a:prstClr val="black"/>
                </a:solidFill>
              </a:rPr>
              <a:t>ولا تزال صالحة للقیاس علیها عند معالجة بعض القضایا الأساسیة التي یتناولها العلم في عصرنا </a:t>
            </a:r>
            <a:r>
              <a:rPr lang="ar-SA" sz="2600" dirty="0" smtClean="0">
                <a:solidFill>
                  <a:prstClr val="black"/>
                </a:solidFill>
              </a:rPr>
              <a:t>الراهن.</a:t>
            </a:r>
          </a:p>
          <a:p>
            <a:pPr marL="0" indent="19050" algn="just" rtl="1"/>
            <a:r>
              <a:rPr lang="ar-SA" sz="2600" b="1" dirty="0">
                <a:solidFill>
                  <a:srgbClr val="FF0000"/>
                </a:solidFill>
              </a:rPr>
              <a:t>الفكر السیاسي الإغریقي </a:t>
            </a:r>
            <a:r>
              <a:rPr lang="ar-SA" sz="2600" b="1" dirty="0" smtClean="0">
                <a:solidFill>
                  <a:srgbClr val="FF0000"/>
                </a:solidFill>
              </a:rPr>
              <a:t>(اليوناني)القدیم </a:t>
            </a:r>
            <a:r>
              <a:rPr lang="ar-SA" sz="2600" b="1" dirty="0">
                <a:solidFill>
                  <a:srgbClr val="FF0000"/>
                </a:solidFill>
              </a:rPr>
              <a:t>: </a:t>
            </a:r>
          </a:p>
          <a:p>
            <a:pPr marL="0" indent="19050" algn="just" rtl="1"/>
            <a:r>
              <a:rPr lang="ar-SA" sz="2600" dirty="0" smtClean="0"/>
              <a:t>وبرزت اهميته نظراً لاهمیة </a:t>
            </a:r>
            <a:r>
              <a:rPr lang="ar-SA" sz="2600" dirty="0"/>
              <a:t>الأفكار </a:t>
            </a:r>
            <a:r>
              <a:rPr lang="ar-SA" sz="2600" dirty="0" smtClean="0"/>
              <a:t>والتوجهات </a:t>
            </a:r>
            <a:r>
              <a:rPr lang="ar-SA" sz="2600" dirty="0"/>
              <a:t>النظریة لبعض الفلاسفة الذین برزوا في ذلك العصر، ومن </a:t>
            </a:r>
            <a:r>
              <a:rPr lang="ar-SA" sz="2600" dirty="0" smtClean="0"/>
              <a:t>أهمهم: </a:t>
            </a:r>
            <a:r>
              <a:rPr lang="ar-SA" sz="2600" b="1" dirty="0" smtClean="0">
                <a:solidFill>
                  <a:srgbClr val="FF0000"/>
                </a:solidFill>
              </a:rPr>
              <a:t>(أفلاطون) </a:t>
            </a:r>
            <a:r>
              <a:rPr lang="ar-SA" sz="2600" dirty="0" smtClean="0"/>
              <a:t>الذي </a:t>
            </a:r>
            <a:r>
              <a:rPr lang="ar-SA" sz="2600" dirty="0"/>
              <a:t>مزجت فلسفته السیاسیة بین الواقعیة </a:t>
            </a:r>
            <a:r>
              <a:rPr lang="ar-SA" sz="2600" dirty="0" smtClean="0"/>
              <a:t>والمثالیة، وذلك في مؤلفاته وكتبه كـ (الجمهوریة، والسیاسي، ورجل الدولة، والقوانين) التي </a:t>
            </a:r>
            <a:r>
              <a:rPr lang="ar-SA" sz="2600" dirty="0"/>
              <a:t>رسم فیها الخطوط الرئیسة </a:t>
            </a:r>
            <a:r>
              <a:rPr lang="ar-SA" sz="2600" dirty="0" smtClean="0"/>
              <a:t>لنظريته وتحلیلاته السیاسیة والأخلاقیة </a:t>
            </a:r>
            <a:r>
              <a:rPr lang="ar-SA" sz="2600" dirty="0"/>
              <a:t>والقانونیة </a:t>
            </a:r>
            <a:r>
              <a:rPr lang="ar-SA" sz="2600" dirty="0" smtClean="0"/>
              <a:t>والفلسفیة، التي عكست طبیعة </a:t>
            </a:r>
            <a:r>
              <a:rPr lang="ar-SA" sz="2600" dirty="0"/>
              <a:t>نظام </a:t>
            </a:r>
            <a:r>
              <a:rPr lang="ar-SA" sz="2600" dirty="0" smtClean="0"/>
              <a:t>دولته (المدینة الفاضلة)، كما </a:t>
            </a:r>
            <a:r>
              <a:rPr lang="ar-SA" sz="2600" dirty="0"/>
              <a:t>أن تحلیلات إفلاطون عن الطبقات </a:t>
            </a:r>
            <a:r>
              <a:rPr lang="ar-SA" sz="2600" dirty="0" smtClean="0"/>
              <a:t>الاجتماعیة، </a:t>
            </a:r>
            <a:r>
              <a:rPr lang="ar-SA" sz="2600" dirty="0"/>
              <a:t>خلقت معادلة اجتماعیة </a:t>
            </a:r>
            <a:r>
              <a:rPr lang="ar-SA" sz="2600" dirty="0" smtClean="0"/>
              <a:t>واقتصادیة ونفسیة، حيث ركز على </a:t>
            </a:r>
            <a:r>
              <a:rPr lang="ar-SA" sz="2600" dirty="0"/>
              <a:t>البناء الاجتماعي الذي یقوم على أساس طبقي لغرض </a:t>
            </a:r>
            <a:r>
              <a:rPr lang="ar-SA" sz="2600" dirty="0" smtClean="0"/>
              <a:t>العمل .        </a:t>
            </a:r>
            <a:r>
              <a:rPr lang="ar-SA" sz="2600" dirty="0"/>
              <a:t>على إشباع حاجات مجتمع المدینة وتحقیق ذاتیة كل طبقة .</a:t>
            </a:r>
          </a:p>
          <a:p>
            <a:pPr marL="0" indent="19050" algn="just" rtl="1"/>
            <a:endParaRPr lang="ar-SA" sz="2600" dirty="0"/>
          </a:p>
        </p:txBody>
      </p:sp>
    </p:spTree>
    <p:extLst>
      <p:ext uri="{BB962C8B-B14F-4D97-AF65-F5344CB8AC3E}">
        <p14:creationId xmlns:p14="http://schemas.microsoft.com/office/powerpoint/2010/main" val="317248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953000"/>
          </a:xfrm>
        </p:spPr>
        <p:txBody>
          <a:bodyPr/>
          <a:lstStyle/>
          <a:p>
            <a:pPr marL="0" indent="19050" algn="just" rtl="1"/>
            <a:r>
              <a:rPr lang="ar-SA" sz="2600" dirty="0"/>
              <a:t>إن جوهر أفكار </a:t>
            </a:r>
            <a:r>
              <a:rPr lang="ar-SA" sz="2600" dirty="0" smtClean="0"/>
              <a:t>إفلاطون، </a:t>
            </a:r>
            <a:r>
              <a:rPr lang="ar-SA" sz="2600" dirty="0"/>
              <a:t>هو محاولته تجاوز الواقع المریر الذي یعصف بالمجتمع الیوناني من مشكلات وصعوبات ، والبحث عن مجتمع یخلو من كل المظاهر والظواهر الاجتماعیة السلبیة ، من هنا جاء كتابه ( الجمهوریة ) ، الذي طرح من خلاله مجتمع المدینة الفاضلة ، تلك المدینة التي تقوم على الفضیلة والعدالة ، والحكم </a:t>
            </a:r>
            <a:r>
              <a:rPr lang="ar-SA" sz="2600" dirty="0" smtClean="0"/>
              <a:t>للاصلح ، وتقوم على (أن </a:t>
            </a:r>
            <a:r>
              <a:rPr lang="ar-SA" sz="2600" dirty="0"/>
              <a:t>الفضیلة هي </a:t>
            </a:r>
            <a:r>
              <a:rPr lang="ar-SA" sz="2600" dirty="0" smtClean="0"/>
              <a:t>المعرفة، </a:t>
            </a:r>
            <a:r>
              <a:rPr lang="ar-SA" sz="2600" dirty="0"/>
              <a:t>والتخصص وتقسیم </a:t>
            </a:r>
            <a:r>
              <a:rPr lang="ar-SA" sz="2600" dirty="0" smtClean="0"/>
              <a:t>العمل، والطبقات الاجتماعیة، والعدالة، </a:t>
            </a:r>
            <a:r>
              <a:rPr lang="ar-SA" sz="2600" dirty="0"/>
              <a:t>والتربیة </a:t>
            </a:r>
            <a:r>
              <a:rPr lang="ar-SA" sz="2600" dirty="0" smtClean="0"/>
              <a:t>والتعلیم، والرأي العام، </a:t>
            </a:r>
            <a:r>
              <a:rPr lang="ar-SA" sz="2600" dirty="0"/>
              <a:t>ونظم </a:t>
            </a:r>
            <a:r>
              <a:rPr lang="ar-SA" sz="2600" dirty="0" smtClean="0"/>
              <a:t>الحكم).وعلى هذا الأساس ظهرت في مدينته الفاضلة طبقات اجتماعیة هي:</a:t>
            </a:r>
          </a:p>
          <a:p>
            <a:pPr marL="0" indent="19050" algn="just" rtl="1"/>
            <a:r>
              <a:rPr lang="ar-SA" sz="2600" dirty="0"/>
              <a:t> </a:t>
            </a:r>
            <a:r>
              <a:rPr lang="ar-SA" sz="2600" dirty="0" smtClean="0">
                <a:solidFill>
                  <a:srgbClr val="FF0000"/>
                </a:solidFill>
              </a:rPr>
              <a:t>1- الحكام </a:t>
            </a:r>
            <a:r>
              <a:rPr lang="ar-SA" sz="2600" dirty="0"/>
              <a:t>: </a:t>
            </a:r>
            <a:r>
              <a:rPr lang="ar-SA" sz="2600" dirty="0" smtClean="0"/>
              <a:t>ویمثلون </a:t>
            </a:r>
            <a:r>
              <a:rPr lang="ar-SA" sz="2600" dirty="0"/>
              <a:t>رأس المجتمع </a:t>
            </a:r>
            <a:r>
              <a:rPr lang="ar-SA" sz="2600" dirty="0" smtClean="0"/>
              <a:t>أوعقله، ویكون </a:t>
            </a:r>
            <a:r>
              <a:rPr lang="ar-SA" sz="2600" dirty="0"/>
              <a:t>أفراد هذه الطبقة من الفلاسفة والحكماء الذین ینبغي أن تتوفر لدیهم الحكمة والشجاعة والعدالة ، وبالتالي فإنهم مؤهلین لممارسة </a:t>
            </a:r>
            <a:r>
              <a:rPr lang="ar-SA" sz="2600" dirty="0" smtClean="0"/>
              <a:t>الحكم. ویرمز </a:t>
            </a:r>
            <a:r>
              <a:rPr lang="ar-SA" sz="2600" dirty="0"/>
              <a:t>لهذه الطبقة بالذهب .</a:t>
            </a:r>
          </a:p>
          <a:p>
            <a:pPr marL="0" indent="19050" algn="just" rtl="1"/>
            <a:r>
              <a:rPr lang="ar-SA" sz="2600" dirty="0" smtClean="0">
                <a:solidFill>
                  <a:srgbClr val="FF0000"/>
                </a:solidFill>
              </a:rPr>
              <a:t>2-</a:t>
            </a:r>
            <a:r>
              <a:rPr lang="ar-SA" sz="2600" dirty="0" smtClean="0"/>
              <a:t> </a:t>
            </a:r>
            <a:r>
              <a:rPr lang="ar-SA" sz="2600" dirty="0">
                <a:solidFill>
                  <a:srgbClr val="FF0000"/>
                </a:solidFill>
              </a:rPr>
              <a:t>الجند</a:t>
            </a:r>
            <a:r>
              <a:rPr lang="ar-SA" sz="2600" dirty="0"/>
              <a:t> : ویمثلون قلب </a:t>
            </a:r>
            <a:r>
              <a:rPr lang="ar-SA" sz="2600" dirty="0" smtClean="0"/>
              <a:t>المجتمع، </a:t>
            </a:r>
            <a:r>
              <a:rPr lang="ar-SA" sz="2600" dirty="0"/>
              <a:t>وأفراد هذه الطبقة لهم </a:t>
            </a:r>
            <a:r>
              <a:rPr lang="ar-SA" sz="2600" dirty="0" smtClean="0"/>
              <a:t>حقوق، وواجبات </a:t>
            </a:r>
            <a:r>
              <a:rPr lang="ar-SA" sz="2600" dirty="0"/>
              <a:t>تتمثل </a:t>
            </a:r>
            <a:r>
              <a:rPr lang="ar-SA" sz="2600" dirty="0" smtClean="0"/>
              <a:t>في  .        الدفاع </a:t>
            </a:r>
            <a:r>
              <a:rPr lang="ar-SA" sz="2600" dirty="0"/>
              <a:t>وحمایة الدولة داخلیا </a:t>
            </a:r>
            <a:r>
              <a:rPr lang="ar-SA" sz="2600" dirty="0" smtClean="0"/>
              <a:t>وخارجیا، ویرمز </a:t>
            </a:r>
            <a:r>
              <a:rPr lang="ar-SA" sz="2600" dirty="0"/>
              <a:t>لهذه الطبقة </a:t>
            </a:r>
            <a:r>
              <a:rPr lang="ar-SA" sz="2600" dirty="0" smtClean="0"/>
              <a:t>بالفضة</a:t>
            </a:r>
            <a:endParaRPr lang="ar-SA" sz="2600" dirty="0"/>
          </a:p>
          <a:p>
            <a:pPr algn="just" rtl="1"/>
            <a:endParaRPr lang="ar-SA" sz="2600" dirty="0"/>
          </a:p>
        </p:txBody>
      </p:sp>
    </p:spTree>
    <p:extLst>
      <p:ext uri="{BB962C8B-B14F-4D97-AF65-F5344CB8AC3E}">
        <p14:creationId xmlns:p14="http://schemas.microsoft.com/office/powerpoint/2010/main" val="122913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7637"/>
            <a:ext cx="8915400" cy="4906963"/>
          </a:xfrm>
        </p:spPr>
        <p:txBody>
          <a:bodyPr/>
          <a:lstStyle/>
          <a:p>
            <a:pPr algn="just" rtl="1"/>
            <a:r>
              <a:rPr lang="ar-SA" sz="2600" dirty="0" smtClean="0">
                <a:solidFill>
                  <a:srgbClr val="FF0000"/>
                </a:solidFill>
              </a:rPr>
              <a:t>3- العمال </a:t>
            </a:r>
            <a:r>
              <a:rPr lang="ar-SA" sz="2600" dirty="0">
                <a:solidFill>
                  <a:srgbClr val="FF0000"/>
                </a:solidFill>
              </a:rPr>
              <a:t>أو المنتجین </a:t>
            </a:r>
            <a:r>
              <a:rPr lang="ar-SA" sz="2600" dirty="0"/>
              <a:t>: وهم یمثلون </a:t>
            </a:r>
            <a:r>
              <a:rPr lang="ar-SA" sz="2600" dirty="0" smtClean="0"/>
              <a:t>بطن المجتمع، ويتولون </a:t>
            </a:r>
            <a:r>
              <a:rPr lang="ar-SA" sz="2600" dirty="0"/>
              <a:t>مهمة </a:t>
            </a:r>
            <a:r>
              <a:rPr lang="ar-SA" sz="2600" dirty="0" smtClean="0"/>
              <a:t>العملية الإنتاجية من </a:t>
            </a:r>
            <a:r>
              <a:rPr lang="ar-SA" sz="2600" dirty="0"/>
              <a:t>( </a:t>
            </a:r>
            <a:r>
              <a:rPr lang="ar-SA" sz="2600" dirty="0" smtClean="0"/>
              <a:t>زراعة، وحرف ، وتجارة </a:t>
            </a:r>
            <a:r>
              <a:rPr lang="ar-SA" sz="2600" dirty="0"/>
              <a:t>... الخ ) ، وتحتل هذه الطبقة المكانة الدنیا بین طبقات المجتمع ، وقد رمز لها بالحدید أو النحاس .</a:t>
            </a:r>
          </a:p>
          <a:p>
            <a:pPr marL="0" indent="361950" algn="just" rtl="1"/>
            <a:r>
              <a:rPr lang="ar-SA" sz="2600" dirty="0" smtClean="0"/>
              <a:t>على ذلك فإن </a:t>
            </a:r>
            <a:r>
              <a:rPr lang="ar-SA" sz="2600" dirty="0"/>
              <a:t>إفلاطون یعد </a:t>
            </a:r>
            <a:r>
              <a:rPr lang="ar-SA" sz="2600" dirty="0" smtClean="0"/>
              <a:t>بحق(أبو </a:t>
            </a:r>
            <a:r>
              <a:rPr lang="ar-SA" sz="2600" dirty="0"/>
              <a:t>الفلسفة </a:t>
            </a:r>
            <a:r>
              <a:rPr lang="ar-SA" sz="2600" dirty="0" smtClean="0"/>
              <a:t>السیاسیة) </a:t>
            </a:r>
            <a:r>
              <a:rPr lang="ar-SA" sz="2600" dirty="0"/>
              <a:t>حیث  </a:t>
            </a:r>
            <a:r>
              <a:rPr lang="ar-SA" sz="2600" dirty="0" smtClean="0"/>
              <a:t>أثرى الفكر </a:t>
            </a:r>
            <a:r>
              <a:rPr lang="ar-SA" sz="2600" dirty="0"/>
              <a:t>السیاسي بمساهماته التي تركت بصماتها على جهود العلماء </a:t>
            </a:r>
            <a:r>
              <a:rPr lang="ar-SA" sz="2600" dirty="0" smtClean="0"/>
              <a:t>الفكریة، </a:t>
            </a:r>
            <a:r>
              <a:rPr lang="ar-SA" sz="2600" dirty="0"/>
              <a:t>وتحلیلاتهم </a:t>
            </a:r>
            <a:r>
              <a:rPr lang="ar-SA" sz="2600" dirty="0" smtClean="0"/>
              <a:t>السیاسیة.</a:t>
            </a:r>
          </a:p>
          <a:p>
            <a:pPr marL="0" indent="361950" algn="just" rtl="1"/>
            <a:r>
              <a:rPr lang="ar-SA" sz="2600" dirty="0" smtClean="0">
                <a:solidFill>
                  <a:srgbClr val="7030A0"/>
                </a:solidFill>
              </a:rPr>
              <a:t>ومن أهم مساهمات أفلاطون </a:t>
            </a:r>
            <a:r>
              <a:rPr lang="ar-SA" sz="2600" dirty="0">
                <a:solidFill>
                  <a:srgbClr val="7030A0"/>
                </a:solidFill>
              </a:rPr>
              <a:t>في الفكر السیاسي </a:t>
            </a:r>
            <a:r>
              <a:rPr lang="ar-SA" sz="2600" dirty="0" smtClean="0">
                <a:solidFill>
                  <a:srgbClr val="7030A0"/>
                </a:solidFill>
              </a:rPr>
              <a:t>التالي:</a:t>
            </a:r>
            <a:endParaRPr lang="ar-SA" sz="2600" dirty="0">
              <a:solidFill>
                <a:srgbClr val="7030A0"/>
              </a:solidFill>
            </a:endParaRPr>
          </a:p>
          <a:p>
            <a:pPr marL="173038" indent="-173038" algn="just" rtl="1">
              <a:buFont typeface="Arial" pitchFamily="34" charset="0"/>
              <a:buChar char="•"/>
            </a:pPr>
            <a:r>
              <a:rPr lang="ar-SA" sz="2600" dirty="0" smtClean="0"/>
              <a:t>فكرة </a:t>
            </a:r>
            <a:r>
              <a:rPr lang="ar-SA" sz="2600" dirty="0"/>
              <a:t>أرستقراطیة </a:t>
            </a:r>
            <a:r>
              <a:rPr lang="ar-SA" sz="2600" dirty="0" smtClean="0"/>
              <a:t>المثقفین: </a:t>
            </a:r>
            <a:r>
              <a:rPr lang="ar-SA" sz="2600" dirty="0"/>
              <a:t>بمعنى أن السلطة السیاسیة  یجب أن لا تعطى للأغنى أو الأقوى أو للأكثر </a:t>
            </a:r>
            <a:r>
              <a:rPr lang="ar-SA" sz="2600" dirty="0" smtClean="0"/>
              <a:t>عراقة، بل یجب </a:t>
            </a:r>
            <a:r>
              <a:rPr lang="ar-SA" sz="2600" dirty="0"/>
              <a:t>أن تعطى للأكثر تعلیما </a:t>
            </a:r>
            <a:r>
              <a:rPr lang="ar-SA" sz="2600" dirty="0" smtClean="0"/>
              <a:t>ومعرفة.</a:t>
            </a:r>
          </a:p>
          <a:p>
            <a:pPr marL="173038" indent="-173038" algn="just" rtl="1">
              <a:buFont typeface="Arial" pitchFamily="34" charset="0"/>
              <a:buChar char="•"/>
            </a:pPr>
            <a:r>
              <a:rPr lang="ar-SA" sz="2600" dirty="0" smtClean="0"/>
              <a:t>أفكاره </a:t>
            </a:r>
            <a:r>
              <a:rPr lang="ar-SA" sz="2600" dirty="0"/>
              <a:t>في دیمقراطیة التعلیم والمساواة المطلقة في تكافؤ </a:t>
            </a:r>
            <a:r>
              <a:rPr lang="ar-SA" sz="2600" dirty="0" smtClean="0"/>
              <a:t>الفرص لكافة </a:t>
            </a:r>
            <a:r>
              <a:rPr lang="ar-SA" sz="2600" dirty="0"/>
              <a:t>أبناء الشعب وطبقاته ، بصرف النظر عن الوضع الاجتماعي </a:t>
            </a:r>
            <a:r>
              <a:rPr lang="ar-SA" sz="2600" dirty="0" smtClean="0"/>
              <a:t>أوالجنس.</a:t>
            </a:r>
            <a:endParaRPr lang="ar-SA" sz="2600" dirty="0"/>
          </a:p>
        </p:txBody>
      </p:sp>
    </p:spTree>
    <p:extLst>
      <p:ext uri="{BB962C8B-B14F-4D97-AF65-F5344CB8AC3E}">
        <p14:creationId xmlns:p14="http://schemas.microsoft.com/office/powerpoint/2010/main" val="232131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8288" lvl="0" indent="-268288" algn="just" rtl="1">
              <a:buFont typeface="Arial" pitchFamily="34" charset="0"/>
              <a:buChar char="•"/>
            </a:pPr>
            <a:r>
              <a:rPr lang="ar-SA" sz="2600" dirty="0" smtClean="0">
                <a:solidFill>
                  <a:prstClr val="black"/>
                </a:solidFill>
              </a:rPr>
              <a:t>أفكاره </a:t>
            </a:r>
            <a:r>
              <a:rPr lang="ar-SA" sz="2600" dirty="0">
                <a:solidFill>
                  <a:prstClr val="black"/>
                </a:solidFill>
              </a:rPr>
              <a:t>وآراءه في تدهور الحكومات ومیلها للانهیار إلى </a:t>
            </a:r>
            <a:r>
              <a:rPr lang="ar-SA" sz="2600" dirty="0" smtClean="0">
                <a:solidFill>
                  <a:prstClr val="black"/>
                </a:solidFill>
              </a:rPr>
              <a:t>الأسوأ، </a:t>
            </a:r>
            <a:r>
              <a:rPr lang="ar-SA" sz="2600" dirty="0">
                <a:solidFill>
                  <a:prstClr val="black"/>
                </a:solidFill>
              </a:rPr>
              <a:t>نتیجة </a:t>
            </a:r>
            <a:r>
              <a:rPr lang="ar-SA" sz="2600" dirty="0" smtClean="0">
                <a:solidFill>
                  <a:prstClr val="black"/>
                </a:solidFill>
              </a:rPr>
              <a:t>لتغلب نزعات </a:t>
            </a:r>
            <a:r>
              <a:rPr lang="ar-SA" sz="2600" dirty="0">
                <a:solidFill>
                  <a:prstClr val="black"/>
                </a:solidFill>
              </a:rPr>
              <a:t>أدنى عند </a:t>
            </a:r>
            <a:r>
              <a:rPr lang="ar-SA" sz="2600" dirty="0" smtClean="0">
                <a:solidFill>
                  <a:prstClr val="black"/>
                </a:solidFill>
              </a:rPr>
              <a:t>الحكام.</a:t>
            </a:r>
          </a:p>
          <a:p>
            <a:pPr marL="268288" lvl="0" indent="-268288" algn="just" rtl="1">
              <a:buFont typeface="Arial" pitchFamily="34" charset="0"/>
              <a:buChar char="•"/>
            </a:pPr>
            <a:r>
              <a:rPr lang="ar-SA" sz="2600" dirty="0" smtClean="0">
                <a:solidFill>
                  <a:prstClr val="black"/>
                </a:solidFill>
              </a:rPr>
              <a:t>اعتقاده بأن المجتمع </a:t>
            </a:r>
            <a:r>
              <a:rPr lang="ar-SA" sz="2600" dirty="0">
                <a:solidFill>
                  <a:prstClr val="black"/>
                </a:solidFill>
              </a:rPr>
              <a:t>مكون من أنظمة </a:t>
            </a:r>
            <a:r>
              <a:rPr lang="ar-SA" sz="2600" dirty="0" smtClean="0">
                <a:solidFill>
                  <a:prstClr val="black"/>
                </a:solidFill>
              </a:rPr>
              <a:t>( سیاسية، وأسرية، ودینية، واقتصادية) متصلة ببعضها، وأن أي تغییر </a:t>
            </a:r>
            <a:r>
              <a:rPr lang="ar-SA" sz="2600" dirty="0">
                <a:solidFill>
                  <a:prstClr val="black"/>
                </a:solidFill>
              </a:rPr>
              <a:t>یطرأ على </a:t>
            </a:r>
            <a:r>
              <a:rPr lang="ar-SA" sz="2600" dirty="0" smtClean="0">
                <a:solidFill>
                  <a:prstClr val="black"/>
                </a:solidFill>
              </a:rPr>
              <a:t>أحدها </a:t>
            </a:r>
            <a:r>
              <a:rPr lang="ar-SA" sz="2600" dirty="0">
                <a:solidFill>
                  <a:prstClr val="black"/>
                </a:solidFill>
              </a:rPr>
              <a:t>ینعكس على بقیة أنظمة </a:t>
            </a:r>
            <a:r>
              <a:rPr lang="ar-SA" sz="2600" dirty="0" smtClean="0">
                <a:solidFill>
                  <a:prstClr val="black"/>
                </a:solidFill>
              </a:rPr>
              <a:t>المجتمع.</a:t>
            </a:r>
          </a:p>
          <a:p>
            <a:pPr marL="268288" lvl="0" indent="-268288" algn="just" rtl="1">
              <a:buFont typeface="Arial" pitchFamily="34" charset="0"/>
              <a:buChar char="•"/>
            </a:pPr>
            <a:r>
              <a:rPr lang="ar-SA" sz="2600" dirty="0" smtClean="0">
                <a:solidFill>
                  <a:prstClr val="black"/>
                </a:solidFill>
              </a:rPr>
              <a:t>العلاقة </a:t>
            </a:r>
            <a:r>
              <a:rPr lang="ar-SA" sz="2600" dirty="0">
                <a:solidFill>
                  <a:prstClr val="black"/>
                </a:solidFill>
              </a:rPr>
              <a:t>بین الفرد </a:t>
            </a:r>
            <a:r>
              <a:rPr lang="ar-SA" sz="2600" dirty="0" smtClean="0">
                <a:solidFill>
                  <a:prstClr val="black"/>
                </a:solidFill>
              </a:rPr>
              <a:t>والدولة: فالرئیس ینبغي </a:t>
            </a:r>
            <a:r>
              <a:rPr lang="ar-SA" sz="2600" dirty="0">
                <a:solidFill>
                  <a:prstClr val="black"/>
                </a:solidFill>
              </a:rPr>
              <a:t>أن </a:t>
            </a:r>
            <a:r>
              <a:rPr lang="ar-SA" sz="2600" dirty="0" smtClean="0">
                <a:solidFill>
                  <a:prstClr val="black"/>
                </a:solidFill>
              </a:rPr>
              <a:t>یكون خبیرا بالفلسفة، ویجب </a:t>
            </a:r>
            <a:r>
              <a:rPr lang="ar-SA" sz="2600" dirty="0">
                <a:solidFill>
                  <a:prstClr val="black"/>
                </a:solidFill>
              </a:rPr>
              <a:t>أن یضحي بنفسه من أجل خدمة </a:t>
            </a:r>
            <a:r>
              <a:rPr lang="ar-SA" sz="2600" dirty="0" smtClean="0">
                <a:solidFill>
                  <a:prstClr val="black"/>
                </a:solidFill>
              </a:rPr>
              <a:t>المجموع، </a:t>
            </a:r>
            <a:r>
              <a:rPr lang="ar-SA" sz="2600" dirty="0">
                <a:solidFill>
                  <a:prstClr val="black"/>
                </a:solidFill>
              </a:rPr>
              <a:t>كما </a:t>
            </a:r>
            <a:r>
              <a:rPr lang="ar-SA" sz="2600" dirty="0" smtClean="0">
                <a:solidFill>
                  <a:prstClr val="black"/>
                </a:solidFill>
              </a:rPr>
              <a:t>أن </a:t>
            </a:r>
            <a:r>
              <a:rPr lang="ar-SA" sz="2600" dirty="0">
                <a:solidFill>
                  <a:prstClr val="black"/>
                </a:solidFill>
              </a:rPr>
              <a:t>الجماعة أهم من </a:t>
            </a:r>
            <a:r>
              <a:rPr lang="ar-SA" sz="2600" dirty="0" smtClean="0">
                <a:solidFill>
                  <a:prstClr val="black"/>
                </a:solidFill>
              </a:rPr>
              <a:t>الفرد.</a:t>
            </a:r>
          </a:p>
          <a:p>
            <a:pPr marL="268288" lvl="0" indent="-268288" algn="just" rtl="1">
              <a:buFont typeface="Arial" pitchFamily="34" charset="0"/>
              <a:buChar char="•"/>
            </a:pPr>
            <a:r>
              <a:rPr lang="ar-SA" sz="2600" dirty="0" smtClean="0">
                <a:solidFill>
                  <a:prstClr val="black"/>
                </a:solidFill>
              </a:rPr>
              <a:t>كان یعتقد </a:t>
            </a:r>
            <a:r>
              <a:rPr lang="ar-SA" sz="2600" dirty="0">
                <a:solidFill>
                  <a:prstClr val="black"/>
                </a:solidFill>
              </a:rPr>
              <a:t>بأن العدالة لا یمكن أن تتحقق في المجتمع دون اعتماده على مبدأ </a:t>
            </a:r>
            <a:r>
              <a:rPr lang="ar-SA" sz="2600" dirty="0" smtClean="0">
                <a:solidFill>
                  <a:prstClr val="black"/>
                </a:solidFill>
              </a:rPr>
              <a:t>تقسیم العمل </a:t>
            </a:r>
            <a:r>
              <a:rPr lang="ar-SA" sz="2600" dirty="0">
                <a:solidFill>
                  <a:prstClr val="black"/>
                </a:solidFill>
              </a:rPr>
              <a:t>والتخصص </a:t>
            </a:r>
            <a:r>
              <a:rPr lang="ar-SA" sz="2600" dirty="0" smtClean="0">
                <a:solidFill>
                  <a:prstClr val="black"/>
                </a:solidFill>
              </a:rPr>
              <a:t>فیه. فالفرد </a:t>
            </a:r>
            <a:r>
              <a:rPr lang="ar-SA" sz="2600" dirty="0">
                <a:solidFill>
                  <a:prstClr val="black"/>
                </a:solidFill>
              </a:rPr>
              <a:t>من </a:t>
            </a:r>
            <a:r>
              <a:rPr lang="ar-SA" sz="2600" dirty="0" smtClean="0">
                <a:solidFill>
                  <a:prstClr val="black"/>
                </a:solidFill>
              </a:rPr>
              <a:t>أي الطبقات </a:t>
            </a:r>
            <a:r>
              <a:rPr lang="ar-SA" sz="2600" dirty="0">
                <a:solidFill>
                  <a:prstClr val="black"/>
                </a:solidFill>
              </a:rPr>
              <a:t>الثلاث یجب أن یؤدي </a:t>
            </a:r>
            <a:r>
              <a:rPr lang="ar-SA" sz="2600" dirty="0" smtClean="0">
                <a:solidFill>
                  <a:prstClr val="black"/>
                </a:solidFill>
              </a:rPr>
              <a:t>عمله </a:t>
            </a:r>
            <a:r>
              <a:rPr lang="ar-SA" sz="2600" dirty="0">
                <a:solidFill>
                  <a:prstClr val="black"/>
                </a:solidFill>
              </a:rPr>
              <a:t>المؤهل </a:t>
            </a:r>
            <a:r>
              <a:rPr lang="ar-SA" sz="2600" dirty="0" smtClean="0">
                <a:solidFill>
                  <a:prstClr val="black"/>
                </a:solidFill>
              </a:rPr>
              <a:t>له، وعلى كل </a:t>
            </a:r>
            <a:r>
              <a:rPr lang="ar-SA" sz="2600" dirty="0">
                <a:solidFill>
                  <a:prstClr val="black"/>
                </a:solidFill>
              </a:rPr>
              <a:t>طبقة القیام بعملها الخاص دون تدخلها بمهام ومسؤولیات الطبقات </a:t>
            </a:r>
            <a:r>
              <a:rPr lang="ar-SA" sz="2600" dirty="0" smtClean="0">
                <a:solidFill>
                  <a:prstClr val="black"/>
                </a:solidFill>
              </a:rPr>
              <a:t>الأخرى.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2788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24400"/>
          </a:xfrm>
        </p:spPr>
        <p:txBody>
          <a:bodyPr/>
          <a:lstStyle/>
          <a:p>
            <a:pPr marL="0" indent="19050" algn="just" rtl="1"/>
            <a:r>
              <a:rPr lang="ar-SA" sz="2600" b="1" dirty="0" smtClean="0">
                <a:solidFill>
                  <a:srgbClr val="FF0000"/>
                </a:solidFill>
              </a:rPr>
              <a:t>توما الاكويني: </a:t>
            </a:r>
            <a:r>
              <a:rPr lang="ar-SA" sz="2600" dirty="0" smtClean="0"/>
              <a:t>الذي ربط </a:t>
            </a:r>
            <a:r>
              <a:rPr lang="ar-SA" sz="2600" dirty="0"/>
              <a:t>بین السیاسة </a:t>
            </a:r>
            <a:r>
              <a:rPr lang="ar-SA" sz="2600" dirty="0" smtClean="0"/>
              <a:t>والأخلاق، </a:t>
            </a:r>
            <a:r>
              <a:rPr lang="ar-SA" sz="2600" dirty="0"/>
              <a:t>انطلاقا من الموجهات الدینیة والثقافیة والاجتماعیة التي مرت بها مجتمعات العصور القدیمة والوسطى بصورة خاصة </a:t>
            </a:r>
            <a:r>
              <a:rPr lang="ar-SA" sz="2600" dirty="0" smtClean="0"/>
              <a:t>. وقد تناول </a:t>
            </a:r>
            <a:r>
              <a:rPr lang="ar-SA" sz="2600" dirty="0"/>
              <a:t>الفكر السیاسي عند </a:t>
            </a:r>
            <a:r>
              <a:rPr lang="ar-SA" sz="2600" dirty="0" smtClean="0"/>
              <a:t>(توما </a:t>
            </a:r>
            <a:r>
              <a:rPr lang="ar-SA" sz="2600" dirty="0"/>
              <a:t>الاكو </a:t>
            </a:r>
            <a:r>
              <a:rPr lang="ar-SA" sz="2600" dirty="0" smtClean="0"/>
              <a:t>یني: 1225م) أفكار </a:t>
            </a:r>
            <a:r>
              <a:rPr lang="ar-SA" sz="2600" dirty="0"/>
              <a:t>أرسطو ونظریته السیاسیة بالشرح </a:t>
            </a:r>
            <a:r>
              <a:rPr lang="ar-SA" sz="2600" dirty="0" smtClean="0"/>
              <a:t>والتحلیل، </a:t>
            </a:r>
            <a:r>
              <a:rPr lang="ar-SA" sz="2600" dirty="0"/>
              <a:t>خلال القرن </a:t>
            </a:r>
            <a:r>
              <a:rPr lang="ar-SA" sz="2600" dirty="0" smtClean="0"/>
              <a:t>(13م</a:t>
            </a:r>
            <a:r>
              <a:rPr lang="ar-SA" sz="2600" dirty="0"/>
              <a:t>) وذلك في </a:t>
            </a:r>
            <a:r>
              <a:rPr lang="ar-SA" sz="2600" dirty="0" smtClean="0"/>
              <a:t>كتابه(حكومة </a:t>
            </a:r>
            <a:r>
              <a:rPr lang="ar-SA" sz="2600" dirty="0"/>
              <a:t>الأمراء ) </a:t>
            </a:r>
            <a:r>
              <a:rPr lang="ar-SA" sz="2600" dirty="0" smtClean="0"/>
              <a:t>حيث حرص على:</a:t>
            </a:r>
          </a:p>
          <a:p>
            <a:pPr marL="95250" indent="173038" algn="just" rtl="1">
              <a:buFont typeface="Arial" pitchFamily="34" charset="0"/>
              <a:buChar char="•"/>
            </a:pPr>
            <a:r>
              <a:rPr lang="ar-SA" sz="2600" dirty="0" smtClean="0"/>
              <a:t>أن </a:t>
            </a:r>
            <a:r>
              <a:rPr lang="ar-SA" sz="2600" dirty="0"/>
              <a:t>یخضع الجمیع لطبیعة السلطة القانونیة ما جعله یربط عموما بین السلطة أو نظام الحكم </a:t>
            </a:r>
            <a:r>
              <a:rPr lang="ar-SA" sz="2600" dirty="0" smtClean="0"/>
              <a:t>والنظام القانوني.</a:t>
            </a:r>
          </a:p>
          <a:p>
            <a:pPr marL="95250" indent="173038" algn="just" rtl="1">
              <a:buFont typeface="Arial" pitchFamily="34" charset="0"/>
              <a:buChar char="•"/>
            </a:pPr>
            <a:r>
              <a:rPr lang="ar-SA" sz="2600" dirty="0" smtClean="0"/>
              <a:t>طبيعة العلاقة </a:t>
            </a:r>
            <a:r>
              <a:rPr lang="ar-SA" sz="2600" dirty="0"/>
              <a:t>بین السلطتین </a:t>
            </a:r>
            <a:r>
              <a:rPr lang="ar-SA" sz="2600" dirty="0" smtClean="0"/>
              <a:t>الدينية والحاكمة والخلاف بينهما. وأن </a:t>
            </a:r>
            <a:r>
              <a:rPr lang="ar-SA" sz="2600" dirty="0"/>
              <a:t>تسیر أعمالها وفقا </a:t>
            </a:r>
            <a:r>
              <a:rPr lang="ar-SA" sz="2600" dirty="0" smtClean="0"/>
              <a:t>للقانون.</a:t>
            </a:r>
          </a:p>
          <a:p>
            <a:pPr marL="95250" indent="173038" algn="just" rtl="1">
              <a:buFont typeface="Arial" pitchFamily="34" charset="0"/>
              <a:buChar char="•"/>
            </a:pPr>
            <a:r>
              <a:rPr lang="ar-SA" sz="2600" dirty="0" smtClean="0"/>
              <a:t>انتقد </a:t>
            </a:r>
            <a:r>
              <a:rPr lang="ar-SA" sz="2600" dirty="0"/>
              <a:t>كثیرا نظام الحكم </a:t>
            </a:r>
            <a:r>
              <a:rPr lang="ar-SA" sz="2600" dirty="0" smtClean="0"/>
              <a:t>الاستبدادي، </a:t>
            </a:r>
            <a:r>
              <a:rPr lang="ar-SA" sz="2600" dirty="0"/>
              <a:t>بل وحث الجماهیر على ضرورة مقاومة </a:t>
            </a:r>
            <a:r>
              <a:rPr lang="ar-SA" sz="2600" dirty="0" smtClean="0"/>
              <a:t>هذا   .      </a:t>
            </a:r>
            <a:r>
              <a:rPr lang="ar-SA" sz="2600" dirty="0"/>
              <a:t>النوع من الحكم </a:t>
            </a:r>
            <a:r>
              <a:rPr lang="ar-SA" sz="2600" dirty="0" smtClean="0"/>
              <a:t>.</a:t>
            </a:r>
          </a:p>
          <a:p>
            <a:pPr marL="95250" indent="173038" algn="just" rtl="1">
              <a:buFont typeface="Arial" pitchFamily="34" charset="0"/>
              <a:buChar char="•"/>
            </a:pPr>
            <a:endParaRPr lang="ar-SA" sz="2600" dirty="0"/>
          </a:p>
          <a:p>
            <a:pPr algn="just" rtl="1"/>
            <a:endParaRPr lang="ar-SA" sz="2600" dirty="0"/>
          </a:p>
        </p:txBody>
      </p:sp>
    </p:spTree>
    <p:extLst>
      <p:ext uri="{BB962C8B-B14F-4D97-AF65-F5344CB8AC3E}">
        <p14:creationId xmlns:p14="http://schemas.microsoft.com/office/powerpoint/2010/main" val="274484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876800"/>
          </a:xfrm>
        </p:spPr>
        <p:txBody>
          <a:bodyPr/>
          <a:lstStyle/>
          <a:p>
            <a:pPr algn="just" rtl="1"/>
            <a:r>
              <a:rPr lang="ar-SA" sz="2800" b="1" dirty="0">
                <a:solidFill>
                  <a:srgbClr val="FF0000"/>
                </a:solidFill>
              </a:rPr>
              <a:t>الفكر السیاسي الإسلامي : </a:t>
            </a:r>
          </a:p>
          <a:p>
            <a:pPr marL="0" indent="361950" algn="just" rtl="1"/>
            <a:r>
              <a:rPr lang="ar-SA" sz="2600" dirty="0"/>
              <a:t>أما إسهامات المفكرین السیاسیین الإسلامیین فقد كانت منبعا خصبا أدى إلى تطور وازدهار العلوم السیاسیة والاجتماعیة بوجه </a:t>
            </a:r>
            <a:r>
              <a:rPr lang="ar-SA" sz="2600" dirty="0" smtClean="0"/>
              <a:t>عام، </a:t>
            </a:r>
            <a:r>
              <a:rPr lang="ar-SA" sz="2600" dirty="0"/>
              <a:t>یأتي في مقدمتهم ابن </a:t>
            </a:r>
            <a:r>
              <a:rPr lang="ar-SA" sz="2600" dirty="0" smtClean="0"/>
              <a:t>خلدون، وابن الأزرق، والفارابي، </a:t>
            </a:r>
            <a:r>
              <a:rPr lang="ar-SA" sz="2600" dirty="0"/>
              <a:t>والكثیرین </a:t>
            </a:r>
            <a:r>
              <a:rPr lang="ar-SA" sz="2600" dirty="0" smtClean="0"/>
              <a:t>غیرهم.</a:t>
            </a:r>
          </a:p>
          <a:p>
            <a:pPr marL="173038" indent="-173038" algn="just" rtl="1">
              <a:buFont typeface="Arial" pitchFamily="34" charset="0"/>
              <a:buChar char="•"/>
            </a:pPr>
            <a:r>
              <a:rPr lang="ar-SA" sz="2600" b="1" dirty="0" smtClean="0">
                <a:solidFill>
                  <a:srgbClr val="FF0000"/>
                </a:solidFill>
              </a:rPr>
              <a:t>ابن الازرق: </a:t>
            </a:r>
            <a:r>
              <a:rPr lang="ar-SA" sz="2600" dirty="0" smtClean="0"/>
              <a:t>لقد </a:t>
            </a:r>
            <a:r>
              <a:rPr lang="ar-SA" sz="2600" dirty="0"/>
              <a:t>ساهم </a:t>
            </a:r>
            <a:r>
              <a:rPr lang="ar-SA" sz="2600" dirty="0" smtClean="0"/>
              <a:t>أبي </a:t>
            </a:r>
            <a:r>
              <a:rPr lang="ar-SA" sz="2600" dirty="0"/>
              <a:t>عبدا لله محمد بن الأزرق الذي توفى سنة </a:t>
            </a:r>
            <a:r>
              <a:rPr lang="ar-SA" sz="2600" dirty="0" smtClean="0"/>
              <a:t>1491م مساهمة </a:t>
            </a:r>
            <a:r>
              <a:rPr lang="ar-SA" sz="2600" dirty="0"/>
              <a:t>فعالة في التأسیس لعلم الاجتماع </a:t>
            </a:r>
            <a:r>
              <a:rPr lang="ar-SA" sz="2600" dirty="0" smtClean="0"/>
              <a:t>السیاسي، </a:t>
            </a:r>
            <a:r>
              <a:rPr lang="ar-SA" sz="2600" dirty="0"/>
              <a:t>خاصة في كتابه </a:t>
            </a:r>
            <a:r>
              <a:rPr lang="ar-SA" sz="2600" dirty="0" smtClean="0"/>
              <a:t>(بدائع </a:t>
            </a:r>
            <a:r>
              <a:rPr lang="ar-SA" sz="2600" dirty="0"/>
              <a:t>السلك في طبائع </a:t>
            </a:r>
            <a:r>
              <a:rPr lang="ar-SA" sz="2600" dirty="0" smtClean="0"/>
              <a:t>الملك) الذي </a:t>
            </a:r>
            <a:r>
              <a:rPr lang="ar-SA" sz="2600" dirty="0"/>
              <a:t>یعده البعض محاولة جدیدة لتنظیم أفكار ابن خلدون في مجال المیدان السیاسي </a:t>
            </a:r>
            <a:r>
              <a:rPr lang="ar-SA" sz="2600" dirty="0" smtClean="0"/>
              <a:t>والاجتماعي، </a:t>
            </a:r>
            <a:r>
              <a:rPr lang="ar-SA" sz="2600" dirty="0"/>
              <a:t>حیث ركز على دراسة عدد من الظواهر </a:t>
            </a:r>
            <a:r>
              <a:rPr lang="ar-SA" sz="2600" dirty="0" smtClean="0"/>
              <a:t>السیاسیة، </a:t>
            </a:r>
            <a:r>
              <a:rPr lang="ar-SA" sz="2600" dirty="0"/>
              <a:t>مثل السلوك السیاسي للحكام </a:t>
            </a:r>
            <a:r>
              <a:rPr lang="ar-SA" sz="2600" dirty="0" smtClean="0"/>
              <a:t>والمحكومین، </a:t>
            </a:r>
            <a:r>
              <a:rPr lang="ar-SA" sz="2600" dirty="0"/>
              <a:t>ونظام </a:t>
            </a:r>
            <a:r>
              <a:rPr lang="ar-SA" sz="2600" dirty="0" smtClean="0"/>
              <a:t>الدولة، </a:t>
            </a:r>
            <a:r>
              <a:rPr lang="ar-SA" sz="2600" dirty="0"/>
              <a:t>وأنماط الحكم السیاسي في المجتمعات البدویة </a:t>
            </a:r>
            <a:r>
              <a:rPr lang="ar-SA" sz="2600" dirty="0" smtClean="0"/>
              <a:t>والحضریة، </a:t>
            </a:r>
            <a:r>
              <a:rPr lang="ar-SA" sz="2600" dirty="0"/>
              <a:t>كما ناقش أشكال الخلافة والعوائق التي تواجه </a:t>
            </a:r>
            <a:r>
              <a:rPr lang="ar-SA" sz="2600" dirty="0" smtClean="0"/>
              <a:t>الملك .    </a:t>
            </a:r>
            <a:r>
              <a:rPr lang="ar-SA" sz="2600" dirty="0"/>
              <a:t>والخلافة ، وغیر ذلك من الموضوعات ذات العلاقة ، التي یعدها </a:t>
            </a:r>
            <a:r>
              <a:rPr lang="ar-SA" sz="2600" dirty="0" smtClean="0"/>
              <a:t>المتخصصون</a:t>
            </a:r>
            <a:endParaRPr lang="ar-SA" sz="2600" dirty="0"/>
          </a:p>
        </p:txBody>
      </p:sp>
    </p:spTree>
    <p:extLst>
      <p:ext uri="{BB962C8B-B14F-4D97-AF65-F5344CB8AC3E}">
        <p14:creationId xmlns:p14="http://schemas.microsoft.com/office/powerpoint/2010/main" val="246815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76800"/>
          </a:xfrm>
        </p:spPr>
        <p:txBody>
          <a:bodyPr/>
          <a:lstStyle/>
          <a:p>
            <a:pPr marL="0" indent="19050" algn="just" rtl="1"/>
            <a:r>
              <a:rPr lang="ar-SA" sz="2600" dirty="0" smtClean="0"/>
              <a:t>من </a:t>
            </a:r>
            <a:r>
              <a:rPr lang="ar-SA" sz="2600" dirty="0"/>
              <a:t>أهم </a:t>
            </a:r>
            <a:r>
              <a:rPr lang="ar-SA" sz="2600" dirty="0" smtClean="0"/>
              <a:t>التحلیلات </a:t>
            </a:r>
            <a:r>
              <a:rPr lang="ar-SA" sz="2600" dirty="0"/>
              <a:t>في دراسة أنماط السلوك </a:t>
            </a:r>
            <a:r>
              <a:rPr lang="ar-SA" sz="2600" dirty="0" smtClean="0"/>
              <a:t>السیاسي.</a:t>
            </a:r>
          </a:p>
          <a:p>
            <a:pPr marL="173038" indent="-173038" algn="just" rtl="1">
              <a:buFont typeface="Arial" pitchFamily="34" charset="0"/>
              <a:buChar char="•"/>
            </a:pPr>
            <a:r>
              <a:rPr lang="ar-SA" sz="2600" dirty="0" smtClean="0"/>
              <a:t>فقد </a:t>
            </a:r>
            <a:r>
              <a:rPr lang="ar-SA" sz="2600" dirty="0"/>
              <a:t>كانت المقدمة الأولى تبحث في تقریر ما یوطن في النظر </a:t>
            </a:r>
            <a:r>
              <a:rPr lang="ar-SA" sz="2600" dirty="0" smtClean="0"/>
              <a:t>في الملك </a:t>
            </a:r>
            <a:r>
              <a:rPr lang="ar-SA" sz="2600" dirty="0"/>
              <a:t>عقلا </a:t>
            </a:r>
            <a:r>
              <a:rPr lang="ar-SA" sz="2600" dirty="0" smtClean="0"/>
              <a:t>.</a:t>
            </a:r>
          </a:p>
          <a:p>
            <a:pPr marL="173038" indent="-173038" algn="just" rtl="1">
              <a:buFont typeface="Arial" pitchFamily="34" charset="0"/>
              <a:buChar char="•"/>
            </a:pPr>
            <a:r>
              <a:rPr lang="ar-SA" sz="2600" dirty="0" smtClean="0"/>
              <a:t>أما </a:t>
            </a:r>
            <a:r>
              <a:rPr lang="ar-SA" sz="2600" dirty="0"/>
              <a:t>المقدمة الثانیة فتتناول تمهید في </a:t>
            </a:r>
            <a:r>
              <a:rPr lang="ar-SA" sz="2600"/>
              <a:t>أصول </a:t>
            </a:r>
            <a:r>
              <a:rPr lang="ar-SA" sz="2600" smtClean="0"/>
              <a:t>الملك </a:t>
            </a:r>
            <a:r>
              <a:rPr lang="ar-SA" sz="2600" dirty="0" smtClean="0"/>
              <a:t>شرعا.</a:t>
            </a:r>
          </a:p>
          <a:p>
            <a:pPr marL="173038" indent="-173038" algn="just" rtl="1">
              <a:buFont typeface="Arial" pitchFamily="34" charset="0"/>
              <a:buChar char="•"/>
            </a:pPr>
            <a:r>
              <a:rPr lang="ar-SA" sz="2600" dirty="0" smtClean="0">
                <a:solidFill>
                  <a:srgbClr val="7030A0"/>
                </a:solidFill>
              </a:rPr>
              <a:t>أما </a:t>
            </a:r>
            <a:r>
              <a:rPr lang="ar-SA" sz="2600" dirty="0">
                <a:solidFill>
                  <a:srgbClr val="7030A0"/>
                </a:solidFill>
              </a:rPr>
              <a:t>كتبه الأربعة فقد كانت مخصصة لدراسة السیاسة من جوانبها </a:t>
            </a:r>
            <a:r>
              <a:rPr lang="ar-SA" sz="2600" dirty="0" smtClean="0">
                <a:solidFill>
                  <a:srgbClr val="7030A0"/>
                </a:solidFill>
              </a:rPr>
              <a:t>المختلفة:</a:t>
            </a:r>
          </a:p>
          <a:p>
            <a:pPr marL="173038" indent="-173038" algn="just" rtl="1">
              <a:buFont typeface="Arial" pitchFamily="34" charset="0"/>
              <a:buChar char="•"/>
            </a:pPr>
            <a:r>
              <a:rPr lang="ar-SA" sz="2400" dirty="0" smtClean="0"/>
              <a:t>فتناول </a:t>
            </a:r>
            <a:r>
              <a:rPr lang="ar-SA" sz="2400" dirty="0"/>
              <a:t>الكتاب </a:t>
            </a:r>
            <a:r>
              <a:rPr lang="ar-SA" sz="2400" dirty="0" smtClean="0"/>
              <a:t>الأول: </a:t>
            </a:r>
            <a:r>
              <a:rPr lang="ar-SA" sz="2400" dirty="0">
                <a:solidFill>
                  <a:srgbClr val="FF0000"/>
                </a:solidFill>
              </a:rPr>
              <a:t>حقیقة الملك والخلافة وسائر أنواع </a:t>
            </a:r>
            <a:r>
              <a:rPr lang="ar-SA" sz="2400" dirty="0" smtClean="0">
                <a:solidFill>
                  <a:srgbClr val="FF0000"/>
                </a:solidFill>
              </a:rPr>
              <a:t>الرئاسات.</a:t>
            </a:r>
          </a:p>
          <a:p>
            <a:pPr marL="173038" indent="-173038" algn="just" rtl="1">
              <a:buFont typeface="Arial" pitchFamily="34" charset="0"/>
              <a:buChar char="•"/>
            </a:pPr>
            <a:r>
              <a:rPr lang="ar-SA" sz="2400" dirty="0" smtClean="0"/>
              <a:t>أما </a:t>
            </a:r>
            <a:r>
              <a:rPr lang="ar-SA" sz="2400" dirty="0"/>
              <a:t>الكتاب </a:t>
            </a:r>
            <a:r>
              <a:rPr lang="ar-SA" sz="2400" dirty="0" smtClean="0"/>
              <a:t>الثاني: </a:t>
            </a:r>
            <a:r>
              <a:rPr lang="ar-SA" sz="2400" dirty="0" smtClean="0">
                <a:solidFill>
                  <a:srgbClr val="FF0000"/>
                </a:solidFill>
              </a:rPr>
              <a:t>فیعالج </a:t>
            </a:r>
            <a:r>
              <a:rPr lang="ar-SA" sz="2400" dirty="0">
                <a:solidFill>
                  <a:srgbClr val="FF0000"/>
                </a:solidFill>
              </a:rPr>
              <a:t>أركان الملك وقواعد </a:t>
            </a:r>
            <a:r>
              <a:rPr lang="ar-SA" sz="2400" dirty="0" smtClean="0">
                <a:solidFill>
                  <a:srgbClr val="FF0000"/>
                </a:solidFill>
              </a:rPr>
              <a:t>بنائه.</a:t>
            </a:r>
          </a:p>
          <a:p>
            <a:pPr marL="173038" indent="-173038" algn="just" rtl="1">
              <a:buFont typeface="Arial" pitchFamily="34" charset="0"/>
              <a:buChar char="•"/>
            </a:pPr>
            <a:r>
              <a:rPr lang="ar-SA" sz="2400" dirty="0" smtClean="0"/>
              <a:t>فيما یتناول </a:t>
            </a:r>
            <a:r>
              <a:rPr lang="ar-SA" sz="2400" dirty="0"/>
              <a:t>الكتاب </a:t>
            </a:r>
            <a:r>
              <a:rPr lang="ar-SA" sz="2400" dirty="0" smtClean="0"/>
              <a:t>الثالث: </a:t>
            </a:r>
            <a:r>
              <a:rPr lang="ar-SA" sz="2400" dirty="0">
                <a:solidFill>
                  <a:srgbClr val="FF0000"/>
                </a:solidFill>
              </a:rPr>
              <a:t>ما یطالب به السلطان تشییدا لأركان الملك وتأسیسا </a:t>
            </a:r>
            <a:r>
              <a:rPr lang="ar-SA" sz="2400" dirty="0" smtClean="0">
                <a:solidFill>
                  <a:srgbClr val="FF0000"/>
                </a:solidFill>
              </a:rPr>
              <a:t>لقواعده.</a:t>
            </a:r>
          </a:p>
          <a:p>
            <a:pPr marL="173038" indent="-173038" algn="just" rtl="1">
              <a:buFont typeface="Arial" pitchFamily="34" charset="0"/>
              <a:buChar char="•"/>
            </a:pPr>
            <a:r>
              <a:rPr lang="ar-SA" sz="2400" dirty="0" smtClean="0"/>
              <a:t>والكتاب </a:t>
            </a:r>
            <a:r>
              <a:rPr lang="ar-SA" sz="2400" dirty="0"/>
              <a:t>الرابع </a:t>
            </a:r>
            <a:r>
              <a:rPr lang="ar-SA" sz="2400" dirty="0" smtClean="0"/>
              <a:t>خصصه: </a:t>
            </a:r>
            <a:r>
              <a:rPr lang="ar-SA" sz="2400" dirty="0">
                <a:solidFill>
                  <a:srgbClr val="FF0000"/>
                </a:solidFill>
              </a:rPr>
              <a:t>لمعالجة عوائق الملك </a:t>
            </a:r>
            <a:r>
              <a:rPr lang="ar-SA" sz="2400" dirty="0" smtClean="0">
                <a:solidFill>
                  <a:srgbClr val="FF0000"/>
                </a:solidFill>
              </a:rPr>
              <a:t>وعوارضه</a:t>
            </a:r>
            <a:r>
              <a:rPr lang="ar-SA" sz="2400" dirty="0" smtClean="0"/>
              <a:t>، </a:t>
            </a:r>
            <a:r>
              <a:rPr lang="ar-SA" sz="2400" dirty="0"/>
              <a:t>أي الصعوبات التي تصادف الحاكم في بناء </a:t>
            </a:r>
            <a:r>
              <a:rPr lang="ar-SA" sz="2400" dirty="0" smtClean="0"/>
              <a:t>النظام وامٕكانیة </a:t>
            </a:r>
            <a:r>
              <a:rPr lang="ar-SA" sz="2400" dirty="0"/>
              <a:t>تعرضه للانهیار وحدوث تغیرات سیاسیة ، وبذلك كان هذا التقسیم منطقي إلى حد كبیر، حیث یبدأ بالأسس والقواعد العامة التي تقوم علیها </a:t>
            </a:r>
            <a:r>
              <a:rPr lang="ar-SA" sz="2400" dirty="0" smtClean="0"/>
              <a:t>معالجة    .      </a:t>
            </a:r>
            <a:r>
              <a:rPr lang="ar-SA" sz="2400" dirty="0"/>
              <a:t>الأنظمة </a:t>
            </a:r>
            <a:r>
              <a:rPr lang="ar-SA" sz="2400" dirty="0" smtClean="0"/>
              <a:t>السیاسیة.</a:t>
            </a:r>
            <a:endParaRPr lang="ar-SA" sz="2600" dirty="0"/>
          </a:p>
          <a:p>
            <a:pPr algn="just" rtl="1"/>
            <a:endParaRPr lang="ar-SA" sz="2600" dirty="0"/>
          </a:p>
        </p:txBody>
      </p:sp>
    </p:spTree>
    <p:extLst>
      <p:ext uri="{BB962C8B-B14F-4D97-AF65-F5344CB8AC3E}">
        <p14:creationId xmlns:p14="http://schemas.microsoft.com/office/powerpoint/2010/main" val="197296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2352</TotalTime>
  <Words>1456</Words>
  <Application>Microsoft Office PowerPoint</Application>
  <PresentationFormat>A4 Paper (210x297 mm)</PresentationFormat>
  <Paragraphs>59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عرض تقديمي في PowerPoint</vt:lpstr>
      <vt:lpstr>الاتجاهات النظریة  في علم الاجتماع السیاسي</vt:lpstr>
      <vt:lpstr>عناصر المحاضرة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263</cp:revision>
  <dcterms:created xsi:type="dcterms:W3CDTF">2009-10-14T19:14:34Z</dcterms:created>
  <dcterms:modified xsi:type="dcterms:W3CDTF">2012-02-24T10:29:40Z</dcterms:modified>
</cp:coreProperties>
</file>