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7" r:id="rId2"/>
    <p:sldId id="537" r:id="rId3"/>
    <p:sldId id="530" r:id="rId4"/>
    <p:sldId id="531" r:id="rId5"/>
    <p:sldId id="532" r:id="rId6"/>
    <p:sldId id="533" r:id="rId7"/>
    <p:sldId id="534" r:id="rId8"/>
    <p:sldId id="535" r:id="rId9"/>
    <p:sldId id="536" r:id="rId10"/>
    <p:sldId id="505" r:id="rId11"/>
    <p:sldId id="462" r:id="rId12"/>
    <p:sldId id="456" r:id="rId13"/>
    <p:sldId id="336" r:id="rId14"/>
    <p:sldId id="455" r:id="rId15"/>
    <p:sldId id="337" r:id="rId16"/>
    <p:sldId id="457" r:id="rId17"/>
    <p:sldId id="458" r:id="rId18"/>
    <p:sldId id="478" r:id="rId19"/>
    <p:sldId id="524" r:id="rId20"/>
    <p:sldId id="525" r:id="rId21"/>
    <p:sldId id="460" r:id="rId22"/>
    <p:sldId id="464" r:id="rId23"/>
    <p:sldId id="463" r:id="rId24"/>
    <p:sldId id="526" r:id="rId25"/>
    <p:sldId id="506" r:id="rId26"/>
    <p:sldId id="509" r:id="rId27"/>
    <p:sldId id="466" r:id="rId28"/>
    <p:sldId id="467" r:id="rId29"/>
    <p:sldId id="468" r:id="rId30"/>
    <p:sldId id="469" r:id="rId31"/>
    <p:sldId id="470" r:id="rId32"/>
    <p:sldId id="471" r:id="rId33"/>
    <p:sldId id="507" r:id="rId34"/>
    <p:sldId id="510" r:id="rId35"/>
    <p:sldId id="472" r:id="rId36"/>
    <p:sldId id="473" r:id="rId37"/>
    <p:sldId id="474" r:id="rId38"/>
    <p:sldId id="475" r:id="rId39"/>
    <p:sldId id="476" r:id="rId40"/>
    <p:sldId id="477" r:id="rId41"/>
    <p:sldId id="508" r:id="rId42"/>
    <p:sldId id="511" r:id="rId43"/>
    <p:sldId id="479" r:id="rId44"/>
    <p:sldId id="481" r:id="rId45"/>
    <p:sldId id="482" r:id="rId46"/>
    <p:sldId id="483" r:id="rId47"/>
    <p:sldId id="480" r:id="rId48"/>
    <p:sldId id="484" r:id="rId49"/>
    <p:sldId id="512" r:id="rId50"/>
    <p:sldId id="518" r:id="rId51"/>
    <p:sldId id="485" r:id="rId52"/>
    <p:sldId id="486" r:id="rId53"/>
    <p:sldId id="487" r:id="rId54"/>
    <p:sldId id="488" r:id="rId55"/>
    <p:sldId id="513" r:id="rId56"/>
    <p:sldId id="519" r:id="rId57"/>
    <p:sldId id="489" r:id="rId58"/>
    <p:sldId id="490" r:id="rId59"/>
    <p:sldId id="491" r:id="rId60"/>
    <p:sldId id="492" r:id="rId61"/>
    <p:sldId id="514" r:id="rId62"/>
    <p:sldId id="520" r:id="rId63"/>
    <p:sldId id="493" r:id="rId64"/>
    <p:sldId id="495" r:id="rId65"/>
    <p:sldId id="496" r:id="rId66"/>
    <p:sldId id="515" r:id="rId67"/>
    <p:sldId id="521" r:id="rId68"/>
    <p:sldId id="527" r:id="rId69"/>
    <p:sldId id="528" r:id="rId70"/>
    <p:sldId id="499" r:id="rId71"/>
    <p:sldId id="500" r:id="rId72"/>
    <p:sldId id="516" r:id="rId73"/>
    <p:sldId id="522" r:id="rId74"/>
    <p:sldId id="501" r:id="rId75"/>
    <p:sldId id="502" r:id="rId76"/>
    <p:sldId id="503" r:id="rId77"/>
    <p:sldId id="504" r:id="rId78"/>
    <p:sldId id="517" r:id="rId79"/>
    <p:sldId id="523" r:id="rId80"/>
    <p:sldId id="529" r:id="rId81"/>
    <p:sldId id="539" r:id="rId82"/>
    <p:sldId id="538" r:id="rId83"/>
    <p:sldId id="540" r:id="rId84"/>
    <p:sldId id="541" r:id="rId85"/>
    <p:sldId id="545" r:id="rId86"/>
    <p:sldId id="542" r:id="rId87"/>
    <p:sldId id="543" r:id="rId88"/>
    <p:sldId id="544" r:id="rId89"/>
    <p:sldId id="546" r:id="rId90"/>
    <p:sldId id="548" r:id="rId91"/>
    <p:sldId id="549" r:id="rId92"/>
    <p:sldId id="550" r:id="rId9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مقطع افتراضي" id="{F34EEBFF-FDA3-446C-865D-99ED780ABF30}">
          <p14:sldIdLst>
            <p14:sldId id="257"/>
            <p14:sldId id="537"/>
            <p14:sldId id="530"/>
            <p14:sldId id="531"/>
            <p14:sldId id="532"/>
            <p14:sldId id="533"/>
            <p14:sldId id="534"/>
            <p14:sldId id="535"/>
            <p14:sldId id="536"/>
            <p14:sldId id="505"/>
            <p14:sldId id="462"/>
            <p14:sldId id="456"/>
            <p14:sldId id="336"/>
            <p14:sldId id="455"/>
            <p14:sldId id="337"/>
            <p14:sldId id="457"/>
            <p14:sldId id="458"/>
            <p14:sldId id="478"/>
            <p14:sldId id="524"/>
            <p14:sldId id="525"/>
            <p14:sldId id="460"/>
            <p14:sldId id="464"/>
            <p14:sldId id="463"/>
            <p14:sldId id="526"/>
            <p14:sldId id="506"/>
            <p14:sldId id="509"/>
            <p14:sldId id="466"/>
            <p14:sldId id="467"/>
            <p14:sldId id="468"/>
            <p14:sldId id="469"/>
            <p14:sldId id="470"/>
            <p14:sldId id="471"/>
            <p14:sldId id="507"/>
            <p14:sldId id="510"/>
            <p14:sldId id="472"/>
            <p14:sldId id="473"/>
            <p14:sldId id="474"/>
            <p14:sldId id="475"/>
            <p14:sldId id="476"/>
            <p14:sldId id="477"/>
            <p14:sldId id="508"/>
            <p14:sldId id="511"/>
            <p14:sldId id="479"/>
            <p14:sldId id="481"/>
            <p14:sldId id="482"/>
            <p14:sldId id="483"/>
            <p14:sldId id="480"/>
            <p14:sldId id="484"/>
            <p14:sldId id="512"/>
            <p14:sldId id="518"/>
            <p14:sldId id="485"/>
            <p14:sldId id="486"/>
            <p14:sldId id="487"/>
            <p14:sldId id="488"/>
            <p14:sldId id="513"/>
            <p14:sldId id="519"/>
            <p14:sldId id="489"/>
            <p14:sldId id="490"/>
            <p14:sldId id="491"/>
            <p14:sldId id="492"/>
            <p14:sldId id="514"/>
            <p14:sldId id="520"/>
            <p14:sldId id="493"/>
            <p14:sldId id="495"/>
            <p14:sldId id="496"/>
            <p14:sldId id="515"/>
            <p14:sldId id="521"/>
            <p14:sldId id="527"/>
            <p14:sldId id="528"/>
            <p14:sldId id="499"/>
            <p14:sldId id="500"/>
            <p14:sldId id="516"/>
            <p14:sldId id="522"/>
            <p14:sldId id="501"/>
            <p14:sldId id="502"/>
            <p14:sldId id="503"/>
            <p14:sldId id="504"/>
            <p14:sldId id="517"/>
            <p14:sldId id="523"/>
            <p14:sldId id="529"/>
            <p14:sldId id="539"/>
            <p14:sldId id="538"/>
            <p14:sldId id="540"/>
            <p14:sldId id="541"/>
            <p14:sldId id="545"/>
            <p14:sldId id="542"/>
            <p14:sldId id="543"/>
            <p14:sldId id="544"/>
            <p14:sldId id="546"/>
            <p14:sldId id="548"/>
            <p14:sldId id="549"/>
            <p14:sldId id="550"/>
          </p14:sldIdLst>
        </p14:section>
      </p14:sectionLst>
    </p:ex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3B84AF"/>
    <a:srgbClr val="009900"/>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206" autoAdjust="0"/>
    <p:restoredTop sz="83154" autoAdjust="0"/>
  </p:normalViewPr>
  <p:slideViewPr>
    <p:cSldViewPr>
      <p:cViewPr varScale="1">
        <p:scale>
          <a:sx n="73" d="100"/>
          <a:sy n="73" d="100"/>
        </p:scale>
        <p:origin x="-1260" y="-102"/>
      </p:cViewPr>
      <p:guideLst>
        <p:guide orient="horz" pos="2160"/>
        <p:guide pos="3120"/>
      </p:guideLst>
    </p:cSldViewPr>
  </p:slideViewPr>
  <p:notesTextViewPr>
    <p:cViewPr>
      <p:scale>
        <a:sx n="100" d="100"/>
        <a:sy n="100" d="100"/>
      </p:scale>
      <p:origin x="0" y="0"/>
    </p:cViewPr>
  </p:notesTextViewPr>
  <p:sorterViewPr>
    <p:cViewPr>
      <p:scale>
        <a:sx n="20" d="100"/>
        <a:sy n="2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r>
              <a:rPr lang="ar-SA" sz="6600" b="1" dirty="0" smtClean="0">
                <a:solidFill>
                  <a:srgbClr val="FF0000"/>
                </a:solidFill>
                <a:ea typeface="Calibri"/>
                <a:cs typeface="Arial"/>
              </a:rPr>
              <a:t/>
            </a:r>
            <a:br>
              <a:rPr lang="ar-SA" sz="6600" b="1" dirty="0" smtClean="0">
                <a:solidFill>
                  <a:srgbClr val="FF0000"/>
                </a:solidFill>
                <a:ea typeface="Calibri"/>
                <a:cs typeface="Arial"/>
              </a:rPr>
            </a:b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6000" b="1" dirty="0" smtClean="0">
                <a:solidFill>
                  <a:srgbClr val="FF0000"/>
                </a:solidFill>
                <a:ea typeface="Calibri"/>
                <a:cs typeface="Arial"/>
              </a:rPr>
              <a:t> المحاضرة التمهيدية  </a:t>
            </a:r>
            <a:endParaRPr lang="en-US" sz="60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2</a:t>
            </a:fld>
            <a:endParaRPr lang="en-US" dirty="0" smtClean="0">
              <a:cs typeface="Arial" pitchFamily="34" charset="0"/>
            </a:endParaRPr>
          </a:p>
        </p:txBody>
      </p:sp>
      <p:sp>
        <p:nvSpPr>
          <p:cNvPr id="5" name="Rectangle 4"/>
          <p:cNvSpPr/>
          <p:nvPr/>
        </p:nvSpPr>
        <p:spPr>
          <a:xfrm>
            <a:off x="0" y="609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82957"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FF0000"/>
                </a:solidFill>
                <a:latin typeface="Calibri" pitchFamily="34" charset="0"/>
                <a:cs typeface="Times New Roman" pitchFamily="18" charset="0"/>
              </a:rPr>
              <a:t>المشكلات الاجتماعية المعاصرة </a:t>
            </a:r>
            <a:endParaRPr lang="en-US" sz="2800" b="1" dirty="0" smtClean="0">
              <a:solidFill>
                <a:srgbClr val="FF000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نايف محمود الزيود</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2</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xmlns="" val="720678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392" y="0"/>
            <a:ext cx="9926392" cy="1371600"/>
          </a:xfrm>
          <a:solidFill>
            <a:srgbClr val="FFFF00"/>
          </a:solidFill>
        </p:spPr>
        <p:txBody>
          <a:bodyPr/>
          <a:lstStyle/>
          <a:p>
            <a:r>
              <a:rPr lang="ar-SA" dirty="0" smtClean="0">
                <a:solidFill>
                  <a:srgbClr val="FF0000"/>
                </a:solidFill>
              </a:rPr>
              <a:t>                   الفصل الأول</a:t>
            </a:r>
            <a:r>
              <a:rPr lang="ar-SA" dirty="0" smtClean="0"/>
              <a:t> </a:t>
            </a:r>
            <a:endParaRPr lang="ar-SA" dirty="0"/>
          </a:p>
        </p:txBody>
      </p:sp>
      <p:sp>
        <p:nvSpPr>
          <p:cNvPr id="3" name="عنصر نائب للمحتوى 2"/>
          <p:cNvSpPr>
            <a:spLocks noGrp="1"/>
          </p:cNvSpPr>
          <p:nvPr>
            <p:ph idx="1"/>
          </p:nvPr>
        </p:nvSpPr>
        <p:spPr>
          <a:xfrm>
            <a:off x="0" y="1371600"/>
            <a:ext cx="9296400" cy="4754563"/>
          </a:xfrm>
        </p:spPr>
        <p:txBody>
          <a:bodyPr/>
          <a:lstStyle/>
          <a:p>
            <a:pPr marL="457200" indent="-457200">
              <a:buFontTx/>
              <a:buChar char="-"/>
            </a:pPr>
            <a:r>
              <a:rPr lang="ar-SA" dirty="0" smtClean="0"/>
              <a:t>ماهي المشكلة الاجتماعية </a:t>
            </a:r>
          </a:p>
          <a:p>
            <a:pPr marL="457200" indent="-457200">
              <a:buFontTx/>
              <a:buChar char="-"/>
            </a:pPr>
            <a:r>
              <a:rPr lang="ar-SA" dirty="0" smtClean="0"/>
              <a:t>مفهوم المشكلة الاجتماعية </a:t>
            </a:r>
          </a:p>
          <a:p>
            <a:pPr marL="457200" indent="-457200">
              <a:buFontTx/>
              <a:buChar char="-"/>
            </a:pPr>
            <a:r>
              <a:rPr lang="ar-SA" dirty="0" smtClean="0"/>
              <a:t>خصائص المشكلة الاجتماعية </a:t>
            </a:r>
          </a:p>
          <a:p>
            <a:pPr marL="457200" indent="-457200">
              <a:buFontTx/>
              <a:buChar char="-"/>
            </a:pPr>
            <a:r>
              <a:rPr lang="ar-SA" dirty="0" smtClean="0"/>
              <a:t>تصنيف المشكلة الاجتماعية </a:t>
            </a:r>
          </a:p>
          <a:p>
            <a:pPr marL="0" indent="0"/>
            <a:r>
              <a:rPr lang="ar-SA" dirty="0" smtClean="0"/>
              <a:t>نظريات تفسير  المشكلة الاجتماعية </a:t>
            </a:r>
          </a:p>
          <a:p>
            <a:pPr marL="0" indent="0"/>
            <a:r>
              <a:rPr lang="ar-SA" dirty="0" smtClean="0"/>
              <a:t>كيفية دراسة المشكلة الاجتماعية </a:t>
            </a:r>
          </a:p>
          <a:p>
            <a:pPr marL="0" indent="0"/>
            <a:r>
              <a:rPr lang="ar-SA" dirty="0" smtClean="0"/>
              <a:t>الصعوبات التي حل المشكلات الاجتماعية </a:t>
            </a:r>
          </a:p>
          <a:p>
            <a:pPr marL="0" indent="0"/>
            <a:r>
              <a:rPr lang="ar-SA" dirty="0" smtClean="0"/>
              <a:t>امثلة للمشكلات الاجتماعية  </a:t>
            </a:r>
          </a:p>
          <a:p>
            <a:pPr marL="457200" indent="-457200">
              <a:buFontTx/>
              <a:buChar char="-"/>
            </a:pPr>
            <a:endParaRPr lang="ar-SA" dirty="0"/>
          </a:p>
        </p:txBody>
      </p:sp>
    </p:spTree>
    <p:extLst>
      <p:ext uri="{BB962C8B-B14F-4D97-AF65-F5344CB8AC3E}">
        <p14:creationId xmlns:p14="http://schemas.microsoft.com/office/powerpoint/2010/main" xmlns="" val="3145642330"/>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additive="base">
                                        <p:cTn id="4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additive="base">
                                        <p:cTn id="5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additive="base">
                                        <p:cTn id="6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الثاني</a:t>
            </a:r>
            <a:r>
              <a:rPr lang="ar-SA" dirty="0" smtClean="0"/>
              <a:t> </a:t>
            </a:r>
            <a:endParaRPr lang="ar-SA" dirty="0"/>
          </a:p>
        </p:txBody>
      </p:sp>
      <p:sp>
        <p:nvSpPr>
          <p:cNvPr id="3" name="عنصر نائب للمحتوى 2"/>
          <p:cNvSpPr>
            <a:spLocks noGrp="1"/>
          </p:cNvSpPr>
          <p:nvPr>
            <p:ph idx="1"/>
          </p:nvPr>
        </p:nvSpPr>
        <p:spPr>
          <a:xfrm>
            <a:off x="495300" y="1524000"/>
            <a:ext cx="8915400" cy="4602163"/>
          </a:xfrm>
        </p:spPr>
        <p:txBody>
          <a:bodyPr/>
          <a:lstStyle/>
          <a:p>
            <a:r>
              <a:rPr lang="ar-SA" dirty="0" smtClean="0"/>
              <a:t>أنواع المواد المخدرة </a:t>
            </a:r>
          </a:p>
          <a:p>
            <a:r>
              <a:rPr lang="ar-SA" dirty="0" smtClean="0"/>
              <a:t>مفهوم الإدمان </a:t>
            </a:r>
          </a:p>
          <a:p>
            <a:r>
              <a:rPr lang="ar-SA" dirty="0" smtClean="0"/>
              <a:t>التحليل السيسيولوجي  </a:t>
            </a:r>
          </a:p>
          <a:p>
            <a:r>
              <a:rPr lang="ar-SA" dirty="0" smtClean="0"/>
              <a:t>التحليل الاجتماعي والنفسي للإدمان  </a:t>
            </a:r>
          </a:p>
          <a:p>
            <a:r>
              <a:rPr lang="ar-SA" dirty="0" smtClean="0"/>
              <a:t>صفات شخصية  المدمن </a:t>
            </a:r>
          </a:p>
          <a:p>
            <a:r>
              <a:rPr lang="ar-SA" dirty="0" smtClean="0"/>
              <a:t>أسباب ادمان المخدرات لدى الشباب </a:t>
            </a:r>
          </a:p>
          <a:p>
            <a:r>
              <a:rPr lang="ar-SA" dirty="0" smtClean="0"/>
              <a:t>علاج الإدمان </a:t>
            </a:r>
          </a:p>
          <a:p>
            <a:r>
              <a:rPr lang="ar-SA" dirty="0" smtClean="0"/>
              <a:t>الإجراءات الوقاية من مشكلة الادمان </a:t>
            </a:r>
            <a:endParaRPr lang="ar-SA" dirty="0"/>
          </a:p>
        </p:txBody>
      </p:sp>
    </p:spTree>
    <p:extLst>
      <p:ext uri="{BB962C8B-B14F-4D97-AF65-F5344CB8AC3E}">
        <p14:creationId xmlns:p14="http://schemas.microsoft.com/office/powerpoint/2010/main" xmlns="" val="3956010640"/>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الثالث </a:t>
            </a:r>
            <a:endParaRPr lang="ar-SA" dirty="0">
              <a:solidFill>
                <a:srgbClr val="FF0000"/>
              </a:solidFill>
            </a:endParaRPr>
          </a:p>
        </p:txBody>
      </p:sp>
      <p:sp>
        <p:nvSpPr>
          <p:cNvPr id="3" name="عنصر نائب للمحتوى 2"/>
          <p:cNvSpPr>
            <a:spLocks noGrp="1"/>
          </p:cNvSpPr>
          <p:nvPr>
            <p:ph idx="1"/>
          </p:nvPr>
        </p:nvSpPr>
        <p:spPr>
          <a:xfrm>
            <a:off x="533400" y="1600200"/>
            <a:ext cx="8915400" cy="4525963"/>
          </a:xfrm>
        </p:spPr>
        <p:txBody>
          <a:bodyPr/>
          <a:lstStyle/>
          <a:p>
            <a:r>
              <a:rPr lang="ar-SA" dirty="0" smtClean="0"/>
              <a:t>تعريف الفقر </a:t>
            </a:r>
          </a:p>
          <a:p>
            <a:r>
              <a:rPr lang="ar-SA" dirty="0" smtClean="0"/>
              <a:t>مظاهر الفقر </a:t>
            </a:r>
          </a:p>
          <a:p>
            <a:r>
              <a:rPr lang="ar-SA" dirty="0" smtClean="0"/>
              <a:t>أسباب الفقر </a:t>
            </a:r>
          </a:p>
          <a:p>
            <a:r>
              <a:rPr lang="ar-SA" dirty="0" smtClean="0"/>
              <a:t>الاثار المترتبة على الفقر</a:t>
            </a:r>
          </a:p>
          <a:p>
            <a:r>
              <a:rPr lang="ar-SA" dirty="0" smtClean="0"/>
              <a:t>كيفية معالجة مشكلة الفقر </a:t>
            </a:r>
          </a:p>
          <a:p>
            <a:endParaRPr lang="en-US" dirty="0" smtClean="0"/>
          </a:p>
        </p:txBody>
      </p:sp>
    </p:spTree>
    <p:extLst>
      <p:ext uri="{BB962C8B-B14F-4D97-AF65-F5344CB8AC3E}">
        <p14:creationId xmlns:p14="http://schemas.microsoft.com/office/powerpoint/2010/main" xmlns="" val="1448707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additive="base">
                                        <p:cTn id="4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additive="base">
                                        <p:cTn id="5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الفصل الرابع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p>
          <a:p>
            <a:r>
              <a:rPr lang="ar-SA" dirty="0" smtClean="0"/>
              <a:t>الجريمة المنظمة </a:t>
            </a:r>
          </a:p>
          <a:p>
            <a:r>
              <a:rPr lang="ar-SA" dirty="0" smtClean="0"/>
              <a:t>الاتجاهات المفسرة للجريمة </a:t>
            </a:r>
          </a:p>
          <a:p>
            <a:r>
              <a:rPr lang="ar-SA" dirty="0" smtClean="0"/>
              <a:t>الجريمة في الدول العربية</a:t>
            </a:r>
          </a:p>
          <a:p>
            <a:r>
              <a:rPr lang="ar-SA" dirty="0" smtClean="0"/>
              <a:t>اليات مواجهة الجريمة والقضاء عليها</a:t>
            </a:r>
          </a:p>
          <a:p>
            <a:r>
              <a:rPr lang="ar-SA" dirty="0" smtClean="0"/>
              <a:t>اعلان الأمم المتحدة بشان الجريمة  </a:t>
            </a:r>
            <a:endParaRPr lang="ar-SA" dirty="0"/>
          </a:p>
        </p:txBody>
      </p:sp>
    </p:spTree>
    <p:extLst>
      <p:ext uri="{BB962C8B-B14F-4D97-AF65-F5344CB8AC3E}">
        <p14:creationId xmlns:p14="http://schemas.microsoft.com/office/powerpoint/2010/main" xmlns="" val="35933694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توزيع الدرجات      </a:t>
            </a:r>
            <a:endParaRPr lang="ar-SA" dirty="0">
              <a:solidFill>
                <a:srgbClr val="FF0000"/>
              </a:solidFill>
            </a:endParaRPr>
          </a:p>
        </p:txBody>
      </p:sp>
      <p:sp>
        <p:nvSpPr>
          <p:cNvPr id="3" name="عنصر نائب للمحتوى 2"/>
          <p:cNvSpPr>
            <a:spLocks noGrp="1"/>
          </p:cNvSpPr>
          <p:nvPr>
            <p:ph idx="1"/>
          </p:nvPr>
        </p:nvSpPr>
        <p:spPr>
          <a:xfrm>
            <a:off x="0" y="1371600"/>
            <a:ext cx="9410700" cy="4754563"/>
          </a:xfrm>
        </p:spPr>
        <p:txBody>
          <a:bodyPr/>
          <a:lstStyle/>
          <a:p>
            <a:r>
              <a:rPr lang="en-US" dirty="0" smtClean="0"/>
              <a:t>               </a:t>
            </a:r>
            <a:r>
              <a:rPr lang="ar-SA" sz="5400" dirty="0" smtClean="0"/>
              <a:t>درجة للاختبار النهائي  70</a:t>
            </a:r>
          </a:p>
          <a:p>
            <a:r>
              <a:rPr lang="ar-SA" sz="5400" dirty="0" smtClean="0"/>
              <a:t>10     </a:t>
            </a:r>
            <a:r>
              <a:rPr lang="en-US" sz="5400" dirty="0" smtClean="0"/>
              <a:t> </a:t>
            </a:r>
            <a:r>
              <a:rPr lang="ar-SA" sz="5400" dirty="0" smtClean="0"/>
              <a:t>درجة الوجبات         </a:t>
            </a:r>
          </a:p>
          <a:p>
            <a:r>
              <a:rPr lang="en-US" sz="5400" dirty="0" smtClean="0"/>
              <a:t> </a:t>
            </a:r>
            <a:r>
              <a:rPr lang="ar-SA" sz="5400" dirty="0" smtClean="0"/>
              <a:t>درجة للمشاركة         10              </a:t>
            </a:r>
          </a:p>
          <a:p>
            <a:r>
              <a:rPr lang="ar-SA" sz="5400" dirty="0" smtClean="0"/>
              <a:t>المحاضرة المباشرة     10 </a:t>
            </a:r>
          </a:p>
        </p:txBody>
      </p:sp>
    </p:spTree>
    <p:extLst>
      <p:ext uri="{BB962C8B-B14F-4D97-AF65-F5344CB8AC3E}">
        <p14:creationId xmlns:p14="http://schemas.microsoft.com/office/powerpoint/2010/main" xmlns="" val="728712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وسائل الاتصال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dirty="0" smtClean="0"/>
              <a:t>Email  : alzyoud7@yahoo</a:t>
            </a:r>
            <a:r>
              <a:rPr lang="ar-SA" dirty="0" smtClean="0"/>
              <a:t>.</a:t>
            </a:r>
            <a:r>
              <a:rPr lang="en-US" dirty="0" smtClean="0"/>
              <a:t>com					</a:t>
            </a:r>
          </a:p>
          <a:p>
            <a:r>
              <a:rPr lang="en-US" dirty="0"/>
              <a:t> </a:t>
            </a:r>
            <a:r>
              <a:rPr lang="en-US" dirty="0" err="1" smtClean="0"/>
              <a:t>tel</a:t>
            </a:r>
            <a:r>
              <a:rPr lang="en-US" dirty="0" smtClean="0"/>
              <a:t>: 																				</a:t>
            </a:r>
            <a:endParaRPr lang="ar-SA" dirty="0"/>
          </a:p>
        </p:txBody>
      </p:sp>
    </p:spTree>
    <p:extLst>
      <p:ext uri="{BB962C8B-B14F-4D97-AF65-F5344CB8AC3E}">
        <p14:creationId xmlns:p14="http://schemas.microsoft.com/office/powerpoint/2010/main" xmlns="" val="28022926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المحتوى </a:t>
            </a:r>
            <a:endParaRPr lang="ar-SA" dirty="0">
              <a:solidFill>
                <a:srgbClr val="FF0000"/>
              </a:solidFill>
            </a:endParaRPr>
          </a:p>
        </p:txBody>
      </p:sp>
      <p:sp>
        <p:nvSpPr>
          <p:cNvPr id="3" name="عنصر نائب للمحتوى 2"/>
          <p:cNvSpPr>
            <a:spLocks noGrp="1"/>
          </p:cNvSpPr>
          <p:nvPr>
            <p:ph idx="1"/>
          </p:nvPr>
        </p:nvSpPr>
        <p:spPr>
          <a:xfrm>
            <a:off x="495300" y="1524000"/>
            <a:ext cx="9029700" cy="4602163"/>
          </a:xfrm>
        </p:spPr>
        <p:txBody>
          <a:bodyPr/>
          <a:lstStyle/>
          <a:p>
            <a:r>
              <a:rPr lang="ar-SA" dirty="0" smtClean="0"/>
              <a:t>المقرر بعنوان ((  المشكلات الاجتماعية المعاصرة )) </a:t>
            </a:r>
          </a:p>
          <a:p>
            <a:r>
              <a:rPr lang="ar-SA" dirty="0" smtClean="0"/>
              <a:t>المؤلفون : د/ عصام توفيق </a:t>
            </a:r>
          </a:p>
          <a:p>
            <a:r>
              <a:rPr lang="ar-SA" dirty="0"/>
              <a:t> </a:t>
            </a:r>
            <a:r>
              <a:rPr lang="ar-SA" dirty="0" smtClean="0"/>
              <a:t>           د/ سحر فتحي </a:t>
            </a:r>
          </a:p>
          <a:p>
            <a:r>
              <a:rPr lang="ar-SA" dirty="0"/>
              <a:t> </a:t>
            </a:r>
            <a:r>
              <a:rPr lang="ar-SA" dirty="0" smtClean="0"/>
              <a:t>          د/غبير عبد المنعم </a:t>
            </a:r>
          </a:p>
          <a:p>
            <a:r>
              <a:rPr lang="ar-SA" dirty="0"/>
              <a:t> </a:t>
            </a:r>
            <a:r>
              <a:rPr lang="ar-SA" dirty="0" smtClean="0"/>
              <a:t>         دار الفكر ( ناشرون وموزعون )</a:t>
            </a:r>
          </a:p>
          <a:p>
            <a:r>
              <a:rPr lang="ar-SA" dirty="0"/>
              <a:t> </a:t>
            </a:r>
            <a:r>
              <a:rPr lang="ar-SA" dirty="0" smtClean="0"/>
              <a:t>         عمان – الأردن </a:t>
            </a:r>
          </a:p>
          <a:p>
            <a:r>
              <a:rPr lang="ar-SA" dirty="0" smtClean="0"/>
              <a:t>          الطبعة الأولى      2008     </a:t>
            </a:r>
            <a:endParaRPr lang="ar-SA" dirty="0"/>
          </a:p>
        </p:txBody>
      </p:sp>
    </p:spTree>
    <p:extLst>
      <p:ext uri="{BB962C8B-B14F-4D97-AF65-F5344CB8AC3E}">
        <p14:creationId xmlns:p14="http://schemas.microsoft.com/office/powerpoint/2010/main" xmlns="" val="82493088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11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الاولى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12731173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8" y="0"/>
            <a:ext cx="9906000" cy="1485900"/>
          </a:xfrm>
          <a:solidFill>
            <a:srgbClr val="FFFF00"/>
          </a:solidFill>
        </p:spPr>
        <p:txBody>
          <a:bodyPr/>
          <a:lstStyle/>
          <a:p>
            <a:r>
              <a:rPr lang="ar-SA" b="1" dirty="0" smtClean="0">
                <a:ln w="10541" cmpd="sng">
                  <a:solidFill>
                    <a:srgbClr val="7D7D7D">
                      <a:tint val="100000"/>
                      <a:shade val="100000"/>
                      <a:satMod val="110000"/>
                    </a:srgbClr>
                  </a:solidFill>
                  <a:prstDash val="solid"/>
                </a:ln>
                <a:solidFill>
                  <a:srgbClr val="0070C0"/>
                </a:solidFill>
              </a:rPr>
              <a:t>          </a:t>
            </a:r>
            <a:br>
              <a:rPr lang="ar-SA" b="1" dirty="0" smtClean="0">
                <a:ln w="10541" cmpd="sng">
                  <a:solidFill>
                    <a:srgbClr val="7D7D7D">
                      <a:tint val="100000"/>
                      <a:shade val="100000"/>
                      <a:satMod val="110000"/>
                    </a:srgbClr>
                  </a:solidFill>
                  <a:prstDash val="solid"/>
                </a:ln>
                <a:solidFill>
                  <a:srgbClr val="0070C0"/>
                </a:solidFill>
              </a:rPr>
            </a:br>
            <a:r>
              <a:rPr lang="ar-SA" b="1" dirty="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0070C0"/>
                </a:solidFill>
              </a:rPr>
              <a:t>                       </a:t>
            </a:r>
            <a:r>
              <a:rPr lang="ar-SA" b="1" dirty="0" smtClean="0">
                <a:ln w="10541" cmpd="sng">
                  <a:solidFill>
                    <a:srgbClr val="7D7D7D">
                      <a:tint val="100000"/>
                      <a:shade val="100000"/>
                      <a:satMod val="110000"/>
                    </a:srgbClr>
                  </a:solidFill>
                  <a:prstDash val="solid"/>
                </a:ln>
                <a:solidFill>
                  <a:srgbClr val="FF0000"/>
                </a:solidFill>
              </a:rPr>
              <a:t>المقدمة</a:t>
            </a:r>
            <a:r>
              <a:rPr lang="ar-SA" b="1" dirty="0">
                <a:ln w="10541" cmpd="sng">
                  <a:solidFill>
                    <a:srgbClr val="7D7D7D">
                      <a:tint val="100000"/>
                      <a:shade val="100000"/>
                      <a:satMod val="110000"/>
                    </a:srgbClr>
                  </a:solidFill>
                  <a:prstDash val="solid"/>
                </a:ln>
                <a:solidFill>
                  <a:srgbClr val="0070C0"/>
                </a:solidFill>
              </a:rPr>
              <a:t/>
            </a:r>
            <a:br>
              <a:rPr lang="ar-SA" b="1" dirty="0">
                <a:ln w="10541" cmpd="sng">
                  <a:solidFill>
                    <a:srgbClr val="7D7D7D">
                      <a:tint val="100000"/>
                      <a:shade val="100000"/>
                      <a:satMod val="110000"/>
                    </a:srgbClr>
                  </a:solidFill>
                  <a:prstDash val="solid"/>
                </a:ln>
                <a:solidFill>
                  <a:srgbClr val="0070C0"/>
                </a:solidFill>
              </a:rPr>
            </a:br>
            <a:endParaRPr lang="ar-SA" dirty="0">
              <a:solidFill>
                <a:srgbClr val="0070C0"/>
              </a:solidFill>
            </a:endParaRPr>
          </a:p>
        </p:txBody>
      </p:sp>
      <p:sp>
        <p:nvSpPr>
          <p:cNvPr id="3" name="عنصر نائب للمحتوى 2"/>
          <p:cNvSpPr>
            <a:spLocks noGrp="1"/>
          </p:cNvSpPr>
          <p:nvPr>
            <p:ph idx="1"/>
          </p:nvPr>
        </p:nvSpPr>
        <p:spPr>
          <a:xfrm>
            <a:off x="495300" y="1524000"/>
            <a:ext cx="8877300" cy="4602163"/>
          </a:xfrm>
        </p:spPr>
        <p:txBody>
          <a:bodyPr/>
          <a:lstStyle/>
          <a:p>
            <a:pPr>
              <a:lnSpc>
                <a:spcPct val="150000"/>
              </a:lnSpc>
            </a:pPr>
            <a:r>
              <a:rPr lang="ar-SA" dirty="0" smtClean="0"/>
              <a:t>مع </a:t>
            </a:r>
            <a:r>
              <a:rPr lang="ar-SA" dirty="0"/>
              <a:t>تشابك العلاقات الاجتماعية وتعقد النظام الاجتماعي بالإضافة الى تعقد الوحدات الاجتماعية ,ظهرت الحاجة الى علم يبين ويحدد ويساهم في فهم  قواعد واسس وقوانين العلاقات الاجتماعية, التي تواجه الانسان </a:t>
            </a:r>
            <a:r>
              <a:rPr lang="ar-SA" dirty="0" smtClean="0"/>
              <a:t>ويساهم في </a:t>
            </a:r>
            <a:r>
              <a:rPr lang="ar-SA" dirty="0"/>
              <a:t>فهم علاقته بغيرة من افراد المجتمع </a:t>
            </a:r>
            <a:r>
              <a:rPr lang="ar-SA" dirty="0" smtClean="0"/>
              <a:t>اثناء  قيامة </a:t>
            </a:r>
            <a:r>
              <a:rPr lang="ar-SA" dirty="0"/>
              <a:t>بالعملية الإنتاجية من اجل اشباع حاجاته الإنسانية</a:t>
            </a:r>
          </a:p>
          <a:p>
            <a:pPr>
              <a:lnSpc>
                <a:spcPct val="150000"/>
              </a:lnSpc>
            </a:pPr>
            <a:endParaRPr lang="ar-SA" dirty="0"/>
          </a:p>
        </p:txBody>
      </p:sp>
      <p:sp>
        <p:nvSpPr>
          <p:cNvPr id="6" name="سهم منحني إلى اليمين 5"/>
          <p:cNvSpPr/>
          <p:nvPr/>
        </p:nvSpPr>
        <p:spPr>
          <a:xfrm>
            <a:off x="3397876" y="533400"/>
            <a:ext cx="1219200" cy="1302806"/>
          </a:xfrm>
          <a:prstGeom prst="curvedRightArrow">
            <a:avLst>
              <a:gd name="adj1" fmla="val 10734"/>
              <a:gd name="adj2" fmla="val 50000"/>
              <a:gd name="adj3" fmla="val 250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xmlns="" val="937159889"/>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أسس دراسة المشكلات الاجتماعية</a:t>
            </a:r>
            <a:endParaRPr lang="en-US" dirty="0">
              <a:solidFill>
                <a:srgbClr val="FF0000"/>
              </a:solidFill>
            </a:endParaRPr>
          </a:p>
        </p:txBody>
      </p:sp>
      <p:sp>
        <p:nvSpPr>
          <p:cNvPr id="3" name="Content Placeholder 2"/>
          <p:cNvSpPr>
            <a:spLocks noGrp="1"/>
          </p:cNvSpPr>
          <p:nvPr>
            <p:ph idx="1"/>
          </p:nvPr>
        </p:nvSpPr>
        <p:spPr>
          <a:xfrm>
            <a:off x="609600" y="1371600"/>
            <a:ext cx="8991600" cy="4754563"/>
          </a:xfrm>
        </p:spPr>
        <p:txBody>
          <a:bodyPr/>
          <a:lstStyle/>
          <a:p>
            <a:r>
              <a:rPr lang="ar-SA" dirty="0">
                <a:solidFill>
                  <a:srgbClr val="FF0000"/>
                </a:solidFill>
              </a:rPr>
              <a:t>أولا: ماهي المشكلة الاجتماعية </a:t>
            </a:r>
            <a:r>
              <a:rPr lang="ar-SA" dirty="0" smtClean="0">
                <a:solidFill>
                  <a:srgbClr val="FF0000"/>
                </a:solidFill>
              </a:rPr>
              <a:t>.</a:t>
            </a:r>
            <a:endParaRPr lang="ar-SA" dirty="0"/>
          </a:p>
          <a:p>
            <a:pPr lvl="0"/>
            <a:r>
              <a:rPr lang="ar-SA" sz="2400" dirty="0" smtClean="0">
                <a:latin typeface="Leelawadee" pitchFamily="34" charset="-34"/>
              </a:rPr>
              <a:t>*** في المجتمعات المحلية / الريفية عادة ما تكون الحياة  تسير بطريقة  بسيطة ومحددة إيجابية الصفات بشكل على عكس ما يحدث في المجتمعات الحضرية /المدينة التي يعد التغير السريع من اهم سماتها نتيجة النمو السريع للصناعة والتجارة وأساليب التنقل والاتصال, بالإضافة الى التغير العشوائي في المفاهيم والقيم ,واسس التواصل بين افراد المجتمع </a:t>
            </a:r>
            <a:r>
              <a:rPr lang="ar-SA" sz="2400" dirty="0">
                <a:solidFill>
                  <a:prstClr val="black"/>
                </a:solidFill>
                <a:latin typeface="Leelawadee" pitchFamily="34" charset="-34"/>
              </a:rPr>
              <a:t>بالإضافة الى الكثير من العوامل </a:t>
            </a:r>
            <a:r>
              <a:rPr lang="ar-SA" sz="2400" dirty="0" smtClean="0">
                <a:solidFill>
                  <a:prstClr val="black"/>
                </a:solidFill>
                <a:latin typeface="Leelawadee" pitchFamily="34" charset="-34"/>
              </a:rPr>
              <a:t>الأخرى</a:t>
            </a:r>
            <a:r>
              <a:rPr lang="ar-SA" dirty="0" smtClean="0">
                <a:solidFill>
                  <a:prstClr val="black"/>
                </a:solidFill>
              </a:rPr>
              <a:t>.</a:t>
            </a:r>
            <a:r>
              <a:rPr lang="ar-SA" sz="2400" dirty="0" smtClean="0">
                <a:latin typeface="Leelawadee" pitchFamily="34" charset="-34"/>
              </a:rPr>
              <a:t> </a:t>
            </a:r>
            <a:r>
              <a:rPr lang="en-US" sz="2400" dirty="0" smtClean="0">
                <a:latin typeface="Leelawadee" pitchFamily="34" charset="-34"/>
              </a:rPr>
              <a:t> </a:t>
            </a:r>
          </a:p>
          <a:p>
            <a:r>
              <a:rPr lang="ar-SA" sz="2400" dirty="0" smtClean="0">
                <a:latin typeface="Leelawadee" pitchFamily="34" charset="-34"/>
              </a:rPr>
              <a:t>التي يصيب النسيج الاجتماعي بالتفكك وتدخل علية مفاهيم وقيم وعادات جديد مبنية على أساس طبيعة الحياة التي يعيشها السكان وخاصة فيما يتعلق بالسلوك الأخلاقي والمصالح </a:t>
            </a:r>
            <a:r>
              <a:rPr lang="en-US" sz="2400" dirty="0" smtClean="0">
                <a:latin typeface="Leelawadee" pitchFamily="34" charset="-34"/>
              </a:rPr>
              <a:t>     </a:t>
            </a:r>
            <a:r>
              <a:rPr lang="ar-SA" sz="2400" dirty="0" smtClean="0">
                <a:latin typeface="Leelawadee" pitchFamily="34" charset="-34"/>
              </a:rPr>
              <a:t>الشخصية. </a:t>
            </a:r>
            <a:r>
              <a:rPr lang="ar-SA" sz="2400" b="1" dirty="0" smtClean="0">
                <a:latin typeface="Leelawadee" pitchFamily="34" charset="-34"/>
              </a:rPr>
              <a:t>كل هذا يؤدي </a:t>
            </a:r>
            <a:r>
              <a:rPr lang="ar-SA" sz="2400" dirty="0" smtClean="0">
                <a:solidFill>
                  <a:srgbClr val="FF0000"/>
                </a:solidFill>
                <a:latin typeface="Leelawadee" pitchFamily="34" charset="-34"/>
              </a:rPr>
              <a:t>الى خلق وإيجاد مشكلات اجتماعية مختلفة حسب وجهة النظر الذى ترى من خلاله المشكلة نسترض فيما يلي اهم العوامل في تفسير المشكلات الاجتماعية وتقرير أسبابها وطرق علاجها  </a:t>
            </a:r>
            <a:endParaRPr lang="ar-SA" dirty="0" smtClean="0">
              <a:solidFill>
                <a:srgbClr val="FF0000"/>
              </a:solidFill>
            </a:endParaRPr>
          </a:p>
        </p:txBody>
      </p:sp>
      <p:sp>
        <p:nvSpPr>
          <p:cNvPr id="4" name="سهم منحني إلى الأعلى 3"/>
          <p:cNvSpPr/>
          <p:nvPr/>
        </p:nvSpPr>
        <p:spPr>
          <a:xfrm rot="5905148">
            <a:off x="2571291" y="553708"/>
            <a:ext cx="1029615" cy="949984"/>
          </a:xfrm>
          <a:prstGeom prst="curvedUpArrow">
            <a:avLst>
              <a:gd name="adj1" fmla="val 25000"/>
              <a:gd name="adj2" fmla="val 7821"/>
              <a:gd name="adj3" fmla="val 20604"/>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3">
                                            <p:txEl>
                                              <p:pRg st="0" end="0"/>
                                            </p:txEl>
                                          </p:spTgt>
                                        </p:tgtEl>
                                      </p:cBhvr>
                                    </p:animEffect>
                                    <p:anim calcmode="lin" valueType="num">
                                      <p:cBhvr>
                                        <p:cTn id="7"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3">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47216"/>
          </a:xfrm>
          <a:solidFill>
            <a:srgbClr val="FFFF00"/>
          </a:solidFill>
        </p:spPr>
        <p:txBody>
          <a:bodyPr/>
          <a:lstStyle/>
          <a:p>
            <a:pPr algn="r"/>
            <a:r>
              <a:rPr lang="ar-SA" sz="3200" dirty="0" smtClean="0">
                <a:solidFill>
                  <a:srgbClr val="FF0000"/>
                </a:solidFill>
                <a:ea typeface="+mn-ea"/>
              </a:rPr>
              <a:t>          اهم العوامل </a:t>
            </a:r>
            <a:r>
              <a:rPr lang="ar-SA" sz="3200" dirty="0">
                <a:solidFill>
                  <a:srgbClr val="FF0000"/>
                </a:solidFill>
                <a:ea typeface="+mn-ea"/>
              </a:rPr>
              <a:t>في تفسير المشكلات </a:t>
            </a:r>
            <a:r>
              <a:rPr lang="ar-SA" sz="3200" dirty="0" smtClean="0">
                <a:solidFill>
                  <a:srgbClr val="FF0000"/>
                </a:solidFill>
                <a:ea typeface="+mn-ea"/>
              </a:rPr>
              <a:t>الاجتماعية</a:t>
            </a:r>
            <a:r>
              <a:rPr lang="en-US" sz="3200" dirty="0" smtClean="0">
                <a:solidFill>
                  <a:srgbClr val="FF0000"/>
                </a:solidFill>
                <a:ea typeface="+mn-ea"/>
              </a:rPr>
              <a:t>    </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304800" y="1352582"/>
            <a:ext cx="9372600" cy="5257800"/>
          </a:xfrm>
        </p:spPr>
        <p:txBody>
          <a:bodyPr/>
          <a:lstStyle/>
          <a:p>
            <a:r>
              <a:rPr lang="ar-SA" dirty="0">
                <a:solidFill>
                  <a:prstClr val="black"/>
                </a:solidFill>
              </a:rPr>
              <a:t> </a:t>
            </a:r>
            <a:r>
              <a:rPr lang="ar-SA" dirty="0" smtClean="0">
                <a:solidFill>
                  <a:prstClr val="black"/>
                </a:solidFill>
              </a:rPr>
              <a:t>             </a:t>
            </a:r>
            <a:endParaRPr lang="ar-SA" dirty="0">
              <a:solidFill>
                <a:srgbClr val="FF0000"/>
              </a:solidFill>
            </a:endParaRPr>
          </a:p>
          <a:p>
            <a:r>
              <a:rPr lang="ar-SA" sz="2400" dirty="0" smtClean="0"/>
              <a:t>1.تعود الكثير من المشكلات الاجتماعية الى التفاوت في سرعة التغيرات الاجتماعية والثقافية .</a:t>
            </a:r>
          </a:p>
          <a:p>
            <a:r>
              <a:rPr lang="ar-SA" sz="2400" dirty="0" smtClean="0"/>
              <a:t>2.من المشكلات الاجتماعية ما هو نابع من فشل الثقافة الحضرية. في مواجهة تطلعات الفرد واهدافه المجتمعية والشخصية </a:t>
            </a:r>
          </a:p>
          <a:p>
            <a:r>
              <a:rPr lang="ar-SA" sz="2400" dirty="0" smtClean="0"/>
              <a:t>3.التفكك الاجتماعي وما يصاحبه من محاولة لإعادة التنظيم الاجتماعي للبيئة الحضرية.</a:t>
            </a:r>
          </a:p>
          <a:p>
            <a:r>
              <a:rPr lang="ar-SA" sz="2400" dirty="0" smtClean="0"/>
              <a:t>4.ضعف أواصر الصلات الأولية وما ينتج عن ذلك من الضعف الذي يصيب الضبط الاجتماعي.</a:t>
            </a:r>
          </a:p>
          <a:p>
            <a:r>
              <a:rPr lang="ar-SA" sz="2400" dirty="0" smtClean="0"/>
              <a:t>5. الاعتماد الأساسي على أساليب الرقابة الاجتماعية الرسمية الخارجية </a:t>
            </a:r>
          </a:p>
          <a:p>
            <a:r>
              <a:rPr lang="ar-SA" sz="2400" dirty="0" smtClean="0"/>
              <a:t>((</a:t>
            </a:r>
            <a:r>
              <a:rPr lang="ar-SA" sz="2400" dirty="0" smtClean="0">
                <a:solidFill>
                  <a:srgbClr val="FF0000"/>
                </a:solidFill>
              </a:rPr>
              <a:t>كرقابة القانون والشرطة </a:t>
            </a:r>
            <a:r>
              <a:rPr lang="ar-SA" sz="2400" dirty="0" smtClean="0"/>
              <a:t>))مع عدم كفاية هذه الأساليب لتوفير السلوك السوي في البيئة الحضرية </a:t>
            </a:r>
            <a:endParaRPr lang="en-US" sz="2400" dirty="0" smtClean="0"/>
          </a:p>
          <a:p>
            <a:r>
              <a:rPr lang="ar-SA" dirty="0" smtClean="0"/>
              <a:t>  </a:t>
            </a:r>
          </a:p>
        </p:txBody>
      </p:sp>
      <p:sp>
        <p:nvSpPr>
          <p:cNvPr id="6" name="سهم منحني 5"/>
          <p:cNvSpPr/>
          <p:nvPr/>
        </p:nvSpPr>
        <p:spPr>
          <a:xfrm rot="5400000">
            <a:off x="8719226" y="840146"/>
            <a:ext cx="1108627" cy="868680"/>
          </a:xfrm>
          <a:prstGeom prst="bentArrow">
            <a:avLst>
              <a:gd name="adj1" fmla="val 25000"/>
              <a:gd name="adj2" fmla="val 26354"/>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3806889849"/>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1" y="0"/>
            <a:ext cx="9906000" cy="1371600"/>
          </a:xfrm>
          <a:solidFill>
            <a:srgbClr val="FFFF00"/>
          </a:solidFill>
        </p:spPr>
        <p:txBody>
          <a:bodyPr/>
          <a:lstStyle/>
          <a:p>
            <a:pPr>
              <a:lnSpc>
                <a:spcPct val="150000"/>
              </a:lnSpc>
            </a:pPr>
            <a:r>
              <a:rPr lang="ar-SA" sz="2400" dirty="0" smtClean="0">
                <a:solidFill>
                  <a:srgbClr val="FF0066"/>
                </a:solidFill>
              </a:rPr>
              <a:t/>
            </a:r>
            <a:br>
              <a:rPr lang="ar-SA" sz="2400" dirty="0" smtClean="0">
                <a:solidFill>
                  <a:srgbClr val="FF0066"/>
                </a:solidFill>
              </a:rPr>
            </a:br>
            <a:r>
              <a:rPr lang="ar-SA" sz="2400" dirty="0">
                <a:solidFill>
                  <a:srgbClr val="FF0066"/>
                </a:solidFill>
              </a:rPr>
              <a:t> </a:t>
            </a: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rgbClr val="FF0066"/>
                </a:solidFill>
              </a:rPr>
              <a:t>                                     </a:t>
            </a:r>
            <a:r>
              <a:rPr lang="ar-SA" sz="2800" b="1" dirty="0" smtClean="0">
                <a:solidFill>
                  <a:srgbClr val="FF0000"/>
                </a:solidFill>
              </a:rPr>
              <a:t>ملاحظة مهمة </a:t>
            </a:r>
            <a:r>
              <a:rPr lang="ar-SA" sz="2400" dirty="0">
                <a:solidFill>
                  <a:srgbClr val="FF0066"/>
                </a:solidFill>
              </a:rPr>
              <a:t/>
            </a:r>
            <a:br>
              <a:rPr lang="ar-SA" sz="2400" dirty="0">
                <a:solidFill>
                  <a:srgbClr val="FF0066"/>
                </a:solidFill>
              </a:rPr>
            </a:br>
            <a:r>
              <a:rPr lang="ar-SA" sz="2400" dirty="0" smtClean="0">
                <a:solidFill>
                  <a:srgbClr val="FF0066"/>
                </a:solidFill>
              </a:rPr>
              <a:t/>
            </a:r>
            <a:br>
              <a:rPr lang="ar-SA" sz="2400" dirty="0" smtClean="0">
                <a:solidFill>
                  <a:srgbClr val="FF0066"/>
                </a:solidFill>
              </a:rPr>
            </a:br>
            <a:r>
              <a:rPr lang="ar-SA" sz="2400" dirty="0">
                <a:solidFill>
                  <a:srgbClr val="FF0066"/>
                </a:solidFill>
              </a:rPr>
              <a:t/>
            </a:r>
            <a:br>
              <a:rPr lang="ar-SA" sz="2400" dirty="0">
                <a:solidFill>
                  <a:srgbClr val="FF0066"/>
                </a:solidFill>
              </a:rPr>
            </a:br>
            <a:r>
              <a:rPr lang="ar-SA" sz="2400" dirty="0" smtClean="0">
                <a:solidFill>
                  <a:schemeClr val="tx1"/>
                </a:solidFill>
              </a:rPr>
              <a:t>*** من صفات </a:t>
            </a:r>
            <a:r>
              <a:rPr lang="ar-SA" sz="2400" dirty="0">
                <a:solidFill>
                  <a:schemeClr val="tx1"/>
                </a:solidFill>
              </a:rPr>
              <a:t>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a:t>
            </a:r>
            <a:r>
              <a:rPr lang="ar-SA" sz="2400" dirty="0" smtClean="0">
                <a:solidFill>
                  <a:schemeClr val="tx1"/>
                </a:solidFill>
              </a:rPr>
              <a:t>على علاقة الناس بالبيئة ( </a:t>
            </a:r>
            <a:r>
              <a:rPr lang="ar-SA" sz="2400" dirty="0" smtClean="0">
                <a:solidFill>
                  <a:srgbClr val="FF0000"/>
                </a:solidFill>
              </a:rPr>
              <a:t>سلبا او إيجابا </a:t>
            </a:r>
            <a:r>
              <a:rPr lang="ar-SA" sz="2400" dirty="0" smtClean="0">
                <a:solidFill>
                  <a:schemeClr val="tx1"/>
                </a:solidFill>
              </a:rPr>
              <a:t>)</a:t>
            </a:r>
            <a:endParaRPr lang="en-US" sz="2400" dirty="0">
              <a:solidFill>
                <a:schemeClr val="tx1"/>
              </a:solidFill>
            </a:endParaRPr>
          </a:p>
        </p:txBody>
      </p:sp>
      <p:sp>
        <p:nvSpPr>
          <p:cNvPr id="3" name="Content Placeholder 2"/>
          <p:cNvSpPr>
            <a:spLocks noGrp="1"/>
          </p:cNvSpPr>
          <p:nvPr>
            <p:ph idx="1"/>
          </p:nvPr>
        </p:nvSpPr>
        <p:spPr>
          <a:xfrm>
            <a:off x="0" y="6156644"/>
            <a:ext cx="6019800" cy="45719"/>
          </a:xfrm>
        </p:spPr>
        <p:txBody>
          <a:bodyPr/>
          <a:lstStyle/>
          <a:p>
            <a:endParaRPr lang="en-US" dirty="0" smtClean="0"/>
          </a:p>
          <a:p>
            <a:endParaRPr lang="en-US" dirty="0" smtClean="0"/>
          </a:p>
          <a:p>
            <a:endParaRPr lang="en-US" dirty="0" smtClean="0"/>
          </a:p>
          <a:p>
            <a:endParaRPr lang="en-US" dirty="0"/>
          </a:p>
          <a:p>
            <a:r>
              <a:rPr lang="en-US" dirty="0" smtClean="0"/>
              <a:t> </a:t>
            </a:r>
          </a:p>
          <a:p>
            <a:r>
              <a:rPr lang="en-US" dirty="0" smtClean="0"/>
              <a:t>       </a:t>
            </a:r>
            <a:r>
              <a:rPr lang="ar-SA" dirty="0" smtClean="0"/>
              <a:t>        </a:t>
            </a:r>
          </a:p>
        </p:txBody>
      </p:sp>
      <p:sp>
        <p:nvSpPr>
          <p:cNvPr id="5" name="سهم منحني 4"/>
          <p:cNvSpPr/>
          <p:nvPr/>
        </p:nvSpPr>
        <p:spPr>
          <a:xfrm rot="5400000">
            <a:off x="6858000" y="381001"/>
            <a:ext cx="1371601" cy="1371602"/>
          </a:xfrm>
          <a:prstGeom prst="ben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190500"/>
            <a:ext cx="8915400" cy="1143000"/>
          </a:xfrm>
          <a:solidFill>
            <a:srgbClr val="FFFF00"/>
          </a:solidFill>
        </p:spPr>
        <p:txBody>
          <a:bodyPr/>
          <a:lstStyle/>
          <a:p>
            <a:r>
              <a:rPr lang="ar-SA" dirty="0" smtClean="0">
                <a:solidFill>
                  <a:srgbClr val="FF0066"/>
                </a:solidFill>
              </a:rPr>
              <a:t>         **  شروط المشكلة الاجتماعية </a:t>
            </a:r>
            <a:endParaRPr lang="ar-SA" dirty="0">
              <a:solidFill>
                <a:srgbClr val="FF0066"/>
              </a:solidFill>
            </a:endParaRPr>
          </a:p>
        </p:txBody>
      </p:sp>
      <p:sp>
        <p:nvSpPr>
          <p:cNvPr id="3" name="عنصر نائب للمحتوى 2"/>
          <p:cNvSpPr>
            <a:spLocks noGrp="1"/>
          </p:cNvSpPr>
          <p:nvPr>
            <p:ph idx="1"/>
          </p:nvPr>
        </p:nvSpPr>
        <p:spPr/>
        <p:txBody>
          <a:bodyPr/>
          <a:lstStyle/>
          <a:p>
            <a:pPr>
              <a:lnSpc>
                <a:spcPct val="150000"/>
              </a:lnSpc>
            </a:pPr>
            <a:r>
              <a:rPr lang="ar-SA" dirty="0" smtClean="0"/>
              <a:t>1.ضرورة وجود ظرف موضوعي (جريمة ,فقر ,تعصب ديني )</a:t>
            </a:r>
          </a:p>
          <a:p>
            <a:pPr>
              <a:lnSpc>
                <a:spcPct val="150000"/>
              </a:lnSpc>
            </a:pPr>
            <a:r>
              <a:rPr lang="ar-SA" dirty="0" smtClean="0"/>
              <a:t>2.ينبغي ان يكون هناك تعريفي ذاتي من خلال بعض أعضاء المجتمع بان هذا الظرف يعد بمثابة مشكلة </a:t>
            </a:r>
            <a:endParaRPr lang="ar-SA" dirty="0"/>
          </a:p>
        </p:txBody>
      </p:sp>
      <p:sp>
        <p:nvSpPr>
          <p:cNvPr id="4" name="سهم منحني 3"/>
          <p:cNvSpPr/>
          <p:nvPr/>
        </p:nvSpPr>
        <p:spPr>
          <a:xfrm rot="5400000">
            <a:off x="7876417" y="880615"/>
            <a:ext cx="1105909" cy="868680"/>
          </a:xfrm>
          <a:prstGeom prst="bentArrow">
            <a:avLst>
              <a:gd name="adj1" fmla="val 35346"/>
              <a:gd name="adj2" fmla="val 25000"/>
              <a:gd name="adj3" fmla="val 25000"/>
              <a:gd name="adj4" fmla="val 4375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2162104305"/>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017"/>
            <a:ext cx="9906000" cy="1458817"/>
          </a:xfrm>
          <a:solidFill>
            <a:srgbClr val="FFFF00"/>
          </a:solidFill>
        </p:spPr>
        <p:txBody>
          <a:bodyPr/>
          <a:lstStyle/>
          <a:p>
            <a:r>
              <a:rPr lang="ar-SA" dirty="0" smtClean="0">
                <a:solidFill>
                  <a:srgbClr val="0070C0"/>
                </a:solidFill>
              </a:rPr>
              <a:t>     </a:t>
            </a:r>
            <a:r>
              <a:rPr lang="ar-SA" dirty="0" smtClean="0">
                <a:solidFill>
                  <a:srgbClr val="FF0000"/>
                </a:solidFill>
              </a:rPr>
              <a:t>مفهوم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sz="4800" dirty="0" smtClean="0">
                <a:solidFill>
                  <a:srgbClr val="0070C0"/>
                </a:solidFill>
              </a:rPr>
              <a:t>↗</a:t>
            </a:r>
            <a:r>
              <a:rPr lang="ar-SA" dirty="0" smtClean="0"/>
              <a:t>المشكلة في اللغة من اشكل والتبس , والمشكل هو الملتبس .</a:t>
            </a:r>
          </a:p>
          <a:p>
            <a:r>
              <a:rPr lang="ar-SA" sz="4800" dirty="0">
                <a:solidFill>
                  <a:srgbClr val="0070C0"/>
                </a:solidFill>
              </a:rPr>
              <a:t>↗ </a:t>
            </a:r>
            <a:r>
              <a:rPr lang="ar-SA" dirty="0" smtClean="0"/>
              <a:t>المشكلة الاجتماعية : هي موقف يتطلب معالجة إصلاحية ,وينجم        عن أحوال المجتمع والبيئة الاجتماعية ,ويستلزم تجميع الوسائل         والجهود الاجتماعية لمواجهته وتحسينه    </a:t>
            </a:r>
          </a:p>
          <a:p>
            <a:r>
              <a:rPr lang="ar-SA" sz="4800" dirty="0">
                <a:solidFill>
                  <a:srgbClr val="0070C0"/>
                </a:solidFill>
              </a:rPr>
              <a:t>↗ </a:t>
            </a:r>
            <a:r>
              <a:rPr lang="ar-SA" dirty="0" smtClean="0"/>
              <a:t>هو عدم قيام مجموعة من الافراد بأدوارهم الاجتماعية المتفق عليها       مما يعيق احد النظم الاجتماعية كما هو الحال في الطلاق او            تشرد الاحداث</a:t>
            </a:r>
            <a:endParaRPr lang="ar-SA" dirty="0"/>
          </a:p>
        </p:txBody>
      </p:sp>
      <p:sp>
        <p:nvSpPr>
          <p:cNvPr id="4" name="سهم منحني إلى الأعلى 3"/>
          <p:cNvSpPr/>
          <p:nvPr/>
        </p:nvSpPr>
        <p:spPr>
          <a:xfrm rot="5655676">
            <a:off x="3215889" y="507378"/>
            <a:ext cx="1122969" cy="1304259"/>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817793181"/>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تابع          مفهوم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p:txBody>
          <a:bodyPr/>
          <a:lstStyle/>
          <a:p>
            <a:pPr marL="0" lvl="0" indent="0" rtl="1" eaLnBrk="1" hangingPunct="1">
              <a:spcBef>
                <a:spcPct val="0"/>
              </a:spcBef>
            </a:pPr>
            <a:r>
              <a:rPr lang="ar-SA" sz="4800" dirty="0">
                <a:solidFill>
                  <a:srgbClr val="0070C0"/>
                </a:solidFill>
              </a:rPr>
              <a:t>↗ </a:t>
            </a:r>
            <a:r>
              <a:rPr lang="ar-SA" sz="2800" dirty="0">
                <a:solidFill>
                  <a:prstClr val="black"/>
                </a:solidFill>
              </a:rPr>
              <a:t>وتشير المشكلات الاجتماعية عموما الى وجود احتياجات غير مشبعة لدى قطاعات عريضة من السكان ويعود ذلك الى عدم قدرة اشباعها الى عجز وقصور في النظم الاجتماعية الكلفة بمواجهة هذ1ة المشكلات او ندرة الموارد اللازمة لإشباعها </a:t>
            </a:r>
          </a:p>
          <a:p>
            <a:pPr marL="0" lvl="0" indent="0" rtl="1" eaLnBrk="1" hangingPunct="1">
              <a:spcBef>
                <a:spcPct val="0"/>
              </a:spcBef>
            </a:pPr>
            <a:r>
              <a:rPr lang="ar-SA" sz="2800" dirty="0">
                <a:solidFill>
                  <a:prstClr val="black"/>
                </a:solidFill>
              </a:rPr>
              <a:t>بالإضافة الى ان مفهوم المشكلات الاجتماعية لا يشمل فقط وجود احتياجات غير مشبعة وانما يتضمن أيضا ما يلي </a:t>
            </a:r>
            <a:r>
              <a:rPr lang="ar-SA" sz="2800" dirty="0" smtClean="0">
                <a:solidFill>
                  <a:prstClr val="black"/>
                </a:solidFill>
              </a:rPr>
              <a:t>...........</a:t>
            </a:r>
          </a:p>
          <a:p>
            <a:pPr marL="0" lvl="0" indent="0" rtl="1" eaLnBrk="1" hangingPunct="1">
              <a:spcBef>
                <a:spcPct val="0"/>
              </a:spcBef>
            </a:pP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مدى توافر المواد اللازمة لمواجهة هذه المشكلات </a:t>
            </a:r>
            <a:endParaRPr lang="ar-SA" sz="2800" dirty="0">
              <a:solidFill>
                <a:prstClr val="black"/>
              </a:solidFill>
            </a:endParaRPr>
          </a:p>
          <a:p>
            <a:pPr marL="0" lvl="0" indent="0" rtl="1" eaLnBrk="1" hangingPunct="1">
              <a:spcBef>
                <a:spcPct val="0"/>
              </a:spcBef>
            </a:pPr>
            <a:r>
              <a:rPr lang="ar-SA" sz="2800" dirty="0">
                <a:solidFill>
                  <a:prstClr val="black"/>
                </a:solidFill>
              </a:rPr>
              <a:t>     </a:t>
            </a:r>
            <a:r>
              <a:rPr lang="ar-SA" sz="2800" dirty="0" smtClean="0">
                <a:solidFill>
                  <a:prstClr val="black"/>
                </a:solidFill>
              </a:rPr>
              <a:t>** عدد </a:t>
            </a:r>
            <a:r>
              <a:rPr lang="ar-SA" sz="2800" dirty="0">
                <a:solidFill>
                  <a:prstClr val="black"/>
                </a:solidFill>
              </a:rPr>
              <a:t>المتأثرين من المشكلة </a:t>
            </a:r>
            <a:r>
              <a:rPr lang="ar-SA" sz="2800" dirty="0" smtClean="0">
                <a:solidFill>
                  <a:prstClr val="black"/>
                </a:solidFill>
              </a:rPr>
              <a:t>ومدى انتشارها وعمقها </a:t>
            </a:r>
            <a:endParaRPr lang="ar-SA" sz="2800" dirty="0">
              <a:solidFill>
                <a:prstClr val="black"/>
              </a:solidFill>
              <a:latin typeface="Arial" pitchFamily="34" charset="0"/>
              <a:cs typeface="Arial" pitchFamily="34" charset="0"/>
            </a:endParaRPr>
          </a:p>
          <a:p>
            <a:endParaRPr lang="ar-SA" dirty="0"/>
          </a:p>
        </p:txBody>
      </p:sp>
      <p:sp>
        <p:nvSpPr>
          <p:cNvPr id="4" name="سهم إلى اليسار 3"/>
          <p:cNvSpPr/>
          <p:nvPr/>
        </p:nvSpPr>
        <p:spPr>
          <a:xfrm>
            <a:off x="7315200" y="533400"/>
            <a:ext cx="11308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xmlns="" val="116519298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2237176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52172239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ar-SA" dirty="0" smtClean="0">
                <a:solidFill>
                  <a:srgbClr val="FF0000"/>
                </a:solidFill>
              </a:rPr>
              <a:t>            اقسام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                                                                                                  السلوك الانحرافي </a:t>
            </a:r>
            <a:endParaRPr lang="en-US" dirty="0" smtClean="0"/>
          </a:p>
          <a:p>
            <a:endParaRPr lang="en-US" dirty="0"/>
          </a:p>
          <a:p>
            <a:r>
              <a:rPr lang="ar-SA" dirty="0" smtClean="0">
                <a:solidFill>
                  <a:prstClr val="black"/>
                </a:solidFill>
              </a:rPr>
              <a:t>                     التفكك الاجتماعي</a:t>
            </a:r>
            <a:r>
              <a:rPr lang="en-US" dirty="0" smtClean="0">
                <a:solidFill>
                  <a:prstClr val="black"/>
                </a:solidFill>
              </a:rPr>
              <a:t>   </a:t>
            </a:r>
          </a:p>
          <a:p>
            <a:r>
              <a:rPr lang="en-US" dirty="0" smtClean="0"/>
              <a:t>             </a:t>
            </a:r>
          </a:p>
          <a:p>
            <a:r>
              <a:rPr lang="ar-SA" dirty="0" smtClean="0"/>
              <a:t> </a:t>
            </a:r>
          </a:p>
          <a:p>
            <a:r>
              <a:rPr lang="en-US" sz="4400" dirty="0" smtClean="0"/>
              <a:t> </a:t>
            </a:r>
            <a:r>
              <a:rPr lang="ar-SA" sz="4400" dirty="0" smtClean="0"/>
              <a:t>       </a:t>
            </a:r>
            <a:endParaRPr lang="ar-SA" sz="4400" dirty="0"/>
          </a:p>
        </p:txBody>
      </p:sp>
      <p:sp>
        <p:nvSpPr>
          <p:cNvPr id="4" name="سهم منحني إلى اليسار 3"/>
          <p:cNvSpPr/>
          <p:nvPr/>
        </p:nvSpPr>
        <p:spPr>
          <a:xfrm>
            <a:off x="8098450" y="595648"/>
            <a:ext cx="866748" cy="1712890"/>
          </a:xfrm>
          <a:prstGeom prst="curved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
        <p:nvSpPr>
          <p:cNvPr id="5" name="شكل بيضاوي 4"/>
          <p:cNvSpPr/>
          <p:nvPr/>
        </p:nvSpPr>
        <p:spPr>
          <a:xfrm>
            <a:off x="7184050" y="1967784"/>
            <a:ext cx="816950" cy="6992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84051" y="3036675"/>
            <a:ext cx="816950" cy="764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4847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52400"/>
            <a:ext cx="9906000" cy="1524000"/>
          </a:xfrm>
          <a:solidFill>
            <a:srgbClr val="FFFF00"/>
          </a:solidFill>
        </p:spPr>
        <p:txBody>
          <a:bodyPr/>
          <a:lstStyle/>
          <a:p>
            <a:r>
              <a:rPr lang="ar-SA" dirty="0" smtClean="0">
                <a:solidFill>
                  <a:srgbClr val="FF0000"/>
                </a:solidFill>
              </a:rPr>
              <a:t>             خصائص </a:t>
            </a:r>
            <a:r>
              <a:rPr lang="ar-SA" dirty="0">
                <a:solidFill>
                  <a:srgbClr val="FF0000"/>
                </a:solidFill>
              </a:rPr>
              <a:t>المشكلة الاجتماعية</a:t>
            </a:r>
            <a:endParaRPr lang="ar-SA" dirty="0"/>
          </a:p>
        </p:txBody>
      </p:sp>
      <p:sp>
        <p:nvSpPr>
          <p:cNvPr id="3" name="عنصر نائب للمحتوى 2"/>
          <p:cNvSpPr>
            <a:spLocks noGrp="1"/>
          </p:cNvSpPr>
          <p:nvPr>
            <p:ph idx="1"/>
          </p:nvPr>
        </p:nvSpPr>
        <p:spPr>
          <a:xfrm>
            <a:off x="152400" y="1417140"/>
            <a:ext cx="9601200" cy="4652394"/>
          </a:xfrm>
        </p:spPr>
        <p:txBody>
          <a:bodyPr/>
          <a:lstStyle/>
          <a:p>
            <a:r>
              <a:rPr lang="ar-SA" dirty="0" smtClean="0"/>
              <a:t>1.انها تثير اهتمام وانتباه قدر كبير من افراد المجتمع .</a:t>
            </a:r>
          </a:p>
          <a:p>
            <a:r>
              <a:rPr lang="ar-SA" dirty="0" smtClean="0"/>
              <a:t>2.التداخل بين المشكلات الاجتماعية (الاحداث والنظام التربوي والاسري </a:t>
            </a:r>
          </a:p>
          <a:p>
            <a:r>
              <a:rPr lang="ar-SA" dirty="0" smtClean="0"/>
              <a:t>3.لها ابعاد مختلفة تؤثر في مظاهرها ودرجتها ومدى اولويتها </a:t>
            </a:r>
          </a:p>
          <a:p>
            <a:r>
              <a:rPr lang="ar-SA" dirty="0" smtClean="0"/>
              <a:t>4.الصعوبة النسبية , لأنها تمس الفرد والمجتمع بمعنى ان لها أسباب متعددة</a:t>
            </a:r>
          </a:p>
          <a:p>
            <a:pPr lvl="0"/>
            <a:r>
              <a:rPr lang="ar-SA" dirty="0">
                <a:solidFill>
                  <a:prstClr val="black"/>
                </a:solidFill>
              </a:rPr>
              <a:t>5.انها تلقائية من صنع المجتمع وليس من صنع الفرد </a:t>
            </a:r>
          </a:p>
          <a:p>
            <a:pPr lvl="0"/>
            <a:r>
              <a:rPr lang="en-US" dirty="0">
                <a:solidFill>
                  <a:prstClr val="black"/>
                </a:solidFill>
              </a:rPr>
              <a:t>        </a:t>
            </a:r>
            <a:r>
              <a:rPr lang="ar-SA" dirty="0">
                <a:solidFill>
                  <a:prstClr val="black"/>
                </a:solidFill>
              </a:rPr>
              <a:t>6.انها مزودة بصفة الجبر والالزام , تفرض نفسها على الفرد</a:t>
            </a:r>
          </a:p>
          <a:p>
            <a:pPr lvl="0"/>
            <a:r>
              <a:rPr lang="ar-SA" dirty="0">
                <a:solidFill>
                  <a:prstClr val="black"/>
                </a:solidFill>
              </a:rPr>
              <a:t>7.انها عامة ومنتشرة</a:t>
            </a:r>
            <a:endParaRPr lang="ar-SA" dirty="0"/>
          </a:p>
        </p:txBody>
      </p:sp>
      <p:sp>
        <p:nvSpPr>
          <p:cNvPr id="5" name="سهم منحني إلى الأعلى 4"/>
          <p:cNvSpPr/>
          <p:nvPr/>
        </p:nvSpPr>
        <p:spPr>
          <a:xfrm rot="6431573">
            <a:off x="1230068" y="336948"/>
            <a:ext cx="1334421" cy="1069401"/>
          </a:xfrm>
          <a:prstGeom prst="curved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4226662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6" presetClass="entr" presetSubtype="0" fill="hold" grpId="0" nodeType="clickEffect">
                                  <p:stCondLst>
                                    <p:cond delay="0"/>
                                  </p:stCondLst>
                                  <p:childTnLst>
                                    <p:set>
                                      <p:cBhvr>
                                        <p:cTn id="120" dur="1" fill="hold">
                                          <p:stCondLst>
                                            <p:cond delay="0"/>
                                          </p:stCondLst>
                                        </p:cTn>
                                        <p:tgtEl>
                                          <p:spTgt spid="2"/>
                                        </p:tgtEl>
                                        <p:attrNameLst>
                                          <p:attrName>style.visibility</p:attrName>
                                        </p:attrNameLst>
                                      </p:cBhvr>
                                      <p:to>
                                        <p:strVal val="visible"/>
                                      </p:to>
                                    </p:set>
                                    <p:animEffect transition="in" filter="wipe(down)">
                                      <p:cBhvr>
                                        <p:cTn id="121" dur="580">
                                          <p:stCondLst>
                                            <p:cond delay="0"/>
                                          </p:stCondLst>
                                        </p:cTn>
                                        <p:tgtEl>
                                          <p:spTgt spid="2"/>
                                        </p:tgtEl>
                                      </p:cBhvr>
                                    </p:animEffect>
                                    <p:anim calcmode="lin" valueType="num">
                                      <p:cBhvr>
                                        <p:cTn id="12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27" dur="26">
                                          <p:stCondLst>
                                            <p:cond delay="650"/>
                                          </p:stCondLst>
                                        </p:cTn>
                                        <p:tgtEl>
                                          <p:spTgt spid="2"/>
                                        </p:tgtEl>
                                      </p:cBhvr>
                                      <p:to x="100000" y="60000"/>
                                    </p:animScale>
                                    <p:animScale>
                                      <p:cBhvr>
                                        <p:cTn id="128" dur="166" decel="50000">
                                          <p:stCondLst>
                                            <p:cond delay="676"/>
                                          </p:stCondLst>
                                        </p:cTn>
                                        <p:tgtEl>
                                          <p:spTgt spid="2"/>
                                        </p:tgtEl>
                                      </p:cBhvr>
                                      <p:to x="100000" y="100000"/>
                                    </p:animScale>
                                    <p:animScale>
                                      <p:cBhvr>
                                        <p:cTn id="129" dur="26">
                                          <p:stCondLst>
                                            <p:cond delay="1312"/>
                                          </p:stCondLst>
                                        </p:cTn>
                                        <p:tgtEl>
                                          <p:spTgt spid="2"/>
                                        </p:tgtEl>
                                      </p:cBhvr>
                                      <p:to x="100000" y="80000"/>
                                    </p:animScale>
                                    <p:animScale>
                                      <p:cBhvr>
                                        <p:cTn id="130" dur="166" decel="50000">
                                          <p:stCondLst>
                                            <p:cond delay="1338"/>
                                          </p:stCondLst>
                                        </p:cTn>
                                        <p:tgtEl>
                                          <p:spTgt spid="2"/>
                                        </p:tgtEl>
                                      </p:cBhvr>
                                      <p:to x="100000" y="100000"/>
                                    </p:animScale>
                                    <p:animScale>
                                      <p:cBhvr>
                                        <p:cTn id="131" dur="26">
                                          <p:stCondLst>
                                            <p:cond delay="1642"/>
                                          </p:stCondLst>
                                        </p:cTn>
                                        <p:tgtEl>
                                          <p:spTgt spid="2"/>
                                        </p:tgtEl>
                                      </p:cBhvr>
                                      <p:to x="100000" y="90000"/>
                                    </p:animScale>
                                    <p:animScale>
                                      <p:cBhvr>
                                        <p:cTn id="132" dur="166" decel="50000">
                                          <p:stCondLst>
                                            <p:cond delay="1668"/>
                                          </p:stCondLst>
                                        </p:cTn>
                                        <p:tgtEl>
                                          <p:spTgt spid="2"/>
                                        </p:tgtEl>
                                      </p:cBhvr>
                                      <p:to x="100000" y="100000"/>
                                    </p:animScale>
                                    <p:animScale>
                                      <p:cBhvr>
                                        <p:cTn id="133" dur="26">
                                          <p:stCondLst>
                                            <p:cond delay="1808"/>
                                          </p:stCondLst>
                                        </p:cTn>
                                        <p:tgtEl>
                                          <p:spTgt spid="2"/>
                                        </p:tgtEl>
                                      </p:cBhvr>
                                      <p:to x="100000" y="95000"/>
                                    </p:animScale>
                                    <p:animScale>
                                      <p:cBhvr>
                                        <p:cTn id="13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المشكلات الاجتماعية والمفاهيم المتداخلة معها  </a:t>
            </a:r>
            <a:endParaRPr lang="ar-SA" dirty="0"/>
          </a:p>
        </p:txBody>
      </p:sp>
      <p:sp>
        <p:nvSpPr>
          <p:cNvPr id="3" name="عنصر نائب للمحتوى 2"/>
          <p:cNvSpPr>
            <a:spLocks noGrp="1"/>
          </p:cNvSpPr>
          <p:nvPr>
            <p:ph idx="1"/>
          </p:nvPr>
        </p:nvSpPr>
        <p:spPr/>
        <p:txBody>
          <a:bodyPr/>
          <a:lstStyle/>
          <a:p>
            <a:r>
              <a:rPr lang="ar-SA" dirty="0" smtClean="0"/>
              <a:t>أ)المشكلات الطبيعية </a:t>
            </a:r>
            <a:endParaRPr lang="en-US" dirty="0" smtClean="0"/>
          </a:p>
          <a:p>
            <a:r>
              <a:rPr lang="ar-SA" dirty="0" smtClean="0"/>
              <a:t>* المشكلة الاجتماعية ذات جذور اجتماعية</a:t>
            </a:r>
          </a:p>
          <a:p>
            <a:pPr marL="0" indent="0"/>
            <a:r>
              <a:rPr lang="ar-SA" dirty="0" smtClean="0"/>
              <a:t>* مدى تأثيرها واهمية المشكلة الاجتماعية   </a:t>
            </a:r>
          </a:p>
          <a:p>
            <a:pPr marL="0" indent="0"/>
            <a:r>
              <a:rPr lang="ar-SA" dirty="0" smtClean="0"/>
              <a:t>ب)المشكلات الشخصية </a:t>
            </a:r>
          </a:p>
          <a:p>
            <a:pPr marL="0" indent="0"/>
            <a:r>
              <a:rPr lang="ar-SA" dirty="0" smtClean="0"/>
              <a:t>ج) المشكلات البحثية </a:t>
            </a:r>
          </a:p>
          <a:p>
            <a:pPr marL="0" indent="0"/>
            <a:r>
              <a:rPr lang="ar-SA" dirty="0" smtClean="0"/>
              <a:t>د)التفكك والانحراف </a:t>
            </a:r>
          </a:p>
          <a:p>
            <a:pPr marL="0" indent="0"/>
            <a:r>
              <a:rPr lang="ar-SA" dirty="0" smtClean="0"/>
              <a:t>ه)الظواهر الاجتماعية  </a:t>
            </a:r>
          </a:p>
          <a:p>
            <a:pPr marL="457200" indent="-457200">
              <a:buFont typeface="Arial" pitchFamily="34" charset="0"/>
              <a:buChar char="•"/>
            </a:pPr>
            <a:endParaRPr lang="ar-SA" dirty="0"/>
          </a:p>
        </p:txBody>
      </p:sp>
      <p:sp>
        <p:nvSpPr>
          <p:cNvPr id="6" name="شارة رتبة 5"/>
          <p:cNvSpPr/>
          <p:nvPr/>
        </p:nvSpPr>
        <p:spPr>
          <a:xfrm rot="5400000">
            <a:off x="723138" y="2275144"/>
            <a:ext cx="678942" cy="484632"/>
          </a:xfrm>
          <a:prstGeom prst="chevro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400000">
            <a:off x="685800" y="1524000"/>
            <a:ext cx="725487"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400000">
            <a:off x="685799" y="2976146"/>
            <a:ext cx="725487"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7517931"/>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0296"/>
            <a:ext cx="9906000" cy="1630496"/>
          </a:xfrm>
          <a:solidFill>
            <a:srgbClr val="FFFF00"/>
          </a:solidFill>
        </p:spPr>
        <p:txBody>
          <a:bodyPr/>
          <a:lstStyle/>
          <a:p>
            <a:r>
              <a:rPr lang="ar-SA" dirty="0" smtClean="0"/>
              <a:t>       </a:t>
            </a:r>
            <a:r>
              <a:rPr lang="ar-SA" dirty="0" smtClean="0">
                <a:solidFill>
                  <a:srgbClr val="FF0000"/>
                </a:solidFill>
              </a:rPr>
              <a:t>رابعا : تصنيف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توجد أنواع للمشكلات الاجتماعية </a:t>
            </a:r>
          </a:p>
          <a:p>
            <a:r>
              <a:rPr lang="ar-SA" dirty="0" smtClean="0"/>
              <a:t>أ) مشكلات حياتية ( أساسية)</a:t>
            </a:r>
          </a:p>
          <a:p>
            <a:r>
              <a:rPr lang="ar-SA" dirty="0" smtClean="0"/>
              <a:t>ب) مشكلات اقتصادية </a:t>
            </a:r>
          </a:p>
          <a:p>
            <a:r>
              <a:rPr lang="ar-SA" dirty="0" smtClean="0"/>
              <a:t>ج) مشكلات اجتماعية </a:t>
            </a:r>
          </a:p>
          <a:p>
            <a:r>
              <a:rPr lang="ar-SA" dirty="0" smtClean="0"/>
              <a:t>د) مشكلات مجتمعية </a:t>
            </a:r>
            <a:endParaRPr lang="ar-SA" dirty="0"/>
          </a:p>
        </p:txBody>
      </p:sp>
    </p:spTree>
    <p:extLst>
      <p:ext uri="{BB962C8B-B14F-4D97-AF65-F5344CB8AC3E}">
        <p14:creationId xmlns:p14="http://schemas.microsoft.com/office/powerpoint/2010/main" xmlns="" val="418199872"/>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26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a:t>
            </a:r>
          </a:p>
          <a:p>
            <a:pPr indent="457200">
              <a:lnSpc>
                <a:spcPct val="115000"/>
              </a:lnSpc>
              <a:spcAft>
                <a:spcPts val="1000"/>
              </a:spcAft>
            </a:pPr>
            <a:r>
              <a:rPr lang="ar-SA" sz="6000" b="1" dirty="0" smtClean="0">
                <a:solidFill>
                  <a:srgbClr val="FF0000"/>
                </a:solidFill>
                <a:ea typeface="Calibri"/>
                <a:cs typeface="Arial"/>
              </a:rPr>
              <a:t> المحاضرة الثالثة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33174525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318" y="0"/>
            <a:ext cx="9906000" cy="1581955"/>
          </a:xfrm>
          <a:solidFill>
            <a:srgbClr val="FFFF00"/>
          </a:solidFill>
        </p:spPr>
        <p:txBody>
          <a:bodyPr/>
          <a:lstStyle/>
          <a:p>
            <a:r>
              <a:rPr lang="ar-SA" dirty="0" smtClean="0"/>
              <a:t>    </a:t>
            </a:r>
            <a:r>
              <a:rPr lang="ar-SA" dirty="0" smtClean="0">
                <a:solidFill>
                  <a:srgbClr val="FF0000"/>
                </a:solidFill>
              </a:rPr>
              <a:t>العوامل التي أدت الى عدم اشباع احتياجات افراد                            المجتمع </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1.عوامل ذاتية </a:t>
            </a:r>
          </a:p>
          <a:p>
            <a:r>
              <a:rPr lang="ar-SA" dirty="0" smtClean="0"/>
              <a:t>2.عوامل اسرية </a:t>
            </a:r>
          </a:p>
          <a:p>
            <a:r>
              <a:rPr lang="ar-SA" dirty="0" smtClean="0"/>
              <a:t>3.عوامل اجتماعية </a:t>
            </a:r>
          </a:p>
          <a:p>
            <a:r>
              <a:rPr lang="ar-SA" dirty="0" smtClean="0"/>
              <a:t>4.عوامل بيئية </a:t>
            </a:r>
          </a:p>
          <a:p>
            <a:r>
              <a:rPr lang="ar-SA" dirty="0" smtClean="0"/>
              <a:t>5.عوامل مجتمعية </a:t>
            </a:r>
            <a:endParaRPr lang="ar-SA" dirty="0"/>
          </a:p>
        </p:txBody>
      </p:sp>
      <p:sp>
        <p:nvSpPr>
          <p:cNvPr id="6" name="سهم منحني 5"/>
          <p:cNvSpPr/>
          <p:nvPr/>
        </p:nvSpPr>
        <p:spPr>
          <a:xfrm rot="5400000">
            <a:off x="6771132" y="239268"/>
            <a:ext cx="661416" cy="2011680"/>
          </a:xfrm>
          <a:prstGeom prst="bentArrow">
            <a:avLst>
              <a:gd name="adj1" fmla="val 26583"/>
              <a:gd name="adj2" fmla="val 25000"/>
              <a:gd name="adj3" fmla="val 25000"/>
              <a:gd name="adj4" fmla="val 43750"/>
            </a:avLst>
          </a:prstGeom>
          <a:solidFill>
            <a:srgbClr val="3B84A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191626615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الأسباب التي أدت الى المشكلات الاجتماعية   </a:t>
            </a:r>
            <a:endParaRPr lang="ar-SA" dirty="0">
              <a:solidFill>
                <a:srgbClr val="FF0000"/>
              </a:solidFill>
            </a:endParaRPr>
          </a:p>
        </p:txBody>
      </p:sp>
      <p:sp>
        <p:nvSpPr>
          <p:cNvPr id="3" name="عنصر نائب للمحتوى 2"/>
          <p:cNvSpPr>
            <a:spLocks noGrp="1"/>
          </p:cNvSpPr>
          <p:nvPr>
            <p:ph idx="1"/>
          </p:nvPr>
        </p:nvSpPr>
        <p:spPr/>
        <p:txBody>
          <a:bodyPr/>
          <a:lstStyle/>
          <a:p>
            <a:pPr marL="0" indent="0">
              <a:lnSpc>
                <a:spcPct val="150000"/>
              </a:lnSpc>
            </a:pPr>
            <a:r>
              <a:rPr lang="en-US" dirty="0" smtClean="0"/>
              <a:t>  </a:t>
            </a:r>
            <a:r>
              <a:rPr lang="ar-SA" dirty="0" smtClean="0"/>
              <a:t> * التقدم التكنولوجي واثره على المجتمعات  </a:t>
            </a:r>
          </a:p>
          <a:p>
            <a:pPr marL="0" indent="0">
              <a:lnSpc>
                <a:spcPct val="150000"/>
              </a:lnSpc>
            </a:pPr>
            <a:r>
              <a:rPr lang="ar-SA" dirty="0" smtClean="0"/>
              <a:t> * الانفتاح الشديد على المجتمعات الأخرى ونقل الثقافات المختلفة </a:t>
            </a:r>
          </a:p>
          <a:p>
            <a:pPr marL="0" indent="0">
              <a:lnSpc>
                <a:spcPct val="150000"/>
              </a:lnSpc>
            </a:pPr>
            <a:r>
              <a:rPr lang="ar-SA" dirty="0" smtClean="0"/>
              <a:t> * عدم ادراك وتفهم حاجات الشباب واشباعها </a:t>
            </a:r>
          </a:p>
          <a:p>
            <a:pPr marL="0" indent="0">
              <a:lnSpc>
                <a:spcPct val="150000"/>
              </a:lnSpc>
            </a:pPr>
            <a:r>
              <a:rPr lang="ar-SA" dirty="0" smtClean="0"/>
              <a:t> *الفجوة الثقافية بين الأجيال </a:t>
            </a:r>
            <a:endParaRPr lang="ar-SA" dirty="0"/>
          </a:p>
        </p:txBody>
      </p:sp>
      <p:sp>
        <p:nvSpPr>
          <p:cNvPr id="5" name="سهم منحني إلى الأعلى 4"/>
          <p:cNvSpPr/>
          <p:nvPr/>
        </p:nvSpPr>
        <p:spPr>
          <a:xfrm>
            <a:off x="914400" y="4495800"/>
            <a:ext cx="2209800" cy="1317434"/>
          </a:xfrm>
          <a:prstGeom prst="curvedUpArrow">
            <a:avLst>
              <a:gd name="adj1" fmla="val 15156"/>
              <a:gd name="adj2" fmla="val 50000"/>
              <a:gd name="adj3" fmla="val 2755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extLst>
      <p:ext uri="{BB962C8B-B14F-4D97-AF65-F5344CB8AC3E}">
        <p14:creationId xmlns:p14="http://schemas.microsoft.com/office/powerpoint/2010/main" xmlns="" val="230456283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a:ln>
            <a:solidFill>
              <a:srgbClr val="FF0000"/>
            </a:solidFill>
          </a:ln>
        </p:spPr>
        <p:txBody>
          <a:bodyPr/>
          <a:lstStyle/>
          <a:p>
            <a:r>
              <a:rPr lang="ar-SA" dirty="0" smtClean="0">
                <a:solidFill>
                  <a:srgbClr val="FF0000"/>
                </a:solidFill>
              </a:rPr>
              <a:t>             حقائق لتفسير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0" y="1475316"/>
            <a:ext cx="9753600" cy="4540989"/>
          </a:xfrm>
          <a:ln>
            <a:solidFill>
              <a:srgbClr val="FF0000"/>
            </a:solidFill>
          </a:ln>
        </p:spPr>
        <p:txBody>
          <a:bodyPr/>
          <a:lstStyle/>
          <a:p>
            <a:r>
              <a:rPr lang="ar-SA" dirty="0" smtClean="0"/>
              <a:t>  1) مقاييس المشكلة الاجتماعية.</a:t>
            </a:r>
          </a:p>
          <a:p>
            <a:r>
              <a:rPr lang="ar-SA" dirty="0" smtClean="0"/>
              <a:t>  </a:t>
            </a:r>
            <a:r>
              <a:rPr lang="ar-SA" b="1" dirty="0" smtClean="0">
                <a:ln w="10541" cmpd="sng">
                  <a:solidFill>
                    <a:schemeClr val="accent1">
                      <a:shade val="88000"/>
                      <a:satMod val="110000"/>
                    </a:schemeClr>
                  </a:solidFill>
                  <a:prstDash val="solid"/>
                </a:ln>
                <a:solidFill>
                  <a:srgbClr val="00B0F0"/>
                </a:solidFill>
              </a:rPr>
              <a:t>مثال</a:t>
            </a:r>
            <a:r>
              <a:rPr lang="ar-SA" dirty="0" smtClean="0">
                <a:solidFill>
                  <a:srgbClr val="00B0F0"/>
                </a:solidFill>
              </a:rPr>
              <a:t> </a:t>
            </a:r>
            <a:r>
              <a:rPr lang="ar-SA" b="1" dirty="0" smtClean="0">
                <a:ln w="24500" cmpd="dbl">
                  <a:solidFill>
                    <a:schemeClr val="accent2">
                      <a:shade val="85000"/>
                      <a:satMod val="155000"/>
                    </a:schemeClr>
                  </a:solidFill>
                  <a:prstDash val="solid"/>
                  <a:miter lim="800000"/>
                </a:ln>
                <a:solidFill>
                  <a:srgbClr val="00B0F0"/>
                </a:solidFill>
                <a:effectLst>
                  <a:outerShdw blurRad="38100" dist="38100" dir="7020000" algn="tl">
                    <a:srgbClr val="000000">
                      <a:alpha val="35000"/>
                    </a:srgbClr>
                  </a:outerShdw>
                </a:effectLst>
              </a:rPr>
              <a:t>.......... </a:t>
            </a:r>
          </a:p>
          <a:p>
            <a:r>
              <a:rPr lang="ar-SA" sz="2800" dirty="0" smtClean="0"/>
              <a:t>المجتمع السعودي يمارس نوع ما من السلوك م</a:t>
            </a:r>
            <a:r>
              <a:rPr lang="ar-SA" sz="2800" dirty="0" smtClean="0">
                <a:solidFill>
                  <a:prstClr val="black"/>
                </a:solidFill>
              </a:rPr>
              <a:t>عين ذو الصفة الاجتماعي فيما يتعلق بلباس الخارجي  للفرد أي خروج عنه من بعض المواطنين سوف يمثل خروج عن السلوك العام للمجتمع ولن يرتاح له الكثيرين وكذلك بالنسبة للفتاة السعودية </a:t>
            </a:r>
            <a:r>
              <a:rPr lang="ar-SA" sz="2400" dirty="0" smtClean="0">
                <a:solidFill>
                  <a:prstClr val="black"/>
                </a:solidFill>
              </a:rPr>
              <a:t>.</a:t>
            </a:r>
          </a:p>
          <a:p>
            <a:pPr lvl="0"/>
            <a:r>
              <a:rPr lang="ar-SA" dirty="0" smtClean="0"/>
              <a:t> 2</a:t>
            </a:r>
            <a:r>
              <a:rPr lang="ar-SA" dirty="0" smtClean="0">
                <a:solidFill>
                  <a:prstClr val="black"/>
                </a:solidFill>
              </a:rPr>
              <a:t>) </a:t>
            </a:r>
            <a:r>
              <a:rPr lang="ar-SA" dirty="0">
                <a:solidFill>
                  <a:prstClr val="black"/>
                </a:solidFill>
              </a:rPr>
              <a:t>الأصول الاجتماعية للمشكلات </a:t>
            </a:r>
          </a:p>
          <a:p>
            <a:pPr lvl="0"/>
            <a:r>
              <a:rPr lang="ar-SA" sz="2000" dirty="0">
                <a:solidFill>
                  <a:prstClr val="black"/>
                </a:solidFill>
              </a:rPr>
              <a:t> </a:t>
            </a:r>
            <a:r>
              <a:rPr lang="ar-SA" sz="2800" dirty="0">
                <a:solidFill>
                  <a:prstClr val="black"/>
                </a:solidFill>
              </a:rPr>
              <a:t>والمقصود هنا ان المجتمعات  نفسها هي المسؤولة عن هذا المشكلات </a:t>
            </a:r>
            <a:r>
              <a:rPr lang="ar-SA" sz="2800" dirty="0" smtClean="0">
                <a:solidFill>
                  <a:prstClr val="black"/>
                </a:solidFill>
              </a:rPr>
              <a:t>بطريقة </a:t>
            </a:r>
            <a:r>
              <a:rPr lang="ar-SA" sz="2800" dirty="0">
                <a:solidFill>
                  <a:prstClr val="black"/>
                </a:solidFill>
              </a:rPr>
              <a:t>او </a:t>
            </a:r>
            <a:r>
              <a:rPr lang="ar-SA" sz="2800" dirty="0" smtClean="0">
                <a:solidFill>
                  <a:prstClr val="black"/>
                </a:solidFill>
              </a:rPr>
              <a:t>أخرى. </a:t>
            </a:r>
            <a:endParaRPr lang="ar-SA" sz="2000" dirty="0">
              <a:solidFill>
                <a:prstClr val="black"/>
              </a:solidFill>
            </a:endParaRPr>
          </a:p>
          <a:p>
            <a:endParaRPr lang="ar-SA" dirty="0" smtClean="0"/>
          </a:p>
          <a:p>
            <a:r>
              <a:rPr lang="ar-SA" dirty="0" smtClean="0"/>
              <a:t>  </a:t>
            </a:r>
            <a:endParaRPr lang="ar-SA" dirty="0"/>
          </a:p>
        </p:txBody>
      </p:sp>
      <p:sp>
        <p:nvSpPr>
          <p:cNvPr id="9" name="سهم مخطط إلى اليمين 8"/>
          <p:cNvSpPr/>
          <p:nvPr/>
        </p:nvSpPr>
        <p:spPr>
          <a:xfrm rot="5400000">
            <a:off x="7610856" y="734653"/>
            <a:ext cx="978406" cy="502920"/>
          </a:xfrm>
          <a:prstGeom prst="striped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0070C0"/>
              </a:solidFill>
            </a:endParaRPr>
          </a:p>
        </p:txBody>
      </p:sp>
    </p:spTree>
    <p:extLst>
      <p:ext uri="{BB962C8B-B14F-4D97-AF65-F5344CB8AC3E}">
        <p14:creationId xmlns:p14="http://schemas.microsoft.com/office/powerpoint/2010/main" xmlns="" val="15694668"/>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تابع       حقائق </a:t>
            </a:r>
            <a:r>
              <a:rPr lang="ar-SA" dirty="0">
                <a:solidFill>
                  <a:srgbClr val="FF0000"/>
                </a:solidFill>
              </a:rPr>
              <a:t>لتفسير المشكلات الاجتماعية </a:t>
            </a:r>
            <a:endParaRPr lang="ar-SA" dirty="0"/>
          </a:p>
        </p:txBody>
      </p:sp>
      <p:sp>
        <p:nvSpPr>
          <p:cNvPr id="3" name="عنصر نائب للمحتوى 2"/>
          <p:cNvSpPr>
            <a:spLocks noGrp="1"/>
          </p:cNvSpPr>
          <p:nvPr>
            <p:ph idx="1"/>
          </p:nvPr>
        </p:nvSpPr>
        <p:spPr>
          <a:xfrm>
            <a:off x="495300" y="1447800"/>
            <a:ext cx="9105900" cy="4678363"/>
          </a:xfrm>
        </p:spPr>
        <p:txBody>
          <a:bodyPr/>
          <a:lstStyle/>
          <a:p>
            <a:r>
              <a:rPr lang="ar-SA" dirty="0" smtClean="0"/>
              <a:t>3)المشكلات الاجتماعية الظاهرة والكامنة </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smtClean="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a:t>
            </a:r>
          </a:p>
          <a:p>
            <a:r>
              <a:rPr lang="ar-SA" dirty="0" smtClean="0"/>
              <a:t>مشكلة المخدرات من المشكلات الظاهرة في المجتمعات التي يحاول جاهد القضاء عليها وهناك أيضا مشكلة تقليد الشباب للأفلام والمسلسلات التلفزيونية كسرقة السيارات والسطو على المنازل </a:t>
            </a:r>
          </a:p>
          <a:p>
            <a:r>
              <a:rPr lang="ar-SA" dirty="0" smtClean="0"/>
              <a:t>4)تصورات الناس وقناعاتهم عن المشكلة الاجتماعية </a:t>
            </a:r>
          </a:p>
          <a:p>
            <a:r>
              <a:rPr lang="ar-SA" dirty="0" smtClean="0"/>
              <a:t>عملية اختلاف مجموعة من افراد المجتمع مع تصرف او موقف معين يخالف حسب آرائهم عادات وقيم ومبادئ مجتمعهم . </a:t>
            </a:r>
            <a:endParaRPr lang="ar-SA" dirty="0"/>
          </a:p>
        </p:txBody>
      </p:sp>
      <p:sp>
        <p:nvSpPr>
          <p:cNvPr id="4" name="سهم إلى اليسار 3"/>
          <p:cNvSpPr/>
          <p:nvPr/>
        </p:nvSpPr>
        <p:spPr>
          <a:xfrm>
            <a:off x="7632192" y="507749"/>
            <a:ext cx="978408"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xmlns="" val="3119880832"/>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نظريات تفسير المشكلات الاجتماعية </a:t>
            </a:r>
            <a:endParaRPr lang="ar-SA" dirty="0">
              <a:solidFill>
                <a:srgbClr val="FF0000"/>
              </a:solidFill>
            </a:endParaRPr>
          </a:p>
        </p:txBody>
      </p:sp>
      <p:sp>
        <p:nvSpPr>
          <p:cNvPr id="3" name="عنصر نائب للمحتوى 2"/>
          <p:cNvSpPr>
            <a:spLocks noGrp="1"/>
          </p:cNvSpPr>
          <p:nvPr>
            <p:ph idx="1"/>
          </p:nvPr>
        </p:nvSpPr>
        <p:spPr>
          <a:xfrm>
            <a:off x="196403" y="1447800"/>
            <a:ext cx="9677400" cy="4876800"/>
          </a:xfrm>
        </p:spPr>
        <p:txBody>
          <a:bodyPr/>
          <a:lstStyle/>
          <a:p>
            <a:r>
              <a:rPr lang="ar-SA" sz="2800" dirty="0" smtClean="0"/>
              <a:t>1- نظرية التفكك الاجتماعي : والمقصود بالتفكك الاجتماعي عبارة عن حالة جديدة للمجتمع يجد أفراده انفسهم لا يتقاسمون فيما بينهم نفس معايير السلوك التي كانوا يتقاسمها من قبل وان سلوكياتهم أصبحت مختلفة ومتباعدة  .</a:t>
            </a:r>
          </a:p>
          <a:p>
            <a:r>
              <a:rPr lang="ar-SA" sz="2800" dirty="0" smtClean="0"/>
              <a:t> 2- نظرية التغير الاجتماعي : التغير في أنماط التفاعل الاجتماعي داخل </a:t>
            </a:r>
            <a:endParaRPr lang="en-US" sz="2800" dirty="0" smtClean="0"/>
          </a:p>
          <a:p>
            <a:r>
              <a:rPr lang="ar-SA" sz="2800" dirty="0" smtClean="0"/>
              <a:t>المجتمع </a:t>
            </a:r>
            <a:r>
              <a:rPr lang="ar-SA" sz="2800" dirty="0" smtClean="0">
                <a:solidFill>
                  <a:srgbClr val="FF0000"/>
                </a:solidFill>
              </a:rPr>
              <a:t>مثل</a:t>
            </a:r>
            <a:r>
              <a:rPr lang="ar-SA" sz="2800" dirty="0" smtClean="0"/>
              <a:t> التغير في العادات والتقاليد واستخدام التكنولوجيا .</a:t>
            </a:r>
          </a:p>
          <a:p>
            <a:r>
              <a:rPr lang="ar-SA" sz="2800" dirty="0" smtClean="0"/>
              <a:t>3- نظرية صراع القيم الاجتماعية : هي من اخطر الصرعات وانه ليس من السهل ان </a:t>
            </a:r>
            <a:endParaRPr lang="en-US" sz="2800" dirty="0" smtClean="0"/>
          </a:p>
          <a:p>
            <a:r>
              <a:rPr lang="ar-SA" sz="2800" dirty="0" smtClean="0"/>
              <a:t>يتوصل المجتمع الى حلول حيث تعتبر كل جماعة انه هي على حق .</a:t>
            </a:r>
          </a:p>
          <a:p>
            <a:r>
              <a:rPr lang="ar-SA" sz="2800" dirty="0" smtClean="0"/>
              <a:t>4-نظرية الانحراف : وهو انشقاق مجموعة من افراد المجتمع من خلال تصرفات شاذة مخالفة للمجتمع .</a:t>
            </a:r>
          </a:p>
          <a:p>
            <a:r>
              <a:rPr lang="ar-SA" sz="2800" dirty="0" smtClean="0"/>
              <a:t>5-نظرية البناء الاجتماعي :وأصحاب هذه النظرية يرون ان المجتمع كلة مشكلة  </a:t>
            </a:r>
            <a:endParaRPr lang="ar-SA" sz="2800" dirty="0"/>
          </a:p>
        </p:txBody>
      </p:sp>
    </p:spTree>
    <p:extLst>
      <p:ext uri="{BB962C8B-B14F-4D97-AF65-F5344CB8AC3E}">
        <p14:creationId xmlns:p14="http://schemas.microsoft.com/office/powerpoint/2010/main" xmlns="" val="43668534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a:ln>
            <a:solidFill>
              <a:srgbClr val="FF0000"/>
            </a:solidFill>
          </a:ln>
        </p:spPr>
        <p:txBody>
          <a:bodyPr/>
          <a:lstStyle/>
          <a:p>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a:t>
            </a:r>
            <a:b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br>
            <a:r>
              <a:rPr lang="ar-SA" b="1" dirty="0">
                <a:ln w="17780" cmpd="sng">
                  <a:solidFill>
                    <a:srgbClr val="FFFFFF"/>
                  </a:solidFill>
                  <a:prstDash val="solid"/>
                  <a:miter lim="800000"/>
                </a:ln>
                <a:solidFill>
                  <a:srgbClr val="00B0F0"/>
                </a:solidFill>
                <a:effectLst>
                  <a:outerShdw blurRad="50800" algn="tl" rotWithShape="0">
                    <a:srgbClr val="000000"/>
                  </a:outerShdw>
                </a:effectLst>
              </a:rPr>
              <a:t> </a:t>
            </a:r>
            <a:r>
              <a:rPr lang="ar-SA" b="1" dirty="0" smtClean="0">
                <a:ln w="17780" cmpd="sng">
                  <a:solidFill>
                    <a:srgbClr val="FFFFFF"/>
                  </a:solidFill>
                  <a:prstDash val="solid"/>
                  <a:miter lim="800000"/>
                </a:ln>
                <a:solidFill>
                  <a:srgbClr val="00B0F0"/>
                </a:solidFill>
                <a:effectLst>
                  <a:outerShdw blurRad="50800" algn="tl" rotWithShape="0">
                    <a:srgbClr val="000000"/>
                  </a:outerShdw>
                </a:effectLst>
              </a:rPr>
              <a:t>    خلاصة</a:t>
            </a:r>
            <a:r>
              <a:rPr lang="ar-SA" dirty="0" smtClean="0"/>
              <a:t>  </a:t>
            </a:r>
            <a:r>
              <a:rPr lang="ar-SA" dirty="0" smtClean="0">
                <a:solidFill>
                  <a:srgbClr val="FF0000"/>
                </a:solidFill>
              </a:rPr>
              <a:t>لنظريات تفسير المشكلات الاجتماعية     </a:t>
            </a:r>
            <a:endParaRPr lang="ar-SA" dirty="0"/>
          </a:p>
        </p:txBody>
      </p:sp>
      <p:sp>
        <p:nvSpPr>
          <p:cNvPr id="3" name="عنصر نائب للمحتوى 2"/>
          <p:cNvSpPr>
            <a:spLocks noGrp="1"/>
          </p:cNvSpPr>
          <p:nvPr>
            <p:ph idx="1"/>
          </p:nvPr>
        </p:nvSpPr>
        <p:spPr/>
        <p:txBody>
          <a:bodyPr/>
          <a:lstStyle/>
          <a:p>
            <a:r>
              <a:rPr lang="ar-SA" dirty="0" smtClean="0"/>
              <a:t>بعد استعراض النظريات السابقة يمكن القول بان المشكلة الاجتماعية</a:t>
            </a:r>
          </a:p>
          <a:p>
            <a:r>
              <a:rPr lang="ar-SA" dirty="0" smtClean="0"/>
              <a:t>لا يمكن لا يمكن ارجاعها الى سبب واحد وبالتالي لا يمكن تفسيرها حسب نظرية واحدة لأنه امر معقد وبالغ التعقيد</a:t>
            </a:r>
          </a:p>
          <a:p>
            <a:r>
              <a:rPr lang="ar-SA" dirty="0">
                <a:solidFill>
                  <a:prstClr val="black"/>
                </a:solidFill>
              </a:rPr>
              <a:t> </a:t>
            </a:r>
            <a:r>
              <a:rPr lang="ar-SA" b="1" dirty="0">
                <a:ln w="10541" cmpd="sng">
                  <a:solidFill>
                    <a:srgbClr val="72A376">
                      <a:shade val="88000"/>
                      <a:satMod val="110000"/>
                    </a:srgbClr>
                  </a:solidFill>
                  <a:prstDash val="solid"/>
                </a:ln>
                <a:solidFill>
                  <a:srgbClr val="00B0F0"/>
                </a:solidFill>
              </a:rPr>
              <a:t>مثال</a:t>
            </a:r>
            <a:r>
              <a:rPr lang="ar-SA" dirty="0">
                <a:solidFill>
                  <a:srgbClr val="00B0F0"/>
                </a:solidFill>
              </a:rPr>
              <a:t> </a:t>
            </a:r>
            <a:r>
              <a:rPr lang="ar-SA" b="1" dirty="0">
                <a:ln w="24500" cmpd="dbl">
                  <a:solidFill>
                    <a:srgbClr val="B0CCB0">
                      <a:shade val="85000"/>
                      <a:satMod val="155000"/>
                    </a:srgbClr>
                  </a:solidFill>
                  <a:prstDash val="solid"/>
                  <a:miter lim="800000"/>
                </a:ln>
                <a:solidFill>
                  <a:srgbClr val="00B0F0"/>
                </a:solidFill>
                <a:effectLst>
                  <a:outerShdw blurRad="38100" dist="38100" dir="7020000" algn="tl">
                    <a:srgbClr val="000000">
                      <a:alpha val="35000"/>
                    </a:srgbClr>
                  </a:outerShdw>
                </a:effectLst>
              </a:rPr>
              <a:t>.......... </a:t>
            </a:r>
            <a:r>
              <a:rPr lang="ar-SA" dirty="0" smtClean="0"/>
              <a:t> فمن الممكن ان ننظر الى مشكلة وتوحي لنا من الخارج بان سببها هو التفكك الاجتماعي وعند التعمق نجد انه التغير الاجتماعي .وعلية يجب عدم تقيد انفسنا بنظرية واحدة عند محاولة تفسير مشكلة اجتماعية معينة . </a:t>
            </a:r>
            <a:endParaRPr lang="ar-SA" dirty="0"/>
          </a:p>
        </p:txBody>
      </p:sp>
    </p:spTree>
    <p:extLst>
      <p:ext uri="{BB962C8B-B14F-4D97-AF65-F5344CB8AC3E}">
        <p14:creationId xmlns:p14="http://schemas.microsoft.com/office/powerpoint/2010/main" xmlns="" val="672078188"/>
      </p:ext>
    </p:extLst>
  </p:cSld>
  <p:clrMapOvr>
    <a:masterClrMapping/>
  </p:clrMapOvr>
  <p:transition spd="slow">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34</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الأول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436349397"/>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295400"/>
          </a:xfrm>
          <a:solidFill>
            <a:srgbClr val="FFFF00"/>
          </a:solidFill>
        </p:spPr>
        <p:txBody>
          <a:bodyPr/>
          <a:lstStyle/>
          <a:p>
            <a:r>
              <a:rPr lang="ar-SA" dirty="0" smtClean="0"/>
              <a:t>          </a:t>
            </a:r>
            <a:r>
              <a:rPr lang="ar-SA" dirty="0" smtClean="0">
                <a:solidFill>
                  <a:srgbClr val="FF0000"/>
                </a:solidFill>
              </a:rPr>
              <a:t>  كيفية  دراسة المشكلات الاجتماعية</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ar-SA" sz="2800" dirty="0" smtClean="0"/>
              <a:t>قبل دراسة أي مشكلة اجتماعية يجب تحديد التالي </a:t>
            </a:r>
          </a:p>
          <a:p>
            <a:r>
              <a:rPr lang="ar-SA" sz="2800" dirty="0" smtClean="0"/>
              <a:t>1- تحديد القواعد والمعايير التي يقاس على أساسها السلوك الانحرافي </a:t>
            </a:r>
          </a:p>
          <a:p>
            <a:r>
              <a:rPr lang="ar-SA" sz="2800" dirty="0" smtClean="0"/>
              <a:t>2- تقدير الدرجة التي يمتثل فيها سكان المجتمع للقاعدة التي سوف تكون بمثابة المقياس </a:t>
            </a:r>
          </a:p>
          <a:p>
            <a:r>
              <a:rPr lang="ar-SA" sz="2800" dirty="0" smtClean="0"/>
              <a:t>3-دراسة السلوك الانحرافي في ضوء الموقف الذي حدث فيه  .</a:t>
            </a:r>
          </a:p>
          <a:p>
            <a:endParaRPr lang="ar-SA" sz="2800" dirty="0"/>
          </a:p>
          <a:p>
            <a:r>
              <a:rPr lang="ar-SA" sz="2800" dirty="0" smtClean="0"/>
              <a:t>في ضوء هذه الخطوات يصل الباحث الى وصف سليم للمشكلة بالإضافة لإنارة طريقة لحل المشكلة الاجتماعية او حماية المجتمع منها   </a:t>
            </a:r>
            <a:endParaRPr lang="ar-SA" sz="2800" dirty="0"/>
          </a:p>
        </p:txBody>
      </p:sp>
    </p:spTree>
    <p:extLst>
      <p:ext uri="{BB962C8B-B14F-4D97-AF65-F5344CB8AC3E}">
        <p14:creationId xmlns:p14="http://schemas.microsoft.com/office/powerpoint/2010/main" xmlns="" val="845794941"/>
      </p:ext>
    </p:extLst>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600200"/>
          </a:xfrm>
          <a:solidFill>
            <a:srgbClr val="FFFF00"/>
          </a:solidFill>
        </p:spPr>
        <p:txBody>
          <a:bodyPr/>
          <a:lstStyle/>
          <a:p>
            <a:r>
              <a:rPr lang="ar-SA" dirty="0" smtClean="0"/>
              <a:t>              </a:t>
            </a:r>
            <a:r>
              <a:rPr lang="ar-SA" dirty="0" smtClean="0">
                <a:solidFill>
                  <a:srgbClr val="FF0000"/>
                </a:solidFill>
              </a:rPr>
              <a:t>اهم المداخل والأساليب</a:t>
            </a:r>
            <a:br>
              <a:rPr lang="ar-SA" dirty="0" smtClean="0">
                <a:solidFill>
                  <a:srgbClr val="FF0000"/>
                </a:solidFill>
              </a:rPr>
            </a:br>
            <a:r>
              <a:rPr lang="ar-SA" dirty="0" smtClean="0">
                <a:solidFill>
                  <a:srgbClr val="FF0000"/>
                </a:solidFill>
              </a:rPr>
              <a:t>            لدراسة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0" y="1600200"/>
            <a:ext cx="9906000" cy="4648200"/>
          </a:xfrm>
        </p:spPr>
        <p:txBody>
          <a:bodyPr/>
          <a:lstStyle/>
          <a:p>
            <a:r>
              <a:rPr lang="en-US" dirty="0" smtClean="0"/>
              <a:t>  </a:t>
            </a:r>
            <a:r>
              <a:rPr lang="ar-SA" dirty="0" smtClean="0"/>
              <a:t>      الدين : </a:t>
            </a:r>
          </a:p>
          <a:p>
            <a:r>
              <a:rPr lang="en-US" dirty="0" smtClean="0"/>
              <a:t>  </a:t>
            </a:r>
            <a:r>
              <a:rPr lang="ar-SA" dirty="0" smtClean="0"/>
              <a:t>      القانون  </a:t>
            </a:r>
          </a:p>
          <a:p>
            <a:r>
              <a:rPr lang="en-US" dirty="0" smtClean="0"/>
              <a:t> </a:t>
            </a:r>
            <a:r>
              <a:rPr lang="ar-SA" dirty="0" smtClean="0"/>
              <a:t>      الصحافة     :</a:t>
            </a:r>
          </a:p>
          <a:p>
            <a:r>
              <a:rPr lang="en-US" dirty="0" smtClean="0"/>
              <a:t>      :</a:t>
            </a:r>
            <a:r>
              <a:rPr lang="ar-SA" dirty="0" smtClean="0"/>
              <a:t>     المدخل السيسيولوجي </a:t>
            </a:r>
          </a:p>
          <a:p>
            <a:r>
              <a:rPr lang="en-US" dirty="0" smtClean="0"/>
              <a:t>            </a:t>
            </a:r>
            <a:r>
              <a:rPr lang="ar-SA" dirty="0" smtClean="0"/>
              <a:t>            مستويات دراسة المشكلة الاجتماعية  </a:t>
            </a:r>
          </a:p>
          <a:p>
            <a:r>
              <a:rPr lang="ar-SA" dirty="0" smtClean="0"/>
              <a:t>           المستوى الوقائي </a:t>
            </a:r>
          </a:p>
          <a:p>
            <a:r>
              <a:rPr lang="ar-SA" dirty="0"/>
              <a:t> </a:t>
            </a:r>
            <a:r>
              <a:rPr lang="ar-SA" dirty="0" smtClean="0"/>
              <a:t>          المستوى العلاجي  </a:t>
            </a:r>
            <a:endParaRPr lang="ar-SA" dirty="0"/>
          </a:p>
        </p:txBody>
      </p:sp>
      <p:sp>
        <p:nvSpPr>
          <p:cNvPr id="4" name="شمس 3"/>
          <p:cNvSpPr/>
          <p:nvPr/>
        </p:nvSpPr>
        <p:spPr>
          <a:xfrm>
            <a:off x="9220200" y="1723681"/>
            <a:ext cx="533400" cy="3810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21577" y="22860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39480" y="2830798"/>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77121" y="3436516"/>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سهم مسنن إلى اليمين 4"/>
          <p:cNvSpPr/>
          <p:nvPr/>
        </p:nvSpPr>
        <p:spPr>
          <a:xfrm rot="10800000">
            <a:off x="8730995" y="3981612"/>
            <a:ext cx="978408"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32863" y="46482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8744" y="5257800"/>
            <a:ext cx="554037"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6332188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الصعوبات</a:t>
            </a:r>
            <a:br>
              <a:rPr lang="ar-SA" dirty="0" smtClean="0">
                <a:solidFill>
                  <a:srgbClr val="FF0000"/>
                </a:solidFill>
              </a:rPr>
            </a:br>
            <a:r>
              <a:rPr lang="ar-SA" dirty="0" smtClean="0">
                <a:solidFill>
                  <a:srgbClr val="FF0000"/>
                </a:solidFill>
              </a:rPr>
              <a:t>           التي تعترض حل المشكلة الاجتماعية </a:t>
            </a:r>
            <a:endParaRPr lang="ar-SA" dirty="0">
              <a:solidFill>
                <a:srgbClr val="FF0000"/>
              </a:solidFill>
            </a:endParaRPr>
          </a:p>
        </p:txBody>
      </p:sp>
      <p:sp>
        <p:nvSpPr>
          <p:cNvPr id="3" name="عنصر نائب للمحتوى 2"/>
          <p:cNvSpPr>
            <a:spLocks noGrp="1"/>
          </p:cNvSpPr>
          <p:nvPr>
            <p:ph idx="1"/>
          </p:nvPr>
        </p:nvSpPr>
        <p:spPr>
          <a:xfrm>
            <a:off x="838200" y="1524000"/>
            <a:ext cx="8915400" cy="4525963"/>
          </a:xfrm>
        </p:spPr>
        <p:txBody>
          <a:bodyPr/>
          <a:lstStyle/>
          <a:p>
            <a:r>
              <a:rPr lang="ar-SA" dirty="0" smtClean="0"/>
              <a:t>1</a:t>
            </a:r>
            <a:r>
              <a:rPr lang="ar-SA" sz="2800" dirty="0" smtClean="0"/>
              <a:t>- تعقد الموقف الاجتماعي </a:t>
            </a:r>
          </a:p>
          <a:p>
            <a:r>
              <a:rPr lang="ar-SA" sz="2800" dirty="0" smtClean="0"/>
              <a:t>2- صعوبة اجراء التجارب في العلوم الاجتماعية</a:t>
            </a:r>
          </a:p>
          <a:p>
            <a:r>
              <a:rPr lang="ar-SA" sz="2800" dirty="0" smtClean="0"/>
              <a:t>3- تعذر الوصول الى قوانين اجتماعية </a:t>
            </a:r>
          </a:p>
          <a:p>
            <a:r>
              <a:rPr lang="ar-SA" sz="2800" dirty="0" smtClean="0"/>
              <a:t>4- صعوبة تجنب الباحث للنواحي الذاتية </a:t>
            </a:r>
          </a:p>
          <a:p>
            <a:pPr marL="457200" indent="-457200">
              <a:buFont typeface="Arial" pitchFamily="34" charset="0"/>
              <a:buChar char="•"/>
            </a:pPr>
            <a:r>
              <a:rPr lang="ar-SA" sz="2800" dirty="0" smtClean="0"/>
              <a:t>خبراته وانتمائه الأيديولوجي </a:t>
            </a:r>
          </a:p>
          <a:p>
            <a:pPr marL="457200" indent="-457200">
              <a:buFont typeface="Arial" pitchFamily="34" charset="0"/>
              <a:buChar char="•"/>
            </a:pPr>
            <a:r>
              <a:rPr lang="ar-SA" sz="2800" dirty="0" smtClean="0"/>
              <a:t>*وضعة الطبقي </a:t>
            </a:r>
          </a:p>
          <a:p>
            <a:pPr marL="457200" indent="-457200">
              <a:buFont typeface="Arial" pitchFamily="34" charset="0"/>
              <a:buChar char="•"/>
            </a:pPr>
            <a:r>
              <a:rPr lang="ar-SA" sz="2800" dirty="0" smtClean="0"/>
              <a:t>*موقفة في المجتمع </a:t>
            </a:r>
          </a:p>
          <a:p>
            <a:pPr marL="457200" indent="-457200">
              <a:buFont typeface="Arial" pitchFamily="34" charset="0"/>
              <a:buChar char="•"/>
            </a:pPr>
            <a:r>
              <a:rPr lang="ar-SA" sz="2800" dirty="0" smtClean="0"/>
              <a:t> </a:t>
            </a:r>
          </a:p>
          <a:p>
            <a:pPr marL="457200" indent="-457200">
              <a:buFont typeface="Arial" pitchFamily="34" charset="0"/>
              <a:buChar char="•"/>
            </a:pPr>
            <a:endParaRPr lang="ar-SA" sz="2800" dirty="0"/>
          </a:p>
        </p:txBody>
      </p:sp>
    </p:spTree>
    <p:extLst>
      <p:ext uri="{BB962C8B-B14F-4D97-AF65-F5344CB8AC3E}">
        <p14:creationId xmlns:p14="http://schemas.microsoft.com/office/powerpoint/2010/main" xmlns="" val="39696441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srgbClr val="FF0000"/>
                </a:solidFill>
              </a:rPr>
              <a:t>تابع</a:t>
            </a:r>
            <a:r>
              <a:rPr lang="ar-SA" dirty="0" smtClean="0">
                <a:solidFill>
                  <a:srgbClr val="FF0000"/>
                </a:solidFill>
              </a:rPr>
              <a:t>                  الصعوبات</a:t>
            </a:r>
            <a:r>
              <a:rPr lang="ar-SA" dirty="0">
                <a:solidFill>
                  <a:srgbClr val="FF0000"/>
                </a:solidFill>
              </a:rPr>
              <a:t/>
            </a:r>
            <a:br>
              <a:rPr lang="ar-SA" dirty="0">
                <a:solidFill>
                  <a:srgbClr val="FF0000"/>
                </a:solidFill>
              </a:rPr>
            </a:br>
            <a:r>
              <a:rPr lang="ar-SA" dirty="0">
                <a:solidFill>
                  <a:srgbClr val="FF0000"/>
                </a:solidFill>
              </a:rPr>
              <a:t>           التي تعترض حل المشكلة الاجتماعية</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ar-SA" sz="3600" dirty="0">
                <a:solidFill>
                  <a:prstClr val="black"/>
                </a:solidFill>
              </a:rPr>
              <a:t>5- </a:t>
            </a:r>
            <a:r>
              <a:rPr lang="ar-SA" dirty="0">
                <a:solidFill>
                  <a:prstClr val="black"/>
                </a:solidFill>
              </a:rPr>
              <a:t>استحالة دقة المقاييس </a:t>
            </a:r>
          </a:p>
          <a:p>
            <a:r>
              <a:rPr lang="ar-SA" dirty="0" smtClean="0"/>
              <a:t>6- بعض الانطباعات الخاطئة عن المشكلات الاجتماعية.</a:t>
            </a:r>
          </a:p>
          <a:p>
            <a:r>
              <a:rPr lang="ar-SA" dirty="0" smtClean="0"/>
              <a:t>7- عدم كفاية المعلومات عن بعض المشكلات </a:t>
            </a:r>
          </a:p>
          <a:p>
            <a:r>
              <a:rPr lang="ar-SA" dirty="0" smtClean="0"/>
              <a:t>8- صراع القيم والمصالح </a:t>
            </a:r>
          </a:p>
          <a:p>
            <a:r>
              <a:rPr lang="ar-SA" dirty="0" smtClean="0"/>
              <a:t>9- النقص في تكامل الحلول </a:t>
            </a:r>
            <a:endParaRPr lang="ar-S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81800" y="149779"/>
            <a:ext cx="19812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3626659"/>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امثلة    </a:t>
            </a:r>
            <a:br>
              <a:rPr lang="ar-SA" dirty="0" smtClean="0">
                <a:solidFill>
                  <a:srgbClr val="FF0000"/>
                </a:solidFill>
              </a:rPr>
            </a:br>
            <a:r>
              <a:rPr lang="ar-SA" dirty="0" smtClean="0">
                <a:solidFill>
                  <a:srgbClr val="FF0000"/>
                </a:solidFill>
              </a:rPr>
              <a:t>       المشكلات الاجتماعية في الوطن العربي     </a:t>
            </a:r>
            <a:endParaRPr lang="ar-SA" dirty="0">
              <a:solidFill>
                <a:srgbClr val="FF0000"/>
              </a:solidFill>
            </a:endParaRPr>
          </a:p>
        </p:txBody>
      </p:sp>
      <p:sp>
        <p:nvSpPr>
          <p:cNvPr id="3" name="عنصر نائب للمحتوى 2"/>
          <p:cNvSpPr>
            <a:spLocks noGrp="1"/>
          </p:cNvSpPr>
          <p:nvPr>
            <p:ph idx="1"/>
          </p:nvPr>
        </p:nvSpPr>
        <p:spPr>
          <a:xfrm>
            <a:off x="495300" y="1447801"/>
            <a:ext cx="8953500" cy="4800600"/>
          </a:xfrm>
        </p:spPr>
        <p:txBody>
          <a:bodyPr/>
          <a:lstStyle/>
          <a:p>
            <a:r>
              <a:rPr lang="ar-SA" dirty="0" smtClean="0"/>
              <a:t>1- </a:t>
            </a:r>
            <a:r>
              <a:rPr lang="ar-SA" sz="2800" dirty="0" smtClean="0"/>
              <a:t>المشكلات الزوجية والاسرية.</a:t>
            </a:r>
          </a:p>
          <a:p>
            <a:pPr marL="457200" indent="-457200">
              <a:buFont typeface="Arial" pitchFamily="34" charset="0"/>
              <a:buChar char="•"/>
            </a:pPr>
            <a:r>
              <a:rPr lang="en-US" sz="2800" dirty="0" smtClean="0"/>
              <a:t>             </a:t>
            </a:r>
            <a:r>
              <a:rPr lang="ar-SA" sz="2800" dirty="0" smtClean="0"/>
              <a:t>        مشكلة الطلاق </a:t>
            </a:r>
          </a:p>
          <a:p>
            <a:pPr marL="457200" indent="-457200">
              <a:buFont typeface="Arial" pitchFamily="34" charset="0"/>
              <a:buChar char="•"/>
            </a:pPr>
            <a:r>
              <a:rPr lang="ar-SA" sz="2800" dirty="0" smtClean="0"/>
              <a:t>       مشكلة التفكك الاسري    </a:t>
            </a:r>
          </a:p>
          <a:p>
            <a:pPr marL="457200" indent="-457200">
              <a:buFont typeface="Arial" pitchFamily="34" charset="0"/>
              <a:buChar char="•"/>
            </a:pPr>
            <a:r>
              <a:rPr lang="ar-SA" sz="2800" dirty="0" smtClean="0"/>
              <a:t>      مشكلة وفاة احد الزوجين  </a:t>
            </a:r>
          </a:p>
          <a:p>
            <a:pPr marL="457200" indent="-457200">
              <a:buFont typeface="Arial" pitchFamily="34" charset="0"/>
              <a:buChar char="•"/>
            </a:pPr>
            <a:r>
              <a:rPr lang="en-US" sz="2800" dirty="0" smtClean="0"/>
              <a:t>          </a:t>
            </a:r>
            <a:endParaRPr lang="ar-SA" sz="2800" dirty="0"/>
          </a:p>
        </p:txBody>
      </p:sp>
    </p:spTree>
    <p:extLst>
      <p:ext uri="{BB962C8B-B14F-4D97-AF65-F5344CB8AC3E}">
        <p14:creationId xmlns:p14="http://schemas.microsoft.com/office/powerpoint/2010/main" xmlns="" val="1899227470"/>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a:solidFill>
                  <a:srgbClr val="72A376">
                    <a:lumMod val="75000"/>
                  </a:srgbClr>
                </a:solidFill>
              </a:rPr>
              <a:t> </a:t>
            </a:r>
            <a:r>
              <a:rPr lang="ar-SA" dirty="0" smtClean="0">
                <a:solidFill>
                  <a:srgbClr val="72A376">
                    <a:lumMod val="75000"/>
                  </a:srgbClr>
                </a:solidFill>
              </a:rPr>
              <a:t>        </a:t>
            </a:r>
            <a:r>
              <a:rPr lang="ar-SA" dirty="0" smtClean="0">
                <a:solidFill>
                  <a:srgbClr val="FF0000"/>
                </a:solidFill>
              </a:rPr>
              <a:t>  تابع    </a:t>
            </a:r>
            <a:r>
              <a:rPr lang="ar-SA" dirty="0" smtClean="0">
                <a:solidFill>
                  <a:srgbClr val="72A376">
                    <a:lumMod val="75000"/>
                  </a:srgbClr>
                </a:solidFill>
              </a:rPr>
              <a:t>             </a:t>
            </a:r>
            <a:r>
              <a:rPr lang="ar-SA" dirty="0" smtClean="0">
                <a:solidFill>
                  <a:srgbClr val="FF0000"/>
                </a:solidFill>
              </a:rPr>
              <a:t>امثلة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المشكلات </a:t>
            </a:r>
            <a:r>
              <a:rPr lang="ar-SA" dirty="0">
                <a:solidFill>
                  <a:srgbClr val="FF0000"/>
                </a:solidFill>
              </a:rPr>
              <a:t>الاجتماعية في الوطن العربي </a:t>
            </a:r>
            <a:endParaRPr lang="ar-SA" dirty="0"/>
          </a:p>
        </p:txBody>
      </p:sp>
      <p:sp>
        <p:nvSpPr>
          <p:cNvPr id="3" name="عنصر نائب للمحتوى 2"/>
          <p:cNvSpPr>
            <a:spLocks noGrp="1"/>
          </p:cNvSpPr>
          <p:nvPr>
            <p:ph idx="1"/>
          </p:nvPr>
        </p:nvSpPr>
        <p:spPr/>
        <p:txBody>
          <a:bodyPr/>
          <a:lstStyle/>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2- </a:t>
            </a:r>
            <a:r>
              <a:rPr lang="ar-SA" sz="2800" dirty="0">
                <a:solidFill>
                  <a:prstClr val="black"/>
                </a:solidFill>
              </a:rPr>
              <a:t>مشكلات مجتمعية  </a:t>
            </a:r>
          </a:p>
          <a:p>
            <a:pPr marL="457200" lvl="0" indent="-457200">
              <a:buFont typeface="Arial" pitchFamily="34" charset="0"/>
              <a:buChar char="•"/>
            </a:pPr>
            <a:r>
              <a:rPr lang="en-US" sz="2800" dirty="0">
                <a:solidFill>
                  <a:prstClr val="black"/>
                </a:solidFill>
              </a:rPr>
              <a:t>               </a:t>
            </a:r>
            <a:r>
              <a:rPr lang="ar-SA" sz="2800" dirty="0">
                <a:solidFill>
                  <a:prstClr val="black"/>
                </a:solidFill>
              </a:rPr>
              <a:t>      مشكلة التسول </a:t>
            </a:r>
          </a:p>
          <a:p>
            <a:pPr marL="0" lvl="0" indent="0"/>
            <a:r>
              <a:rPr lang="en-US" sz="2800" dirty="0">
                <a:solidFill>
                  <a:prstClr val="black"/>
                </a:solidFill>
              </a:rPr>
              <a:t>  </a:t>
            </a:r>
            <a:r>
              <a:rPr lang="ar-SA" sz="2800" dirty="0">
                <a:solidFill>
                  <a:prstClr val="black"/>
                </a:solidFill>
              </a:rPr>
              <a:t>     </a:t>
            </a:r>
            <a:r>
              <a:rPr lang="ar-SA" sz="2800" dirty="0" smtClean="0">
                <a:solidFill>
                  <a:prstClr val="black"/>
                </a:solidFill>
              </a:rPr>
              <a:t> مشكلة </a:t>
            </a:r>
            <a:r>
              <a:rPr lang="ar-SA" sz="2800" dirty="0">
                <a:solidFill>
                  <a:prstClr val="black"/>
                </a:solidFill>
              </a:rPr>
              <a:t>البطالة                 </a:t>
            </a:r>
          </a:p>
          <a:p>
            <a:pPr marL="457200" lvl="0" indent="-457200">
              <a:buFont typeface="Arial" pitchFamily="34" charset="0"/>
              <a:buChar char="•"/>
            </a:pPr>
            <a:r>
              <a:rPr lang="en-US" sz="2800" dirty="0" smtClean="0">
                <a:solidFill>
                  <a:prstClr val="black"/>
                </a:solidFill>
              </a:rPr>
              <a:t>                   </a:t>
            </a:r>
            <a:r>
              <a:rPr lang="ar-SA" sz="2800" dirty="0" smtClean="0">
                <a:solidFill>
                  <a:prstClr val="black"/>
                </a:solidFill>
              </a:rPr>
              <a:t>     </a:t>
            </a:r>
            <a:r>
              <a:rPr lang="ar-SA" sz="2800" dirty="0">
                <a:solidFill>
                  <a:prstClr val="black"/>
                </a:solidFill>
              </a:rPr>
              <a:t>مشكلة البغاء</a:t>
            </a:r>
          </a:p>
          <a:p>
            <a:pPr marL="0" lvl="0" indent="0"/>
            <a:r>
              <a:rPr lang="ar-SA" sz="2800" dirty="0">
                <a:solidFill>
                  <a:prstClr val="black"/>
                </a:solidFill>
              </a:rPr>
              <a:t> </a:t>
            </a:r>
            <a:r>
              <a:rPr lang="ar-SA" sz="2800" dirty="0" smtClean="0">
                <a:solidFill>
                  <a:prstClr val="black"/>
                </a:solidFill>
              </a:rPr>
              <a:t>   مشكلة </a:t>
            </a:r>
            <a:r>
              <a:rPr lang="ar-SA" sz="2800" dirty="0">
                <a:solidFill>
                  <a:prstClr val="black"/>
                </a:solidFill>
              </a:rPr>
              <a:t>جناح وتشرد </a:t>
            </a:r>
            <a:r>
              <a:rPr lang="ar-SA" sz="2800" dirty="0" smtClean="0">
                <a:solidFill>
                  <a:prstClr val="black"/>
                </a:solidFill>
              </a:rPr>
              <a:t>الاحداث</a:t>
            </a:r>
          </a:p>
          <a:p>
            <a:pPr marL="0" lvl="0" indent="0"/>
            <a:r>
              <a:rPr lang="ar-SA" sz="2800" dirty="0" smtClean="0">
                <a:solidFill>
                  <a:prstClr val="black"/>
                </a:solidFill>
              </a:rPr>
              <a:t>   مشكلة التلوث .    </a:t>
            </a:r>
            <a:endParaRPr lang="ar-SA" sz="2800" dirty="0">
              <a:solidFill>
                <a:prstClr val="black"/>
              </a:solidFill>
            </a:endParaRPr>
          </a:p>
          <a:p>
            <a:endParaRPr lang="ar-SA" dirty="0"/>
          </a:p>
        </p:txBody>
      </p:sp>
      <p:sp>
        <p:nvSpPr>
          <p:cNvPr id="4" name="سهم إلى اليسار 3"/>
          <p:cNvSpPr/>
          <p:nvPr/>
        </p:nvSpPr>
        <p:spPr>
          <a:xfrm>
            <a:off x="5257800" y="228600"/>
            <a:ext cx="1740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1754410254"/>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547859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42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الخامسة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436349397"/>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الفصل الثاني </a:t>
            </a:r>
            <a:br>
              <a:rPr lang="ar-SA" dirty="0" smtClean="0">
                <a:solidFill>
                  <a:srgbClr val="FF0000"/>
                </a:solidFill>
              </a:rPr>
            </a:br>
            <a:r>
              <a:rPr lang="ar-SA" dirty="0" smtClean="0">
                <a:solidFill>
                  <a:srgbClr val="FF0000"/>
                </a:solidFill>
              </a:rPr>
              <a:t>          الإدمان مشكلة اجتماعية متعددة الابعاد</a:t>
            </a:r>
            <a:r>
              <a:rPr lang="en-US"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0" y="1371600"/>
            <a:ext cx="9906000" cy="4754563"/>
          </a:xfrm>
        </p:spPr>
        <p:txBody>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&gt;&gt;&gt;&gt;&gt;</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تمهيد</a:t>
            </a:r>
            <a:endParaRPr lang="ar-SA" dirty="0"/>
          </a:p>
          <a:p>
            <a:r>
              <a:rPr lang="ar-SA" sz="2800" dirty="0" smtClean="0"/>
              <a:t>تعتبر مشكلة الإدمان وتعاطي المخدرات من اخطر أنواع المشكلات التي باتت تشكل تهديد واضح على المستوى الفردي والاجتماعي , اذا بدأت بالتفاقم والتطور مع تعقد الظروف الاجتماعية والضغوطات النفسية </a:t>
            </a:r>
            <a:r>
              <a:rPr lang="en-US" sz="2800" dirty="0" smtClean="0"/>
              <a:t> </a:t>
            </a:r>
            <a:r>
              <a:rPr lang="ar-SA" sz="2800" dirty="0" smtClean="0"/>
              <a:t>والاعباء الاقتصادية على المستويين  العربي والعالمي وكما ان الإدمان خطر اجتماعي يفترس الشباب الذين هم ذخيرة المجتمع . بالإضافة الى ان جميع الديانات تدعو لمكافحة الإدمان لما ثبت من خطورته  وفداحة ضرره  .</a:t>
            </a:r>
          </a:p>
          <a:p>
            <a:r>
              <a:rPr lang="ar-SA" dirty="0" smtClean="0">
                <a:solidFill>
                  <a:srgbClr val="FF0000"/>
                </a:solidFill>
              </a:rPr>
              <a:t>وبناء علية فان الإدمان مشكلة اجتماعية ينظر اليها من الجوانب التالية </a:t>
            </a:r>
          </a:p>
          <a:p>
            <a:endParaRPr lang="ar-SA" dirty="0" smtClean="0"/>
          </a:p>
          <a:p>
            <a:r>
              <a:rPr lang="ar-SA" dirty="0" smtClean="0"/>
              <a:t> </a:t>
            </a:r>
            <a:endParaRPr lang="ar-SA" dirty="0"/>
          </a:p>
        </p:txBody>
      </p:sp>
      <p:sp>
        <p:nvSpPr>
          <p:cNvPr id="6" name="سهم منحني إلى اليمين 5"/>
          <p:cNvSpPr/>
          <p:nvPr/>
        </p:nvSpPr>
        <p:spPr>
          <a:xfrm>
            <a:off x="53248" y="4916277"/>
            <a:ext cx="927253" cy="10851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372999952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rgbClr val="FF0000"/>
                </a:solidFill>
              </a:rPr>
              <a:t> </a:t>
            </a:r>
            <a:r>
              <a:rPr lang="ar-SA" dirty="0" smtClean="0">
                <a:solidFill>
                  <a:srgbClr val="FF0000"/>
                </a:solidFill>
              </a:rPr>
              <a:t>       الجوانب الاجتماعية</a:t>
            </a:r>
            <a:r>
              <a:rPr lang="ar-SA" dirty="0" smtClean="0"/>
              <a:t>  </a:t>
            </a:r>
            <a:r>
              <a:rPr lang="ar-SA" dirty="0" smtClean="0">
                <a:solidFill>
                  <a:srgbClr val="FF0000"/>
                </a:solidFill>
              </a:rPr>
              <a:t>لمشكلة </a:t>
            </a:r>
            <a:r>
              <a:rPr lang="ar-SA" dirty="0">
                <a:solidFill>
                  <a:srgbClr val="FF0000"/>
                </a:solidFill>
              </a:rPr>
              <a:t>الإدمان </a:t>
            </a:r>
          </a:p>
        </p:txBody>
      </p:sp>
      <p:sp>
        <p:nvSpPr>
          <p:cNvPr id="3" name="عنصر نائب للمحتوى 2"/>
          <p:cNvSpPr>
            <a:spLocks noGrp="1"/>
          </p:cNvSpPr>
          <p:nvPr>
            <p:ph idx="1"/>
          </p:nvPr>
        </p:nvSpPr>
        <p:spPr>
          <a:xfrm>
            <a:off x="0" y="1447800"/>
            <a:ext cx="9753600" cy="4648199"/>
          </a:xfrm>
        </p:spPr>
        <p:txBody>
          <a:bodyPr/>
          <a:lstStyle/>
          <a:p>
            <a:r>
              <a:rPr lang="ar-SA" dirty="0" smtClean="0"/>
              <a:t> ** </a:t>
            </a:r>
            <a:r>
              <a:rPr lang="ar-SA" dirty="0" smtClean="0">
                <a:solidFill>
                  <a:srgbClr val="FF0000"/>
                </a:solidFill>
              </a:rPr>
              <a:t>الإدمان مشكلة نفسية وبدينة</a:t>
            </a:r>
            <a:r>
              <a:rPr lang="ar-SA" dirty="0" smtClean="0"/>
              <a:t>...... فالمخدر مهما كان نوعه يشكل بدون أي شك خطر على الجانب  البدني و السيكولوجي مما يؤدي الى عدم تكييف المدمن مع نفسة ومع المجتمع بشكل عام.</a:t>
            </a:r>
          </a:p>
          <a:p>
            <a:r>
              <a:rPr lang="ar-SA" dirty="0" smtClean="0"/>
              <a:t>** </a:t>
            </a:r>
            <a:r>
              <a:rPr lang="ar-SA" dirty="0" smtClean="0">
                <a:solidFill>
                  <a:srgbClr val="FF0000"/>
                </a:solidFill>
              </a:rPr>
              <a:t>الإدمان مشكلة اقتصادية </a:t>
            </a:r>
            <a:r>
              <a:rPr lang="ar-SA" dirty="0" smtClean="0"/>
              <a:t>....... لها جانب اقتصادي بالنسبة للفرد من ناحية . وللدولة التي تنفق أموال طائلة لمكافحة المخدرات ونشر الوعي بين المواطنين.</a:t>
            </a:r>
          </a:p>
          <a:p>
            <a:r>
              <a:rPr lang="ar-SA" dirty="0" smtClean="0"/>
              <a:t>** </a:t>
            </a:r>
            <a:r>
              <a:rPr lang="ar-SA" dirty="0" smtClean="0">
                <a:solidFill>
                  <a:srgbClr val="FF0000"/>
                </a:solidFill>
              </a:rPr>
              <a:t>الإدمان مشكلة اجتماعية </a:t>
            </a:r>
            <a:r>
              <a:rPr lang="ar-SA" dirty="0" smtClean="0"/>
              <a:t>.......يعتبر شكلا من اشكال</a:t>
            </a:r>
            <a:r>
              <a:rPr lang="ar-SA" dirty="0" smtClean="0">
                <a:solidFill>
                  <a:srgbClr val="FF0000"/>
                </a:solidFill>
              </a:rPr>
              <a:t> عدم التجانس   </a:t>
            </a:r>
            <a:r>
              <a:rPr lang="ar-SA" dirty="0" smtClean="0"/>
              <a:t>الاجتماعي خاصة انها تتعارض مع جميع القيم والمعايير الاجتماعية في العالم   </a:t>
            </a:r>
            <a:endParaRPr lang="ar-SA" dirty="0"/>
          </a:p>
        </p:txBody>
      </p:sp>
    </p:spTree>
    <p:extLst>
      <p:ext uri="{BB962C8B-B14F-4D97-AF65-F5344CB8AC3E}">
        <p14:creationId xmlns:p14="http://schemas.microsoft.com/office/powerpoint/2010/main" xmlns="" val="1651696590"/>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شروط حدوث الإدمان</a:t>
            </a:r>
            <a:r>
              <a:rPr lang="ar-SA" dirty="0" smtClean="0"/>
              <a:t> </a:t>
            </a:r>
            <a:endParaRPr lang="ar-SA" dirty="0"/>
          </a:p>
        </p:txBody>
      </p:sp>
      <p:sp>
        <p:nvSpPr>
          <p:cNvPr id="3" name="عنصر نائب للمحتوى 2"/>
          <p:cNvSpPr>
            <a:spLocks noGrp="1"/>
          </p:cNvSpPr>
          <p:nvPr>
            <p:ph idx="1"/>
          </p:nvPr>
        </p:nvSpPr>
        <p:spPr>
          <a:xfrm>
            <a:off x="-19280" y="1447800"/>
            <a:ext cx="9782182" cy="4800600"/>
          </a:xfrm>
        </p:spPr>
        <p:txBody>
          <a:bodyPr/>
          <a:lstStyle/>
          <a:p>
            <a:r>
              <a:rPr lang="ar-SA" dirty="0" smtClean="0"/>
              <a:t>1- توفر المادة المخدرة</a:t>
            </a:r>
          </a:p>
          <a:p>
            <a:r>
              <a:rPr lang="ar-SA" dirty="0" smtClean="0"/>
              <a:t>2- الشخص المدمن </a:t>
            </a:r>
          </a:p>
          <a:p>
            <a:r>
              <a:rPr lang="en-US" dirty="0" smtClean="0"/>
              <a:t>       </a:t>
            </a:r>
            <a:r>
              <a:rPr lang="ar-SA" dirty="0" smtClean="0"/>
              <a:t>3- الظروف البيئية والاجتماعية</a:t>
            </a:r>
            <a:endParaRPr lang="en-US" dirty="0" smtClean="0"/>
          </a:p>
          <a:p>
            <a:r>
              <a:rPr lang="en-US" dirty="0"/>
              <a:t>  </a:t>
            </a:r>
            <a:r>
              <a:rPr lang="en-US" dirty="0" smtClean="0"/>
              <a:t>    </a:t>
            </a:r>
            <a:r>
              <a:rPr lang="ar-SA" dirty="0" smtClean="0">
                <a:solidFill>
                  <a:srgbClr val="FF0000"/>
                </a:solidFill>
              </a:rPr>
              <a:t>اعتماد الفرد على عقار او عدم اعتماده يرجع الى العوامل التالية </a:t>
            </a:r>
            <a:r>
              <a:rPr lang="ar-SA" dirty="0" smtClean="0"/>
              <a:t>.</a:t>
            </a:r>
          </a:p>
          <a:p>
            <a:r>
              <a:rPr lang="en-US" dirty="0" smtClean="0"/>
              <a:t>   </a:t>
            </a:r>
            <a:r>
              <a:rPr lang="ar-SA" dirty="0" smtClean="0"/>
              <a:t>       السمات الشخصية للفرد وتجار الفرد المتعاطي </a:t>
            </a:r>
          </a:p>
          <a:p>
            <a:r>
              <a:rPr lang="en-US" dirty="0" smtClean="0"/>
              <a:t>  </a:t>
            </a:r>
            <a:r>
              <a:rPr lang="ar-SA" dirty="0" smtClean="0"/>
              <a:t>       طبيعة البيئة الاجتماعية والثقافية العامة للفرد      </a:t>
            </a:r>
          </a:p>
          <a:p>
            <a:r>
              <a:rPr lang="en-US" dirty="0" smtClean="0"/>
              <a:t> </a:t>
            </a:r>
            <a:r>
              <a:rPr lang="ar-SA" dirty="0" smtClean="0"/>
              <a:t>       الخصائص </a:t>
            </a:r>
            <a:r>
              <a:rPr lang="ar-SA" dirty="0" err="1" smtClean="0"/>
              <a:t>الفارماكولوجية</a:t>
            </a:r>
            <a:r>
              <a:rPr lang="ar-SA" dirty="0" smtClean="0"/>
              <a:t> للعقار ( التركيبة ومكونات العقار )    </a:t>
            </a:r>
          </a:p>
          <a:p>
            <a:endParaRPr lang="ar-SA" dirty="0"/>
          </a:p>
        </p:txBody>
      </p:sp>
      <p:sp>
        <p:nvSpPr>
          <p:cNvPr id="4" name="نجمة ذات 4 نقاط 3"/>
          <p:cNvSpPr/>
          <p:nvPr/>
        </p:nvSpPr>
        <p:spPr>
          <a:xfrm>
            <a:off x="9213637" y="3870592"/>
            <a:ext cx="457200" cy="304800"/>
          </a:xfrm>
          <a:prstGeom prst="star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23921" y="4438592"/>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23139" y="5076477"/>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22355" y="4438591"/>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32316" y="5076477"/>
            <a:ext cx="639763" cy="39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36032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 calcmode="lin" valueType="num">
                                      <p:cBhvr additive="base">
                                        <p:cTn id="7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5" end="5"/>
                                            </p:txEl>
                                          </p:spTgt>
                                        </p:tgtEl>
                                        <p:attrNameLst>
                                          <p:attrName>style.visibility</p:attrName>
                                        </p:attrNameLst>
                                      </p:cBhvr>
                                      <p:to>
                                        <p:strVal val="visible"/>
                                      </p:to>
                                    </p:set>
                                    <p:anim calcmode="lin" valueType="num">
                                      <p:cBhvr additive="base">
                                        <p:cTn id="8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 calcmode="lin" valueType="num">
                                      <p:cBhvr additive="base">
                                        <p:cTn id="8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انواع الادمان </a:t>
            </a: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endParaRPr lang="en-US" dirty="0" smtClean="0"/>
          </a:p>
          <a:p>
            <a:r>
              <a:rPr lang="ar-SA" dirty="0" smtClean="0"/>
              <a:t>1- </a:t>
            </a:r>
            <a:r>
              <a:rPr lang="ar-SA" dirty="0" smtClean="0">
                <a:solidFill>
                  <a:srgbClr val="FF0000"/>
                </a:solidFill>
              </a:rPr>
              <a:t>الادمان النفسي او السيكولوجي  </a:t>
            </a:r>
            <a:r>
              <a:rPr lang="ar-SA" dirty="0" smtClean="0"/>
              <a:t>: عبارة عن الرغبة في تعاطي المادة المخدرة لتحقيق الشعور بالانتباه </a:t>
            </a:r>
          </a:p>
          <a:p>
            <a:r>
              <a:rPr lang="ar-SA" dirty="0" smtClean="0"/>
              <a:t>2- </a:t>
            </a:r>
            <a:r>
              <a:rPr lang="ar-SA" dirty="0" smtClean="0">
                <a:solidFill>
                  <a:srgbClr val="FF0000"/>
                </a:solidFill>
              </a:rPr>
              <a:t>الإدمان الفسيولوجي او الجسمي </a:t>
            </a:r>
            <a:r>
              <a:rPr lang="ar-SA" dirty="0" smtClean="0"/>
              <a:t>: عملية اعتياد خلايا  الجسم على المادة المخدرة ولا يستطيع العمل بدون وجودها , بالإضافة على الرغبة المستمر بالتعاطي وزيادة الجرعة مما يؤدي الى تدهور الشخص جسميا ونفسيا.   </a:t>
            </a:r>
            <a:endParaRPr lang="ar-SA" dirty="0"/>
          </a:p>
        </p:txBody>
      </p:sp>
    </p:spTree>
    <p:extLst>
      <p:ext uri="{BB962C8B-B14F-4D97-AF65-F5344CB8AC3E}">
        <p14:creationId xmlns:p14="http://schemas.microsoft.com/office/powerpoint/2010/main" xmlns="" val="1077340209"/>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71" y="-76200"/>
            <a:ext cx="9906000" cy="1417638"/>
          </a:xfrm>
          <a:solidFill>
            <a:srgbClr val="FFFF00"/>
          </a:solidFill>
        </p:spPr>
        <p:txBody>
          <a:bodyPr/>
          <a:lstStyle/>
          <a:p>
            <a:r>
              <a:rPr lang="ar-SA" dirty="0" smtClean="0"/>
              <a:t>       </a:t>
            </a:r>
            <a:r>
              <a:rPr lang="ar-SA" dirty="0" smtClean="0">
                <a:solidFill>
                  <a:srgbClr val="FF0000"/>
                </a:solidFill>
              </a:rPr>
              <a:t>أنواع المواد المخدرة </a:t>
            </a:r>
            <a:endParaRPr lang="ar-SA" dirty="0">
              <a:solidFill>
                <a:srgbClr val="FF0000"/>
              </a:solidFill>
            </a:endParaRPr>
          </a:p>
        </p:txBody>
      </p:sp>
      <p:sp>
        <p:nvSpPr>
          <p:cNvPr id="3" name="عنصر نائب للمحتوى 2"/>
          <p:cNvSpPr>
            <a:spLocks noGrp="1"/>
          </p:cNvSpPr>
          <p:nvPr>
            <p:ph idx="1"/>
          </p:nvPr>
        </p:nvSpPr>
        <p:spPr>
          <a:xfrm>
            <a:off x="0" y="1447800"/>
            <a:ext cx="9753600" cy="4419600"/>
          </a:xfrm>
        </p:spPr>
        <p:txBody>
          <a:bodyPr/>
          <a:lstStyle/>
          <a:p>
            <a:endParaRPr lang="ar-SA" sz="2800" dirty="0" smtClean="0"/>
          </a:p>
          <a:p>
            <a:r>
              <a:rPr lang="en-US" sz="2800" dirty="0" smtClean="0">
                <a:solidFill>
                  <a:prstClr val="black"/>
                </a:solidFill>
              </a:rPr>
              <a:t> </a:t>
            </a:r>
            <a:r>
              <a:rPr lang="ar-SA" sz="2800" dirty="0">
                <a:solidFill>
                  <a:prstClr val="black"/>
                </a:solidFill>
              </a:rPr>
              <a:t>هو المادة الفعالة نفسيا في النيكوتين وهو من اهم العقاقير التي يتناوله</a:t>
            </a:r>
            <a:r>
              <a:rPr lang="en-US" sz="2800" dirty="0" smtClean="0">
                <a:solidFill>
                  <a:prstClr val="black"/>
                </a:solidFill>
              </a:rPr>
              <a:t>:</a:t>
            </a:r>
            <a:r>
              <a:rPr lang="ar-SA" sz="2800" dirty="0" smtClean="0">
                <a:solidFill>
                  <a:srgbClr val="FF0000"/>
                </a:solidFill>
              </a:rPr>
              <a:t>التبغ ,النيكوتين </a:t>
            </a:r>
            <a:endParaRPr lang="ar-SA" sz="2800" dirty="0" smtClean="0"/>
          </a:p>
          <a:p>
            <a:pPr marL="457200" indent="-457200">
              <a:buFont typeface="Arial" pitchFamily="34" charset="0"/>
              <a:buChar char="•"/>
            </a:pPr>
            <a:r>
              <a:rPr lang="ar-SA" sz="2800" dirty="0" smtClean="0">
                <a:solidFill>
                  <a:srgbClr val="FF0000"/>
                </a:solidFill>
              </a:rPr>
              <a:t>*الكحوليات</a:t>
            </a:r>
            <a:r>
              <a:rPr lang="ar-SA" sz="2800" dirty="0" smtClean="0"/>
              <a:t>     :هي من اقدم المواد النفسية التي تعاطها الانسان وتعتبر </a:t>
            </a:r>
            <a:endParaRPr lang="en-US" sz="2800" dirty="0" smtClean="0"/>
          </a:p>
          <a:p>
            <a:pPr marL="457200" indent="-457200">
              <a:buFont typeface="Arial" pitchFamily="34" charset="0"/>
              <a:buChar char="•"/>
            </a:pPr>
            <a:r>
              <a:rPr lang="ar-SA" sz="2800" dirty="0" smtClean="0"/>
              <a:t>تعتبر الصين من اسبق المجتمعات الى معرفتها .</a:t>
            </a:r>
            <a:r>
              <a:rPr lang="en-US" sz="2800" dirty="0" smtClean="0">
                <a:solidFill>
                  <a:prstClr val="black"/>
                </a:solidFill>
              </a:rPr>
              <a:t>:</a:t>
            </a:r>
            <a:r>
              <a:rPr lang="ar-SA" sz="2800" dirty="0" smtClean="0">
                <a:solidFill>
                  <a:srgbClr val="FF0000"/>
                </a:solidFill>
              </a:rPr>
              <a:t>*</a:t>
            </a:r>
            <a:r>
              <a:rPr lang="ar-SA" sz="2800" dirty="0" smtClean="0">
                <a:solidFill>
                  <a:prstClr val="black"/>
                </a:solidFill>
              </a:rPr>
              <a:t> </a:t>
            </a:r>
            <a:r>
              <a:rPr lang="ar-SA" sz="2800" dirty="0">
                <a:solidFill>
                  <a:srgbClr val="FF0000"/>
                </a:solidFill>
              </a:rPr>
              <a:t>الحشيش</a:t>
            </a:r>
            <a:r>
              <a:rPr lang="ar-SA" sz="2800" dirty="0">
                <a:solidFill>
                  <a:prstClr val="black"/>
                </a:solidFill>
              </a:rPr>
              <a:t> </a:t>
            </a:r>
            <a:r>
              <a:rPr lang="ar-SA" sz="2800" dirty="0" smtClean="0">
                <a:solidFill>
                  <a:prstClr val="black"/>
                </a:solidFill>
              </a:rPr>
              <a:t>.</a:t>
            </a:r>
            <a:r>
              <a:rPr lang="ar-SA" sz="2800" dirty="0" smtClean="0">
                <a:solidFill>
                  <a:srgbClr val="FF0000"/>
                </a:solidFill>
              </a:rPr>
              <a:t>البانجو. القنب </a:t>
            </a:r>
            <a:r>
              <a:rPr lang="ar-SA" sz="2800" dirty="0" smtClean="0"/>
              <a:t>هو من  وهو من اكثر انواع المخدرات انتشار في دول الشرق الاوسط وساعد </a:t>
            </a:r>
            <a:r>
              <a:rPr lang="en-US" sz="2800" dirty="0" smtClean="0"/>
              <a:t> </a:t>
            </a:r>
          </a:p>
          <a:p>
            <a:pPr marL="0" indent="0"/>
            <a:r>
              <a:rPr lang="ar-SA" sz="2800" dirty="0" smtClean="0"/>
              <a:t>رخصة على رواجه   .</a:t>
            </a:r>
          </a:p>
          <a:p>
            <a:pPr marL="0" indent="0"/>
            <a:r>
              <a:rPr lang="ar-SA" sz="2800" dirty="0" smtClean="0"/>
              <a:t> </a:t>
            </a:r>
            <a:r>
              <a:rPr lang="ar-SA" sz="2800" dirty="0" smtClean="0">
                <a:solidFill>
                  <a:srgbClr val="FF0000"/>
                </a:solidFill>
              </a:rPr>
              <a:t>*</a:t>
            </a:r>
            <a:r>
              <a:rPr lang="ar-SA" sz="2800" dirty="0" smtClean="0"/>
              <a:t> </a:t>
            </a:r>
            <a:r>
              <a:rPr lang="ar-SA" sz="2800" dirty="0" smtClean="0">
                <a:solidFill>
                  <a:srgbClr val="FF0000"/>
                </a:solidFill>
              </a:rPr>
              <a:t>الافيون ومشتقاته </a:t>
            </a:r>
            <a:r>
              <a:rPr lang="ar-SA" sz="2800" dirty="0" smtClean="0"/>
              <a:t>. من اقل المخدرات انتشار ويؤخذ اما عن طريق الاستحلاب او الشرب مع الشاي  </a:t>
            </a:r>
          </a:p>
          <a:p>
            <a:pPr marL="457200" indent="-457200">
              <a:buFont typeface="Arial" pitchFamily="34" charset="0"/>
              <a:buChar char="•"/>
            </a:pPr>
            <a:endParaRPr lang="ar-SA" dirty="0"/>
          </a:p>
        </p:txBody>
      </p:sp>
    </p:spTree>
    <p:extLst>
      <p:ext uri="{BB962C8B-B14F-4D97-AF65-F5344CB8AC3E}">
        <p14:creationId xmlns:p14="http://schemas.microsoft.com/office/powerpoint/2010/main" xmlns="" val="427678828"/>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82200" cy="1371600"/>
          </a:xfrm>
          <a:solidFill>
            <a:srgbClr val="FFFF00"/>
          </a:solidFill>
        </p:spPr>
        <p:txBody>
          <a:bodyPr/>
          <a:lstStyle/>
          <a:p>
            <a:r>
              <a:rPr lang="ar-SA" dirty="0" smtClean="0"/>
              <a:t>               </a:t>
            </a:r>
            <a:r>
              <a:rPr lang="ar-SA" dirty="0" smtClean="0">
                <a:solidFill>
                  <a:srgbClr val="FF0000"/>
                </a:solidFill>
              </a:rPr>
              <a:t> تابع         </a:t>
            </a:r>
            <a:r>
              <a:rPr lang="ar-SA" dirty="0">
                <a:solidFill>
                  <a:srgbClr val="FF0000"/>
                </a:solidFill>
              </a:rPr>
              <a:t>أنواع المواد المخدرة </a:t>
            </a:r>
            <a:endParaRPr lang="ar-SA" dirty="0"/>
          </a:p>
        </p:txBody>
      </p:sp>
      <p:sp>
        <p:nvSpPr>
          <p:cNvPr id="3" name="عنصر نائب للمحتوى 2"/>
          <p:cNvSpPr>
            <a:spLocks noGrp="1"/>
          </p:cNvSpPr>
          <p:nvPr>
            <p:ph idx="1"/>
          </p:nvPr>
        </p:nvSpPr>
        <p:spPr>
          <a:xfrm>
            <a:off x="495300" y="1524001"/>
            <a:ext cx="9182100" cy="4572000"/>
          </a:xfrm>
        </p:spPr>
        <p:txBody>
          <a:bodyPr/>
          <a:lstStyle/>
          <a:p>
            <a:r>
              <a:rPr lang="ar-SA" dirty="0">
                <a:solidFill>
                  <a:srgbClr val="FF0000"/>
                </a:solidFill>
              </a:rPr>
              <a:t> *الكوكايين</a:t>
            </a:r>
            <a:r>
              <a:rPr lang="ar-SA" dirty="0" smtClean="0"/>
              <a:t>:  وهو منشط طبيعي يستخلصه من اوراق نبات الكوكا الذي ينمو في امريكا اللاتينية .</a:t>
            </a:r>
          </a:p>
          <a:p>
            <a:pPr marL="457200" indent="-457200">
              <a:buFont typeface="Arial" pitchFamily="34" charset="0"/>
              <a:buChar char="•"/>
            </a:pPr>
            <a:r>
              <a:rPr lang="ar-SA" dirty="0" smtClean="0">
                <a:solidFill>
                  <a:srgbClr val="FF0000"/>
                </a:solidFill>
              </a:rPr>
              <a:t>القات </a:t>
            </a:r>
            <a:r>
              <a:rPr lang="ar-SA" dirty="0" smtClean="0"/>
              <a:t>: ينمو في افريقيا  والصومال وكينيا خاصة , وعلى اكبر نطاق معروف في اليمن ويؤخذ عن طريق المضغ. </a:t>
            </a:r>
            <a:endParaRPr lang="ar-SA" dirty="0"/>
          </a:p>
          <a:p>
            <a:pPr marL="457200" indent="-457200">
              <a:buFont typeface="Arial" pitchFamily="34" charset="0"/>
              <a:buChar char="•"/>
            </a:pPr>
            <a:r>
              <a:rPr lang="ar-SA" dirty="0" smtClean="0"/>
              <a:t> </a:t>
            </a:r>
          </a:p>
          <a:p>
            <a:pPr marL="457200" indent="-457200">
              <a:buFont typeface="Arial" pitchFamily="34" charset="0"/>
              <a:buChar char="•"/>
            </a:pPr>
            <a:r>
              <a:rPr lang="ar-SA" dirty="0" smtClean="0"/>
              <a:t> </a:t>
            </a:r>
            <a:endParaRPr lang="ar-SA" dirty="0"/>
          </a:p>
        </p:txBody>
      </p:sp>
      <p:sp>
        <p:nvSpPr>
          <p:cNvPr id="4" name="سهم إلى اليسار 3"/>
          <p:cNvSpPr/>
          <p:nvPr/>
        </p:nvSpPr>
        <p:spPr>
          <a:xfrm>
            <a:off x="5486400" y="457200"/>
            <a:ext cx="1143000" cy="484632"/>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3938522366"/>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50</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السادسة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تصنيف المخدرات </a:t>
            </a:r>
            <a:endParaRPr lang="ar-SA" dirty="0">
              <a:solidFill>
                <a:srgbClr val="FF0000"/>
              </a:solidFill>
            </a:endParaRPr>
          </a:p>
        </p:txBody>
      </p:sp>
      <p:sp>
        <p:nvSpPr>
          <p:cNvPr id="3" name="عنصر نائب للمحتوى 2"/>
          <p:cNvSpPr>
            <a:spLocks noGrp="1"/>
          </p:cNvSpPr>
          <p:nvPr>
            <p:ph idx="1"/>
          </p:nvPr>
        </p:nvSpPr>
        <p:spPr>
          <a:xfrm>
            <a:off x="685800" y="1371600"/>
            <a:ext cx="9220200" cy="4602163"/>
          </a:xfrm>
        </p:spPr>
        <p:txBody>
          <a:bodyPr/>
          <a:lstStyle/>
          <a:p>
            <a:r>
              <a:rPr lang="ar-SA" dirty="0" smtClean="0"/>
              <a:t>             عليه </a:t>
            </a:r>
            <a:r>
              <a:rPr lang="ar-SA" dirty="0"/>
              <a:t>يمكن ان نصف المواد المخدرة على النحو التالي </a:t>
            </a:r>
            <a:r>
              <a:rPr lang="ar-SA" dirty="0" smtClean="0"/>
              <a:t>.</a:t>
            </a:r>
            <a:endParaRPr lang="ar-SA" dirty="0"/>
          </a:p>
          <a:p>
            <a:r>
              <a:rPr lang="ar-SA" dirty="0" smtClean="0"/>
              <a:t>         مخدرات </a:t>
            </a:r>
            <a:r>
              <a:rPr lang="ar-SA" dirty="0"/>
              <a:t>طبيعية </a:t>
            </a:r>
            <a:r>
              <a:rPr lang="ar-SA" dirty="0" smtClean="0"/>
              <a:t>   </a:t>
            </a:r>
          </a:p>
          <a:p>
            <a:r>
              <a:rPr lang="ar-SA" dirty="0" smtClean="0"/>
              <a:t>                    مخدرات </a:t>
            </a:r>
            <a:r>
              <a:rPr lang="ar-SA" dirty="0"/>
              <a:t>تصنيعية </a:t>
            </a:r>
            <a:endParaRPr lang="ar-SA" dirty="0" smtClean="0"/>
          </a:p>
          <a:p>
            <a:r>
              <a:rPr lang="ar-SA" dirty="0" smtClean="0"/>
              <a:t>                             مخدرات تخلقيه </a:t>
            </a:r>
            <a:endParaRPr lang="ar-SA" dirty="0"/>
          </a:p>
          <a:p>
            <a:r>
              <a:rPr lang="ar-SA" dirty="0" smtClean="0"/>
              <a:t>                                        مهبطات </a:t>
            </a:r>
            <a:endParaRPr lang="en-US" dirty="0" smtClean="0"/>
          </a:p>
          <a:p>
            <a:r>
              <a:rPr lang="ar-SA" dirty="0" smtClean="0"/>
              <a:t>                                               منشطات </a:t>
            </a:r>
            <a:r>
              <a:rPr lang="en-US" dirty="0" smtClean="0"/>
              <a:t>                                      </a:t>
            </a:r>
          </a:p>
          <a:p>
            <a:r>
              <a:rPr lang="en-US" dirty="0" smtClean="0"/>
              <a:t>     </a:t>
            </a:r>
            <a:r>
              <a:rPr lang="ar-SA" dirty="0" smtClean="0"/>
              <a:t>                                                         مهلوسات</a:t>
            </a:r>
            <a:endParaRPr lang="ar-SA" dirty="0"/>
          </a:p>
        </p:txBody>
      </p:sp>
      <p:sp>
        <p:nvSpPr>
          <p:cNvPr id="6" name="سهم إلى اليسار 5"/>
          <p:cNvSpPr/>
          <p:nvPr/>
        </p:nvSpPr>
        <p:spPr>
          <a:xfrm>
            <a:off x="9012312" y="2347454"/>
            <a:ext cx="489204" cy="1330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إلى اليسار 6"/>
          <p:cNvSpPr/>
          <p:nvPr/>
        </p:nvSpPr>
        <p:spPr>
          <a:xfrm>
            <a:off x="7921428" y="2921382"/>
            <a:ext cx="489204" cy="133065"/>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سهم إلى اليسار 7"/>
          <p:cNvSpPr/>
          <p:nvPr/>
        </p:nvSpPr>
        <p:spPr>
          <a:xfrm>
            <a:off x="6858000" y="3565285"/>
            <a:ext cx="489204" cy="133065"/>
          </a:xfrm>
          <a:prstGeom prst="leftArrow">
            <a:avLst/>
          </a:prstGeom>
          <a:solidFill>
            <a:schemeClr val="accent6">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إلى اليسار 8"/>
          <p:cNvSpPr/>
          <p:nvPr/>
        </p:nvSpPr>
        <p:spPr>
          <a:xfrm>
            <a:off x="8476445" y="1447800"/>
            <a:ext cx="1219200" cy="450774"/>
          </a:xfrm>
          <a:prstGeom prst="lef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إلى اليسار 9"/>
          <p:cNvSpPr/>
          <p:nvPr/>
        </p:nvSpPr>
        <p:spPr>
          <a:xfrm>
            <a:off x="4019282" y="5181600"/>
            <a:ext cx="489204" cy="133065"/>
          </a:xfrm>
          <a:prstGeom prst="lef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إلى اليسار 10"/>
          <p:cNvSpPr/>
          <p:nvPr/>
        </p:nvSpPr>
        <p:spPr>
          <a:xfrm>
            <a:off x="5867400" y="4142679"/>
            <a:ext cx="489204" cy="133065"/>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سهم إلى اليسار 11"/>
          <p:cNvSpPr/>
          <p:nvPr/>
        </p:nvSpPr>
        <p:spPr>
          <a:xfrm>
            <a:off x="5105400" y="4715796"/>
            <a:ext cx="489204" cy="133065"/>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442883853"/>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Effect transition="in" filter="wipe(down)">
                                      <p:cBhvr>
                                        <p:cTn id="97" dur="580">
                                          <p:stCondLst>
                                            <p:cond delay="0"/>
                                          </p:stCondLst>
                                        </p:cTn>
                                        <p:tgtEl>
                                          <p:spTgt spid="3">
                                            <p:txEl>
                                              <p:pRg st="6" end="6"/>
                                            </p:txEl>
                                          </p:spTgt>
                                        </p:tgtEl>
                                      </p:cBhvr>
                                    </p:animEffect>
                                    <p:anim calcmode="lin" valueType="num">
                                      <p:cBhvr>
                                        <p:cTn id="9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6" end="6"/>
                                            </p:txEl>
                                          </p:spTgt>
                                        </p:tgtEl>
                                      </p:cBhvr>
                                      <p:to x="100000" y="60000"/>
                                    </p:animScale>
                                    <p:animScale>
                                      <p:cBhvr>
                                        <p:cTn id="104" dur="166" decel="50000">
                                          <p:stCondLst>
                                            <p:cond delay="676"/>
                                          </p:stCondLst>
                                        </p:cTn>
                                        <p:tgtEl>
                                          <p:spTgt spid="3">
                                            <p:txEl>
                                              <p:pRg st="6" end="6"/>
                                            </p:txEl>
                                          </p:spTgt>
                                        </p:tgtEl>
                                      </p:cBhvr>
                                      <p:to x="100000" y="100000"/>
                                    </p:animScale>
                                    <p:animScale>
                                      <p:cBhvr>
                                        <p:cTn id="105" dur="26">
                                          <p:stCondLst>
                                            <p:cond delay="1312"/>
                                          </p:stCondLst>
                                        </p:cTn>
                                        <p:tgtEl>
                                          <p:spTgt spid="3">
                                            <p:txEl>
                                              <p:pRg st="6" end="6"/>
                                            </p:txEl>
                                          </p:spTgt>
                                        </p:tgtEl>
                                      </p:cBhvr>
                                      <p:to x="100000" y="80000"/>
                                    </p:animScale>
                                    <p:animScale>
                                      <p:cBhvr>
                                        <p:cTn id="106" dur="166" decel="50000">
                                          <p:stCondLst>
                                            <p:cond delay="1338"/>
                                          </p:stCondLst>
                                        </p:cTn>
                                        <p:tgtEl>
                                          <p:spTgt spid="3">
                                            <p:txEl>
                                              <p:pRg st="6" end="6"/>
                                            </p:txEl>
                                          </p:spTgt>
                                        </p:tgtEl>
                                      </p:cBhvr>
                                      <p:to x="100000" y="100000"/>
                                    </p:animScale>
                                    <p:animScale>
                                      <p:cBhvr>
                                        <p:cTn id="107" dur="26">
                                          <p:stCondLst>
                                            <p:cond delay="1642"/>
                                          </p:stCondLst>
                                        </p:cTn>
                                        <p:tgtEl>
                                          <p:spTgt spid="3">
                                            <p:txEl>
                                              <p:pRg st="6" end="6"/>
                                            </p:txEl>
                                          </p:spTgt>
                                        </p:tgtEl>
                                      </p:cBhvr>
                                      <p:to x="100000" y="90000"/>
                                    </p:animScale>
                                    <p:animScale>
                                      <p:cBhvr>
                                        <p:cTn id="108" dur="166" decel="50000">
                                          <p:stCondLst>
                                            <p:cond delay="1668"/>
                                          </p:stCondLst>
                                        </p:cTn>
                                        <p:tgtEl>
                                          <p:spTgt spid="3">
                                            <p:txEl>
                                              <p:pRg st="6" end="6"/>
                                            </p:txEl>
                                          </p:spTgt>
                                        </p:tgtEl>
                                      </p:cBhvr>
                                      <p:to x="100000" y="100000"/>
                                    </p:animScale>
                                    <p:animScale>
                                      <p:cBhvr>
                                        <p:cTn id="109" dur="26">
                                          <p:stCondLst>
                                            <p:cond delay="1808"/>
                                          </p:stCondLst>
                                        </p:cTn>
                                        <p:tgtEl>
                                          <p:spTgt spid="3">
                                            <p:txEl>
                                              <p:pRg st="6" end="6"/>
                                            </p:txEl>
                                          </p:spTgt>
                                        </p:tgtEl>
                                      </p:cBhvr>
                                      <p:to x="100000" y="95000"/>
                                    </p:animScale>
                                    <p:animScale>
                                      <p:cBhvr>
                                        <p:cTn id="110" dur="166" decel="50000">
                                          <p:stCondLst>
                                            <p:cond delay="1834"/>
                                          </p:stCondLst>
                                        </p:cTn>
                                        <p:tgtEl>
                                          <p:spTgt spid="3">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31" presetClass="entr" presetSubtype="0" fill="hold" nodeType="clickEffect">
                                  <p:stCondLst>
                                    <p:cond delay="0"/>
                                  </p:stCondLst>
                                  <p:childTnLst>
                                    <p:set>
                                      <p:cBhvr>
                                        <p:cTn id="114" dur="1" fill="hold">
                                          <p:stCondLst>
                                            <p:cond delay="0"/>
                                          </p:stCondLst>
                                        </p:cTn>
                                        <p:tgtEl>
                                          <p:spTgt spid="3">
                                            <p:txEl>
                                              <p:pRg st="0" end="0"/>
                                            </p:txEl>
                                          </p:spTgt>
                                        </p:tgtEl>
                                        <p:attrNameLst>
                                          <p:attrName>style.visibility</p:attrName>
                                        </p:attrNameLst>
                                      </p:cBhvr>
                                      <p:to>
                                        <p:strVal val="visible"/>
                                      </p:to>
                                    </p:set>
                                    <p:anim calcmode="lin" valueType="num">
                                      <p:cBhvr>
                                        <p:cTn id="1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rgbClr val="FF0000"/>
                </a:solidFill>
              </a:rPr>
              <a:t>مفهوم الإدمان </a:t>
            </a:r>
            <a:endParaRPr lang="ar-SA" dirty="0">
              <a:solidFill>
                <a:srgbClr val="FF0000"/>
              </a:solidFill>
            </a:endParaRPr>
          </a:p>
        </p:txBody>
      </p:sp>
      <p:sp>
        <p:nvSpPr>
          <p:cNvPr id="3" name="عنصر نائب للمحتوى 2"/>
          <p:cNvSpPr>
            <a:spLocks noGrp="1"/>
          </p:cNvSpPr>
          <p:nvPr>
            <p:ph idx="1"/>
          </p:nvPr>
        </p:nvSpPr>
        <p:spPr>
          <a:xfrm>
            <a:off x="495300" y="1371600"/>
            <a:ext cx="9105900" cy="4754563"/>
          </a:xfrm>
        </p:spPr>
        <p:txBody>
          <a:bodyPr/>
          <a:lstStyle/>
          <a:p>
            <a:r>
              <a:rPr lang="ar-SA" dirty="0" smtClean="0"/>
              <a:t>  </a:t>
            </a:r>
            <a:r>
              <a:rPr lang="ar-SA" dirty="0" smtClean="0">
                <a:solidFill>
                  <a:srgbClr val="FF0000"/>
                </a:solidFill>
              </a:rPr>
              <a:t>المفهوم اللغوي </a:t>
            </a:r>
            <a:r>
              <a:rPr lang="ar-SA" dirty="0" smtClean="0"/>
              <a:t>.... الإدمان لغة هو المداومة  على الشي او الاعتماد المطرد علية.</a:t>
            </a:r>
          </a:p>
          <a:p>
            <a:endParaRPr lang="ar-SA" dirty="0"/>
          </a:p>
          <a:p>
            <a:r>
              <a:rPr lang="ar-SA" dirty="0" smtClean="0"/>
              <a:t> </a:t>
            </a:r>
          </a:p>
          <a:p>
            <a:r>
              <a:rPr lang="ar-SA" dirty="0"/>
              <a:t> </a:t>
            </a:r>
            <a:r>
              <a:rPr lang="ar-SA" dirty="0" smtClean="0"/>
              <a:t>  </a:t>
            </a:r>
            <a:r>
              <a:rPr lang="ar-SA" dirty="0" smtClean="0">
                <a:solidFill>
                  <a:srgbClr val="FF0000"/>
                </a:solidFill>
              </a:rPr>
              <a:t>المفهوم العام </a:t>
            </a:r>
            <a:r>
              <a:rPr lang="ar-SA" dirty="0" smtClean="0"/>
              <a:t>: هو التعاطي المتكرر لمادة نفسية او لمواد نفسية , لدرجة ان المتعاطي ( المدمن ) يكشف عن انشغال شديد بالتعاطي , كما ان يرفض بل يعجز عن الانقطاع او التعديل وتصبح حياته تحت سيطر العقار .</a:t>
            </a:r>
          </a:p>
          <a:p>
            <a:r>
              <a:rPr lang="ar-SA" dirty="0" smtClean="0"/>
              <a:t>   </a:t>
            </a:r>
            <a:endParaRPr lang="ar-SA" dirty="0"/>
          </a:p>
        </p:txBody>
      </p:sp>
      <p:sp>
        <p:nvSpPr>
          <p:cNvPr id="4" name="خماسي 3"/>
          <p:cNvSpPr/>
          <p:nvPr/>
        </p:nvSpPr>
        <p:spPr>
          <a:xfrm rot="10800000">
            <a:off x="7274417" y="2628366"/>
            <a:ext cx="978408" cy="484632"/>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4572000" y="2631802"/>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5867400" y="2606585"/>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2971800" y="2606584"/>
            <a:ext cx="1000125"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2632484"/>
            <a:ext cx="1006475"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7148522"/>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 y="0"/>
            <a:ext cx="9906000" cy="1447800"/>
          </a:xfrm>
          <a:solidFill>
            <a:srgbClr val="FFFF00"/>
          </a:solidFill>
        </p:spPr>
        <p:txBody>
          <a:bodyPr/>
          <a:lstStyle/>
          <a:p>
            <a:r>
              <a:rPr lang="ar-SA" dirty="0" smtClean="0">
                <a:solidFill>
                  <a:srgbClr val="FF0000"/>
                </a:solidFill>
              </a:rPr>
              <a:t>             التحليل السيسيولوجي  للإدمان </a:t>
            </a:r>
            <a:r>
              <a:rPr lang="ar-SA" dirty="0" smtClean="0"/>
              <a:t>.</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p>
          <a:p>
            <a:r>
              <a:rPr lang="ar-SA" dirty="0"/>
              <a:t> </a:t>
            </a:r>
            <a:r>
              <a:rPr lang="ar-SA" dirty="0" smtClean="0"/>
              <a:t>    يرتبط الإدمان من وجهة </a:t>
            </a:r>
            <a:r>
              <a:rPr lang="ar-SA" dirty="0"/>
              <a:t>النظر </a:t>
            </a:r>
            <a:r>
              <a:rPr lang="ar-SA" dirty="0" smtClean="0"/>
              <a:t>الاجتماعية ( </a:t>
            </a:r>
            <a:r>
              <a:rPr lang="ar-SA" dirty="0"/>
              <a:t>السيسيولوجي </a:t>
            </a:r>
            <a:r>
              <a:rPr lang="ar-SA" dirty="0" smtClean="0"/>
              <a:t>)               بالمعايير الاجتماعية والقيم , فهو شكل من اشكال التكيف                 </a:t>
            </a:r>
            <a:r>
              <a:rPr lang="ar-SA" dirty="0" err="1" smtClean="0"/>
              <a:t>الانسحابي</a:t>
            </a:r>
            <a:r>
              <a:rPr lang="ar-SA" dirty="0" smtClean="0"/>
              <a:t> غير المتوافق مع المعايير والقيم السائدة بالمجتمع   </a:t>
            </a:r>
            <a:endParaRPr lang="ar-SA" dirty="0"/>
          </a:p>
        </p:txBody>
      </p:sp>
    </p:spTree>
    <p:extLst>
      <p:ext uri="{BB962C8B-B14F-4D97-AF65-F5344CB8AC3E}">
        <p14:creationId xmlns:p14="http://schemas.microsoft.com/office/powerpoint/2010/main" xmlns="" val="1091709999"/>
      </p:ext>
    </p:extLst>
  </p:cSld>
  <p:clrMapOvr>
    <a:masterClrMapping/>
  </p:clrMapOvr>
  <p:transition spd="slow">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solidFill>
                  <a:srgbClr val="FF0000"/>
                </a:solidFill>
              </a:rPr>
              <a:t>   اهم الاتجاهات الاجتماعية</a:t>
            </a:r>
            <a:r>
              <a:rPr lang="ar-SA" dirty="0">
                <a:solidFill>
                  <a:srgbClr val="FF0000"/>
                </a:solidFill>
              </a:rPr>
              <a:t> السيسيولوجي</a:t>
            </a:r>
            <a:r>
              <a:rPr lang="ar-SA" dirty="0" smtClean="0">
                <a:solidFill>
                  <a:srgbClr val="FF0000"/>
                </a:solidFill>
              </a:rPr>
              <a:t> لتفسير                               الإدمان </a:t>
            </a:r>
            <a:endParaRPr lang="ar-SA" dirty="0">
              <a:solidFill>
                <a:srgbClr val="FF0000"/>
              </a:solidFill>
            </a:endParaRPr>
          </a:p>
        </p:txBody>
      </p:sp>
      <p:sp>
        <p:nvSpPr>
          <p:cNvPr id="3" name="عنصر نائب للمحتوى 2"/>
          <p:cNvSpPr>
            <a:spLocks noGrp="1"/>
          </p:cNvSpPr>
          <p:nvPr>
            <p:ph idx="1"/>
          </p:nvPr>
        </p:nvSpPr>
        <p:spPr>
          <a:xfrm>
            <a:off x="646067" y="1615421"/>
            <a:ext cx="8858296" cy="4251604"/>
          </a:xfrm>
        </p:spPr>
        <p:txBody>
          <a:bodyPr/>
          <a:lstStyle/>
          <a:p>
            <a:pPr marL="0" indent="0"/>
            <a:r>
              <a:rPr lang="en-US" dirty="0" smtClean="0"/>
              <a:t>    </a:t>
            </a:r>
            <a:r>
              <a:rPr lang="ar-SA" dirty="0" smtClean="0"/>
              <a:t>      الدور الاجتماعي ..</a:t>
            </a:r>
          </a:p>
          <a:p>
            <a:pPr marL="0" indent="0"/>
            <a:r>
              <a:rPr lang="ar-SA" dirty="0" smtClean="0"/>
              <a:t>     الخلل الوظيفي </a:t>
            </a:r>
          </a:p>
          <a:p>
            <a:pPr marL="0" indent="0"/>
            <a:r>
              <a:rPr lang="ar-SA" dirty="0"/>
              <a:t> </a:t>
            </a:r>
            <a:r>
              <a:rPr lang="ar-SA" dirty="0" smtClean="0"/>
              <a:t>   </a:t>
            </a:r>
            <a:r>
              <a:rPr lang="ar-SA" dirty="0"/>
              <a:t>الخلل الوظيفي </a:t>
            </a:r>
            <a:endParaRPr lang="ar-SA" dirty="0" smtClean="0"/>
          </a:p>
          <a:p>
            <a:pPr marL="0" indent="0"/>
            <a:r>
              <a:rPr lang="ar-SA" dirty="0"/>
              <a:t> </a:t>
            </a:r>
            <a:r>
              <a:rPr lang="ar-SA" dirty="0" smtClean="0"/>
              <a:t>      التعلم </a:t>
            </a:r>
            <a:r>
              <a:rPr lang="ar-SA" dirty="0"/>
              <a:t>الاجتماعي    </a:t>
            </a:r>
            <a:endParaRPr lang="ar-SA" dirty="0" smtClean="0"/>
          </a:p>
          <a:p>
            <a:pPr marL="0" indent="0"/>
            <a:r>
              <a:rPr lang="ar-SA" dirty="0" smtClean="0"/>
              <a:t>السلوك محصلة للتفاعل بين الفرد والمجتمع </a:t>
            </a:r>
            <a:r>
              <a:rPr lang="en-US" dirty="0" smtClean="0"/>
              <a:t>    </a:t>
            </a:r>
            <a:r>
              <a:rPr lang="ar-SA" dirty="0" smtClean="0"/>
              <a:t>  </a:t>
            </a:r>
            <a:r>
              <a:rPr lang="en-US" dirty="0" smtClean="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1600" y="1752600"/>
            <a:ext cx="517525"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91600" y="2362200"/>
            <a:ext cx="512763"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048704" y="3588823"/>
            <a:ext cx="512763"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048704" y="2979313"/>
            <a:ext cx="517525"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048703" y="4187825"/>
            <a:ext cx="512763" cy="15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00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56</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السابعة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التأثيرات الاجتماعية والنفسية للإدمان </a:t>
            </a:r>
            <a:r>
              <a:rPr lang="ar-SA" dirty="0" smtClean="0"/>
              <a:t>   </a:t>
            </a:r>
            <a:endParaRPr lang="ar-SA" dirty="0"/>
          </a:p>
        </p:txBody>
      </p:sp>
      <p:sp>
        <p:nvSpPr>
          <p:cNvPr id="3" name="عنصر نائب للمحتوى 2"/>
          <p:cNvSpPr>
            <a:spLocks noGrp="1"/>
          </p:cNvSpPr>
          <p:nvPr>
            <p:ph idx="1"/>
          </p:nvPr>
        </p:nvSpPr>
        <p:spPr>
          <a:xfrm>
            <a:off x="495300" y="1371600"/>
            <a:ext cx="9334500" cy="4754563"/>
          </a:xfrm>
        </p:spPr>
        <p:txBody>
          <a:bodyPr/>
          <a:lstStyle/>
          <a:p>
            <a:pPr marL="457200" indent="-457200">
              <a:buFont typeface="Arial" pitchFamily="34" charset="0"/>
              <a:buChar char="•"/>
            </a:pPr>
            <a:r>
              <a:rPr lang="ar-SA" sz="2800" dirty="0" smtClean="0"/>
              <a:t>* تحويل حياة المدمن الى نظام ذاتي مغلق يستطيع ان يمد نفسة بالسعادة واللذة وان ينعزل عن بقية المجتمع .</a:t>
            </a:r>
          </a:p>
          <a:p>
            <a:pPr marL="457200" indent="-457200">
              <a:buFont typeface="Arial" pitchFamily="34" charset="0"/>
              <a:buChar char="•"/>
            </a:pPr>
            <a:r>
              <a:rPr lang="ar-SA" sz="2800" dirty="0" smtClean="0"/>
              <a:t>* يبدو للمدمن ان نظام حياته متوازن اما بين التناوب المنتظم للنشوة والتعاسة </a:t>
            </a:r>
          </a:p>
          <a:p>
            <a:pPr marL="457200" indent="-457200">
              <a:buFont typeface="Arial" pitchFamily="34" charset="0"/>
              <a:buChar char="•"/>
            </a:pPr>
            <a:r>
              <a:rPr lang="ar-SA" sz="2800" dirty="0" smtClean="0"/>
              <a:t> بالإضافة الى ان العقار يمنحه شعور القيمة الحقيقة للتفاعل مع المجتمع ولكنة لا يعتمد عليه في حياته , حيث ان القيمة الحقيقة يستمدها من عالمة المغلق  </a:t>
            </a:r>
          </a:p>
          <a:p>
            <a:pPr marL="457200" indent="-457200">
              <a:buFont typeface="Arial" pitchFamily="34" charset="0"/>
              <a:buChar char="•"/>
            </a:pPr>
            <a:r>
              <a:rPr lang="ar-SA" sz="2800" dirty="0" smtClean="0"/>
              <a:t>اذن يمكن القول ان للإدمان وظيفتين </a:t>
            </a:r>
          </a:p>
          <a:p>
            <a:pPr marL="457200" indent="-457200">
              <a:buFont typeface="Arial" pitchFamily="34" charset="0"/>
              <a:buChar char="•"/>
            </a:pPr>
            <a:r>
              <a:rPr lang="ar-SA" sz="2800" dirty="0" smtClean="0"/>
              <a:t>1) الهروب من الواقع الضاغط الذي لا يستطيع مواجهة </a:t>
            </a:r>
          </a:p>
          <a:p>
            <a:pPr marL="457200" indent="-457200">
              <a:buFont typeface="Arial" pitchFamily="34" charset="0"/>
              <a:buChar char="•"/>
            </a:pPr>
            <a:r>
              <a:rPr lang="ar-SA" sz="2800" dirty="0" smtClean="0"/>
              <a:t>2) انه ميكانزيم دفاعي يمنع ظهور الاعراض النفسية التي قد تدمر الذات   </a:t>
            </a:r>
            <a:endParaRPr lang="ar-SA" sz="2800" dirty="0"/>
          </a:p>
        </p:txBody>
      </p:sp>
    </p:spTree>
    <p:extLst>
      <p:ext uri="{BB962C8B-B14F-4D97-AF65-F5344CB8AC3E}">
        <p14:creationId xmlns:p14="http://schemas.microsoft.com/office/powerpoint/2010/main" xmlns="" val="4721549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en-US" dirty="0" smtClean="0"/>
              <a:t>   </a:t>
            </a:r>
            <a:r>
              <a:rPr lang="ar-SA" dirty="0" smtClean="0"/>
              <a:t>             </a:t>
            </a:r>
            <a:r>
              <a:rPr lang="ar-SA" dirty="0" smtClean="0">
                <a:solidFill>
                  <a:srgbClr val="FF0000"/>
                </a:solidFill>
              </a:rPr>
              <a:t>صفات شخصية </a:t>
            </a:r>
            <a:r>
              <a:rPr lang="ar-SA" dirty="0">
                <a:solidFill>
                  <a:srgbClr val="FF0000"/>
                </a:solidFill>
              </a:rPr>
              <a:t>المدمن</a:t>
            </a:r>
          </a:p>
        </p:txBody>
      </p:sp>
      <p:sp>
        <p:nvSpPr>
          <p:cNvPr id="3" name="عنصر نائب للمحتوى 2"/>
          <p:cNvSpPr>
            <a:spLocks noGrp="1"/>
          </p:cNvSpPr>
          <p:nvPr>
            <p:ph idx="1"/>
          </p:nvPr>
        </p:nvSpPr>
        <p:spPr>
          <a:xfrm>
            <a:off x="76200" y="1447800"/>
            <a:ext cx="9525000" cy="4678363"/>
          </a:xfrm>
        </p:spPr>
        <p:txBody>
          <a:bodyPr/>
          <a:lstStyle/>
          <a:p>
            <a:pPr marL="0" indent="0"/>
            <a:r>
              <a:rPr lang="ar-SA" dirty="0" smtClean="0">
                <a:solidFill>
                  <a:srgbClr val="FF0000"/>
                </a:solidFill>
              </a:rPr>
              <a:t>*</a:t>
            </a:r>
            <a:r>
              <a:rPr lang="ar-SA" dirty="0" smtClean="0">
                <a:solidFill>
                  <a:prstClr val="black"/>
                </a:solidFill>
              </a:rPr>
              <a:t> </a:t>
            </a:r>
            <a:r>
              <a:rPr lang="ar-SA" dirty="0" smtClean="0">
                <a:solidFill>
                  <a:srgbClr val="FF0000"/>
                </a:solidFill>
              </a:rPr>
              <a:t>الانطوائية </a:t>
            </a:r>
            <a:r>
              <a:rPr lang="ar-SA" dirty="0">
                <a:solidFill>
                  <a:srgbClr val="FF0000"/>
                </a:solidFill>
              </a:rPr>
              <a:t>والانعزال عن </a:t>
            </a:r>
            <a:r>
              <a:rPr lang="ar-SA" dirty="0" smtClean="0">
                <a:solidFill>
                  <a:srgbClr val="FF0000"/>
                </a:solidFill>
              </a:rPr>
              <a:t>الاخرين</a:t>
            </a:r>
            <a:r>
              <a:rPr lang="en-US" dirty="0" smtClean="0">
                <a:solidFill>
                  <a:srgbClr val="FF0000"/>
                </a:solidFill>
              </a:rPr>
              <a:t> </a:t>
            </a:r>
          </a:p>
          <a:p>
            <a:pPr marL="0" indent="0"/>
            <a:r>
              <a:rPr lang="ar-SA" dirty="0" smtClean="0">
                <a:solidFill>
                  <a:srgbClr val="0070C0"/>
                </a:solidFill>
              </a:rPr>
              <a:t>*  الإهمال وعدم العناية بالمظهر</a:t>
            </a:r>
          </a:p>
          <a:p>
            <a:pPr marL="0" indent="0"/>
            <a:r>
              <a:rPr lang="ar-SA" dirty="0" smtClean="0">
                <a:solidFill>
                  <a:srgbClr val="FF0000"/>
                </a:solidFill>
              </a:rPr>
              <a:t>* الكسل الدائم والتثاؤب </a:t>
            </a:r>
          </a:p>
          <a:p>
            <a:pPr marL="0" indent="0"/>
            <a:r>
              <a:rPr lang="ar-SA" dirty="0" smtClean="0">
                <a:solidFill>
                  <a:srgbClr val="0070C0"/>
                </a:solidFill>
              </a:rPr>
              <a:t>* شحوب الوجه وعرق ورعشة في الأطراف </a:t>
            </a:r>
          </a:p>
          <a:p>
            <a:pPr marL="0" indent="0"/>
            <a:r>
              <a:rPr lang="ar-SA" dirty="0" smtClean="0">
                <a:solidFill>
                  <a:srgbClr val="FF0000"/>
                </a:solidFill>
              </a:rPr>
              <a:t>* فقدان الشهية والهزل والامساك </a:t>
            </a:r>
          </a:p>
          <a:p>
            <a:pPr marL="0" indent="0"/>
            <a:r>
              <a:rPr lang="ar-SA" dirty="0" smtClean="0">
                <a:solidFill>
                  <a:srgbClr val="0070C0"/>
                </a:solidFill>
              </a:rPr>
              <a:t>* العصبية</a:t>
            </a:r>
          </a:p>
          <a:p>
            <a:pPr marL="457200" indent="-457200">
              <a:buFont typeface="Arial" pitchFamily="34" charset="0"/>
              <a:buChar char="•"/>
            </a:pPr>
            <a:r>
              <a:rPr lang="ar-SA" dirty="0" smtClean="0">
                <a:solidFill>
                  <a:srgbClr val="FF0000"/>
                </a:solidFill>
              </a:rPr>
              <a:t>اللجوء الى الكذب والخداع للحصول على المال </a:t>
            </a:r>
          </a:p>
          <a:p>
            <a:pPr marL="457200" indent="-457200">
              <a:buFont typeface="Arial" pitchFamily="34" charset="0"/>
              <a:buChar char="•"/>
            </a:pPr>
            <a:r>
              <a:rPr lang="ar-SA" dirty="0" smtClean="0">
                <a:solidFill>
                  <a:srgbClr val="0070C0"/>
                </a:solidFill>
              </a:rPr>
              <a:t>* اللجوء الى السرقة  </a:t>
            </a:r>
          </a:p>
          <a:p>
            <a:pPr marL="0" indent="0"/>
            <a:r>
              <a:rPr lang="ar-SA" dirty="0" smtClean="0"/>
              <a:t>                                 </a:t>
            </a:r>
            <a:r>
              <a:rPr lang="en-US" dirty="0" smtClean="0"/>
              <a:t>  </a:t>
            </a:r>
            <a:endParaRPr lang="ar-SA" dirty="0"/>
          </a:p>
          <a:p>
            <a:pPr marL="0" indent="0"/>
            <a:endParaRPr lang="en-US" dirty="0" smtClean="0"/>
          </a:p>
        </p:txBody>
      </p:sp>
    </p:spTree>
    <p:extLst>
      <p:ext uri="{BB962C8B-B14F-4D97-AF65-F5344CB8AC3E}">
        <p14:creationId xmlns:p14="http://schemas.microsoft.com/office/powerpoint/2010/main" xmlns="" val="183420656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524000"/>
          </a:xfrm>
          <a:solidFill>
            <a:srgbClr val="FFFF00"/>
          </a:solidFill>
        </p:spPr>
        <p:txBody>
          <a:bodyPr/>
          <a:lstStyle/>
          <a:p>
            <a:r>
              <a:rPr lang="en-US" dirty="0" smtClean="0"/>
              <a:t> </a:t>
            </a:r>
            <a:r>
              <a:rPr lang="ar-SA" dirty="0" smtClean="0"/>
              <a:t>           </a:t>
            </a:r>
            <a:r>
              <a:rPr lang="ar-SA" dirty="0" smtClean="0">
                <a:solidFill>
                  <a:srgbClr val="FF0000"/>
                </a:solidFill>
              </a:rPr>
              <a:t>أسباب ادمان المخدرات لدى الشباب     </a:t>
            </a:r>
            <a:endParaRPr lang="ar-SA" dirty="0">
              <a:solidFill>
                <a:srgbClr val="FF0000"/>
              </a:solidFill>
            </a:endParaRPr>
          </a:p>
        </p:txBody>
      </p:sp>
      <p:sp>
        <p:nvSpPr>
          <p:cNvPr id="3" name="عنصر نائب للمحتوى 2"/>
          <p:cNvSpPr>
            <a:spLocks noGrp="1"/>
          </p:cNvSpPr>
          <p:nvPr>
            <p:ph idx="1"/>
          </p:nvPr>
        </p:nvSpPr>
        <p:spPr>
          <a:xfrm>
            <a:off x="0" y="1600200"/>
            <a:ext cx="9906000" cy="4525963"/>
          </a:xfrm>
        </p:spPr>
        <p:txBody>
          <a:bodyPr/>
          <a:lstStyle/>
          <a:p>
            <a:r>
              <a:rPr lang="ar-SA" dirty="0" smtClean="0">
                <a:solidFill>
                  <a:srgbClr val="FF0000"/>
                </a:solidFill>
              </a:rPr>
              <a:t>      تتنوع أسباب الإدمان على المخدرات حيث منها ما يكون   </a:t>
            </a:r>
          </a:p>
          <a:p>
            <a:r>
              <a:rPr lang="ar-SA" dirty="0" smtClean="0"/>
              <a:t>*أسباب نفسية ... مشاكل واضطرابات لفرد تدفعه لتناول العقار المخدر </a:t>
            </a:r>
          </a:p>
          <a:p>
            <a:r>
              <a:rPr lang="ar-SA" dirty="0" smtClean="0"/>
              <a:t>*أسباب اجتماعية ... انفصال احد الإباء ورفاق السوء  </a:t>
            </a:r>
          </a:p>
          <a:p>
            <a:r>
              <a:rPr lang="ar-SA" dirty="0" smtClean="0"/>
              <a:t>*أسباب دينية .. البعد الديني عند الفرد  يسهم في عمل أي محرم بدون أي رادع وخاصة الديني </a:t>
            </a:r>
          </a:p>
          <a:p>
            <a:r>
              <a:rPr lang="en-US" dirty="0" smtClean="0"/>
              <a:t>&gt;&gt;&gt;</a:t>
            </a:r>
            <a:r>
              <a:rPr lang="ar-SA" dirty="0" smtClean="0"/>
              <a:t>*أسباب تربوية .... قلة الوعي لخطورة المواد المخدرة </a:t>
            </a:r>
            <a:endParaRPr lang="ar-SA" dirty="0"/>
          </a:p>
          <a:p>
            <a:r>
              <a:rPr lang="ar-SA" dirty="0" smtClean="0">
                <a:solidFill>
                  <a:srgbClr val="FF0000"/>
                </a:solidFill>
              </a:rPr>
              <a:t>**** تحت توفر هذه الأسباب تقوم المخدرات بعملها وهي اشباع </a:t>
            </a:r>
          </a:p>
          <a:p>
            <a:r>
              <a:rPr lang="ar-SA" dirty="0" smtClean="0">
                <a:solidFill>
                  <a:srgbClr val="FF0000"/>
                </a:solidFill>
              </a:rPr>
              <a:t>حاجاته للشعور بذاته وتحقيق كيانه</a:t>
            </a:r>
            <a:r>
              <a:rPr lang="ar-SA" dirty="0" smtClean="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4435642"/>
            <a:ext cx="1524000" cy="1431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6066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down)">
                                      <p:cBhvr>
                                        <p:cTn id="32" dur="580">
                                          <p:stCondLst>
                                            <p:cond delay="0"/>
                                          </p:stCondLst>
                                        </p:cTn>
                                        <p:tgtEl>
                                          <p:spTgt spid="3">
                                            <p:txEl>
                                              <p:pRg st="2" end="2"/>
                                            </p:txEl>
                                          </p:spTgt>
                                        </p:tgtEl>
                                      </p:cBhvr>
                                    </p:animEffect>
                                    <p:anim calcmode="lin" valueType="num">
                                      <p:cBhvr>
                                        <p:cTn id="3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2" end="2"/>
                                            </p:txEl>
                                          </p:spTgt>
                                        </p:tgtEl>
                                      </p:cBhvr>
                                      <p:to x="100000" y="60000"/>
                                    </p:animScale>
                                    <p:animScale>
                                      <p:cBhvr>
                                        <p:cTn id="39" dur="166" decel="50000">
                                          <p:stCondLst>
                                            <p:cond delay="676"/>
                                          </p:stCondLst>
                                        </p:cTn>
                                        <p:tgtEl>
                                          <p:spTgt spid="3">
                                            <p:txEl>
                                              <p:pRg st="2" end="2"/>
                                            </p:txEl>
                                          </p:spTgt>
                                        </p:tgtEl>
                                      </p:cBhvr>
                                      <p:to x="100000" y="100000"/>
                                    </p:animScale>
                                    <p:animScale>
                                      <p:cBhvr>
                                        <p:cTn id="40" dur="26">
                                          <p:stCondLst>
                                            <p:cond delay="1312"/>
                                          </p:stCondLst>
                                        </p:cTn>
                                        <p:tgtEl>
                                          <p:spTgt spid="3">
                                            <p:txEl>
                                              <p:pRg st="2" end="2"/>
                                            </p:txEl>
                                          </p:spTgt>
                                        </p:tgtEl>
                                      </p:cBhvr>
                                      <p:to x="100000" y="80000"/>
                                    </p:animScale>
                                    <p:animScale>
                                      <p:cBhvr>
                                        <p:cTn id="41" dur="166" decel="50000">
                                          <p:stCondLst>
                                            <p:cond delay="1338"/>
                                          </p:stCondLst>
                                        </p:cTn>
                                        <p:tgtEl>
                                          <p:spTgt spid="3">
                                            <p:txEl>
                                              <p:pRg st="2" end="2"/>
                                            </p:txEl>
                                          </p:spTgt>
                                        </p:tgtEl>
                                      </p:cBhvr>
                                      <p:to x="100000" y="100000"/>
                                    </p:animScale>
                                    <p:animScale>
                                      <p:cBhvr>
                                        <p:cTn id="42" dur="26">
                                          <p:stCondLst>
                                            <p:cond delay="1642"/>
                                          </p:stCondLst>
                                        </p:cTn>
                                        <p:tgtEl>
                                          <p:spTgt spid="3">
                                            <p:txEl>
                                              <p:pRg st="2" end="2"/>
                                            </p:txEl>
                                          </p:spTgt>
                                        </p:tgtEl>
                                      </p:cBhvr>
                                      <p:to x="100000" y="90000"/>
                                    </p:animScale>
                                    <p:animScale>
                                      <p:cBhvr>
                                        <p:cTn id="43" dur="166" decel="50000">
                                          <p:stCondLst>
                                            <p:cond delay="1668"/>
                                          </p:stCondLst>
                                        </p:cTn>
                                        <p:tgtEl>
                                          <p:spTgt spid="3">
                                            <p:txEl>
                                              <p:pRg st="2" end="2"/>
                                            </p:txEl>
                                          </p:spTgt>
                                        </p:tgtEl>
                                      </p:cBhvr>
                                      <p:to x="100000" y="100000"/>
                                    </p:animScale>
                                    <p:animScale>
                                      <p:cBhvr>
                                        <p:cTn id="44" dur="26">
                                          <p:stCondLst>
                                            <p:cond delay="1808"/>
                                          </p:stCondLst>
                                        </p:cTn>
                                        <p:tgtEl>
                                          <p:spTgt spid="3">
                                            <p:txEl>
                                              <p:pRg st="2" end="2"/>
                                            </p:txEl>
                                          </p:spTgt>
                                        </p:tgtEl>
                                      </p:cBhvr>
                                      <p:to x="100000" y="95000"/>
                                    </p:animScale>
                                    <p:animScale>
                                      <p:cBhvr>
                                        <p:cTn id="45" dur="166" decel="50000">
                                          <p:stCondLst>
                                            <p:cond delay="1834"/>
                                          </p:stCondLst>
                                        </p:cTn>
                                        <p:tgtEl>
                                          <p:spTgt spid="3">
                                            <p:txEl>
                                              <p:pRg st="2" end="2"/>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wipe(down)">
                                      <p:cBhvr>
                                        <p:cTn id="50" dur="580">
                                          <p:stCondLst>
                                            <p:cond delay="0"/>
                                          </p:stCondLst>
                                        </p:cTn>
                                        <p:tgtEl>
                                          <p:spTgt spid="3">
                                            <p:txEl>
                                              <p:pRg st="3" end="3"/>
                                            </p:txEl>
                                          </p:spTgt>
                                        </p:tgtEl>
                                      </p:cBhvr>
                                    </p:animEffect>
                                    <p:anim calcmode="lin" valueType="num">
                                      <p:cBhvr>
                                        <p:cTn id="5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3">
                                            <p:txEl>
                                              <p:pRg st="3" end="3"/>
                                            </p:txEl>
                                          </p:spTgt>
                                        </p:tgtEl>
                                      </p:cBhvr>
                                      <p:to x="100000" y="60000"/>
                                    </p:animScale>
                                    <p:animScale>
                                      <p:cBhvr>
                                        <p:cTn id="57" dur="166" decel="50000">
                                          <p:stCondLst>
                                            <p:cond delay="676"/>
                                          </p:stCondLst>
                                        </p:cTn>
                                        <p:tgtEl>
                                          <p:spTgt spid="3">
                                            <p:txEl>
                                              <p:pRg st="3" end="3"/>
                                            </p:txEl>
                                          </p:spTgt>
                                        </p:tgtEl>
                                      </p:cBhvr>
                                      <p:to x="100000" y="100000"/>
                                    </p:animScale>
                                    <p:animScale>
                                      <p:cBhvr>
                                        <p:cTn id="58" dur="26">
                                          <p:stCondLst>
                                            <p:cond delay="1312"/>
                                          </p:stCondLst>
                                        </p:cTn>
                                        <p:tgtEl>
                                          <p:spTgt spid="3">
                                            <p:txEl>
                                              <p:pRg st="3" end="3"/>
                                            </p:txEl>
                                          </p:spTgt>
                                        </p:tgtEl>
                                      </p:cBhvr>
                                      <p:to x="100000" y="80000"/>
                                    </p:animScale>
                                    <p:animScale>
                                      <p:cBhvr>
                                        <p:cTn id="59" dur="166" decel="50000">
                                          <p:stCondLst>
                                            <p:cond delay="1338"/>
                                          </p:stCondLst>
                                        </p:cTn>
                                        <p:tgtEl>
                                          <p:spTgt spid="3">
                                            <p:txEl>
                                              <p:pRg st="3" end="3"/>
                                            </p:txEl>
                                          </p:spTgt>
                                        </p:tgtEl>
                                      </p:cBhvr>
                                      <p:to x="100000" y="100000"/>
                                    </p:animScale>
                                    <p:animScale>
                                      <p:cBhvr>
                                        <p:cTn id="60" dur="26">
                                          <p:stCondLst>
                                            <p:cond delay="1642"/>
                                          </p:stCondLst>
                                        </p:cTn>
                                        <p:tgtEl>
                                          <p:spTgt spid="3">
                                            <p:txEl>
                                              <p:pRg st="3" end="3"/>
                                            </p:txEl>
                                          </p:spTgt>
                                        </p:tgtEl>
                                      </p:cBhvr>
                                      <p:to x="100000" y="90000"/>
                                    </p:animScale>
                                    <p:animScale>
                                      <p:cBhvr>
                                        <p:cTn id="61" dur="166" decel="50000">
                                          <p:stCondLst>
                                            <p:cond delay="1668"/>
                                          </p:stCondLst>
                                        </p:cTn>
                                        <p:tgtEl>
                                          <p:spTgt spid="3">
                                            <p:txEl>
                                              <p:pRg st="3" end="3"/>
                                            </p:txEl>
                                          </p:spTgt>
                                        </p:tgtEl>
                                      </p:cBhvr>
                                      <p:to x="100000" y="100000"/>
                                    </p:animScale>
                                    <p:animScale>
                                      <p:cBhvr>
                                        <p:cTn id="62" dur="26">
                                          <p:stCondLst>
                                            <p:cond delay="1808"/>
                                          </p:stCondLst>
                                        </p:cTn>
                                        <p:tgtEl>
                                          <p:spTgt spid="3">
                                            <p:txEl>
                                              <p:pRg st="3" end="3"/>
                                            </p:txEl>
                                          </p:spTgt>
                                        </p:tgtEl>
                                      </p:cBhvr>
                                      <p:to x="100000" y="95000"/>
                                    </p:animScale>
                                    <p:animScale>
                                      <p:cBhvr>
                                        <p:cTn id="63" dur="166" decel="50000">
                                          <p:stCondLst>
                                            <p:cond delay="1834"/>
                                          </p:stCondLst>
                                        </p:cTn>
                                        <p:tgtEl>
                                          <p:spTgt spid="3">
                                            <p:txEl>
                                              <p:pRg st="3" end="3"/>
                                            </p:txEl>
                                          </p:spTgt>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nodeType="clickEffect">
                                  <p:stCondLst>
                                    <p:cond delay="0"/>
                                  </p:stCondLst>
                                  <p:childTnLst>
                                    <p:set>
                                      <p:cBhvr>
                                        <p:cTn id="67" dur="1" fill="hold">
                                          <p:stCondLst>
                                            <p:cond delay="0"/>
                                          </p:stCondLst>
                                        </p:cTn>
                                        <p:tgtEl>
                                          <p:spTgt spid="3">
                                            <p:txEl>
                                              <p:pRg st="4" end="4"/>
                                            </p:txEl>
                                          </p:spTgt>
                                        </p:tgtEl>
                                        <p:attrNameLst>
                                          <p:attrName>style.visibility</p:attrName>
                                        </p:attrNameLst>
                                      </p:cBhvr>
                                      <p:to>
                                        <p:strVal val="visible"/>
                                      </p:to>
                                    </p:set>
                                    <p:animEffect transition="in" filter="wipe(down)">
                                      <p:cBhvr>
                                        <p:cTn id="68" dur="580">
                                          <p:stCondLst>
                                            <p:cond delay="0"/>
                                          </p:stCondLst>
                                        </p:cTn>
                                        <p:tgtEl>
                                          <p:spTgt spid="3">
                                            <p:txEl>
                                              <p:pRg st="4" end="4"/>
                                            </p:txEl>
                                          </p:spTgt>
                                        </p:tgtEl>
                                      </p:cBhvr>
                                    </p:animEffect>
                                    <p:anim calcmode="lin" valueType="num">
                                      <p:cBhvr>
                                        <p:cTn id="69"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4" dur="26">
                                          <p:stCondLst>
                                            <p:cond delay="650"/>
                                          </p:stCondLst>
                                        </p:cTn>
                                        <p:tgtEl>
                                          <p:spTgt spid="3">
                                            <p:txEl>
                                              <p:pRg st="4" end="4"/>
                                            </p:txEl>
                                          </p:spTgt>
                                        </p:tgtEl>
                                      </p:cBhvr>
                                      <p:to x="100000" y="60000"/>
                                    </p:animScale>
                                    <p:animScale>
                                      <p:cBhvr>
                                        <p:cTn id="75" dur="166" decel="50000">
                                          <p:stCondLst>
                                            <p:cond delay="676"/>
                                          </p:stCondLst>
                                        </p:cTn>
                                        <p:tgtEl>
                                          <p:spTgt spid="3">
                                            <p:txEl>
                                              <p:pRg st="4" end="4"/>
                                            </p:txEl>
                                          </p:spTgt>
                                        </p:tgtEl>
                                      </p:cBhvr>
                                      <p:to x="100000" y="100000"/>
                                    </p:animScale>
                                    <p:animScale>
                                      <p:cBhvr>
                                        <p:cTn id="76" dur="26">
                                          <p:stCondLst>
                                            <p:cond delay="1312"/>
                                          </p:stCondLst>
                                        </p:cTn>
                                        <p:tgtEl>
                                          <p:spTgt spid="3">
                                            <p:txEl>
                                              <p:pRg st="4" end="4"/>
                                            </p:txEl>
                                          </p:spTgt>
                                        </p:tgtEl>
                                      </p:cBhvr>
                                      <p:to x="100000" y="80000"/>
                                    </p:animScale>
                                    <p:animScale>
                                      <p:cBhvr>
                                        <p:cTn id="77" dur="166" decel="50000">
                                          <p:stCondLst>
                                            <p:cond delay="1338"/>
                                          </p:stCondLst>
                                        </p:cTn>
                                        <p:tgtEl>
                                          <p:spTgt spid="3">
                                            <p:txEl>
                                              <p:pRg st="4" end="4"/>
                                            </p:txEl>
                                          </p:spTgt>
                                        </p:tgtEl>
                                      </p:cBhvr>
                                      <p:to x="100000" y="100000"/>
                                    </p:animScale>
                                    <p:animScale>
                                      <p:cBhvr>
                                        <p:cTn id="78" dur="26">
                                          <p:stCondLst>
                                            <p:cond delay="1642"/>
                                          </p:stCondLst>
                                        </p:cTn>
                                        <p:tgtEl>
                                          <p:spTgt spid="3">
                                            <p:txEl>
                                              <p:pRg st="4" end="4"/>
                                            </p:txEl>
                                          </p:spTgt>
                                        </p:tgtEl>
                                      </p:cBhvr>
                                      <p:to x="100000" y="90000"/>
                                    </p:animScale>
                                    <p:animScale>
                                      <p:cBhvr>
                                        <p:cTn id="79" dur="166" decel="50000">
                                          <p:stCondLst>
                                            <p:cond delay="1668"/>
                                          </p:stCondLst>
                                        </p:cTn>
                                        <p:tgtEl>
                                          <p:spTgt spid="3">
                                            <p:txEl>
                                              <p:pRg st="4" end="4"/>
                                            </p:txEl>
                                          </p:spTgt>
                                        </p:tgtEl>
                                      </p:cBhvr>
                                      <p:to x="100000" y="100000"/>
                                    </p:animScale>
                                    <p:animScale>
                                      <p:cBhvr>
                                        <p:cTn id="80" dur="26">
                                          <p:stCondLst>
                                            <p:cond delay="1808"/>
                                          </p:stCondLst>
                                        </p:cTn>
                                        <p:tgtEl>
                                          <p:spTgt spid="3">
                                            <p:txEl>
                                              <p:pRg st="4" end="4"/>
                                            </p:txEl>
                                          </p:spTgt>
                                        </p:tgtEl>
                                      </p:cBhvr>
                                      <p:to x="100000" y="95000"/>
                                    </p:animScale>
                                    <p:animScale>
                                      <p:cBhvr>
                                        <p:cTn id="81" dur="166" decel="50000">
                                          <p:stCondLst>
                                            <p:cond delay="1834"/>
                                          </p:stCondLst>
                                        </p:cTn>
                                        <p:tgtEl>
                                          <p:spTgt spid="3">
                                            <p:txEl>
                                              <p:pRg st="4" end="4"/>
                                            </p:txEl>
                                          </p:spTgt>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3">
                                            <p:txEl>
                                              <p:pRg st="5" end="5"/>
                                            </p:txEl>
                                          </p:spTgt>
                                        </p:tgtEl>
                                        <p:attrNameLst>
                                          <p:attrName>style.visibility</p:attrName>
                                        </p:attrNameLst>
                                      </p:cBhvr>
                                      <p:to>
                                        <p:strVal val="visible"/>
                                      </p:to>
                                    </p:set>
                                    <p:anim calcmode="lin" valueType="num">
                                      <p:cBhvr>
                                        <p:cTn id="8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7" dur="500" fill="hold"/>
                                        <p:tgtEl>
                                          <p:spTgt spid="3">
                                            <p:txEl>
                                              <p:pRg st="5" end="5"/>
                                            </p:txEl>
                                          </p:spTgt>
                                        </p:tgtEl>
                                        <p:attrNameLst>
                                          <p:attrName>ppt_h</p:attrName>
                                        </p:attrNameLst>
                                      </p:cBhvr>
                                      <p:tavLst>
                                        <p:tav tm="0">
                                          <p:val>
                                            <p:fltVal val="0"/>
                                          </p:val>
                                        </p:tav>
                                        <p:tav tm="100000">
                                          <p:val>
                                            <p:strVal val="#ppt_h"/>
                                          </p:val>
                                        </p:tav>
                                      </p:tavLst>
                                    </p:anim>
                                  </p:childTnLst>
                                </p:cTn>
                              </p:par>
                              <p:par>
                                <p:cTn id="88" presetID="23" presetClass="entr" presetSubtype="16" fill="hold" nodeType="withEffect">
                                  <p:stCondLst>
                                    <p:cond delay="0"/>
                                  </p:stCondLst>
                                  <p:childTnLst>
                                    <p:set>
                                      <p:cBhvr>
                                        <p:cTn id="89" dur="1" fill="hold">
                                          <p:stCondLst>
                                            <p:cond delay="0"/>
                                          </p:stCondLst>
                                        </p:cTn>
                                        <p:tgtEl>
                                          <p:spTgt spid="3">
                                            <p:txEl>
                                              <p:pRg st="6" end="6"/>
                                            </p:txEl>
                                          </p:spTgt>
                                        </p:tgtEl>
                                        <p:attrNameLst>
                                          <p:attrName>style.visibility</p:attrName>
                                        </p:attrNameLst>
                                      </p:cBhvr>
                                      <p:to>
                                        <p:strVal val="visible"/>
                                      </p:to>
                                    </p:set>
                                    <p:anim calcmode="lin" valueType="num">
                                      <p:cBhvr>
                                        <p:cTn id="90"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91"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ar-SA" dirty="0" smtClean="0"/>
              <a:t>                   </a:t>
            </a:r>
            <a:r>
              <a:rPr lang="ar-SA" dirty="0" smtClean="0">
                <a:solidFill>
                  <a:srgbClr val="FF0000"/>
                </a:solidFill>
              </a:rPr>
              <a:t>اضرار الإدمان     </a:t>
            </a:r>
            <a:endParaRPr lang="ar-SA" dirty="0">
              <a:solidFill>
                <a:srgbClr val="FF0000"/>
              </a:solidFill>
            </a:endParaRPr>
          </a:p>
        </p:txBody>
      </p:sp>
      <p:sp>
        <p:nvSpPr>
          <p:cNvPr id="3" name="عنصر نائب للمحتوى 2"/>
          <p:cNvSpPr>
            <a:spLocks noGrp="1"/>
          </p:cNvSpPr>
          <p:nvPr>
            <p:ph idx="1"/>
          </p:nvPr>
        </p:nvSpPr>
        <p:spPr>
          <a:xfrm>
            <a:off x="0" y="1447800"/>
            <a:ext cx="9677400" cy="4678363"/>
          </a:xfrm>
        </p:spPr>
        <p:txBody>
          <a:bodyPr/>
          <a:lstStyle/>
          <a:p>
            <a:r>
              <a:rPr lang="ar-SA" dirty="0" smtClean="0">
                <a:solidFill>
                  <a:srgbClr val="FF0000"/>
                </a:solidFill>
              </a:rPr>
              <a:t>1.الاثار النفسية والعقلية للإدمان</a:t>
            </a:r>
            <a:r>
              <a:rPr lang="ar-SA" dirty="0" smtClean="0"/>
              <a:t> . </a:t>
            </a:r>
          </a:p>
          <a:p>
            <a:r>
              <a:rPr lang="ar-SA" dirty="0" smtClean="0"/>
              <a:t>أ. تقليل الوعي .   </a:t>
            </a:r>
          </a:p>
          <a:p>
            <a:r>
              <a:rPr lang="ar-SA" dirty="0" smtClean="0"/>
              <a:t>ب. السلوك .ينشغل بالتعاطي والحصول على العقار </a:t>
            </a:r>
          </a:p>
          <a:p>
            <a:r>
              <a:rPr lang="ar-SA" dirty="0" smtClean="0"/>
              <a:t>ج. جهاز المناعة  تقوم المخدرات على اضعاف جهاز المناعة </a:t>
            </a:r>
          </a:p>
          <a:p>
            <a:r>
              <a:rPr lang="ar-SA" dirty="0" smtClean="0">
                <a:solidFill>
                  <a:srgbClr val="FF0000"/>
                </a:solidFill>
              </a:rPr>
              <a:t>2.الاثار الصحية والجسمية .الضعف العام والتدهور المستمر للجسم </a:t>
            </a:r>
          </a:p>
          <a:p>
            <a:r>
              <a:rPr lang="ar-SA" dirty="0" smtClean="0">
                <a:solidFill>
                  <a:srgbClr val="FF0000"/>
                </a:solidFill>
              </a:rPr>
              <a:t>3.الاثار الاجتماعية . تحطيم شخصية المدمن واذلالة </a:t>
            </a:r>
          </a:p>
          <a:p>
            <a:r>
              <a:rPr lang="ar-SA" dirty="0" smtClean="0">
                <a:solidFill>
                  <a:srgbClr val="FF0000"/>
                </a:solidFill>
              </a:rPr>
              <a:t>4</a:t>
            </a:r>
            <a:r>
              <a:rPr lang="ar-SA" dirty="0">
                <a:solidFill>
                  <a:srgbClr val="FF0000"/>
                </a:solidFill>
              </a:rPr>
              <a:t>. </a:t>
            </a:r>
            <a:r>
              <a:rPr lang="ar-SA" dirty="0" smtClean="0">
                <a:solidFill>
                  <a:srgbClr val="FF0000"/>
                </a:solidFill>
              </a:rPr>
              <a:t>الاثار الاقتصادية . يوجه الجزء الأكبر من دخلة للحصول على العقار   </a:t>
            </a:r>
          </a:p>
          <a:p>
            <a:endParaRPr lang="ar-SA" dirty="0"/>
          </a:p>
        </p:txBody>
      </p:sp>
    </p:spTree>
    <p:extLst>
      <p:ext uri="{BB962C8B-B14F-4D97-AF65-F5344CB8AC3E}">
        <p14:creationId xmlns:p14="http://schemas.microsoft.com/office/powerpoint/2010/main" xmlns="" val="3620839075"/>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62</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الثامنة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47800"/>
          </a:xfrm>
          <a:solidFill>
            <a:srgbClr val="FFFF00"/>
          </a:solidFill>
        </p:spPr>
        <p:txBody>
          <a:bodyPr/>
          <a:lstStyle/>
          <a:p>
            <a:r>
              <a:rPr lang="en-US" dirty="0" smtClean="0">
                <a:solidFill>
                  <a:schemeClr val="tx1"/>
                </a:solidFill>
              </a:rPr>
              <a:t> </a:t>
            </a:r>
            <a:r>
              <a:rPr lang="ar-SA" dirty="0" smtClean="0">
                <a:solidFill>
                  <a:schemeClr val="tx1"/>
                </a:solidFill>
              </a:rPr>
              <a:t>                      المحور  الأول</a:t>
            </a:r>
            <a:r>
              <a:rPr lang="ar-SA" dirty="0" smtClean="0">
                <a:solidFill>
                  <a:srgbClr val="FF0000"/>
                </a:solidFill>
              </a:rPr>
              <a:t/>
            </a:r>
            <a:br>
              <a:rPr lang="ar-SA" dirty="0" smtClean="0">
                <a:solidFill>
                  <a:srgbClr val="FF0000"/>
                </a:solidFill>
              </a:rPr>
            </a:br>
            <a:r>
              <a:rPr lang="ar-SA" dirty="0" smtClean="0">
                <a:solidFill>
                  <a:srgbClr val="FF0000"/>
                </a:solidFill>
              </a:rPr>
              <a:t>                     في علاج الإدمان</a:t>
            </a:r>
            <a:r>
              <a:rPr lang="ar-SA" dirty="0" smtClean="0"/>
              <a:t> </a:t>
            </a:r>
            <a:endParaRPr lang="ar-SA" dirty="0"/>
          </a:p>
        </p:txBody>
      </p:sp>
      <p:sp>
        <p:nvSpPr>
          <p:cNvPr id="3" name="عنصر نائب للمحتوى 2"/>
          <p:cNvSpPr>
            <a:spLocks noGrp="1"/>
          </p:cNvSpPr>
          <p:nvPr>
            <p:ph idx="1"/>
          </p:nvPr>
        </p:nvSpPr>
        <p:spPr>
          <a:xfrm>
            <a:off x="495300" y="1447800"/>
            <a:ext cx="9410700" cy="4678363"/>
          </a:xfrm>
        </p:spPr>
        <p:txBody>
          <a:bodyPr/>
          <a:lstStyle/>
          <a:p>
            <a:r>
              <a:rPr lang="ar-SA" dirty="0" smtClean="0"/>
              <a:t>      </a:t>
            </a:r>
            <a:r>
              <a:rPr lang="ar-SA" dirty="0" smtClean="0">
                <a:solidFill>
                  <a:srgbClr val="FF0000"/>
                </a:solidFill>
              </a:rPr>
              <a:t>1  الاكتشاف المبكر من خلال الظواهر التالية </a:t>
            </a:r>
          </a:p>
          <a:p>
            <a:r>
              <a:rPr lang="ar-SA" dirty="0" smtClean="0"/>
              <a:t>              . العصبية </a:t>
            </a:r>
          </a:p>
          <a:p>
            <a:r>
              <a:rPr lang="ar-SA" dirty="0" smtClean="0"/>
              <a:t>              .تغيير الاهتمامات </a:t>
            </a:r>
          </a:p>
          <a:p>
            <a:r>
              <a:rPr lang="ar-SA" dirty="0" smtClean="0"/>
              <a:t>             . تدهور الصحة </a:t>
            </a:r>
          </a:p>
          <a:p>
            <a:r>
              <a:rPr lang="ar-SA" dirty="0" smtClean="0"/>
              <a:t>             . الكذب </a:t>
            </a:r>
          </a:p>
          <a:p>
            <a:r>
              <a:rPr lang="ar-SA" dirty="0" smtClean="0"/>
              <a:t>            . ظهور المخدر بالتحليل المعملي </a:t>
            </a:r>
            <a:endParaRPr lang="ar-SA" dirty="0"/>
          </a:p>
        </p:txBody>
      </p:sp>
      <p:sp>
        <p:nvSpPr>
          <p:cNvPr id="4" name="وسيلة شرح خطية 3 3"/>
          <p:cNvSpPr/>
          <p:nvPr/>
        </p:nvSpPr>
        <p:spPr>
          <a:xfrm>
            <a:off x="2209800" y="1525073"/>
            <a:ext cx="914400" cy="612648"/>
          </a:xfrm>
          <a:prstGeom prst="borderCallout3">
            <a:avLst>
              <a:gd name="adj1" fmla="val 18750"/>
              <a:gd name="adj2" fmla="val -8333"/>
              <a:gd name="adj3" fmla="val 18750"/>
              <a:gd name="adj4" fmla="val -16667"/>
              <a:gd name="adj5" fmla="val 100000"/>
              <a:gd name="adj6" fmla="val -16667"/>
              <a:gd name="adj7" fmla="val 649015"/>
              <a:gd name="adj8" fmla="val -69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3324440241"/>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الأول</a:t>
            </a:r>
            <a:r>
              <a:rPr lang="ar-SA" dirty="0" smtClean="0"/>
              <a:t>                   </a:t>
            </a:r>
            <a:br>
              <a:rPr lang="ar-SA" dirty="0" smtClean="0"/>
            </a:br>
            <a:r>
              <a:rPr lang="ar-SA" dirty="0" smtClean="0"/>
              <a:t>              </a:t>
            </a:r>
            <a:r>
              <a:rPr lang="ar-SA" dirty="0" smtClean="0">
                <a:solidFill>
                  <a:srgbClr val="FF0000"/>
                </a:solidFill>
              </a:rPr>
              <a:t>تابع            علاج الإدمان </a:t>
            </a:r>
            <a:endParaRPr lang="ar-SA" dirty="0">
              <a:solidFill>
                <a:srgbClr val="FF0000"/>
              </a:solidFill>
            </a:endParaRPr>
          </a:p>
        </p:txBody>
      </p:sp>
      <p:sp>
        <p:nvSpPr>
          <p:cNvPr id="3" name="عنصر نائب للمحتوى 2"/>
          <p:cNvSpPr>
            <a:spLocks noGrp="1"/>
          </p:cNvSpPr>
          <p:nvPr>
            <p:ph idx="1"/>
          </p:nvPr>
        </p:nvSpPr>
        <p:spPr>
          <a:xfrm>
            <a:off x="457200" y="1447800"/>
            <a:ext cx="9144000" cy="4678363"/>
          </a:xfrm>
        </p:spPr>
        <p:txBody>
          <a:bodyPr/>
          <a:lstStyle/>
          <a:p>
            <a:r>
              <a:rPr lang="ar-SA" dirty="0" smtClean="0">
                <a:solidFill>
                  <a:srgbClr val="FF0000"/>
                </a:solidFill>
              </a:rPr>
              <a:t>2.الجهود الجماعية من خلال </a:t>
            </a:r>
          </a:p>
          <a:p>
            <a:r>
              <a:rPr lang="ar-SA" dirty="0" smtClean="0"/>
              <a:t>. الاسرة </a:t>
            </a:r>
          </a:p>
          <a:p>
            <a:r>
              <a:rPr lang="ar-SA" dirty="0" smtClean="0"/>
              <a:t>. العيادات الخارجية </a:t>
            </a:r>
          </a:p>
          <a:p>
            <a:r>
              <a:rPr lang="ar-SA" dirty="0" smtClean="0"/>
              <a:t>. الخدمة الاجتماعية </a:t>
            </a:r>
          </a:p>
          <a:p>
            <a:r>
              <a:rPr lang="ar-SA" dirty="0" smtClean="0"/>
              <a:t> .اندية الدفاع الاجتماعي .</a:t>
            </a:r>
          </a:p>
          <a:p>
            <a:r>
              <a:rPr lang="ar-SA" dirty="0" smtClean="0"/>
              <a:t>. التمريض النفسي </a:t>
            </a:r>
          </a:p>
          <a:p>
            <a:r>
              <a:rPr lang="ar-SA" dirty="0" smtClean="0"/>
              <a:t>. </a:t>
            </a:r>
            <a:endParaRPr lang="ar-SA" dirty="0"/>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شريط التمييز)‏ 4"/>
          <p:cNvSpPr/>
          <p:nvPr/>
        </p:nvSpPr>
        <p:spPr>
          <a:xfrm>
            <a:off x="3048000" y="1600200"/>
            <a:ext cx="914400" cy="612648"/>
          </a:xfrm>
          <a:prstGeom prst="accentCallout3">
            <a:avLst>
              <a:gd name="adj1" fmla="val 18750"/>
              <a:gd name="adj2" fmla="val -8333"/>
              <a:gd name="adj3" fmla="val 18750"/>
              <a:gd name="adj4" fmla="val -16667"/>
              <a:gd name="adj5" fmla="val 100000"/>
              <a:gd name="adj6" fmla="val -16667"/>
              <a:gd name="adj7" fmla="val 573312"/>
              <a:gd name="adj8" fmla="val 612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xmlns="" val="3406488764"/>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a:t>
            </a:r>
            <a:r>
              <a:rPr lang="ar-SA" dirty="0">
                <a:solidFill>
                  <a:prstClr val="black"/>
                </a:solidFill>
              </a:rPr>
              <a:t>المحور  </a:t>
            </a:r>
            <a:r>
              <a:rPr lang="ar-SA" dirty="0" smtClean="0">
                <a:solidFill>
                  <a:prstClr val="black"/>
                </a:solidFill>
              </a:rPr>
              <a:t>الأول</a:t>
            </a:r>
            <a:br>
              <a:rPr lang="ar-SA" dirty="0" smtClean="0">
                <a:solidFill>
                  <a:prstClr val="black"/>
                </a:solidFill>
              </a:rPr>
            </a:br>
            <a:r>
              <a:rPr lang="ar-SA" dirty="0" smtClean="0">
                <a:solidFill>
                  <a:srgbClr val="FF0000"/>
                </a:solidFill>
              </a:rPr>
              <a:t>               تابع            </a:t>
            </a:r>
            <a:r>
              <a:rPr lang="ar-SA" dirty="0">
                <a:solidFill>
                  <a:srgbClr val="FF0000"/>
                </a:solidFill>
              </a:rPr>
              <a:t>علاج </a:t>
            </a:r>
            <a:r>
              <a:rPr lang="ar-SA" dirty="0" smtClean="0">
                <a:solidFill>
                  <a:srgbClr val="FF0000"/>
                </a:solidFill>
              </a:rPr>
              <a:t>الإدمان    </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3.دور المجتمع  وهيئاته المختلفة </a:t>
            </a:r>
          </a:p>
          <a:p>
            <a:r>
              <a:rPr lang="ar-SA" dirty="0" smtClean="0"/>
              <a:t>.  دور الاعلام </a:t>
            </a:r>
          </a:p>
          <a:p>
            <a:r>
              <a:rPr lang="ar-SA" dirty="0" smtClean="0"/>
              <a:t> . دور المؤسسات الدينية </a:t>
            </a:r>
          </a:p>
          <a:p>
            <a:r>
              <a:rPr lang="ar-SA" dirty="0" smtClean="0"/>
              <a:t> . دور الاسرة </a:t>
            </a:r>
          </a:p>
          <a:p>
            <a:r>
              <a:rPr lang="ar-SA" dirty="0" smtClean="0"/>
              <a:t> . دور المدرسة والجامعات  </a:t>
            </a:r>
          </a:p>
          <a:p>
            <a:r>
              <a:rPr lang="ar-SA" dirty="0" smtClean="0"/>
              <a:t>.دور الدولة في علاج الإدمان </a:t>
            </a:r>
          </a:p>
        </p:txBody>
      </p:sp>
      <p:sp>
        <p:nvSpPr>
          <p:cNvPr id="4" name="سهم إلى اليسار 3"/>
          <p:cNvSpPr/>
          <p:nvPr/>
        </p:nvSpPr>
        <p:spPr>
          <a:xfrm>
            <a:off x="5410200" y="838200"/>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وسيلة شرح خطية 3 4"/>
          <p:cNvSpPr/>
          <p:nvPr/>
        </p:nvSpPr>
        <p:spPr>
          <a:xfrm>
            <a:off x="3288535" y="1606939"/>
            <a:ext cx="914400" cy="612648"/>
          </a:xfrm>
          <a:prstGeom prst="borderCallout3">
            <a:avLst>
              <a:gd name="adj1" fmla="val 18750"/>
              <a:gd name="adj2" fmla="val -8333"/>
              <a:gd name="adj3" fmla="val 18750"/>
              <a:gd name="adj4" fmla="val -16667"/>
              <a:gd name="adj5" fmla="val 100000"/>
              <a:gd name="adj6" fmla="val -16667"/>
              <a:gd name="adj7" fmla="val 526558"/>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3</a:t>
            </a:r>
            <a:endParaRPr lang="ar-SA" dirty="0">
              <a:solidFill>
                <a:schemeClr val="tx1"/>
              </a:solidFill>
            </a:endParaRPr>
          </a:p>
        </p:txBody>
      </p:sp>
    </p:spTree>
    <p:extLst>
      <p:ext uri="{BB962C8B-B14F-4D97-AF65-F5344CB8AC3E}">
        <p14:creationId xmlns:p14="http://schemas.microsoft.com/office/powerpoint/2010/main" xmlns="" val="142228030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67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الثاني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التاسعة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3246" cy="1447800"/>
          </a:xfrm>
          <a:solidFill>
            <a:srgbClr val="FFFF00"/>
          </a:solidFill>
        </p:spPr>
        <p:txBody>
          <a:bodyPr/>
          <a:lstStyle/>
          <a:p>
            <a:r>
              <a:rPr lang="ar-SA" dirty="0">
                <a:solidFill>
                  <a:prstClr val="black"/>
                </a:solidFill>
              </a:rPr>
              <a:t> </a:t>
            </a:r>
            <a:r>
              <a:rPr lang="ar-SA" dirty="0" smtClean="0">
                <a:solidFill>
                  <a:prstClr val="black"/>
                </a:solidFill>
              </a:rPr>
              <a:t>                     المحور  الثاني </a:t>
            </a:r>
            <a:r>
              <a:rPr lang="ar-SA" dirty="0">
                <a:solidFill>
                  <a:srgbClr val="FF0000"/>
                </a:solidFill>
              </a:rPr>
              <a:t/>
            </a:r>
            <a:br>
              <a:rPr lang="ar-SA" dirty="0">
                <a:solidFill>
                  <a:srgbClr val="FF0000"/>
                </a:solidFill>
              </a:rPr>
            </a:br>
            <a:r>
              <a:rPr lang="ar-SA" dirty="0">
                <a:solidFill>
                  <a:srgbClr val="FF0000"/>
                </a:solidFill>
              </a:rPr>
              <a:t>                     في علاج الإدمان</a:t>
            </a:r>
            <a:r>
              <a:rPr lang="ar-SA" dirty="0">
                <a:solidFill>
                  <a:srgbClr val="72A376">
                    <a:lumMod val="75000"/>
                  </a:srgbClr>
                </a:solidFill>
              </a:rPr>
              <a:t> </a:t>
            </a:r>
            <a:endParaRPr lang="ar-SA" dirty="0"/>
          </a:p>
        </p:txBody>
      </p:sp>
      <p:sp>
        <p:nvSpPr>
          <p:cNvPr id="3" name="عنصر نائب للمحتوى 2"/>
          <p:cNvSpPr>
            <a:spLocks noGrp="1"/>
          </p:cNvSpPr>
          <p:nvPr>
            <p:ph idx="1"/>
          </p:nvPr>
        </p:nvSpPr>
        <p:spPr>
          <a:xfrm>
            <a:off x="495300" y="1524000"/>
            <a:ext cx="9258300" cy="4602163"/>
          </a:xfrm>
        </p:spPr>
        <p:txBody>
          <a:bodyPr/>
          <a:lstStyle/>
          <a:p>
            <a:r>
              <a:rPr lang="ar-SA" dirty="0" smtClean="0"/>
              <a:t>      </a:t>
            </a:r>
            <a:r>
              <a:rPr lang="ar-SA" dirty="0" smtClean="0">
                <a:solidFill>
                  <a:srgbClr val="FF0000"/>
                </a:solidFill>
              </a:rPr>
              <a:t>1. العلاج الطبي: من خلال الطرق التالية </a:t>
            </a:r>
          </a:p>
          <a:p>
            <a:r>
              <a:rPr lang="ar-SA" dirty="0"/>
              <a:t> </a:t>
            </a:r>
            <a:r>
              <a:rPr lang="ar-SA" dirty="0" smtClean="0"/>
              <a:t>      . منع المخدر منع بات دفعة واحدة </a:t>
            </a:r>
          </a:p>
          <a:p>
            <a:r>
              <a:rPr lang="ar-SA" dirty="0"/>
              <a:t> </a:t>
            </a:r>
            <a:r>
              <a:rPr lang="ar-SA" dirty="0" smtClean="0"/>
              <a:t>      . الاستعاضة </a:t>
            </a:r>
          </a:p>
          <a:p>
            <a:r>
              <a:rPr lang="ar-SA" dirty="0" smtClean="0"/>
              <a:t>       . منع المخدر تدرجيا        </a:t>
            </a:r>
            <a:endParaRPr lang="ar-SA" dirty="0"/>
          </a:p>
          <a:p>
            <a:r>
              <a:rPr lang="ar-SA" dirty="0" smtClean="0"/>
              <a:t>       . الابر الصينية  . </a:t>
            </a:r>
            <a:endParaRPr lang="ar-SA" dirty="0"/>
          </a:p>
        </p:txBody>
      </p:sp>
      <p:sp>
        <p:nvSpPr>
          <p:cNvPr id="4" name="وسيلة شرح خطية 3 3"/>
          <p:cNvSpPr/>
          <p:nvPr/>
        </p:nvSpPr>
        <p:spPr>
          <a:xfrm>
            <a:off x="2514600" y="1674876"/>
            <a:ext cx="914400" cy="612648"/>
          </a:xfrm>
          <a:prstGeom prst="borderCallout3">
            <a:avLst>
              <a:gd name="adj1" fmla="val 18750"/>
              <a:gd name="adj2" fmla="val -8333"/>
              <a:gd name="adj3" fmla="val 18750"/>
              <a:gd name="adj4" fmla="val -16667"/>
              <a:gd name="adj5" fmla="val 100000"/>
              <a:gd name="adj6" fmla="val -16667"/>
              <a:gd name="adj7" fmla="val 460023"/>
              <a:gd name="adj8" fmla="val -1074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2644927299"/>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a:t>
            </a:r>
            <a:r>
              <a:rPr lang="ar-SA" dirty="0" smtClean="0">
                <a:solidFill>
                  <a:srgbClr val="FF0000"/>
                </a:solidFill>
              </a:rPr>
              <a:t>  </a:t>
            </a:r>
            <a:r>
              <a:rPr lang="ar-SA" dirty="0">
                <a:solidFill>
                  <a:srgbClr val="FF0000"/>
                </a:solidFill>
              </a:rPr>
              <a:t>في علاج الإدمان</a:t>
            </a:r>
            <a:endParaRPr lang="ar-SA" dirty="0"/>
          </a:p>
        </p:txBody>
      </p:sp>
      <p:sp>
        <p:nvSpPr>
          <p:cNvPr id="3" name="عنصر نائب للمحتوى 2"/>
          <p:cNvSpPr>
            <a:spLocks noGrp="1"/>
          </p:cNvSpPr>
          <p:nvPr>
            <p:ph idx="1"/>
          </p:nvPr>
        </p:nvSpPr>
        <p:spPr>
          <a:xfrm>
            <a:off x="495300" y="1524000"/>
            <a:ext cx="9334500" cy="4602163"/>
          </a:xfrm>
        </p:spPr>
        <p:txBody>
          <a:bodyPr/>
          <a:lstStyle/>
          <a:p>
            <a:r>
              <a:rPr lang="ar-SA" dirty="0" smtClean="0">
                <a:solidFill>
                  <a:srgbClr val="FF0000"/>
                </a:solidFill>
              </a:rPr>
              <a:t>2. العلاج النفسي والذي يتضمن التالي</a:t>
            </a:r>
            <a:r>
              <a:rPr lang="ar-SA" dirty="0" smtClean="0"/>
              <a:t> </a:t>
            </a:r>
          </a:p>
          <a:p>
            <a:r>
              <a:rPr lang="ar-SA" dirty="0" smtClean="0"/>
              <a:t>. علاج الاضطرابات النفسية للمصاب </a:t>
            </a:r>
          </a:p>
          <a:p>
            <a:r>
              <a:rPr lang="ar-SA" dirty="0" smtClean="0"/>
              <a:t>. التدريب لاتخاذ القرارات ومواجهة الضغوطات </a:t>
            </a:r>
          </a:p>
          <a:p>
            <a:r>
              <a:rPr lang="ar-SA" dirty="0" smtClean="0"/>
              <a:t>. كيفييه الاسترخاء والتنفس والنوم الصحي </a:t>
            </a:r>
          </a:p>
          <a:p>
            <a:r>
              <a:rPr lang="ar-SA" dirty="0" smtClean="0"/>
              <a:t>    . </a:t>
            </a:r>
            <a:endParaRPr lang="ar-SA" dirty="0"/>
          </a:p>
        </p:txBody>
      </p:sp>
      <p:sp>
        <p:nvSpPr>
          <p:cNvPr id="5" name="وسيلة شرح خطية 3 4"/>
          <p:cNvSpPr/>
          <p:nvPr/>
        </p:nvSpPr>
        <p:spPr>
          <a:xfrm>
            <a:off x="2057400" y="1447800"/>
            <a:ext cx="914400" cy="612648"/>
          </a:xfrm>
          <a:prstGeom prst="borderCallout3">
            <a:avLst>
              <a:gd name="adj1" fmla="val 18750"/>
              <a:gd name="adj2" fmla="val -8333"/>
              <a:gd name="adj3" fmla="val 18750"/>
              <a:gd name="adj4" fmla="val -16667"/>
              <a:gd name="adj5" fmla="val 100000"/>
              <a:gd name="adj6" fmla="val -16667"/>
              <a:gd name="adj7" fmla="val 548137"/>
              <a:gd name="adj8" fmla="val 492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2</a:t>
            </a:r>
            <a:endParaRPr lang="ar-SA" dirty="0">
              <a:solidFill>
                <a:schemeClr val="tx1"/>
              </a:solidFill>
            </a:endParaRPr>
          </a:p>
        </p:txBody>
      </p:sp>
    </p:spTree>
    <p:extLst>
      <p:ext uri="{BB962C8B-B14F-4D97-AF65-F5344CB8AC3E}">
        <p14:creationId xmlns:p14="http://schemas.microsoft.com/office/powerpoint/2010/main" xmlns="" val="1826493610"/>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30296"/>
            <a:ext cx="9906000" cy="1371600"/>
          </a:xfrm>
          <a:solidFill>
            <a:srgbClr val="FFFF00"/>
          </a:solidFill>
        </p:spPr>
        <p:txBody>
          <a:bodyPr/>
          <a:lstStyle/>
          <a:p>
            <a:r>
              <a:rPr lang="ar-SA" dirty="0" smtClean="0">
                <a:solidFill>
                  <a:prstClr val="black"/>
                </a:solidFill>
              </a:rPr>
              <a:t>                      المحور  </a:t>
            </a:r>
            <a:r>
              <a:rPr lang="ar-SA" dirty="0">
                <a:solidFill>
                  <a:prstClr val="black"/>
                </a:solidFill>
              </a:rPr>
              <a:t>الثاني </a:t>
            </a:r>
            <a:r>
              <a:rPr lang="ar-SA" dirty="0">
                <a:solidFill>
                  <a:srgbClr val="FF0000"/>
                </a:solidFill>
              </a:rPr>
              <a:t/>
            </a:r>
            <a:br>
              <a:rPr lang="ar-SA" dirty="0">
                <a:solidFill>
                  <a:srgbClr val="FF0000"/>
                </a:solidFill>
              </a:rPr>
            </a:br>
            <a:r>
              <a:rPr lang="ar-SA" dirty="0">
                <a:solidFill>
                  <a:srgbClr val="FF0000"/>
                </a:solidFill>
              </a:rPr>
              <a:t>                     في علاج الإدمان</a:t>
            </a:r>
            <a:endParaRPr lang="ar-SA" dirty="0"/>
          </a:p>
        </p:txBody>
      </p:sp>
      <p:sp>
        <p:nvSpPr>
          <p:cNvPr id="3" name="عنصر نائب للمحتوى 2"/>
          <p:cNvSpPr>
            <a:spLocks noGrp="1"/>
          </p:cNvSpPr>
          <p:nvPr>
            <p:ph idx="1"/>
          </p:nvPr>
        </p:nvSpPr>
        <p:spPr/>
        <p:txBody>
          <a:bodyPr/>
          <a:lstStyle/>
          <a:p>
            <a:pPr lvl="0"/>
            <a:r>
              <a:rPr lang="ar-SA" dirty="0" smtClean="0">
                <a:solidFill>
                  <a:prstClr val="black"/>
                </a:solidFill>
              </a:rPr>
              <a:t>   </a:t>
            </a:r>
            <a:r>
              <a:rPr lang="ar-SA" dirty="0" smtClean="0">
                <a:solidFill>
                  <a:srgbClr val="FF0000"/>
                </a:solidFill>
              </a:rPr>
              <a:t>2.</a:t>
            </a:r>
            <a:r>
              <a:rPr lang="ar-SA" dirty="0" smtClean="0">
                <a:solidFill>
                  <a:prstClr val="black"/>
                </a:solidFill>
              </a:rPr>
              <a:t> </a:t>
            </a:r>
            <a:r>
              <a:rPr lang="ar-SA" dirty="0" smtClean="0">
                <a:solidFill>
                  <a:srgbClr val="FF0000"/>
                </a:solidFill>
              </a:rPr>
              <a:t>مراحل </a:t>
            </a:r>
            <a:r>
              <a:rPr lang="ar-SA" dirty="0">
                <a:solidFill>
                  <a:srgbClr val="FF0000"/>
                </a:solidFill>
              </a:rPr>
              <a:t>العلاج النفسي </a:t>
            </a:r>
          </a:p>
          <a:p>
            <a:pPr lvl="0"/>
            <a:r>
              <a:rPr lang="ar-SA" dirty="0" smtClean="0">
                <a:solidFill>
                  <a:prstClr val="black"/>
                </a:solidFill>
              </a:rPr>
              <a:t>   .مرحلة </a:t>
            </a:r>
            <a:r>
              <a:rPr lang="ar-SA" dirty="0">
                <a:solidFill>
                  <a:prstClr val="black"/>
                </a:solidFill>
              </a:rPr>
              <a:t>التعرف على أسلوب العلاج </a:t>
            </a:r>
          </a:p>
          <a:p>
            <a:pPr lvl="0"/>
            <a:r>
              <a:rPr lang="ar-SA" dirty="0">
                <a:solidFill>
                  <a:prstClr val="black"/>
                </a:solidFill>
              </a:rPr>
              <a:t>  . مرحلة العلاج الفعلي في المستشفى </a:t>
            </a:r>
            <a:endParaRPr lang="ar-SA" dirty="0" smtClean="0">
              <a:solidFill>
                <a:prstClr val="black"/>
              </a:solidFill>
            </a:endParaRPr>
          </a:p>
          <a:p>
            <a:pPr lvl="0"/>
            <a:r>
              <a:rPr lang="ar-SA" dirty="0">
                <a:solidFill>
                  <a:prstClr val="black"/>
                </a:solidFill>
              </a:rPr>
              <a:t> </a:t>
            </a:r>
            <a:r>
              <a:rPr lang="ar-SA" dirty="0" smtClean="0">
                <a:solidFill>
                  <a:prstClr val="black"/>
                </a:solidFill>
              </a:rPr>
              <a:t> . نهاية العلاج والدخول تحت المظلة العائلية </a:t>
            </a:r>
            <a:endParaRPr lang="ar-SA" dirty="0">
              <a:solidFill>
                <a:prstClr val="black"/>
              </a:solidFill>
            </a:endParaRPr>
          </a:p>
          <a:p>
            <a:pPr lvl="0"/>
            <a:r>
              <a:rPr lang="ar-SA" dirty="0" smtClean="0">
                <a:solidFill>
                  <a:prstClr val="black"/>
                </a:solidFill>
              </a:rPr>
              <a:t>  .   </a:t>
            </a:r>
            <a:r>
              <a:rPr lang="ar-SA" dirty="0">
                <a:solidFill>
                  <a:prstClr val="black"/>
                </a:solidFill>
              </a:rPr>
              <a:t>العلاج الاجتماعي </a:t>
            </a:r>
          </a:p>
          <a:p>
            <a:r>
              <a:rPr lang="ar-SA" dirty="0" smtClean="0"/>
              <a:t> </a:t>
            </a:r>
            <a:endParaRPr lang="ar-SA" dirty="0"/>
          </a:p>
        </p:txBody>
      </p:sp>
    </p:spTree>
    <p:extLst>
      <p:ext uri="{BB962C8B-B14F-4D97-AF65-F5344CB8AC3E}">
        <p14:creationId xmlns:p14="http://schemas.microsoft.com/office/powerpoint/2010/main" xmlns="" val="2423466364"/>
      </p:ext>
    </p:extLst>
  </p:cSld>
  <p:clrMapOvr>
    <a:masterClrMapping/>
  </p:clrMapOvr>
  <p:transition spd="slow">
    <p:pull/>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t>                       </a:t>
            </a:r>
            <a:r>
              <a:rPr lang="ar-SA" dirty="0" smtClean="0">
                <a:solidFill>
                  <a:schemeClr val="tx1"/>
                </a:solidFill>
              </a:rPr>
              <a:t>المحور الثالث               </a:t>
            </a:r>
            <a:r>
              <a:rPr lang="ar-SA" dirty="0" smtClean="0">
                <a:solidFill>
                  <a:srgbClr val="FF0000"/>
                </a:solidFill>
              </a:rPr>
              <a:t/>
            </a:r>
            <a:br>
              <a:rPr lang="ar-SA" dirty="0" smtClean="0">
                <a:solidFill>
                  <a:srgbClr val="FF0000"/>
                </a:solidFill>
              </a:rPr>
            </a:br>
            <a:r>
              <a:rPr lang="ar-SA" dirty="0" smtClean="0">
                <a:solidFill>
                  <a:srgbClr val="FF0000"/>
                </a:solidFill>
              </a:rPr>
              <a:t>                      في </a:t>
            </a:r>
            <a:r>
              <a:rPr lang="ar-SA" dirty="0">
                <a:solidFill>
                  <a:srgbClr val="FF0000"/>
                </a:solidFill>
              </a:rPr>
              <a:t>علاج الإدمان</a:t>
            </a:r>
          </a:p>
        </p:txBody>
      </p:sp>
      <p:sp>
        <p:nvSpPr>
          <p:cNvPr id="3" name="عنصر نائب للمحتوى 2"/>
          <p:cNvSpPr>
            <a:spLocks noGrp="1"/>
          </p:cNvSpPr>
          <p:nvPr>
            <p:ph idx="1"/>
          </p:nvPr>
        </p:nvSpPr>
        <p:spPr>
          <a:xfrm>
            <a:off x="762000" y="1447800"/>
            <a:ext cx="8915400" cy="4525963"/>
          </a:xfrm>
        </p:spPr>
        <p:txBody>
          <a:bodyPr/>
          <a:lstStyle/>
          <a:p>
            <a:r>
              <a:rPr lang="ar-SA" dirty="0" smtClean="0">
                <a:solidFill>
                  <a:srgbClr val="FF0000"/>
                </a:solidFill>
              </a:rPr>
              <a:t>العلاج الاجتماعي والذي يتضمن العلاج الإسلامي التالي. </a:t>
            </a:r>
          </a:p>
          <a:p>
            <a:r>
              <a:rPr lang="ar-SA" dirty="0" smtClean="0"/>
              <a:t>. تنمية العقيدة الإسلامية </a:t>
            </a:r>
          </a:p>
          <a:p>
            <a:r>
              <a:rPr lang="ar-SA" dirty="0" smtClean="0"/>
              <a:t>. تنمية الجوانب الخلقية </a:t>
            </a:r>
          </a:p>
          <a:p>
            <a:r>
              <a:rPr lang="ar-SA" dirty="0" smtClean="0"/>
              <a:t>.تنمية الجوانب العقلية </a:t>
            </a:r>
          </a:p>
          <a:p>
            <a:r>
              <a:rPr lang="ar-SA" dirty="0" smtClean="0"/>
              <a:t>. تنمية القيم الاجتماعية </a:t>
            </a:r>
            <a:endParaRPr lang="ar-SA" dirty="0"/>
          </a:p>
        </p:txBody>
      </p:sp>
      <p:sp>
        <p:nvSpPr>
          <p:cNvPr id="4" name="وسيلة شرح خطية 2 3"/>
          <p:cNvSpPr/>
          <p:nvPr/>
        </p:nvSpPr>
        <p:spPr>
          <a:xfrm>
            <a:off x="1143000" y="1598676"/>
            <a:ext cx="914400" cy="612648"/>
          </a:xfrm>
          <a:prstGeom prst="borderCallout2">
            <a:avLst>
              <a:gd name="adj1" fmla="val 18750"/>
              <a:gd name="adj2" fmla="val -8333"/>
              <a:gd name="adj3" fmla="val 18750"/>
              <a:gd name="adj4" fmla="val -16667"/>
              <a:gd name="adj5" fmla="val 569252"/>
              <a:gd name="adj6" fmla="val -449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solidFill>
                  <a:schemeClr val="tx1"/>
                </a:solidFill>
              </a:rPr>
              <a:t>1</a:t>
            </a:r>
            <a:endParaRPr lang="ar-SA" dirty="0">
              <a:solidFill>
                <a:schemeClr val="tx1"/>
              </a:solidFill>
            </a:endParaRPr>
          </a:p>
        </p:txBody>
      </p:sp>
    </p:spTree>
    <p:extLst>
      <p:ext uri="{BB962C8B-B14F-4D97-AF65-F5344CB8AC3E}">
        <p14:creationId xmlns:p14="http://schemas.microsoft.com/office/powerpoint/2010/main" xmlns="" val="3005908198"/>
      </p:ext>
    </p:extLst>
  </p:cSld>
  <p:clrMapOvr>
    <a:masterClrMapping/>
  </p:clrMapOvr>
  <p:transition spd="slow">
    <p:pull/>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73</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العاشرة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6439"/>
            <a:ext cx="9906000" cy="1417638"/>
          </a:xfrm>
          <a:solidFill>
            <a:srgbClr val="FFFF00"/>
          </a:solidFill>
        </p:spPr>
        <p:txBody>
          <a:bodyPr/>
          <a:lstStyle/>
          <a:p>
            <a:r>
              <a:rPr lang="ar-SA" dirty="0" smtClean="0">
                <a:solidFill>
                  <a:srgbClr val="FF0000"/>
                </a:solidFill>
              </a:rPr>
              <a:t>                         الفقر </a:t>
            </a:r>
            <a:br>
              <a:rPr lang="ar-SA" dirty="0" smtClean="0">
                <a:solidFill>
                  <a:srgbClr val="FF0000"/>
                </a:solidFill>
              </a:rPr>
            </a:br>
            <a:r>
              <a:rPr lang="ar-SA" dirty="0" smtClean="0">
                <a:solidFill>
                  <a:srgbClr val="FF0000"/>
                </a:solidFill>
              </a:rPr>
              <a:t>          وسبل مواجهته في الدول النامية </a:t>
            </a:r>
            <a:endParaRPr lang="ar-SA" dirty="0">
              <a:solidFill>
                <a:srgbClr val="FF0000"/>
              </a:solidFill>
            </a:endParaRPr>
          </a:p>
        </p:txBody>
      </p:sp>
      <p:sp>
        <p:nvSpPr>
          <p:cNvPr id="3" name="عنصر نائب للمحتوى 2"/>
          <p:cNvSpPr>
            <a:spLocks noGrp="1"/>
          </p:cNvSpPr>
          <p:nvPr>
            <p:ph idx="1"/>
          </p:nvPr>
        </p:nvSpPr>
        <p:spPr>
          <a:xfrm>
            <a:off x="0" y="1447800"/>
            <a:ext cx="9753600" cy="4678363"/>
          </a:xfrm>
        </p:spPr>
        <p:txBody>
          <a:bodyPr/>
          <a:lstStyle/>
          <a:p>
            <a:pPr lvl="0"/>
            <a:r>
              <a:rPr lang="en-US"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&gt;&gt;&gt;&gt;&gt;</a:t>
            </a:r>
            <a:r>
              <a:rPr lang="ar-SA" sz="3600" b="1" dirty="0" smtClean="0">
                <a:ln w="10541" cmpd="sng">
                  <a:solidFill>
                    <a:srgbClr val="72A376">
                      <a:shade val="88000"/>
                      <a:satMod val="110000"/>
                    </a:srgbClr>
                  </a:solidFill>
                  <a:prstDash val="solid"/>
                </a:ln>
                <a:gradFill>
                  <a:gsLst>
                    <a:gs pos="0">
                      <a:srgbClr val="72A376">
                        <a:tint val="40000"/>
                        <a:satMod val="250000"/>
                      </a:srgbClr>
                    </a:gs>
                    <a:gs pos="9000">
                      <a:srgbClr val="72A376">
                        <a:tint val="52000"/>
                        <a:satMod val="300000"/>
                      </a:srgbClr>
                    </a:gs>
                    <a:gs pos="50000">
                      <a:srgbClr val="72A376">
                        <a:shade val="20000"/>
                        <a:satMod val="300000"/>
                      </a:srgbClr>
                    </a:gs>
                    <a:gs pos="79000">
                      <a:srgbClr val="72A376">
                        <a:tint val="52000"/>
                        <a:satMod val="300000"/>
                      </a:srgbClr>
                    </a:gs>
                    <a:gs pos="100000">
                      <a:srgbClr val="72A376">
                        <a:tint val="40000"/>
                        <a:satMod val="250000"/>
                      </a:srgbClr>
                    </a:gs>
                  </a:gsLst>
                  <a:lin ang="5400000"/>
                </a:gradFill>
              </a:rPr>
              <a:t>   تمهيد</a:t>
            </a:r>
            <a:endParaRPr lang="ar-SA" dirty="0" smtClean="0">
              <a:solidFill>
                <a:prstClr val="black"/>
              </a:solidFill>
            </a:endParaRPr>
          </a:p>
          <a:p>
            <a:r>
              <a:rPr lang="ar-SA" dirty="0" smtClean="0"/>
              <a:t>   الفقر يعتبر من اهم المشكلات الاجتماعية ,لأنه يؤثر في كثير من الناس  ,  وينتشر الفقر في العالم بأرقم تهدد جهود التنمية المحلية والعالمية  </a:t>
            </a:r>
          </a:p>
          <a:p>
            <a:r>
              <a:rPr lang="ar-SA" dirty="0" smtClean="0">
                <a:solidFill>
                  <a:srgbClr val="FF0000"/>
                </a:solidFill>
              </a:rPr>
              <a:t>مفهوم الفقر </a:t>
            </a:r>
            <a:r>
              <a:rPr lang="ar-SA" dirty="0" smtClean="0"/>
              <a:t>: حالة من الحرمان الكامل والمطلق , والذي ينجم عن سلسلة متصلة الحلقات من سوء التغذية والمرض وارتفاع معدلات الانجاب والبطالة والدخول المنخفضة.     </a:t>
            </a:r>
            <a:endParaRPr lang="ar-SA" dirty="0"/>
          </a:p>
        </p:txBody>
      </p:sp>
    </p:spTree>
    <p:extLst>
      <p:ext uri="{BB962C8B-B14F-4D97-AF65-F5344CB8AC3E}">
        <p14:creationId xmlns:p14="http://schemas.microsoft.com/office/powerpoint/2010/main" xmlns="" val="382524116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410700" cy="1417638"/>
          </a:xfrm>
          <a:solidFill>
            <a:srgbClr val="FFFF00"/>
          </a:solidFill>
        </p:spPr>
        <p:txBody>
          <a:bodyPr/>
          <a:lstStyle/>
          <a:p>
            <a:r>
              <a:rPr lang="ar-SA" dirty="0" smtClean="0"/>
              <a:t>                 </a:t>
            </a:r>
            <a:r>
              <a:rPr lang="ar-SA" dirty="0" smtClean="0">
                <a:solidFill>
                  <a:srgbClr val="FF0000"/>
                </a:solidFill>
              </a:rPr>
              <a:t>مظاهر الفقر </a:t>
            </a:r>
            <a:endParaRPr lang="ar-SA" dirty="0">
              <a:solidFill>
                <a:srgbClr val="FF0000"/>
              </a:solidFill>
            </a:endParaRPr>
          </a:p>
        </p:txBody>
      </p:sp>
      <p:sp>
        <p:nvSpPr>
          <p:cNvPr id="3" name="عنصر نائب للمحتوى 2"/>
          <p:cNvSpPr>
            <a:spLocks noGrp="1"/>
          </p:cNvSpPr>
          <p:nvPr>
            <p:ph idx="1"/>
          </p:nvPr>
        </p:nvSpPr>
        <p:spPr>
          <a:xfrm>
            <a:off x="495300" y="1447800"/>
            <a:ext cx="9182100" cy="4678363"/>
          </a:xfrm>
        </p:spPr>
        <p:txBody>
          <a:bodyPr/>
          <a:lstStyle/>
          <a:p>
            <a:r>
              <a:rPr lang="ar-SA" dirty="0" smtClean="0">
                <a:solidFill>
                  <a:srgbClr val="FF0000"/>
                </a:solidFill>
              </a:rPr>
              <a:t>من اهم المظاهر للفقر يمكن ان ايجازها بالتالي  </a:t>
            </a:r>
            <a:r>
              <a:rPr lang="ar-SA" dirty="0" smtClean="0"/>
              <a:t>.</a:t>
            </a:r>
          </a:p>
          <a:p>
            <a:pPr marL="0" indent="0"/>
            <a:r>
              <a:rPr lang="ar-SA" dirty="0" smtClean="0"/>
              <a:t>تفشي البطالة </a:t>
            </a:r>
          </a:p>
          <a:p>
            <a:pPr marL="0" indent="0"/>
            <a:r>
              <a:rPr lang="ar-SA" dirty="0" smtClean="0"/>
              <a:t>انتشار الامراض وانخفاض المستوى الغذائي </a:t>
            </a:r>
          </a:p>
          <a:p>
            <a:pPr marL="0" indent="0"/>
            <a:r>
              <a:rPr lang="ar-SA" dirty="0" smtClean="0"/>
              <a:t>انتشار تشغيل الاحداث </a:t>
            </a:r>
          </a:p>
          <a:p>
            <a:pPr marL="0" indent="0"/>
            <a:r>
              <a:rPr lang="ar-SA" dirty="0" smtClean="0"/>
              <a:t>انتشار الامية </a:t>
            </a:r>
          </a:p>
          <a:p>
            <a:pPr marL="0" indent="0"/>
            <a:r>
              <a:rPr lang="ar-SA" dirty="0" smtClean="0"/>
              <a:t>انخفاض المستوى الصحي </a:t>
            </a:r>
          </a:p>
          <a:p>
            <a:pPr marL="0" indent="0"/>
            <a:r>
              <a:rPr lang="ar-SA" dirty="0" smtClean="0"/>
              <a:t>ارتفاع المواليد </a:t>
            </a:r>
          </a:p>
          <a:p>
            <a:pPr marL="0" indent="0"/>
            <a:r>
              <a:rPr lang="ar-SA" dirty="0" smtClean="0"/>
              <a:t>انتشار الجريمة </a:t>
            </a:r>
          </a:p>
          <a:p>
            <a:pPr marL="0" indent="0"/>
            <a:r>
              <a:rPr lang="ar-SA" dirty="0" smtClean="0"/>
              <a:t> </a:t>
            </a:r>
          </a:p>
          <a:p>
            <a:pPr marL="457200" indent="-457200">
              <a:buFontTx/>
              <a:buChar char="-"/>
            </a:pPr>
            <a:endParaRPr lang="ar-SA" dirty="0"/>
          </a:p>
        </p:txBody>
      </p:sp>
    </p:spTree>
    <p:extLst>
      <p:ext uri="{BB962C8B-B14F-4D97-AF65-F5344CB8AC3E}">
        <p14:creationId xmlns:p14="http://schemas.microsoft.com/office/powerpoint/2010/main" xmlns="" val="942266276"/>
      </p:ext>
    </p:extLst>
  </p:cSld>
  <p:clrMapOvr>
    <a:masterClrMapping/>
  </p:clrMapOvr>
  <p:transition spd="slow">
    <p:cove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t>                     </a:t>
            </a:r>
            <a:r>
              <a:rPr lang="ar-SA" dirty="0" smtClean="0">
                <a:solidFill>
                  <a:srgbClr val="FF0000"/>
                </a:solidFill>
              </a:rPr>
              <a:t>أسباب الفقر </a:t>
            </a:r>
            <a:endParaRPr lang="ar-SA" dirty="0">
              <a:solidFill>
                <a:srgbClr val="FF0000"/>
              </a:solidFill>
            </a:endParaRPr>
          </a:p>
        </p:txBody>
      </p:sp>
      <p:sp>
        <p:nvSpPr>
          <p:cNvPr id="3" name="عنصر نائب للمحتوى 2"/>
          <p:cNvSpPr>
            <a:spLocks noGrp="1"/>
          </p:cNvSpPr>
          <p:nvPr>
            <p:ph idx="1"/>
          </p:nvPr>
        </p:nvSpPr>
        <p:spPr>
          <a:xfrm>
            <a:off x="0" y="1295400"/>
            <a:ext cx="9906000" cy="5105400"/>
          </a:xfrm>
        </p:spPr>
        <p:txBody>
          <a:bodyPr/>
          <a:lstStyle/>
          <a:p>
            <a:r>
              <a:rPr lang="ar-SA" dirty="0" smtClean="0"/>
              <a:t> </a:t>
            </a:r>
            <a:r>
              <a:rPr lang="ar-SA" dirty="0" smtClean="0">
                <a:solidFill>
                  <a:srgbClr val="FF0000"/>
                </a:solidFill>
              </a:rPr>
              <a:t>أسباب ذاتية : </a:t>
            </a:r>
            <a:r>
              <a:rPr lang="ar-SA" dirty="0" smtClean="0"/>
              <a:t>متعلقة بالفقير نفسة كالميل الى الكسل </a:t>
            </a:r>
          </a:p>
          <a:p>
            <a:r>
              <a:rPr lang="ar-SA" dirty="0" smtClean="0">
                <a:solidFill>
                  <a:srgbClr val="FF0000"/>
                </a:solidFill>
              </a:rPr>
              <a:t> أسباب الثقافة السائدة للفقر </a:t>
            </a:r>
            <a:r>
              <a:rPr lang="ar-SA" dirty="0" smtClean="0"/>
              <a:t>: وهي ثقافة تخلق نفسها بنفسها من جيل الى جيل </a:t>
            </a:r>
          </a:p>
          <a:p>
            <a:r>
              <a:rPr lang="ar-SA" dirty="0" smtClean="0">
                <a:solidFill>
                  <a:srgbClr val="FF0000"/>
                </a:solidFill>
              </a:rPr>
              <a:t>السياسية الاقتصادية للدولة .</a:t>
            </a:r>
          </a:p>
          <a:p>
            <a:r>
              <a:rPr lang="ar-SA" dirty="0" smtClean="0">
                <a:solidFill>
                  <a:srgbClr val="FF0000"/>
                </a:solidFill>
              </a:rPr>
              <a:t>أساليب التخطيط المتخلفة في الدول النامية </a:t>
            </a:r>
          </a:p>
          <a:p>
            <a:r>
              <a:rPr lang="ar-SA" dirty="0" smtClean="0">
                <a:solidFill>
                  <a:srgbClr val="FF0000"/>
                </a:solidFill>
              </a:rPr>
              <a:t>فشل عمليات التنمية المتبعة في القضاء على البطالة والفقر </a:t>
            </a:r>
          </a:p>
          <a:p>
            <a:r>
              <a:rPr lang="ar-SA" dirty="0" smtClean="0">
                <a:solidFill>
                  <a:srgbClr val="FF0000"/>
                </a:solidFill>
              </a:rPr>
              <a:t>عدم مراعاة العدالة في توزيع الدخل </a:t>
            </a:r>
          </a:p>
          <a:p>
            <a:r>
              <a:rPr lang="ar-SA" dirty="0" smtClean="0">
                <a:solidFill>
                  <a:srgbClr val="FF0000"/>
                </a:solidFill>
              </a:rPr>
              <a:t>ضعف أساليب التكامل الاجتماعي </a:t>
            </a:r>
          </a:p>
          <a:p>
            <a:r>
              <a:rPr lang="ar-SA" dirty="0" smtClean="0">
                <a:solidFill>
                  <a:srgbClr val="FF0000"/>
                </a:solidFill>
              </a:rPr>
              <a:t>المصاحبات الملازمة للفقر . الجهل المرض الجوع  كثرة المواليد </a:t>
            </a:r>
            <a:endParaRPr lang="ar-SA" dirty="0">
              <a:solidFill>
                <a:srgbClr val="FF0000"/>
              </a:solidFill>
            </a:endParaRPr>
          </a:p>
        </p:txBody>
      </p:sp>
    </p:spTree>
    <p:extLst>
      <p:ext uri="{BB962C8B-B14F-4D97-AF65-F5344CB8AC3E}">
        <p14:creationId xmlns:p14="http://schemas.microsoft.com/office/powerpoint/2010/main" xmlns="" val="417469239"/>
      </p:ext>
    </p:extLst>
  </p:cSld>
  <p:clrMapOvr>
    <a:masterClrMapping/>
  </p:clrMapOvr>
  <p:transition spd="slow">
    <p:cove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1"/>
          </a:xfrm>
          <a:solidFill>
            <a:srgbClr val="FFFF00"/>
          </a:solidFill>
        </p:spPr>
        <p:txBody>
          <a:bodyPr/>
          <a:lstStyle/>
          <a:p>
            <a:r>
              <a:rPr lang="ar-SA" dirty="0" smtClean="0"/>
              <a:t>               </a:t>
            </a:r>
            <a:r>
              <a:rPr lang="ar-SA" dirty="0" smtClean="0">
                <a:solidFill>
                  <a:srgbClr val="FF0000"/>
                </a:solidFill>
              </a:rPr>
              <a:t>الاثار المترتبة على الفقر</a:t>
            </a:r>
            <a:endParaRPr lang="ar-SA" dirty="0">
              <a:solidFill>
                <a:srgbClr val="FF0000"/>
              </a:solidFill>
            </a:endParaRPr>
          </a:p>
        </p:txBody>
      </p:sp>
      <p:sp>
        <p:nvSpPr>
          <p:cNvPr id="3" name="عنصر نائب للمحتوى 2"/>
          <p:cNvSpPr>
            <a:spLocks noGrp="1"/>
          </p:cNvSpPr>
          <p:nvPr>
            <p:ph idx="1"/>
          </p:nvPr>
        </p:nvSpPr>
        <p:spPr>
          <a:xfrm>
            <a:off x="228600" y="1447800"/>
            <a:ext cx="9525000" cy="4678363"/>
          </a:xfrm>
        </p:spPr>
        <p:txBody>
          <a:bodyPr/>
          <a:lstStyle/>
          <a:p>
            <a:r>
              <a:rPr lang="ar-SA" dirty="0" smtClean="0"/>
              <a:t>ارتباط الكثير من الامراض بالبيئات الفقيرة </a:t>
            </a:r>
          </a:p>
          <a:p>
            <a:r>
              <a:rPr lang="ar-SA" dirty="0" smtClean="0"/>
              <a:t>يرتبط ارتفاع نسبة المواليد </a:t>
            </a:r>
          </a:p>
          <a:p>
            <a:r>
              <a:rPr lang="ar-SA" dirty="0" smtClean="0"/>
              <a:t>ذو  علاقة سببية مباشرة بارتفاع معدل بالجريمة </a:t>
            </a:r>
          </a:p>
          <a:p>
            <a:r>
              <a:rPr lang="ar-SA" dirty="0" smtClean="0"/>
              <a:t>يرتبط مباشرة بارتفاع نسبة البطالة </a:t>
            </a:r>
          </a:p>
          <a:p>
            <a:r>
              <a:rPr lang="ar-SA" dirty="0" smtClean="0"/>
              <a:t>علاقة مباشرة بالأمية والجهل وسيطر سياسية التواكل </a:t>
            </a:r>
            <a:endParaRPr lang="ar-SA" dirty="0"/>
          </a:p>
        </p:txBody>
      </p:sp>
    </p:spTree>
    <p:extLst>
      <p:ext uri="{BB962C8B-B14F-4D97-AF65-F5344CB8AC3E}">
        <p14:creationId xmlns:p14="http://schemas.microsoft.com/office/powerpoint/2010/main" xmlns="" val="1758271087"/>
      </p:ext>
    </p:extLst>
  </p:cSld>
  <p:clrMapOvr>
    <a:masterClrMapping/>
  </p:clrMapOvr>
  <p:transition spd="slow">
    <p:cove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1093080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79</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الثالث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الحادي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569218850"/>
      </p:ext>
    </p:extLst>
  </p:cSld>
  <p:clrMapOvr>
    <a:masterClrMapping/>
  </p:clrMapOvr>
  <p:transition spd="slow">
    <p:push dir="u"/>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dirty="0" smtClean="0">
                <a:solidFill>
                  <a:srgbClr val="FF0000"/>
                </a:solidFill>
              </a:rPr>
              <a:t>                 كيفييه مواجهة الفقر    </a:t>
            </a:r>
            <a:endParaRPr lang="ar-SA" dirty="0">
              <a:solidFill>
                <a:srgbClr val="FF0000"/>
              </a:solidFill>
            </a:endParaRPr>
          </a:p>
        </p:txBody>
      </p:sp>
      <p:sp>
        <p:nvSpPr>
          <p:cNvPr id="3" name="عنصر نائب للمحتوى 2"/>
          <p:cNvSpPr>
            <a:spLocks noGrp="1"/>
          </p:cNvSpPr>
          <p:nvPr>
            <p:ph idx="1"/>
          </p:nvPr>
        </p:nvSpPr>
        <p:spPr>
          <a:xfrm>
            <a:off x="-457200" y="1371600"/>
            <a:ext cx="10363200" cy="4830763"/>
          </a:xfrm>
        </p:spPr>
        <p:txBody>
          <a:bodyPr/>
          <a:lstStyle/>
          <a:p>
            <a:r>
              <a:rPr lang="ar-SA" dirty="0" smtClean="0"/>
              <a:t> </a:t>
            </a:r>
            <a:r>
              <a:rPr lang="ar-SA" dirty="0" smtClean="0">
                <a:solidFill>
                  <a:srgbClr val="FF0000"/>
                </a:solidFill>
              </a:rPr>
              <a:t>* ضرورة حرص الدولة على توفير فرص عمل للفقراء </a:t>
            </a:r>
          </a:p>
          <a:p>
            <a:r>
              <a:rPr lang="ar-SA" dirty="0" smtClean="0">
                <a:solidFill>
                  <a:srgbClr val="FF0000"/>
                </a:solidFill>
              </a:rPr>
              <a:t>* التوسع فيلا مجال القروض للشباب الفقيرة لإقامة مشروعات</a:t>
            </a:r>
          </a:p>
          <a:p>
            <a:r>
              <a:rPr lang="ar-SA" dirty="0" smtClean="0">
                <a:solidFill>
                  <a:srgbClr val="FF0000"/>
                </a:solidFill>
              </a:rPr>
              <a:t>* توجيه الجهود لتوفير فرص عمل للمرأة المعيلة </a:t>
            </a:r>
          </a:p>
          <a:p>
            <a:r>
              <a:rPr lang="ar-SA" dirty="0" smtClean="0">
                <a:solidFill>
                  <a:srgbClr val="FF0000"/>
                </a:solidFill>
              </a:rPr>
              <a:t>* توعية الرعاية والاهتمام لتحسين الخدمات والمرافق والرعية الصحية </a:t>
            </a:r>
          </a:p>
          <a:p>
            <a:r>
              <a:rPr lang="ar-SA" dirty="0" smtClean="0">
                <a:solidFill>
                  <a:srgbClr val="FF0000"/>
                </a:solidFill>
              </a:rPr>
              <a:t>* تشجيع القطاع الخاص والجمعيات لتوفير فرص عمل </a:t>
            </a:r>
          </a:p>
          <a:p>
            <a:r>
              <a:rPr lang="ar-SA" dirty="0" smtClean="0">
                <a:solidFill>
                  <a:srgbClr val="FF0000"/>
                </a:solidFill>
              </a:rPr>
              <a:t>* التوسع في عقد الاتفاقيات الدولية لدعم المشاريع التنموية </a:t>
            </a:r>
          </a:p>
          <a:p>
            <a:r>
              <a:rPr lang="ar-SA" dirty="0" smtClean="0">
                <a:solidFill>
                  <a:srgbClr val="FF0000"/>
                </a:solidFill>
              </a:rPr>
              <a:t>* التوسع في معاشات الضمان الاجتماعي</a:t>
            </a:r>
            <a:r>
              <a:rPr lang="ar-SA" dirty="0" smtClean="0"/>
              <a:t> </a:t>
            </a:r>
          </a:p>
          <a:p>
            <a:r>
              <a:rPr lang="ar-SA" dirty="0" smtClean="0"/>
              <a:t> </a:t>
            </a:r>
            <a:endParaRPr lang="ar-SA" dirty="0"/>
          </a:p>
        </p:txBody>
      </p:sp>
    </p:spTree>
    <p:extLst>
      <p:ext uri="{BB962C8B-B14F-4D97-AF65-F5344CB8AC3E}">
        <p14:creationId xmlns:p14="http://schemas.microsoft.com/office/powerpoint/2010/main" xmlns="" val="313385326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الثاني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4246433327"/>
      </p:ext>
    </p:extLst>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الجريمة بين التنظير  والتحليل  </a:t>
            </a:r>
            <a:endParaRPr lang="ar-SA" dirty="0">
              <a:solidFill>
                <a:srgbClr val="FF0000"/>
              </a:solidFill>
            </a:endParaRPr>
          </a:p>
        </p:txBody>
      </p:sp>
      <p:sp>
        <p:nvSpPr>
          <p:cNvPr id="3" name="عنصر نائب للمحتوى 2"/>
          <p:cNvSpPr>
            <a:spLocks noGrp="1"/>
          </p:cNvSpPr>
          <p:nvPr>
            <p:ph idx="1"/>
          </p:nvPr>
        </p:nvSpPr>
        <p:spPr>
          <a:xfrm>
            <a:off x="457200" y="1524000"/>
            <a:ext cx="8915400" cy="4525963"/>
          </a:xfrm>
        </p:spPr>
        <p:txBody>
          <a:bodyPr/>
          <a:lstStyle/>
          <a:p>
            <a:r>
              <a:rPr lang="ar-SA" dirty="0" smtClean="0"/>
              <a:t>المفاهيم المتصلة بالجريمة </a:t>
            </a:r>
            <a:endParaRPr lang="en-US" dirty="0" smtClean="0"/>
          </a:p>
          <a:p>
            <a:r>
              <a:rPr lang="ar-SA" dirty="0" smtClean="0">
                <a:solidFill>
                  <a:srgbClr val="FF0000"/>
                </a:solidFill>
              </a:rPr>
              <a:t>الجريمة : </a:t>
            </a:r>
            <a:r>
              <a:rPr lang="ar-SA" dirty="0" smtClean="0"/>
              <a:t>هي سلوك اجرامي انساني منحرف يمثل اعتداء على حق او مصلحة من الحقوق او المصالح التي يحميها الشرع والقانون </a:t>
            </a:r>
          </a:p>
          <a:p>
            <a:r>
              <a:rPr lang="ar-SA" dirty="0" smtClean="0">
                <a:solidFill>
                  <a:srgbClr val="FF0000"/>
                </a:solidFill>
              </a:rPr>
              <a:t>الانحراف </a:t>
            </a:r>
            <a:r>
              <a:rPr lang="ar-SA" dirty="0" smtClean="0"/>
              <a:t>: هو كل خروج عن أنماط السلوك الاجتماعي المألوف </a:t>
            </a:r>
            <a:endParaRPr lang="en-US" dirty="0" smtClean="0"/>
          </a:p>
          <a:p>
            <a:r>
              <a:rPr lang="ar-SA" dirty="0" smtClean="0"/>
              <a:t>والمتعارف علية في مجتمع ما وان لم يرد نصه بعقوبة معينة </a:t>
            </a:r>
          </a:p>
          <a:p>
            <a:r>
              <a:rPr lang="ar-SA" dirty="0" smtClean="0">
                <a:solidFill>
                  <a:srgbClr val="FF0000"/>
                </a:solidFill>
              </a:rPr>
              <a:t>السلوك الاجرامي </a:t>
            </a:r>
            <a:r>
              <a:rPr lang="ar-SA" dirty="0" smtClean="0"/>
              <a:t>: أي سلوك مخالف لسلوك المجتمع وموجة ضد المصلحة العامة , او أي شكل من اشكال مخالفة المعايير الأخلاقية التي يخالف عليها القانون .</a:t>
            </a:r>
            <a:endParaRPr lang="ar-SA" dirty="0"/>
          </a:p>
        </p:txBody>
      </p:sp>
    </p:spTree>
    <p:extLst>
      <p:ext uri="{BB962C8B-B14F-4D97-AF65-F5344CB8AC3E}">
        <p14:creationId xmlns:p14="http://schemas.microsoft.com/office/powerpoint/2010/main" xmlns="" val="250034944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80">
                                          <p:stCondLst>
                                            <p:cond delay="0"/>
                                          </p:stCondLst>
                                        </p:cTn>
                                        <p:tgtEl>
                                          <p:spTgt spid="3">
                                            <p:txEl>
                                              <p:pRg st="3" end="3"/>
                                            </p:txEl>
                                          </p:spTgt>
                                        </p:tgtEl>
                                      </p:cBhvr>
                                    </p:animEffect>
                                    <p:anim calcmode="lin" valueType="num">
                                      <p:cBhvr>
                                        <p:cTn id="4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3" end="3"/>
                                            </p:txEl>
                                          </p:spTgt>
                                        </p:tgtEl>
                                      </p:cBhvr>
                                      <p:to x="100000" y="60000"/>
                                    </p:animScale>
                                    <p:animScale>
                                      <p:cBhvr>
                                        <p:cTn id="48" dur="166" decel="50000">
                                          <p:stCondLst>
                                            <p:cond delay="676"/>
                                          </p:stCondLst>
                                        </p:cTn>
                                        <p:tgtEl>
                                          <p:spTgt spid="3">
                                            <p:txEl>
                                              <p:pRg st="3" end="3"/>
                                            </p:txEl>
                                          </p:spTgt>
                                        </p:tgtEl>
                                      </p:cBhvr>
                                      <p:to x="100000" y="100000"/>
                                    </p:animScale>
                                    <p:animScale>
                                      <p:cBhvr>
                                        <p:cTn id="49" dur="26">
                                          <p:stCondLst>
                                            <p:cond delay="1312"/>
                                          </p:stCondLst>
                                        </p:cTn>
                                        <p:tgtEl>
                                          <p:spTgt spid="3">
                                            <p:txEl>
                                              <p:pRg st="3" end="3"/>
                                            </p:txEl>
                                          </p:spTgt>
                                        </p:tgtEl>
                                      </p:cBhvr>
                                      <p:to x="100000" y="80000"/>
                                    </p:animScale>
                                    <p:animScale>
                                      <p:cBhvr>
                                        <p:cTn id="50" dur="166" decel="50000">
                                          <p:stCondLst>
                                            <p:cond delay="1338"/>
                                          </p:stCondLst>
                                        </p:cTn>
                                        <p:tgtEl>
                                          <p:spTgt spid="3">
                                            <p:txEl>
                                              <p:pRg st="3" end="3"/>
                                            </p:txEl>
                                          </p:spTgt>
                                        </p:tgtEl>
                                      </p:cBhvr>
                                      <p:to x="100000" y="100000"/>
                                    </p:animScale>
                                    <p:animScale>
                                      <p:cBhvr>
                                        <p:cTn id="51" dur="26">
                                          <p:stCondLst>
                                            <p:cond delay="1642"/>
                                          </p:stCondLst>
                                        </p:cTn>
                                        <p:tgtEl>
                                          <p:spTgt spid="3">
                                            <p:txEl>
                                              <p:pRg st="3" end="3"/>
                                            </p:txEl>
                                          </p:spTgt>
                                        </p:tgtEl>
                                      </p:cBhvr>
                                      <p:to x="100000" y="90000"/>
                                    </p:animScale>
                                    <p:animScale>
                                      <p:cBhvr>
                                        <p:cTn id="52" dur="166" decel="50000">
                                          <p:stCondLst>
                                            <p:cond delay="1668"/>
                                          </p:stCondLst>
                                        </p:cTn>
                                        <p:tgtEl>
                                          <p:spTgt spid="3">
                                            <p:txEl>
                                              <p:pRg st="3" end="3"/>
                                            </p:txEl>
                                          </p:spTgt>
                                        </p:tgtEl>
                                      </p:cBhvr>
                                      <p:to x="100000" y="100000"/>
                                    </p:animScale>
                                    <p:animScale>
                                      <p:cBhvr>
                                        <p:cTn id="53" dur="26">
                                          <p:stCondLst>
                                            <p:cond delay="1808"/>
                                          </p:stCondLst>
                                        </p:cTn>
                                        <p:tgtEl>
                                          <p:spTgt spid="3">
                                            <p:txEl>
                                              <p:pRg st="3" end="3"/>
                                            </p:txEl>
                                          </p:spTgt>
                                        </p:tgtEl>
                                      </p:cBhvr>
                                      <p:to x="100000" y="95000"/>
                                    </p:animScale>
                                    <p:animScale>
                                      <p:cBhvr>
                                        <p:cTn id="54" dur="166" decel="50000">
                                          <p:stCondLst>
                                            <p:cond delay="1834"/>
                                          </p:stCondLst>
                                        </p:cTn>
                                        <p:tgtEl>
                                          <p:spTgt spid="3">
                                            <p:txEl>
                                              <p:pRg st="3" end="3"/>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additive="base">
                                        <p:cTn id="5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pPr marL="342900" lvl="0" indent="-342900">
              <a:spcBef>
                <a:spcPct val="20000"/>
              </a:spcBef>
            </a:pPr>
            <a:r>
              <a:rPr lang="ar-SA" sz="3200" dirty="0" smtClean="0">
                <a:solidFill>
                  <a:srgbClr val="FF0000"/>
                </a:solidFill>
              </a:rPr>
              <a:t>                تابع                المفاهيم </a:t>
            </a:r>
            <a:r>
              <a:rPr lang="ar-SA" sz="3200" dirty="0">
                <a:solidFill>
                  <a:srgbClr val="FF0000"/>
                </a:solidFill>
              </a:rPr>
              <a:t>المتصلة </a:t>
            </a:r>
            <a:r>
              <a:rPr lang="ar-SA" sz="3200" dirty="0" smtClean="0">
                <a:solidFill>
                  <a:srgbClr val="FF0000"/>
                </a:solidFill>
              </a:rPr>
              <a:t>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495300" y="1371600"/>
            <a:ext cx="9182100" cy="4754563"/>
          </a:xfrm>
        </p:spPr>
        <p:txBody>
          <a:bodyPr/>
          <a:lstStyle/>
          <a:p>
            <a:r>
              <a:rPr lang="en-US" dirty="0" smtClean="0"/>
              <a:t>,</a:t>
            </a:r>
            <a:r>
              <a:rPr lang="ar-SA" dirty="0" smtClean="0">
                <a:solidFill>
                  <a:srgbClr val="FF0000"/>
                </a:solidFill>
              </a:rPr>
              <a:t> المجرم </a:t>
            </a:r>
            <a:r>
              <a:rPr lang="ar-SA" dirty="0" smtClean="0"/>
              <a:t>:هو الفرد الذي ينتهك القوانين  والقواعد الجنائية في مجتمع ما مع سابق الإصرار.</a:t>
            </a:r>
          </a:p>
          <a:p>
            <a:r>
              <a:rPr lang="ar-SA" dirty="0" smtClean="0">
                <a:solidFill>
                  <a:srgbClr val="FF0000"/>
                </a:solidFill>
              </a:rPr>
              <a:t>سمات  المجرمين .........</a:t>
            </a:r>
          </a:p>
          <a:p>
            <a:r>
              <a:rPr lang="ar-SA" dirty="0" smtClean="0">
                <a:solidFill>
                  <a:srgbClr val="00B050"/>
                </a:solidFill>
              </a:rPr>
              <a:t>** عدم الإحساس بالمسئولية </a:t>
            </a:r>
          </a:p>
          <a:p>
            <a:r>
              <a:rPr lang="en-US" dirty="0" smtClean="0">
                <a:solidFill>
                  <a:srgbClr val="0070C0"/>
                </a:solidFill>
              </a:rPr>
              <a:t> </a:t>
            </a:r>
            <a:r>
              <a:rPr lang="en-US" dirty="0">
                <a:solidFill>
                  <a:srgbClr val="0070C0"/>
                </a:solidFill>
              </a:rPr>
              <a:t> </a:t>
            </a:r>
            <a:r>
              <a:rPr lang="en-US" dirty="0" smtClean="0">
                <a:solidFill>
                  <a:srgbClr val="0070C0"/>
                </a:solidFill>
              </a:rPr>
              <a:t> </a:t>
            </a:r>
            <a:r>
              <a:rPr lang="ar-SA" dirty="0" smtClean="0">
                <a:solidFill>
                  <a:srgbClr val="0070C0"/>
                </a:solidFill>
              </a:rPr>
              <a:t> **لا يشعر بالحرج من تصرف مخالفة للعرف والقانون</a:t>
            </a:r>
          </a:p>
          <a:p>
            <a:r>
              <a:rPr lang="ar-SA" dirty="0" smtClean="0">
                <a:solidFill>
                  <a:srgbClr val="FF0066"/>
                </a:solidFill>
              </a:rPr>
              <a:t>** القسوة وعدم الإخلاص والعجز عن الحب </a:t>
            </a:r>
          </a:p>
          <a:p>
            <a:r>
              <a:rPr lang="ar-SA" dirty="0" smtClean="0"/>
              <a:t>** الفشل لوضع خطة لحياته </a:t>
            </a:r>
          </a:p>
          <a:p>
            <a:r>
              <a:rPr lang="ar-SA" dirty="0" smtClean="0">
                <a:solidFill>
                  <a:srgbClr val="C00000"/>
                </a:solidFill>
              </a:rPr>
              <a:t>** عاجز عن التعلم </a:t>
            </a:r>
          </a:p>
        </p:txBody>
      </p:sp>
      <p:sp>
        <p:nvSpPr>
          <p:cNvPr id="4" name="سهم إلى اليسار 3"/>
          <p:cNvSpPr/>
          <p:nvPr/>
        </p:nvSpPr>
        <p:spPr>
          <a:xfrm>
            <a:off x="6324600" y="133082"/>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0070C0"/>
              </a:solidFill>
            </a:endParaRPr>
          </a:p>
        </p:txBody>
      </p:sp>
    </p:spTree>
    <p:extLst>
      <p:ext uri="{BB962C8B-B14F-4D97-AF65-F5344CB8AC3E}">
        <p14:creationId xmlns:p14="http://schemas.microsoft.com/office/powerpoint/2010/main" xmlns="" val="196281925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0" dur="2000" fill="hold"/>
                                        <p:tgtEl>
                                          <p:spTgt spid="3">
                                            <p:txEl>
                                              <p:pRg st="1" end="1"/>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4" dur="2000" fill="hold"/>
                                        <p:tgtEl>
                                          <p:spTgt spid="3">
                                            <p:txEl>
                                              <p:pRg st="2" end="2"/>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18" dur="2000" fill="hold"/>
                                        <p:tgtEl>
                                          <p:spTgt spid="3">
                                            <p:txEl>
                                              <p:pRg st="3" end="3"/>
                                            </p:txEl>
                                          </p:spTgt>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2" dur="2000" fill="hold"/>
                                        <p:tgtEl>
                                          <p:spTgt spid="3">
                                            <p:txEl>
                                              <p:pRg st="4" end="4"/>
                                            </p:txEl>
                                          </p:spTgt>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26" dur="2000" fill="hold"/>
                                        <p:tgtEl>
                                          <p:spTgt spid="3">
                                            <p:txEl>
                                              <p:pRg st="5" end="5"/>
                                            </p:txEl>
                                          </p:spTgt>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 0 C 0.06893 0 0.12502 0.05597 0.12502 0.12511 C 0.12502 0.19403 0.06893 0.25 0 0.25 C -0.06892 0.25 -0.12502 0.19403 -0.12502 0.12511 C -0.12502 0.05597 -0.06892 0 0 0 Z " pathEditMode="relative" ptsTypes="fffff">
                                      <p:cBhvr>
                                        <p:cTn id="30" dur="2000" fill="hold"/>
                                        <p:tgtEl>
                                          <p:spTgt spid="3">
                                            <p:txEl>
                                              <p:pRg st="6" end="6"/>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417638"/>
          </a:xfrm>
          <a:solidFill>
            <a:srgbClr val="FFFF00"/>
          </a:solidFill>
        </p:spPr>
        <p:txBody>
          <a:bodyPr/>
          <a:lstStyle/>
          <a:p>
            <a:r>
              <a:rPr lang="ar-SA" sz="3200" dirty="0" smtClean="0">
                <a:solidFill>
                  <a:srgbClr val="FF0000"/>
                </a:solidFill>
              </a:rPr>
              <a:t>                  تابع                </a:t>
            </a:r>
            <a:r>
              <a:rPr lang="ar-SA" sz="3200" dirty="0">
                <a:solidFill>
                  <a:srgbClr val="FF0000"/>
                </a:solidFill>
              </a:rPr>
              <a:t>المفاهيم المتصلة بالجريمة</a:t>
            </a:r>
            <a:r>
              <a:rPr lang="en-US" sz="3200" dirty="0">
                <a:solidFill>
                  <a:srgbClr val="FF0000"/>
                </a:solidFill>
              </a:rPr>
              <a:t/>
            </a:r>
            <a:br>
              <a:rPr lang="en-US" sz="3200"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0" y="1524000"/>
            <a:ext cx="9601200" cy="4602163"/>
          </a:xfrm>
        </p:spPr>
        <p:txBody>
          <a:bodyPr/>
          <a:lstStyle/>
          <a:p>
            <a:r>
              <a:rPr lang="ar-SA" dirty="0" smtClean="0">
                <a:solidFill>
                  <a:srgbClr val="FF0000"/>
                </a:solidFill>
              </a:rPr>
              <a:t>ضحايا الجريمة </a:t>
            </a:r>
            <a:r>
              <a:rPr lang="ar-SA" dirty="0" smtClean="0"/>
              <a:t>: الأشخاص الذين أصيبوا بضرر فردي او جماعي بغض النظر عن الضرر نفسي , مادي , بدني , ....... الخ </a:t>
            </a:r>
          </a:p>
          <a:p>
            <a:r>
              <a:rPr lang="ar-SA" dirty="0" smtClean="0">
                <a:solidFill>
                  <a:srgbClr val="FF0000"/>
                </a:solidFill>
              </a:rPr>
              <a:t>التنظيمات الاجرامية :</a:t>
            </a:r>
            <a:r>
              <a:rPr lang="ar-SA" dirty="0" smtClean="0"/>
              <a:t> هي عبارة عن وجود مجموعة من الافراد الذين يقومون بالجريمة ويتواصلوا مع اشخاص مسؤولين يقدمون لهم الولاء التام ويصنف كل تنظيم حسب نوع الجريمة.  </a:t>
            </a:r>
          </a:p>
          <a:p>
            <a:r>
              <a:rPr lang="en-US" dirty="0" smtClean="0">
                <a:solidFill>
                  <a:srgbClr val="FF0000"/>
                </a:solidFill>
              </a:rPr>
              <a:t>   </a:t>
            </a:r>
            <a:r>
              <a:rPr lang="ar-SA" dirty="0" smtClean="0">
                <a:solidFill>
                  <a:srgbClr val="FF0000"/>
                </a:solidFill>
              </a:rPr>
              <a:t> العودة للجريمة : </a:t>
            </a:r>
            <a:r>
              <a:rPr lang="ar-SA" dirty="0" smtClean="0"/>
              <a:t>هو عودة المجرم مرة أخرى لفعل جريمة أخرى بعد الأولى التي صدر عليه الحكم</a:t>
            </a:r>
            <a:r>
              <a:rPr lang="ar-SA" sz="2400" dirty="0" smtClean="0"/>
              <a:t> </a:t>
            </a:r>
            <a:r>
              <a:rPr lang="ar-SA" dirty="0" smtClean="0"/>
              <a:t>فيها</a:t>
            </a:r>
            <a:r>
              <a:rPr lang="ar-SA" sz="2800" dirty="0" smtClean="0"/>
              <a:t> </a:t>
            </a:r>
            <a:r>
              <a:rPr lang="ar-SA" sz="2400" dirty="0" smtClean="0"/>
              <a:t>:</a:t>
            </a:r>
          </a:p>
          <a:p>
            <a:r>
              <a:rPr lang="ar-SA" dirty="0" smtClean="0"/>
              <a:t> </a:t>
            </a:r>
            <a:endParaRPr lang="ar-SA" dirty="0"/>
          </a:p>
        </p:txBody>
      </p:sp>
      <p:sp>
        <p:nvSpPr>
          <p:cNvPr id="4" name="سهم إلى اليسار 3"/>
          <p:cNvSpPr/>
          <p:nvPr/>
        </p:nvSpPr>
        <p:spPr>
          <a:xfrm>
            <a:off x="6096000"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4255692478"/>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46" y="0"/>
            <a:ext cx="9924245" cy="1417638"/>
          </a:xfrm>
          <a:solidFill>
            <a:srgbClr val="FFFF00"/>
          </a:solidFill>
          <a:ln>
            <a:solidFill>
              <a:srgbClr val="FFFF00"/>
            </a:solidFill>
          </a:ln>
        </p:spPr>
        <p:txBody>
          <a:bodyPr/>
          <a:lstStyle/>
          <a:p>
            <a:r>
              <a:rPr lang="ar-SA" dirty="0" smtClean="0">
                <a:solidFill>
                  <a:srgbClr val="FF0000"/>
                </a:solidFill>
              </a:rPr>
              <a:t>       تابع              </a:t>
            </a:r>
            <a:r>
              <a:rPr lang="ar-SA" dirty="0">
                <a:solidFill>
                  <a:srgbClr val="FF0000"/>
                </a:solidFill>
              </a:rPr>
              <a:t>المفاهيم المتصلة بالجريمة</a:t>
            </a:r>
            <a:r>
              <a:rPr lang="en-US" dirty="0">
                <a:solidFill>
                  <a:srgbClr val="FF0000"/>
                </a:solidFill>
              </a:rPr>
              <a:t/>
            </a:r>
            <a:br>
              <a:rPr lang="en-US" dirty="0">
                <a:solidFill>
                  <a:srgbClr val="FF0000"/>
                </a:solidFill>
              </a:rPr>
            </a:br>
            <a:endParaRPr lang="ar-SA" dirty="0"/>
          </a:p>
        </p:txBody>
      </p:sp>
      <p:sp>
        <p:nvSpPr>
          <p:cNvPr id="3" name="عنصر نائب للمحتوى 2"/>
          <p:cNvSpPr>
            <a:spLocks noGrp="1"/>
          </p:cNvSpPr>
          <p:nvPr>
            <p:ph idx="1"/>
          </p:nvPr>
        </p:nvSpPr>
        <p:spPr>
          <a:xfrm>
            <a:off x="0" y="1066800"/>
            <a:ext cx="9906000" cy="5257800"/>
          </a:xfrm>
        </p:spPr>
        <p:txBody>
          <a:bodyPr/>
          <a:lstStyle/>
          <a:p>
            <a:r>
              <a:rPr lang="ar-SA" dirty="0" smtClean="0"/>
              <a:t>  </a:t>
            </a:r>
            <a:endParaRPr lang="ar-SA" dirty="0"/>
          </a:p>
          <a:p>
            <a:r>
              <a:rPr lang="ar-SA" dirty="0" smtClean="0">
                <a:solidFill>
                  <a:srgbClr val="FF0000"/>
                </a:solidFill>
              </a:rPr>
              <a:t>الضبط الاجتماعي :</a:t>
            </a:r>
            <a:r>
              <a:rPr lang="ar-SA" dirty="0" smtClean="0"/>
              <a:t>هو نوع من الضغط الذي يمارسه المجتمع على جميع لأفراده  للمحافظة على النظام ومراعاة القواعد والقيم المتعارف عليها  </a:t>
            </a:r>
            <a:r>
              <a:rPr lang="ar-SA" dirty="0"/>
              <a:t>:  </a:t>
            </a:r>
          </a:p>
          <a:p>
            <a:r>
              <a:rPr lang="ar-SA" dirty="0">
                <a:solidFill>
                  <a:srgbClr val="FF0000"/>
                </a:solidFill>
              </a:rPr>
              <a:t>العقاب:</a:t>
            </a:r>
            <a:r>
              <a:rPr lang="ar-SA" dirty="0"/>
              <a:t> الإجراءات التي يرى المجتمع اتخاذها للأشخاص الذين هم خارج </a:t>
            </a:r>
            <a:r>
              <a:rPr lang="ar-SA" dirty="0" smtClean="0"/>
              <a:t>القانون.....</a:t>
            </a:r>
            <a:r>
              <a:rPr lang="ar-SA" dirty="0" smtClean="0">
                <a:solidFill>
                  <a:srgbClr val="0070C0"/>
                </a:solidFill>
              </a:rPr>
              <a:t>واهم سماته </a:t>
            </a:r>
          </a:p>
          <a:p>
            <a:r>
              <a:rPr lang="ar-SA" dirty="0" smtClean="0"/>
              <a:t>** تحقيق العدالة ومحو العدوان على المجني علية </a:t>
            </a:r>
          </a:p>
          <a:p>
            <a:r>
              <a:rPr lang="ar-SA" dirty="0" smtClean="0"/>
              <a:t>** الردع العام ويتم انذار الناس عن طريق العقاب </a:t>
            </a:r>
          </a:p>
          <a:p>
            <a:r>
              <a:rPr lang="ar-SA" dirty="0" smtClean="0"/>
              <a:t>** الردع الخاص للمجرم للقصاص منه وسلب حريته من خلال عقوبة السجن مثلا </a:t>
            </a:r>
            <a:endParaRPr lang="ar-SA" dirty="0"/>
          </a:p>
          <a:p>
            <a:endParaRPr lang="ar-SA" dirty="0"/>
          </a:p>
        </p:txBody>
      </p:sp>
      <p:sp>
        <p:nvSpPr>
          <p:cNvPr id="4" name="سهم إلى اليسار 3"/>
          <p:cNvSpPr/>
          <p:nvPr/>
        </p:nvSpPr>
        <p:spPr>
          <a:xfrm>
            <a:off x="6489192" y="214884"/>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922281280"/>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Effect transition="in" filter="wipe(down)">
                                      <p:cBhvr>
                                        <p:cTn id="79" dur="580">
                                          <p:stCondLst>
                                            <p:cond delay="0"/>
                                          </p:stCondLst>
                                        </p:cTn>
                                        <p:tgtEl>
                                          <p:spTgt spid="3">
                                            <p:txEl>
                                              <p:pRg st="5" end="5"/>
                                            </p:txEl>
                                          </p:spTgt>
                                        </p:tgtEl>
                                      </p:cBhvr>
                                    </p:animEffect>
                                    <p:anim calcmode="lin" valueType="num">
                                      <p:cBhvr>
                                        <p:cTn id="8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5" end="5"/>
                                            </p:txEl>
                                          </p:spTgt>
                                        </p:tgtEl>
                                      </p:cBhvr>
                                      <p:to x="100000" y="60000"/>
                                    </p:animScale>
                                    <p:animScale>
                                      <p:cBhvr>
                                        <p:cTn id="86" dur="166" decel="50000">
                                          <p:stCondLst>
                                            <p:cond delay="676"/>
                                          </p:stCondLst>
                                        </p:cTn>
                                        <p:tgtEl>
                                          <p:spTgt spid="3">
                                            <p:txEl>
                                              <p:pRg st="5" end="5"/>
                                            </p:txEl>
                                          </p:spTgt>
                                        </p:tgtEl>
                                      </p:cBhvr>
                                      <p:to x="100000" y="100000"/>
                                    </p:animScale>
                                    <p:animScale>
                                      <p:cBhvr>
                                        <p:cTn id="87" dur="26">
                                          <p:stCondLst>
                                            <p:cond delay="1312"/>
                                          </p:stCondLst>
                                        </p:cTn>
                                        <p:tgtEl>
                                          <p:spTgt spid="3">
                                            <p:txEl>
                                              <p:pRg st="5" end="5"/>
                                            </p:txEl>
                                          </p:spTgt>
                                        </p:tgtEl>
                                      </p:cBhvr>
                                      <p:to x="100000" y="80000"/>
                                    </p:animScale>
                                    <p:animScale>
                                      <p:cBhvr>
                                        <p:cTn id="88" dur="166" decel="50000">
                                          <p:stCondLst>
                                            <p:cond delay="1338"/>
                                          </p:stCondLst>
                                        </p:cTn>
                                        <p:tgtEl>
                                          <p:spTgt spid="3">
                                            <p:txEl>
                                              <p:pRg st="5" end="5"/>
                                            </p:txEl>
                                          </p:spTgt>
                                        </p:tgtEl>
                                      </p:cBhvr>
                                      <p:to x="100000" y="100000"/>
                                    </p:animScale>
                                    <p:animScale>
                                      <p:cBhvr>
                                        <p:cTn id="89" dur="26">
                                          <p:stCondLst>
                                            <p:cond delay="1642"/>
                                          </p:stCondLst>
                                        </p:cTn>
                                        <p:tgtEl>
                                          <p:spTgt spid="3">
                                            <p:txEl>
                                              <p:pRg st="5" end="5"/>
                                            </p:txEl>
                                          </p:spTgt>
                                        </p:tgtEl>
                                      </p:cBhvr>
                                      <p:to x="100000" y="90000"/>
                                    </p:animScale>
                                    <p:animScale>
                                      <p:cBhvr>
                                        <p:cTn id="90" dur="166" decel="50000">
                                          <p:stCondLst>
                                            <p:cond delay="1668"/>
                                          </p:stCondLst>
                                        </p:cTn>
                                        <p:tgtEl>
                                          <p:spTgt spid="3">
                                            <p:txEl>
                                              <p:pRg st="5" end="5"/>
                                            </p:txEl>
                                          </p:spTgt>
                                        </p:tgtEl>
                                      </p:cBhvr>
                                      <p:to x="100000" y="100000"/>
                                    </p:animScale>
                                    <p:animScale>
                                      <p:cBhvr>
                                        <p:cTn id="91" dur="26">
                                          <p:stCondLst>
                                            <p:cond delay="1808"/>
                                          </p:stCondLst>
                                        </p:cTn>
                                        <p:tgtEl>
                                          <p:spTgt spid="3">
                                            <p:txEl>
                                              <p:pRg st="5" end="5"/>
                                            </p:txEl>
                                          </p:spTgt>
                                        </p:tgtEl>
                                      </p:cBhvr>
                                      <p:to x="100000" y="95000"/>
                                    </p:animScale>
                                    <p:animScale>
                                      <p:cBhvr>
                                        <p:cTn id="9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56515620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87</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الثالثة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220067929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9318"/>
            <a:ext cx="9906000" cy="1428482"/>
          </a:xfrm>
          <a:solidFill>
            <a:srgbClr val="FFFF00"/>
          </a:solidFill>
        </p:spPr>
        <p:txBody>
          <a:bodyPr/>
          <a:lstStyle/>
          <a:p>
            <a:r>
              <a:rPr lang="ar-SA" dirty="0" smtClean="0"/>
              <a:t>             </a:t>
            </a:r>
            <a:r>
              <a:rPr lang="ar-SA" dirty="0" smtClean="0">
                <a:solidFill>
                  <a:srgbClr val="FF0000"/>
                </a:solidFill>
              </a:rPr>
              <a:t>الجريمة المنظمة </a:t>
            </a:r>
            <a:endParaRPr lang="ar-SA" dirty="0">
              <a:solidFill>
                <a:srgbClr val="FF0000"/>
              </a:solidFill>
            </a:endParaRPr>
          </a:p>
        </p:txBody>
      </p:sp>
      <p:sp>
        <p:nvSpPr>
          <p:cNvPr id="3" name="عنصر نائب للمحتوى 2"/>
          <p:cNvSpPr>
            <a:spLocks noGrp="1"/>
          </p:cNvSpPr>
          <p:nvPr>
            <p:ph idx="1"/>
          </p:nvPr>
        </p:nvSpPr>
        <p:spPr>
          <a:xfrm>
            <a:off x="495300" y="1447800"/>
            <a:ext cx="9410700" cy="4678363"/>
          </a:xfrm>
        </p:spPr>
        <p:txBody>
          <a:bodyPr/>
          <a:lstStyle/>
          <a:p>
            <a:r>
              <a:rPr lang="ar-SA" dirty="0" smtClean="0">
                <a:solidFill>
                  <a:srgbClr val="FF0000"/>
                </a:solidFill>
              </a:rPr>
              <a:t>الجريمة المنظمة </a:t>
            </a:r>
            <a:r>
              <a:rPr lang="ar-SA" dirty="0" smtClean="0"/>
              <a:t>: هي من اكثر الجرائم انتشارا داخل المجتمع العربي </a:t>
            </a:r>
            <a:endParaRPr lang="en-US" dirty="0" smtClean="0"/>
          </a:p>
          <a:p>
            <a:r>
              <a:rPr lang="ar-SA" dirty="0" smtClean="0"/>
              <a:t>ويوم بها تنظيم معين متخصص لكل عضو دور معين يمارسه</a:t>
            </a:r>
          </a:p>
          <a:p>
            <a:r>
              <a:rPr lang="ar-SA" dirty="0" smtClean="0"/>
              <a:t>اهم سمات الجريمة المنظمة ....</a:t>
            </a:r>
          </a:p>
          <a:p>
            <a:r>
              <a:rPr lang="ar-SA" dirty="0" smtClean="0"/>
              <a:t>** </a:t>
            </a:r>
            <a:r>
              <a:rPr lang="ar-SA" dirty="0" smtClean="0">
                <a:solidFill>
                  <a:srgbClr val="009900"/>
                </a:solidFill>
              </a:rPr>
              <a:t>انها ذو نشاط منظم بين عدد من الأشخاص </a:t>
            </a:r>
          </a:p>
          <a:p>
            <a:r>
              <a:rPr lang="ar-SA" dirty="0" smtClean="0">
                <a:solidFill>
                  <a:srgbClr val="00B0F0"/>
                </a:solidFill>
              </a:rPr>
              <a:t>**</a:t>
            </a:r>
            <a:r>
              <a:rPr lang="ar-SA" dirty="0" smtClean="0">
                <a:solidFill>
                  <a:srgbClr val="009900"/>
                </a:solidFill>
              </a:rPr>
              <a:t> </a:t>
            </a:r>
            <a:r>
              <a:rPr lang="ar-SA" dirty="0" smtClean="0">
                <a:solidFill>
                  <a:srgbClr val="3B84AF"/>
                </a:solidFill>
              </a:rPr>
              <a:t>الهدف تحقيق مكاسب اقتصادية </a:t>
            </a:r>
          </a:p>
          <a:p>
            <a:r>
              <a:rPr lang="ar-SA" dirty="0" smtClean="0">
                <a:solidFill>
                  <a:srgbClr val="FF0066"/>
                </a:solidFill>
              </a:rPr>
              <a:t>** تشمل على أنشطة دقيقة مثل الاستيلاء على الأرضي</a:t>
            </a:r>
          </a:p>
          <a:p>
            <a:r>
              <a:rPr lang="ar-SA" dirty="0" smtClean="0">
                <a:solidFill>
                  <a:srgbClr val="FFC000"/>
                </a:solidFill>
              </a:rPr>
              <a:t>** سريعة التنفيذ والدقة  والفاعلية</a:t>
            </a:r>
            <a:r>
              <a:rPr lang="ar-SA" dirty="0" smtClean="0"/>
              <a:t> .</a:t>
            </a:r>
            <a:endParaRPr lang="ar-SA" dirty="0"/>
          </a:p>
        </p:txBody>
      </p:sp>
    </p:spTree>
    <p:extLst>
      <p:ext uri="{BB962C8B-B14F-4D97-AF65-F5344CB8AC3E}">
        <p14:creationId xmlns:p14="http://schemas.microsoft.com/office/powerpoint/2010/main" xmlns="" val="14201173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3">
                                            <p:txEl>
                                              <p:pRg st="5" end="5"/>
                                            </p:txEl>
                                          </p:spTgt>
                                        </p:tgtEl>
                                        <p:attrNameLst>
                                          <p:attrName>style.visibility</p:attrName>
                                        </p:attrNameLst>
                                      </p:cBhvr>
                                      <p:to>
                                        <p:strVal val="visible"/>
                                      </p:to>
                                    </p:set>
                                    <p:anim calcmode="lin" valueType="num">
                                      <p:cBhvr>
                                        <p:cTn id="7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7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7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76" dur="1000"/>
                                        <p:tgtEl>
                                          <p:spTgt spid="3">
                                            <p:txEl>
                                              <p:pRg st="5" end="5"/>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 calcmode="lin" valueType="num">
                                      <p:cBhvr>
                                        <p:cTn id="8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8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8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8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906000" cy="1371600"/>
          </a:xfrm>
          <a:solidFill>
            <a:srgbClr val="FFFF00"/>
          </a:solidFill>
        </p:spPr>
        <p:txBody>
          <a:bodyPr/>
          <a:lstStyle/>
          <a:p>
            <a:r>
              <a:rPr lang="ar-SA" dirty="0" smtClean="0">
                <a:solidFill>
                  <a:srgbClr val="FF0000"/>
                </a:solidFill>
              </a:rPr>
              <a:t>             الاتجاهات المفسرة للجريمة </a:t>
            </a:r>
            <a:endParaRPr lang="ar-SA" dirty="0">
              <a:solidFill>
                <a:srgbClr val="FF0000"/>
              </a:solidFill>
            </a:endParaRPr>
          </a:p>
        </p:txBody>
      </p:sp>
      <p:sp>
        <p:nvSpPr>
          <p:cNvPr id="3" name="عنصر نائب للمحتوى 2"/>
          <p:cNvSpPr>
            <a:spLocks noGrp="1"/>
          </p:cNvSpPr>
          <p:nvPr>
            <p:ph idx="1"/>
          </p:nvPr>
        </p:nvSpPr>
        <p:spPr>
          <a:xfrm>
            <a:off x="0" y="1295400"/>
            <a:ext cx="9906000" cy="5024907"/>
          </a:xfrm>
        </p:spPr>
        <p:txBody>
          <a:bodyPr/>
          <a:lstStyle/>
          <a:p>
            <a:r>
              <a:rPr lang="en-US" dirty="0" smtClean="0"/>
              <a:t>,</a:t>
            </a:r>
            <a:r>
              <a:rPr lang="ar-SA" dirty="0" smtClean="0"/>
              <a:t>            </a:t>
            </a:r>
            <a:r>
              <a:rPr lang="ar-SA" sz="2800" dirty="0" smtClean="0"/>
              <a:t>الاتجاه الاجتماعي للجريمة . حقيقة اجتماعية قبل ان تكون قانونية</a:t>
            </a:r>
          </a:p>
          <a:p>
            <a:r>
              <a:rPr lang="ar-SA" sz="2800" dirty="0"/>
              <a:t> </a:t>
            </a:r>
            <a:r>
              <a:rPr lang="ar-SA" sz="2800" dirty="0" smtClean="0"/>
              <a:t>            الاتجاه النفسي للجريمة . سلوك لا شعوري للتخلص من الصرعات                          التي يعاني من الفرد . </a:t>
            </a:r>
          </a:p>
          <a:p>
            <a:r>
              <a:rPr lang="ar-SA" sz="2800" dirty="0" smtClean="0"/>
              <a:t>            الاتجاه الاقتصادي للجريمة . هناك علاقة بين الفقر والحرمان للفرد                           وارتكاب الجريمة      </a:t>
            </a:r>
          </a:p>
          <a:p>
            <a:r>
              <a:rPr lang="ar-SA" sz="2800" dirty="0" smtClean="0"/>
              <a:t>          الاتجاه الجغرافي للجريمة الموقع والمناخ كعامل أساسي في دفع الفرد للعمل                الاجرامي .</a:t>
            </a:r>
          </a:p>
          <a:p>
            <a:r>
              <a:rPr lang="ar-SA" sz="2800" dirty="0" smtClean="0"/>
              <a:t>          الاتجاه البيئي للجريمة . </a:t>
            </a:r>
            <a:r>
              <a:rPr lang="ar-SA" sz="2800" dirty="0"/>
              <a:t>. وهو علاقة البيئة المكانية  للفرد </a:t>
            </a:r>
            <a:r>
              <a:rPr lang="ar-SA" sz="2800" dirty="0" smtClean="0"/>
              <a:t>وما </a:t>
            </a:r>
            <a:r>
              <a:rPr lang="ar-SA" sz="2800" dirty="0"/>
              <a:t>تتضمن ضغوطات  مختلفة على الفرد</a:t>
            </a:r>
            <a:r>
              <a:rPr lang="en-US" sz="2800" dirty="0" smtClean="0"/>
              <a:t> </a:t>
            </a:r>
            <a:r>
              <a:rPr lang="ar-SA" sz="2800" dirty="0" smtClean="0"/>
              <a:t>            </a:t>
            </a:r>
          </a:p>
          <a:p>
            <a:r>
              <a:rPr lang="ar-SA" sz="2800" dirty="0" smtClean="0"/>
              <a:t>            الاتجاه القانون للجريمة حماية افراد المجتمع من منى اضرار متعمدة او عير متعمدة </a:t>
            </a:r>
            <a:r>
              <a:rPr lang="ar-SA" dirty="0" smtClean="0"/>
              <a:t>. </a:t>
            </a:r>
            <a:endParaRPr lang="ar-SA" dirty="0"/>
          </a:p>
        </p:txBody>
      </p:sp>
      <p:sp>
        <p:nvSpPr>
          <p:cNvPr id="4" name="شارة رتبة 3"/>
          <p:cNvSpPr/>
          <p:nvPr/>
        </p:nvSpPr>
        <p:spPr>
          <a:xfrm rot="10800000">
            <a:off x="9179052" y="1475827"/>
            <a:ext cx="484632" cy="242316"/>
          </a:xfrm>
          <a:prstGeom prst="chevr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شارة رتبة 4"/>
          <p:cNvSpPr/>
          <p:nvPr/>
        </p:nvSpPr>
        <p:spPr>
          <a:xfrm rot="10800000">
            <a:off x="9179052" y="5756864"/>
            <a:ext cx="484632" cy="242316"/>
          </a:xfrm>
          <a:prstGeom prst="chevron">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chemeClr val="tx1"/>
                </a:solidFill>
              </a:rPr>
              <a:t>       </a:t>
            </a:r>
            <a:r>
              <a:rPr lang="en-US" dirty="0" smtClean="0">
                <a:solidFill>
                  <a:schemeClr val="tx1"/>
                </a:solidFill>
              </a:rPr>
              <a:t>                </a:t>
            </a:r>
            <a:endParaRPr lang="ar-SA" dirty="0">
              <a:solidFill>
                <a:schemeClr val="tx1"/>
              </a:solidFill>
            </a:endParaRPr>
          </a:p>
        </p:txBody>
      </p:sp>
      <p:sp>
        <p:nvSpPr>
          <p:cNvPr id="6" name="شارة رتبة 5"/>
          <p:cNvSpPr/>
          <p:nvPr/>
        </p:nvSpPr>
        <p:spPr>
          <a:xfrm rot="10800000">
            <a:off x="9157823" y="2092545"/>
            <a:ext cx="484632" cy="242316"/>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FF00"/>
              </a:solidFill>
            </a:endParaRPr>
          </a:p>
        </p:txBody>
      </p:sp>
      <p:sp>
        <p:nvSpPr>
          <p:cNvPr id="7" name="شارة رتبة 6"/>
          <p:cNvSpPr/>
          <p:nvPr/>
        </p:nvSpPr>
        <p:spPr>
          <a:xfrm rot="10800000">
            <a:off x="9179760" y="2932144"/>
            <a:ext cx="484632" cy="242316"/>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8" name="شارة رتبة 7"/>
          <p:cNvSpPr/>
          <p:nvPr/>
        </p:nvSpPr>
        <p:spPr>
          <a:xfrm rot="10800000">
            <a:off x="9226466" y="4820992"/>
            <a:ext cx="484632" cy="242316"/>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9" name="شارة رتبة 8"/>
          <p:cNvSpPr/>
          <p:nvPr/>
        </p:nvSpPr>
        <p:spPr>
          <a:xfrm rot="10800000">
            <a:off x="9190234" y="3886200"/>
            <a:ext cx="484632" cy="242316"/>
          </a:xfrm>
          <a:prstGeom prst="chevr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3413680321"/>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1" end="1"/>
                                            </p:txEl>
                                          </p:spTgt>
                                        </p:tgtEl>
                                        <p:attrNameLst>
                                          <p:attrName>ppt_x</p:attrName>
                                          <p:attrName>ppt_y</p:attrName>
                                        </p:attrNameLst>
                                      </p:cBhvr>
                                    </p:animMotion>
                                    <p:animRot by="1500000">
                                      <p:cBhvr>
                                        <p:cTn id="15" dur="125" fill="hold">
                                          <p:stCondLst>
                                            <p:cond delay="0"/>
                                          </p:stCondLst>
                                        </p:cTn>
                                        <p:tgtEl>
                                          <p:spTgt spid="3">
                                            <p:txEl>
                                              <p:pRg st="1" end="1"/>
                                            </p:txEl>
                                          </p:spTgt>
                                        </p:tgtEl>
                                        <p:attrNameLst>
                                          <p:attrName>r</p:attrName>
                                        </p:attrNameLst>
                                      </p:cBhvr>
                                    </p:animRot>
                                    <p:animRot by="-1500000">
                                      <p:cBhvr>
                                        <p:cTn id="16" dur="125" fill="hold">
                                          <p:stCondLst>
                                            <p:cond delay="125"/>
                                          </p:stCondLst>
                                        </p:cTn>
                                        <p:tgtEl>
                                          <p:spTgt spid="3">
                                            <p:txEl>
                                              <p:pRg st="1" end="1"/>
                                            </p:txEl>
                                          </p:spTgt>
                                        </p:tgtEl>
                                        <p:attrNameLst>
                                          <p:attrName>r</p:attrName>
                                        </p:attrNameLst>
                                      </p:cBhvr>
                                    </p:animRot>
                                    <p:animRot by="-1500000">
                                      <p:cBhvr>
                                        <p:cTn id="17" dur="125" fill="hold">
                                          <p:stCondLst>
                                            <p:cond delay="250"/>
                                          </p:stCondLst>
                                        </p:cTn>
                                        <p:tgtEl>
                                          <p:spTgt spid="3">
                                            <p:txEl>
                                              <p:pRg st="1" end="1"/>
                                            </p:txEl>
                                          </p:spTgt>
                                        </p:tgtEl>
                                        <p:attrNameLst>
                                          <p:attrName>r</p:attrName>
                                        </p:attrNameLst>
                                      </p:cBhvr>
                                    </p:animRot>
                                    <p:animRot by="1500000">
                                      <p:cBhvr>
                                        <p:cTn id="18" dur="125" fill="hold">
                                          <p:stCondLst>
                                            <p:cond delay="375"/>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grpId="0" nodeType="clickEffect">
                                  <p:stCondLst>
                                    <p:cond delay="0"/>
                                  </p:stCondLst>
                                  <p:iterate type="lt">
                                    <p:tmPct val="10000"/>
                                  </p:iterate>
                                  <p:childTnLst>
                                    <p:animMotion origin="layout" path="M 0.0 0.0 L 0.0 -0.07213" pathEditMode="relative" ptsTypes="">
                                      <p:cBhvr>
                                        <p:cTn id="22" dur="250" accel="50000" decel="50000" autoRev="1" fill="hold">
                                          <p:stCondLst>
                                            <p:cond delay="0"/>
                                          </p:stCondLst>
                                        </p:cTn>
                                        <p:tgtEl>
                                          <p:spTgt spid="3">
                                            <p:txEl>
                                              <p:pRg st="2" end="2"/>
                                            </p:txEl>
                                          </p:spTgt>
                                        </p:tgtEl>
                                        <p:attrNameLst>
                                          <p:attrName>ppt_x</p:attrName>
                                          <p:attrName>ppt_y</p:attrName>
                                        </p:attrNameLst>
                                      </p:cBhvr>
                                    </p:animMotion>
                                    <p:animRot by="1500000">
                                      <p:cBhvr>
                                        <p:cTn id="23" dur="125" fill="hold">
                                          <p:stCondLst>
                                            <p:cond delay="0"/>
                                          </p:stCondLst>
                                        </p:cTn>
                                        <p:tgtEl>
                                          <p:spTgt spid="3">
                                            <p:txEl>
                                              <p:pRg st="2" end="2"/>
                                            </p:txEl>
                                          </p:spTgt>
                                        </p:tgtEl>
                                        <p:attrNameLst>
                                          <p:attrName>r</p:attrName>
                                        </p:attrNameLst>
                                      </p:cBhvr>
                                    </p:animRot>
                                    <p:animRot by="-1500000">
                                      <p:cBhvr>
                                        <p:cTn id="24" dur="125" fill="hold">
                                          <p:stCondLst>
                                            <p:cond delay="125"/>
                                          </p:stCondLst>
                                        </p:cTn>
                                        <p:tgtEl>
                                          <p:spTgt spid="3">
                                            <p:txEl>
                                              <p:pRg st="2" end="2"/>
                                            </p:txEl>
                                          </p:spTgt>
                                        </p:tgtEl>
                                        <p:attrNameLst>
                                          <p:attrName>r</p:attrName>
                                        </p:attrNameLst>
                                      </p:cBhvr>
                                    </p:animRot>
                                    <p:animRot by="-1500000">
                                      <p:cBhvr>
                                        <p:cTn id="25" dur="125" fill="hold">
                                          <p:stCondLst>
                                            <p:cond delay="250"/>
                                          </p:stCondLst>
                                        </p:cTn>
                                        <p:tgtEl>
                                          <p:spTgt spid="3">
                                            <p:txEl>
                                              <p:pRg st="2" end="2"/>
                                            </p:txEl>
                                          </p:spTgt>
                                        </p:tgtEl>
                                        <p:attrNameLst>
                                          <p:attrName>r</p:attrName>
                                        </p:attrNameLst>
                                      </p:cBhvr>
                                    </p:animRot>
                                    <p:animRot by="1500000">
                                      <p:cBhvr>
                                        <p:cTn id="26" dur="125" fill="hold">
                                          <p:stCondLst>
                                            <p:cond delay="375"/>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3">
                                            <p:txEl>
                                              <p:pRg st="3" end="3"/>
                                            </p:txEl>
                                          </p:spTgt>
                                        </p:tgtEl>
                                        <p:attrNameLst>
                                          <p:attrName>ppt_x</p:attrName>
                                          <p:attrName>ppt_y</p:attrName>
                                        </p:attrNameLst>
                                      </p:cBhvr>
                                    </p:animMotion>
                                    <p:animRot by="1500000">
                                      <p:cBhvr>
                                        <p:cTn id="31" dur="125" fill="hold">
                                          <p:stCondLst>
                                            <p:cond delay="0"/>
                                          </p:stCondLst>
                                        </p:cTn>
                                        <p:tgtEl>
                                          <p:spTgt spid="3">
                                            <p:txEl>
                                              <p:pRg st="3" end="3"/>
                                            </p:txEl>
                                          </p:spTgt>
                                        </p:tgtEl>
                                        <p:attrNameLst>
                                          <p:attrName>r</p:attrName>
                                        </p:attrNameLst>
                                      </p:cBhvr>
                                    </p:animRot>
                                    <p:animRot by="-1500000">
                                      <p:cBhvr>
                                        <p:cTn id="32" dur="125" fill="hold">
                                          <p:stCondLst>
                                            <p:cond delay="125"/>
                                          </p:stCondLst>
                                        </p:cTn>
                                        <p:tgtEl>
                                          <p:spTgt spid="3">
                                            <p:txEl>
                                              <p:pRg st="3" end="3"/>
                                            </p:txEl>
                                          </p:spTgt>
                                        </p:tgtEl>
                                        <p:attrNameLst>
                                          <p:attrName>r</p:attrName>
                                        </p:attrNameLst>
                                      </p:cBhvr>
                                    </p:animRot>
                                    <p:animRot by="-1500000">
                                      <p:cBhvr>
                                        <p:cTn id="33" dur="125" fill="hold">
                                          <p:stCondLst>
                                            <p:cond delay="250"/>
                                          </p:stCondLst>
                                        </p:cTn>
                                        <p:tgtEl>
                                          <p:spTgt spid="3">
                                            <p:txEl>
                                              <p:pRg st="3" end="3"/>
                                            </p:txEl>
                                          </p:spTgt>
                                        </p:tgtEl>
                                        <p:attrNameLst>
                                          <p:attrName>r</p:attrName>
                                        </p:attrNameLst>
                                      </p:cBhvr>
                                    </p:animRot>
                                    <p:animRot by="1500000">
                                      <p:cBhvr>
                                        <p:cTn id="34" dur="125" fill="hold">
                                          <p:stCondLst>
                                            <p:cond delay="375"/>
                                          </p:stCondLst>
                                        </p:cTn>
                                        <p:tgtEl>
                                          <p:spTgt spid="3">
                                            <p:txEl>
                                              <p:pRg st="3" end="3"/>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4" presetClass="emph" presetSubtype="0" fill="hold" grpId="0" nodeType="clickEffect">
                                  <p:stCondLst>
                                    <p:cond delay="0"/>
                                  </p:stCondLst>
                                  <p:iterate type="lt">
                                    <p:tmPct val="10000"/>
                                  </p:iterate>
                                  <p:childTnLst>
                                    <p:animMotion origin="layout" path="M 0.0 0.0 L 0.0 -0.07213" pathEditMode="relative" ptsTypes="">
                                      <p:cBhvr>
                                        <p:cTn id="38" dur="250" accel="50000" decel="50000" autoRev="1" fill="hold">
                                          <p:stCondLst>
                                            <p:cond delay="0"/>
                                          </p:stCondLst>
                                        </p:cTn>
                                        <p:tgtEl>
                                          <p:spTgt spid="3">
                                            <p:txEl>
                                              <p:pRg st="4" end="4"/>
                                            </p:txEl>
                                          </p:spTgt>
                                        </p:tgtEl>
                                        <p:attrNameLst>
                                          <p:attrName>ppt_x</p:attrName>
                                          <p:attrName>ppt_y</p:attrName>
                                        </p:attrNameLst>
                                      </p:cBhvr>
                                    </p:animMotion>
                                    <p:animRot by="1500000">
                                      <p:cBhvr>
                                        <p:cTn id="39" dur="125" fill="hold">
                                          <p:stCondLst>
                                            <p:cond delay="0"/>
                                          </p:stCondLst>
                                        </p:cTn>
                                        <p:tgtEl>
                                          <p:spTgt spid="3">
                                            <p:txEl>
                                              <p:pRg st="4" end="4"/>
                                            </p:txEl>
                                          </p:spTgt>
                                        </p:tgtEl>
                                        <p:attrNameLst>
                                          <p:attrName>r</p:attrName>
                                        </p:attrNameLst>
                                      </p:cBhvr>
                                    </p:animRot>
                                    <p:animRot by="-1500000">
                                      <p:cBhvr>
                                        <p:cTn id="40" dur="125" fill="hold">
                                          <p:stCondLst>
                                            <p:cond delay="125"/>
                                          </p:stCondLst>
                                        </p:cTn>
                                        <p:tgtEl>
                                          <p:spTgt spid="3">
                                            <p:txEl>
                                              <p:pRg st="4" end="4"/>
                                            </p:txEl>
                                          </p:spTgt>
                                        </p:tgtEl>
                                        <p:attrNameLst>
                                          <p:attrName>r</p:attrName>
                                        </p:attrNameLst>
                                      </p:cBhvr>
                                    </p:animRot>
                                    <p:animRot by="-1500000">
                                      <p:cBhvr>
                                        <p:cTn id="41" dur="125" fill="hold">
                                          <p:stCondLst>
                                            <p:cond delay="250"/>
                                          </p:stCondLst>
                                        </p:cTn>
                                        <p:tgtEl>
                                          <p:spTgt spid="3">
                                            <p:txEl>
                                              <p:pRg st="4" end="4"/>
                                            </p:txEl>
                                          </p:spTgt>
                                        </p:tgtEl>
                                        <p:attrNameLst>
                                          <p:attrName>r</p:attrName>
                                        </p:attrNameLst>
                                      </p:cBhvr>
                                    </p:animRot>
                                    <p:animRot by="1500000">
                                      <p:cBhvr>
                                        <p:cTn id="42" dur="125" fill="hold">
                                          <p:stCondLst>
                                            <p:cond delay="375"/>
                                          </p:stCondLst>
                                        </p:cTn>
                                        <p:tgtEl>
                                          <p:spTgt spid="3">
                                            <p:txEl>
                                              <p:pRg st="4" end="4"/>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34" presetClass="emph" presetSubtype="0" fill="hold" grpId="0" nodeType="clickEffect">
                                  <p:stCondLst>
                                    <p:cond delay="0"/>
                                  </p:stCondLst>
                                  <p:iterate type="lt">
                                    <p:tmPct val="10000"/>
                                  </p:iterate>
                                  <p:childTnLst>
                                    <p:animMotion origin="layout" path="M 0.0 0.0 L 0.0 -0.07213" pathEditMode="relative" ptsTypes="">
                                      <p:cBhvr>
                                        <p:cTn id="46" dur="250" accel="50000" decel="50000" autoRev="1" fill="hold">
                                          <p:stCondLst>
                                            <p:cond delay="0"/>
                                          </p:stCondLst>
                                        </p:cTn>
                                        <p:tgtEl>
                                          <p:spTgt spid="3">
                                            <p:txEl>
                                              <p:pRg st="5" end="5"/>
                                            </p:txEl>
                                          </p:spTgt>
                                        </p:tgtEl>
                                        <p:attrNameLst>
                                          <p:attrName>ppt_x</p:attrName>
                                          <p:attrName>ppt_y</p:attrName>
                                        </p:attrNameLst>
                                      </p:cBhvr>
                                    </p:animMotion>
                                    <p:animRot by="1500000">
                                      <p:cBhvr>
                                        <p:cTn id="47" dur="125" fill="hold">
                                          <p:stCondLst>
                                            <p:cond delay="0"/>
                                          </p:stCondLst>
                                        </p:cTn>
                                        <p:tgtEl>
                                          <p:spTgt spid="3">
                                            <p:txEl>
                                              <p:pRg st="5" end="5"/>
                                            </p:txEl>
                                          </p:spTgt>
                                        </p:tgtEl>
                                        <p:attrNameLst>
                                          <p:attrName>r</p:attrName>
                                        </p:attrNameLst>
                                      </p:cBhvr>
                                    </p:animRot>
                                    <p:animRot by="-1500000">
                                      <p:cBhvr>
                                        <p:cTn id="48" dur="125" fill="hold">
                                          <p:stCondLst>
                                            <p:cond delay="125"/>
                                          </p:stCondLst>
                                        </p:cTn>
                                        <p:tgtEl>
                                          <p:spTgt spid="3">
                                            <p:txEl>
                                              <p:pRg st="5" end="5"/>
                                            </p:txEl>
                                          </p:spTgt>
                                        </p:tgtEl>
                                        <p:attrNameLst>
                                          <p:attrName>r</p:attrName>
                                        </p:attrNameLst>
                                      </p:cBhvr>
                                    </p:animRot>
                                    <p:animRot by="-1500000">
                                      <p:cBhvr>
                                        <p:cTn id="49" dur="125" fill="hold">
                                          <p:stCondLst>
                                            <p:cond delay="250"/>
                                          </p:stCondLst>
                                        </p:cTn>
                                        <p:tgtEl>
                                          <p:spTgt spid="3">
                                            <p:txEl>
                                              <p:pRg st="5" end="5"/>
                                            </p:txEl>
                                          </p:spTgt>
                                        </p:tgtEl>
                                        <p:attrNameLst>
                                          <p:attrName>r</p:attrName>
                                        </p:attrNameLst>
                                      </p:cBhvr>
                                    </p:animRot>
                                    <p:animRot by="1500000">
                                      <p:cBhvr>
                                        <p:cTn id="50" dur="125" fill="hold">
                                          <p:stCondLst>
                                            <p:cond delay="375"/>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153131758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91</a:t>
            </a:fld>
            <a:endParaRPr lang="en-US" dirty="0" smtClean="0">
              <a:solidFill>
                <a:prstClr val="white"/>
              </a:solidFill>
              <a:cs typeface="Arial" pitchFamily="34" charset="0"/>
            </a:endParaRPr>
          </a:p>
        </p:txBody>
      </p:sp>
      <p:sp>
        <p:nvSpPr>
          <p:cNvPr id="6146" name="Title 4"/>
          <p:cNvSpPr>
            <a:spLocks noGrp="1"/>
          </p:cNvSpPr>
          <p:nvPr>
            <p:ph type="ctrTitle"/>
          </p:nvPr>
        </p:nvSpPr>
        <p:spPr>
          <a:xfrm>
            <a:off x="762000" y="2362200"/>
            <a:ext cx="8420100" cy="1241425"/>
          </a:xfrm>
        </p:spPr>
        <p:txBody>
          <a:bodyPr/>
          <a:lstStyle/>
          <a:p>
            <a:pPr eaLnBrk="1" hangingPunct="1"/>
            <a:r>
              <a:rPr lang="ar-SA" sz="7200" spc="-150" dirty="0" smtClean="0">
                <a:solidFill>
                  <a:srgbClr val="376092"/>
                </a:solidFill>
                <a:latin typeface="ae_AlMateen" pitchFamily="2" charset="-78"/>
                <a:cs typeface="ae_AlMateen" pitchFamily="2" charset="-78"/>
              </a:rPr>
              <a:t>عنوان المحاضرة    </a:t>
            </a:r>
            <a:endParaRPr lang="en-US" sz="6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a:lnSpc>
                <a:spcPct val="115000"/>
              </a:lnSpc>
              <a:spcAft>
                <a:spcPts val="1000"/>
              </a:spcAft>
            </a:pPr>
            <a:r>
              <a:rPr lang="ar-SA" sz="2800" b="1" dirty="0" smtClean="0">
                <a:solidFill>
                  <a:srgbClr val="FF0000"/>
                </a:solidFill>
                <a:ea typeface="Calibri"/>
                <a:cs typeface="Arial"/>
              </a:rPr>
              <a:t>الفصل الرابع   </a:t>
            </a:r>
            <a:endParaRPr lang="en-US" sz="2800" b="1" dirty="0" smtClean="0">
              <a:solidFill>
                <a:srgbClr val="FF0000"/>
              </a:solidFill>
              <a:ea typeface="Calibri"/>
              <a:cs typeface="Arial"/>
            </a:endParaRPr>
          </a:p>
          <a:p>
            <a:pPr indent="457200">
              <a:lnSpc>
                <a:spcPct val="115000"/>
              </a:lnSpc>
              <a:spcAft>
                <a:spcPts val="1000"/>
              </a:spcAft>
            </a:pPr>
            <a:r>
              <a:rPr lang="ar-SA" sz="6000" b="1" dirty="0" smtClean="0">
                <a:solidFill>
                  <a:srgbClr val="FF0000"/>
                </a:solidFill>
                <a:ea typeface="Calibri"/>
                <a:cs typeface="Arial"/>
              </a:rPr>
              <a:t> المحاضرة الرابعة  عشر    </a:t>
            </a:r>
            <a:endParaRPr lang="en-US" sz="6000" b="1" dirty="0">
              <a:solidFill>
                <a:srgbClr val="FF0000"/>
              </a:solidFill>
              <a:ea typeface="Calibri"/>
              <a:cs typeface="Arial"/>
            </a:endParaRPr>
          </a:p>
        </p:txBody>
      </p:sp>
    </p:spTree>
    <p:extLst>
      <p:ext uri="{BB962C8B-B14F-4D97-AF65-F5344CB8AC3E}">
        <p14:creationId xmlns:p14="http://schemas.microsoft.com/office/powerpoint/2010/main" xmlns="" val="181145665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xmlns="" val="915626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14444</TotalTime>
  <Words>3234</Words>
  <Application>Microsoft Office PowerPoint</Application>
  <PresentationFormat>A4 Paper (210x297 mm)‎</PresentationFormat>
  <Paragraphs>494</Paragraphs>
  <Slides>92</Slides>
  <Notes>0</Notes>
  <HiddenSlides>0</HiddenSlides>
  <MMClips>0</MMClips>
  <ScaleCrop>false</ScaleCrop>
  <HeadingPairs>
    <vt:vector size="4" baseType="variant">
      <vt:variant>
        <vt:lpstr>سمة</vt:lpstr>
      </vt:variant>
      <vt:variant>
        <vt:i4>1</vt:i4>
      </vt:variant>
      <vt:variant>
        <vt:lpstr>عناوين الشرائح</vt:lpstr>
      </vt:variant>
      <vt:variant>
        <vt:i4>92</vt:i4>
      </vt:variant>
    </vt:vector>
  </HeadingPairs>
  <TitlesOfParts>
    <vt:vector size="93" baseType="lpstr">
      <vt:lpstr>Office Theme</vt:lpstr>
      <vt:lpstr>عنوان المحاضرة     </vt:lpstr>
      <vt:lpstr>الشريحة 2</vt:lpstr>
      <vt:lpstr>                   الفصل الأول </vt:lpstr>
      <vt:lpstr>                    الفصل الثاني </vt:lpstr>
      <vt:lpstr>                   الفصل الثالث </vt:lpstr>
      <vt:lpstr>                 الفصل الرابع    </vt:lpstr>
      <vt:lpstr>                       توزيع الدرجات      </vt:lpstr>
      <vt:lpstr>                وسائل الاتصال </vt:lpstr>
      <vt:lpstr>                       المحتوى </vt:lpstr>
      <vt:lpstr>الشريحة 10</vt:lpstr>
      <vt:lpstr>عنوان المحاضرة    </vt:lpstr>
      <vt:lpstr>                                   المقدمة </vt:lpstr>
      <vt:lpstr>أسس دراسة المشكلات الاجتماعية</vt:lpstr>
      <vt:lpstr>          اهم العوامل في تفسير المشكلات الاجتماعية      </vt:lpstr>
      <vt:lpstr>                                           ملاحظة مهمة    *** من صفات المشكلات الاجتماعية انها عادة نسبية أي ليست مطلقة فهي تختلف باختلاف البيئة والظروف الاجتماعية والزمنية وتهتم معظم العلوم الاجتماعية بدراسة المشكلات الاجتماعية  مثل البطالة والجريمة الطلاق وغيرها منة المشكلات التي تؤثر وتتأثر بالبيئة التي تنشا فيها  وتنعكس على علاقة الناس بالبيئة ( سلبا او إيجابا )</vt:lpstr>
      <vt:lpstr>         **  شروط المشكلة الاجتماعية </vt:lpstr>
      <vt:lpstr>     مفهوم المشكلة الاجتماعية </vt:lpstr>
      <vt:lpstr>   تابع          مفهوم المشكلة الاجتماعية</vt:lpstr>
      <vt:lpstr>الشريحة 19</vt:lpstr>
      <vt:lpstr>عنوان المحاضرة    </vt:lpstr>
      <vt:lpstr>            اقسام المشكلات الاجتماعية </vt:lpstr>
      <vt:lpstr>             خصائص المشكلة الاجتماعية</vt:lpstr>
      <vt:lpstr>    المشكلات الاجتماعية والمفاهيم المتداخلة معها  </vt:lpstr>
      <vt:lpstr>       رابعا : تصنيف المشكلات الاجتماعية </vt:lpstr>
      <vt:lpstr>الشريحة 25</vt:lpstr>
      <vt:lpstr>عنوان المحاضرة    </vt:lpstr>
      <vt:lpstr>    العوامل التي أدت الى عدم اشباع احتياجات افراد                            المجتمع </vt:lpstr>
      <vt:lpstr>    الأسباب التي أدت الى المشكلات الاجتماعية   </vt:lpstr>
      <vt:lpstr>             حقائق لتفسير المشكلات الاجتماعية </vt:lpstr>
      <vt:lpstr>   تابع       حقائق لتفسير المشكلات الاجتماعية </vt:lpstr>
      <vt:lpstr>               نظريات تفسير المشكلات الاجتماعية </vt:lpstr>
      <vt:lpstr>            خلاصة  لنظريات تفسير المشكلات الاجتماعية     </vt:lpstr>
      <vt:lpstr>الشريحة 33</vt:lpstr>
      <vt:lpstr>عنوان المحاضرة    </vt:lpstr>
      <vt:lpstr>            كيفية  دراسة المشكلات الاجتماعية</vt:lpstr>
      <vt:lpstr>              اهم المداخل والأساليب             لدراسة المشكلة الاجتماعية </vt:lpstr>
      <vt:lpstr>                         الصعوبات            التي تعترض حل المشكلة الاجتماعية </vt:lpstr>
      <vt:lpstr> تابع                  الصعوبات            التي تعترض حل المشكلة الاجتماعية</vt:lpstr>
      <vt:lpstr>امثلة            المشكلات الاجتماعية في الوطن العربي     </vt:lpstr>
      <vt:lpstr>           تابع                 امثلة               المشكلات الاجتماعية في الوطن العربي </vt:lpstr>
      <vt:lpstr>الشريحة 41</vt:lpstr>
      <vt:lpstr>عنوان المحاضرة    </vt:lpstr>
      <vt:lpstr>                    الفصل الثاني            الإدمان مشكلة اجتماعية متعددة الابعاد </vt:lpstr>
      <vt:lpstr>        الجوانب الاجتماعية  لمشكلة الإدمان </vt:lpstr>
      <vt:lpstr>                شروط حدوث الإدمان </vt:lpstr>
      <vt:lpstr>                   انواع الادمان </vt:lpstr>
      <vt:lpstr>       أنواع المواد المخدرة </vt:lpstr>
      <vt:lpstr>                تابع         أنواع المواد المخدرة </vt:lpstr>
      <vt:lpstr>الشريحة 49</vt:lpstr>
      <vt:lpstr>عنوان المحاضرة    </vt:lpstr>
      <vt:lpstr>                تصنيف المخدرات </vt:lpstr>
      <vt:lpstr>                        مفهوم الإدمان </vt:lpstr>
      <vt:lpstr>             التحليل السيسيولوجي  للإدمان .</vt:lpstr>
      <vt:lpstr>   اهم الاتجاهات الاجتماعية السيسيولوجي لتفسير                               الإدمان </vt:lpstr>
      <vt:lpstr>الشريحة 55</vt:lpstr>
      <vt:lpstr>عنوان المحاضرة    </vt:lpstr>
      <vt:lpstr>       التأثيرات الاجتماعية والنفسية للإدمان    </vt:lpstr>
      <vt:lpstr>                صفات شخصية المدمن</vt:lpstr>
      <vt:lpstr>            أسباب ادمان المخدرات لدى الشباب     </vt:lpstr>
      <vt:lpstr>                   اضرار الإدمان     </vt:lpstr>
      <vt:lpstr>الشريحة 61</vt:lpstr>
      <vt:lpstr>عنوان المحاضرة    </vt:lpstr>
      <vt:lpstr>                       المحور  الأول                      في علاج الإدمان </vt:lpstr>
      <vt:lpstr>                   المحور  الأول                                  تابع            علاج الإدمان </vt:lpstr>
      <vt:lpstr>                       المحور  الأول                تابع            علاج الإدمان    </vt:lpstr>
      <vt:lpstr>الشريحة 66</vt:lpstr>
      <vt:lpstr>عنوان المحاضرة    </vt:lpstr>
      <vt:lpstr>                      المحور  الثاني                       في علاج الإدمان </vt:lpstr>
      <vt:lpstr>                    المحور  الثاني                      في علاج الإدمان</vt:lpstr>
      <vt:lpstr>                      المحور  الثاني                       في علاج الإدمان</vt:lpstr>
      <vt:lpstr>                       المحور الثالث                                      في علاج الإدمان</vt:lpstr>
      <vt:lpstr>الشريحة 72</vt:lpstr>
      <vt:lpstr>عنوان المحاضرة    </vt:lpstr>
      <vt:lpstr>                         الفقر            وسبل مواجهته في الدول النامية </vt:lpstr>
      <vt:lpstr>                 مظاهر الفقر </vt:lpstr>
      <vt:lpstr>                     أسباب الفقر </vt:lpstr>
      <vt:lpstr>               الاثار المترتبة على الفقر</vt:lpstr>
      <vt:lpstr>الشريحة 78</vt:lpstr>
      <vt:lpstr>عنوان المحاضرة    </vt:lpstr>
      <vt:lpstr>                 كيفييه مواجهة الفقر    </vt:lpstr>
      <vt:lpstr>عنوان المحاضرة    </vt:lpstr>
      <vt:lpstr>          الجريمة بين التنظير  والتحليل  </vt:lpstr>
      <vt:lpstr>                تابع                المفاهيم المتصلة بالجريمة </vt:lpstr>
      <vt:lpstr>                  تابع                المفاهيم المتصلة بالجريمة </vt:lpstr>
      <vt:lpstr>       تابع              المفاهيم المتصلة بالجريمة </vt:lpstr>
      <vt:lpstr>الشريحة 86</vt:lpstr>
      <vt:lpstr>عنوان المحاضرة    </vt:lpstr>
      <vt:lpstr>             الجريمة المنظمة </vt:lpstr>
      <vt:lpstr>             الاتجاهات المفسرة للجريمة </vt:lpstr>
      <vt:lpstr>الشريحة 90</vt:lpstr>
      <vt:lpstr>عنوان المحاضرة    </vt:lpstr>
      <vt:lpstr>الشريحة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388</cp:revision>
  <dcterms:created xsi:type="dcterms:W3CDTF">2009-10-14T19:14:34Z</dcterms:created>
  <dcterms:modified xsi:type="dcterms:W3CDTF">2013-11-18T09:28:04Z</dcterms:modified>
</cp:coreProperties>
</file>