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7"/>
  </p:notesMasterIdLst>
  <p:sldIdLst>
    <p:sldId id="287" r:id="rId2"/>
    <p:sldId id="288" r:id="rId3"/>
    <p:sldId id="289" r:id="rId4"/>
    <p:sldId id="290" r:id="rId5"/>
    <p:sldId id="291" r:id="rId6"/>
    <p:sldId id="293" r:id="rId7"/>
    <p:sldId id="294" r:id="rId8"/>
    <p:sldId id="295" r:id="rId9"/>
    <p:sldId id="296" r:id="rId10"/>
    <p:sldId id="297" r:id="rId11"/>
    <p:sldId id="298" r:id="rId12"/>
    <p:sldId id="299" r:id="rId13"/>
    <p:sldId id="300" r:id="rId14"/>
    <p:sldId id="301" r:id="rId15"/>
    <p:sldId id="302" r:id="rId16"/>
    <p:sldId id="303" r:id="rId17"/>
    <p:sldId id="304" r:id="rId18"/>
    <p:sldId id="305" r:id="rId19"/>
    <p:sldId id="306" r:id="rId20"/>
    <p:sldId id="307" r:id="rId21"/>
    <p:sldId id="308" r:id="rId22"/>
    <p:sldId id="309" r:id="rId23"/>
    <p:sldId id="310" r:id="rId24"/>
    <p:sldId id="311" r:id="rId25"/>
    <p:sldId id="312" r:id="rId26"/>
    <p:sldId id="313" r:id="rId27"/>
    <p:sldId id="314" r:id="rId28"/>
    <p:sldId id="315" r:id="rId29"/>
    <p:sldId id="316" r:id="rId30"/>
    <p:sldId id="317" r:id="rId31"/>
    <p:sldId id="318" r:id="rId32"/>
    <p:sldId id="319" r:id="rId33"/>
    <p:sldId id="320" r:id="rId34"/>
    <p:sldId id="321" r:id="rId35"/>
    <p:sldId id="322" r:id="rId36"/>
    <p:sldId id="323" r:id="rId37"/>
    <p:sldId id="324" r:id="rId38"/>
    <p:sldId id="325" r:id="rId39"/>
    <p:sldId id="326" r:id="rId40"/>
    <p:sldId id="327" r:id="rId41"/>
    <p:sldId id="328" r:id="rId42"/>
    <p:sldId id="329" r:id="rId43"/>
    <p:sldId id="330" r:id="rId44"/>
    <p:sldId id="331" r:id="rId45"/>
    <p:sldId id="332" r:id="rId46"/>
    <p:sldId id="333" r:id="rId47"/>
    <p:sldId id="334" r:id="rId48"/>
    <p:sldId id="335" r:id="rId49"/>
    <p:sldId id="336" r:id="rId50"/>
    <p:sldId id="337" r:id="rId51"/>
    <p:sldId id="338" r:id="rId52"/>
    <p:sldId id="339" r:id="rId53"/>
    <p:sldId id="340" r:id="rId54"/>
    <p:sldId id="341" r:id="rId55"/>
    <p:sldId id="342" r:id="rId56"/>
    <p:sldId id="343" r:id="rId57"/>
    <p:sldId id="344" r:id="rId58"/>
    <p:sldId id="345" r:id="rId59"/>
    <p:sldId id="346" r:id="rId60"/>
    <p:sldId id="347" r:id="rId61"/>
    <p:sldId id="348" r:id="rId62"/>
    <p:sldId id="349" r:id="rId63"/>
    <p:sldId id="350" r:id="rId64"/>
    <p:sldId id="351" r:id="rId65"/>
    <p:sldId id="352" r:id="rId66"/>
    <p:sldId id="353" r:id="rId67"/>
    <p:sldId id="354" r:id="rId68"/>
    <p:sldId id="355" r:id="rId69"/>
    <p:sldId id="356" r:id="rId70"/>
    <p:sldId id="357" r:id="rId71"/>
    <p:sldId id="358" r:id="rId72"/>
    <p:sldId id="359" r:id="rId73"/>
    <p:sldId id="360" r:id="rId74"/>
    <p:sldId id="361" r:id="rId75"/>
    <p:sldId id="362" r:id="rId76"/>
    <p:sldId id="363" r:id="rId77"/>
    <p:sldId id="364" r:id="rId78"/>
    <p:sldId id="365" r:id="rId79"/>
    <p:sldId id="366" r:id="rId80"/>
    <p:sldId id="367" r:id="rId81"/>
    <p:sldId id="368" r:id="rId82"/>
    <p:sldId id="369" r:id="rId83"/>
    <p:sldId id="370" r:id="rId84"/>
    <p:sldId id="371" r:id="rId85"/>
    <p:sldId id="372" r:id="rId8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p:restoredLeft sz="15619" autoAdjust="0"/>
    <p:restoredTop sz="94664" autoAdjust="0"/>
  </p:normalViewPr>
  <p:slideViewPr>
    <p:cSldViewPr>
      <p:cViewPr>
        <p:scale>
          <a:sx n="90" d="100"/>
          <a:sy n="90" d="100"/>
        </p:scale>
        <p:origin x="-306" y="33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12/22/2013</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smtClean="0">
                <a:solidFill>
                  <a:srgbClr val="FF0000"/>
                </a:solidFill>
                <a:cs typeface="Arial" pitchFamily="34" charset="0"/>
              </a:rPr>
              <a:t>تعريفات الإرشاد :</a:t>
            </a:r>
            <a:endParaRPr lang="ar-SA"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eaLnBrk="1" hangingPunct="1">
              <a:buFont typeface="Arial" pitchFamily="34" charset="0"/>
              <a:buNone/>
            </a:pPr>
            <a:endParaRPr lang="ar-SA" sz="2600" b="1" dirty="0" smtClean="0">
              <a:cs typeface="Arial" pitchFamily="34" charset="0"/>
            </a:endParaRPr>
          </a:p>
          <a:p>
            <a:pPr eaLnBrk="1" hangingPunct="1">
              <a:buFont typeface="Arial" pitchFamily="34" charset="0"/>
              <a:buNone/>
            </a:pPr>
            <a:r>
              <a:rPr lang="ar-SA" sz="2600" b="1" dirty="0" smtClean="0">
                <a:cs typeface="Arial" pitchFamily="34" charset="0"/>
              </a:rPr>
              <a:t>ـ عملية تعلم وتعليم نفسي واجتماعي .</a:t>
            </a:r>
          </a:p>
          <a:p>
            <a:pPr eaLnBrk="1" hangingPunct="1">
              <a:buFont typeface="Arial" pitchFamily="34" charset="0"/>
              <a:buNone/>
            </a:pPr>
            <a:r>
              <a:rPr lang="ar-SA" sz="2600" b="1" dirty="0" smtClean="0">
                <a:cs typeface="Arial" pitchFamily="34" charset="0"/>
              </a:rPr>
              <a:t>ـ عملية واعية مستمرة بناءة ومخططة .</a:t>
            </a:r>
          </a:p>
          <a:p>
            <a:pPr eaLnBrk="1" hangingPunct="1">
              <a:buFont typeface="Arial" pitchFamily="34" charset="0"/>
              <a:buNone/>
            </a:pPr>
            <a:r>
              <a:rPr lang="ar-SA" sz="2600" b="1" dirty="0" smtClean="0">
                <a:cs typeface="Arial" pitchFamily="34" charset="0"/>
              </a:rPr>
              <a:t>ـ حديث بين اثنين حول مشكلة ذات أهمية معينة بالنسبة لأحدهما .(وهذا تحديد قاصر)</a:t>
            </a:r>
          </a:p>
          <a:p>
            <a:pPr eaLnBrk="1" hangingPunct="1">
              <a:buFont typeface="Arial" pitchFamily="34" charset="0"/>
              <a:buNone/>
            </a:pPr>
            <a:r>
              <a:rPr lang="en-US" sz="2600" b="1" dirty="0" smtClean="0">
                <a:cs typeface="Arial" pitchFamily="34" charset="0"/>
              </a:rPr>
              <a:t> </a:t>
            </a:r>
            <a:r>
              <a:rPr lang="ar-SA" sz="2600" b="1" dirty="0" smtClean="0">
                <a:cs typeface="Arial" pitchFamily="34" charset="0"/>
              </a:rPr>
              <a:t>بل المسترشد هو الذي يفكر في الحل) .</a:t>
            </a:r>
            <a:r>
              <a:rPr lang="en-US" sz="2600" b="1" dirty="0" smtClean="0">
                <a:cs typeface="Arial" pitchFamily="34" charset="0"/>
              </a:rPr>
              <a:t>)</a:t>
            </a:r>
            <a:r>
              <a:rPr lang="ar-SA" sz="2600" b="1" dirty="0" smtClean="0">
                <a:cs typeface="Arial" pitchFamily="34" charset="0"/>
              </a:rPr>
              <a:t>ـ ليس الإرشاد مجرد إعطاء نصائح .</a:t>
            </a:r>
          </a:p>
          <a:p>
            <a:pPr eaLnBrk="1" hangingPunct="1">
              <a:buFont typeface="Arial" pitchFamily="34" charset="0"/>
              <a:buNone/>
            </a:pPr>
            <a:r>
              <a:rPr lang="ar-SA" sz="2600" b="1" dirty="0" smtClean="0">
                <a:cs typeface="Arial" pitchFamily="34" charset="0"/>
              </a:rPr>
              <a:t>ـ أبرز غايات الإرشاد والتوجيه مساعدة الفرد على التكيف مع نفسه وبيئته .</a:t>
            </a:r>
          </a:p>
          <a:p>
            <a:pPr eaLnBrk="1" hangingPunct="1">
              <a:buFont typeface="Arial" pitchFamily="34" charset="0"/>
              <a:buNone/>
            </a:pPr>
            <a:r>
              <a:rPr lang="ar-SA" sz="2600" b="1" dirty="0" smtClean="0">
                <a:cs typeface="Arial" pitchFamily="34" charset="0"/>
              </a:rPr>
              <a:t>ـ التوجيه والإرشاد هما مجموع الخدمات التي تهدف إلى مساعدة الفرد على أن يتفهم نفسه ويفهم مشاكله ويستغل إمكاناته .</a:t>
            </a:r>
          </a:p>
          <a:p>
            <a:pPr eaLnBrk="1" hangingPunct="1">
              <a:buFont typeface="Arial" pitchFamily="34" charset="0"/>
              <a:buNone/>
            </a:pPr>
            <a:r>
              <a:rPr lang="ar-SA" sz="2600" b="1" dirty="0" smtClean="0">
                <a:cs typeface="Arial" pitchFamily="34" charset="0"/>
              </a:rPr>
              <a:t>وهناك </a:t>
            </a:r>
            <a:r>
              <a:rPr lang="ar-SA" sz="2600" b="1" dirty="0" smtClean="0">
                <a:solidFill>
                  <a:srgbClr val="FF0000"/>
                </a:solidFill>
                <a:cs typeface="Arial" pitchFamily="34" charset="0"/>
              </a:rPr>
              <a:t>بعض الأمور المرتبطة بالتوجيه والإرشاد </a:t>
            </a:r>
            <a:r>
              <a:rPr lang="ar-SA" sz="2600" b="1" dirty="0" err="1" smtClean="0">
                <a:solidFill>
                  <a:srgbClr val="FF0000"/>
                </a:solidFill>
                <a:cs typeface="Arial" pitchFamily="34" charset="0"/>
              </a:rPr>
              <a:t>نسردها</a:t>
            </a:r>
            <a:r>
              <a:rPr lang="ar-SA" sz="2600" b="1" dirty="0" smtClean="0">
                <a:solidFill>
                  <a:srgbClr val="FF0000"/>
                </a:solidFill>
                <a:cs typeface="Arial" pitchFamily="34" charset="0"/>
              </a:rPr>
              <a:t> فيما يلي :</a:t>
            </a:r>
          </a:p>
          <a:p>
            <a:pPr eaLnBrk="1" hangingPunct="1">
              <a:buFont typeface="Arial" pitchFamily="34" charset="0"/>
              <a:buNone/>
            </a:pPr>
            <a:r>
              <a:rPr lang="ar-SA" sz="2600" b="1" dirty="0" smtClean="0">
                <a:cs typeface="Arial" pitchFamily="34" charset="0"/>
              </a:rPr>
              <a:t> </a:t>
            </a:r>
            <a:endParaRPr lang="en-US"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chemeClr val="tx2">
                    <a:lumMod val="75000"/>
                  </a:schemeClr>
                </a:solidFill>
                <a:cs typeface="Arial" pitchFamily="34" charset="0"/>
              </a:rPr>
              <a:t> </a:t>
            </a:r>
            <a:r>
              <a:rPr lang="ar-SA" sz="3600" b="1" dirty="0" smtClean="0">
                <a:cs typeface="Arial" pitchFamily="34" charset="0"/>
              </a:rPr>
              <a:t>بعض الأمور المرتبطة بالتوجيه والإرشاد </a:t>
            </a:r>
            <a:r>
              <a:rPr lang="ar-SA" sz="3600" b="1" dirty="0" err="1" smtClean="0">
                <a:cs typeface="Arial" pitchFamily="34" charset="0"/>
              </a:rPr>
              <a:t>نعرضهاها</a:t>
            </a:r>
            <a:r>
              <a:rPr lang="ar-SA" sz="3600" b="1" dirty="0" smtClean="0">
                <a:cs typeface="Arial" pitchFamily="34" charset="0"/>
              </a:rPr>
              <a:t> فيما يلي:</a:t>
            </a:r>
            <a:br>
              <a:rPr lang="ar-SA" sz="3600" b="1" dirty="0" smtClean="0">
                <a:cs typeface="Arial" pitchFamily="34" charset="0"/>
              </a:rPr>
            </a:br>
            <a:endParaRPr lang="ar-SA"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762000" y="1752600"/>
            <a:ext cx="8229600" cy="4221163"/>
          </a:xfrm>
        </p:spPr>
        <p:txBody>
          <a:bodyPr/>
          <a:lstStyle/>
          <a:p>
            <a:pPr eaLnBrk="1" hangingPunct="1">
              <a:buFont typeface="Arial" pitchFamily="34" charset="0"/>
              <a:buNone/>
            </a:pPr>
            <a:r>
              <a:rPr lang="ar-SA" sz="2600" b="1" dirty="0" smtClean="0">
                <a:cs typeface="Arial" pitchFamily="34" charset="0"/>
              </a:rPr>
              <a:t>ـ يحاول المعلم في بعض المدارس القيام بالتوجيه والإرشاد لكنه يفتقد إلى الخبرة .</a:t>
            </a:r>
          </a:p>
          <a:p>
            <a:pPr eaLnBrk="1" hangingPunct="1">
              <a:buFont typeface="Arial" pitchFamily="34" charset="0"/>
              <a:buNone/>
            </a:pPr>
            <a:r>
              <a:rPr lang="ar-SA" sz="2600" b="1" dirty="0" smtClean="0">
                <a:cs typeface="Arial" pitchFamily="34" charset="0"/>
              </a:rPr>
              <a:t>ـ يلجأ المرشد إلى جمع معلومات من المدارس التي تعلم فيها المسترشد ويتشاور مع مسئوليها حول موضوعه وهذا لا يتعارض مع أخلاقيات المهنة .</a:t>
            </a:r>
          </a:p>
          <a:p>
            <a:pPr eaLnBrk="1" hangingPunct="1">
              <a:buFont typeface="Arial" pitchFamily="34" charset="0"/>
              <a:buNone/>
            </a:pPr>
            <a:r>
              <a:rPr lang="en-US" sz="2600" b="1" dirty="0" smtClean="0">
                <a:cs typeface="Arial" pitchFamily="34" charset="0"/>
              </a:rPr>
              <a:t>  </a:t>
            </a:r>
            <a:r>
              <a:rPr lang="ar-SA" sz="2600" b="1" dirty="0" smtClean="0">
                <a:cs typeface="Arial" pitchFamily="34" charset="0"/>
              </a:rPr>
              <a:t>ـ الإرشاد النفسي هو نوع من التوجيه (لو نحو مهنة فهو توجيه مهني ، لو للتوافق المدرسي فهو توجيه تربوي ،لو لتحقيق توافق الفرد مع نفسه فهو إرشاد نفسي )</a:t>
            </a:r>
          </a:p>
          <a:p>
            <a:pPr eaLnBrk="1" hangingPunct="1">
              <a:buFont typeface="Arial" pitchFamily="34" charset="0"/>
              <a:buNone/>
            </a:pPr>
            <a:endParaRPr lang="en-US"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chemeClr val="tx2">
                    <a:lumMod val="75000"/>
                  </a:schemeClr>
                </a:solidFill>
                <a:cs typeface="Arial" pitchFamily="34" charset="0"/>
              </a:rPr>
              <a:t> واجبات المرشد :</a:t>
            </a:r>
          </a:p>
        </p:txBody>
      </p:sp>
      <p:sp>
        <p:nvSpPr>
          <p:cNvPr id="9219" name="Content Placeholder 2"/>
          <p:cNvSpPr>
            <a:spLocks noGrp="1"/>
          </p:cNvSpPr>
          <p:nvPr>
            <p:ph idx="4294967295"/>
          </p:nvPr>
        </p:nvSpPr>
        <p:spPr>
          <a:xfrm>
            <a:off x="228600" y="1295400"/>
            <a:ext cx="9144000" cy="4678363"/>
          </a:xfrm>
        </p:spPr>
        <p:txBody>
          <a:bodyPr/>
          <a:lstStyle/>
          <a:p>
            <a:pPr eaLnBrk="1" hangingPunct="1">
              <a:buFont typeface="Arial" pitchFamily="34" charset="0"/>
              <a:buNone/>
            </a:pPr>
            <a:r>
              <a:rPr lang="ar-SA" sz="2600" b="1" dirty="0" smtClean="0">
                <a:cs typeface="Arial" pitchFamily="34" charset="0"/>
              </a:rPr>
              <a:t>ـ أن يقيم في البداية حالة المسترشد قبل إصدار الحكم على الحالة .</a:t>
            </a:r>
          </a:p>
          <a:p>
            <a:pPr eaLnBrk="1" hangingPunct="1">
              <a:buFont typeface="Arial" pitchFamily="34" charset="0"/>
              <a:buNone/>
            </a:pPr>
            <a:r>
              <a:rPr lang="ar-SA" sz="2600" b="1" dirty="0" smtClean="0">
                <a:cs typeface="Arial" pitchFamily="34" charset="0"/>
              </a:rPr>
              <a:t>ـ تحميل المسترشد مسئولية معالجة نفسه بنفسه .</a:t>
            </a:r>
          </a:p>
          <a:p>
            <a:pPr eaLnBrk="1" hangingPunct="1">
              <a:buFont typeface="Arial" pitchFamily="34" charset="0"/>
              <a:buNone/>
            </a:pPr>
            <a:r>
              <a:rPr lang="ar-SA" sz="2600" b="1" dirty="0" smtClean="0">
                <a:solidFill>
                  <a:srgbClr val="FF0000"/>
                </a:solidFill>
                <a:cs typeface="Arial" pitchFamily="34" charset="0"/>
              </a:rPr>
              <a:t>هناك أمران ضاران في عمل المرشد :</a:t>
            </a:r>
          </a:p>
          <a:p>
            <a:pPr rtl="1" eaLnBrk="1" hangingPunct="1"/>
            <a:r>
              <a:rPr lang="ar-SA" sz="2600" b="1" dirty="0" smtClean="0">
                <a:cs typeface="Arial" pitchFamily="34" charset="0"/>
              </a:rPr>
              <a:t>الحزم الشديد غي فرض آرائه .</a:t>
            </a:r>
          </a:p>
          <a:p>
            <a:pPr rtl="1" eaLnBrk="1" hangingPunct="1"/>
            <a:r>
              <a:rPr lang="ar-SA" sz="2600" b="1" dirty="0" smtClean="0">
                <a:cs typeface="Arial" pitchFamily="34" charset="0"/>
              </a:rPr>
              <a:t>الإدعاء بمعرفة وعلم كل شيء .</a:t>
            </a:r>
          </a:p>
          <a:p>
            <a:pPr eaLnBrk="1" hangingPunct="1">
              <a:buFont typeface="Arial" pitchFamily="34" charset="0"/>
              <a:buNone/>
            </a:pPr>
            <a:r>
              <a:rPr lang="en-US" sz="2600" b="1" dirty="0" smtClean="0">
                <a:cs typeface="Arial" pitchFamily="34" charset="0"/>
              </a:rPr>
              <a:t> </a:t>
            </a:r>
            <a:r>
              <a:rPr lang="ar-SA" sz="2600" b="1" dirty="0" smtClean="0">
                <a:cs typeface="Arial" pitchFamily="34" charset="0"/>
              </a:rPr>
              <a:t>ـ يستعمل المرشد الأسئلة المفتوحة ليعطي المسترشد الفرصة للتعبير عن رأيه ولا يقاطعه ولا يمنعه هو منة مقطعته .</a:t>
            </a:r>
          </a:p>
          <a:p>
            <a:pPr eaLnBrk="1" hangingPunct="1">
              <a:buFont typeface="Arial" pitchFamily="34" charset="0"/>
              <a:buNone/>
            </a:pPr>
            <a:r>
              <a:rPr lang="ar-SA" sz="2600" b="1" dirty="0" smtClean="0">
                <a:cs typeface="Arial" pitchFamily="34" charset="0"/>
              </a:rPr>
              <a:t>ـ الأفضل أن يكون المرشد متفرغا لعمله .</a:t>
            </a:r>
          </a:p>
          <a:p>
            <a:pPr eaLnBrk="1" hangingPunct="1">
              <a:buFont typeface="Arial" pitchFamily="34" charset="0"/>
              <a:buNone/>
            </a:pPr>
            <a:r>
              <a:rPr lang="ar-SA" sz="2600" b="1" dirty="0" smtClean="0">
                <a:cs typeface="Arial" pitchFamily="34" charset="0"/>
              </a:rPr>
              <a:t>ـ يمكن الاستعانة بملف إرشاد قديم للمسترشد عند مرشد آخر سابق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chemeClr val="tx2">
                    <a:lumMod val="75000"/>
                  </a:schemeClr>
                </a:solidFill>
                <a:cs typeface="Arial" pitchFamily="34" charset="0"/>
              </a:rPr>
              <a:t> تابع : واجبات المرشد :</a:t>
            </a:r>
          </a:p>
        </p:txBody>
      </p:sp>
      <p:sp>
        <p:nvSpPr>
          <p:cNvPr id="9219" name="Content Placeholder 2"/>
          <p:cNvSpPr>
            <a:spLocks noGrp="1"/>
          </p:cNvSpPr>
          <p:nvPr>
            <p:ph idx="4294967295"/>
          </p:nvPr>
        </p:nvSpPr>
        <p:spPr>
          <a:xfrm>
            <a:off x="228600" y="1295400"/>
            <a:ext cx="9144000" cy="4678363"/>
          </a:xfrm>
        </p:spPr>
        <p:txBody>
          <a:bodyPr/>
          <a:lstStyle/>
          <a:p>
            <a:pPr eaLnBrk="1" hangingPunct="1">
              <a:buNone/>
            </a:pPr>
            <a:r>
              <a:rPr lang="ar-SA" sz="2600" b="1" dirty="0" smtClean="0">
                <a:cs typeface="Arial" pitchFamily="34" charset="0"/>
              </a:rPr>
              <a:t>ـ يوجد خلط أحيانا بين العلاج والإرشاد فيأخذان نفس التعريف وهو علاقة بين شخصين أحدهما يطلب المساعدة والآخر مدرب ومتخصص في تقديمها ، ولا خلاف بينهما في الهدف وإنما الخلاف في الدرجة .</a:t>
            </a:r>
          </a:p>
          <a:p>
            <a:pPr eaLnBrk="1" hangingPunct="1">
              <a:buFont typeface="Arial" pitchFamily="34" charset="0"/>
              <a:buNone/>
            </a:pPr>
            <a:r>
              <a:rPr lang="ar-SA" sz="2600" b="1" dirty="0" smtClean="0">
                <a:cs typeface="Arial" pitchFamily="34" charset="0"/>
              </a:rPr>
              <a:t>ـ من غير المستحسن الإفراط في التفاؤل والتسرع لقطف ثمار العملية الإرشادية. </a:t>
            </a:r>
          </a:p>
          <a:p>
            <a:pPr eaLnBrk="1" hangingPunct="1">
              <a:buFont typeface="Arial" pitchFamily="34" charset="0"/>
              <a:buNone/>
            </a:pPr>
            <a:r>
              <a:rPr lang="ar-SA" sz="2600" b="1" dirty="0" smtClean="0">
                <a:cs typeface="Arial" pitchFamily="34" charset="0"/>
              </a:rPr>
              <a:t>ـ يستخدم الإرشاد للأسوياء بينما العلاج للعاجزين .</a:t>
            </a:r>
          </a:p>
          <a:p>
            <a:pPr eaLnBrk="1" hangingPunct="1">
              <a:buFont typeface="Arial" pitchFamily="34" charset="0"/>
              <a:buNone/>
            </a:pPr>
            <a:r>
              <a:rPr lang="ar-SA" sz="2600" b="1" dirty="0" smtClean="0">
                <a:cs typeface="Arial" pitchFamily="34" charset="0"/>
              </a:rPr>
              <a:t>ـ أبرز المهام للمرشد معالجة وضع العصابيين ، والعصابي شخص غير ناضج حالته بائسة .</a:t>
            </a:r>
          </a:p>
          <a:p>
            <a:pPr eaLnBrk="1" hangingPunct="1">
              <a:buFont typeface="Arial" pitchFamily="34" charset="0"/>
              <a:buNone/>
            </a:pPr>
            <a:r>
              <a:rPr lang="ar-SA" sz="2600" b="1" dirty="0" smtClean="0">
                <a:cs typeface="Arial" pitchFamily="34" charset="0"/>
              </a:rPr>
              <a:t>ـ على المرشد أن ينتبه للمقاومة اللاواعية من المسترشد وهي لها عدة أسباب : </a:t>
            </a:r>
          </a:p>
          <a:p>
            <a:pPr eaLnBrk="1" hangingPunct="1">
              <a:buFont typeface="Arial" pitchFamily="34" charset="0"/>
              <a:buNone/>
            </a:pPr>
            <a:r>
              <a:rPr lang="ar-SA" sz="2600" b="1" dirty="0" smtClean="0">
                <a:cs typeface="Arial" pitchFamily="34" charset="0"/>
              </a:rPr>
              <a:t>1ـ في معظمها مكبوتات مخجلة له .     2 </a:t>
            </a:r>
            <a:r>
              <a:rPr lang="ar-SA" sz="2600" b="1" dirty="0" err="1" smtClean="0">
                <a:cs typeface="Arial" pitchFamily="34" charset="0"/>
              </a:rPr>
              <a:t>ـ</a:t>
            </a:r>
            <a:r>
              <a:rPr lang="ar-SA" sz="2600" b="1" dirty="0" smtClean="0">
                <a:cs typeface="Arial" pitchFamily="34" charset="0"/>
              </a:rPr>
              <a:t> رفضه للاتهام بالمرض النفسي .</a:t>
            </a:r>
          </a:p>
          <a:p>
            <a:pPr eaLnBrk="1" hangingPunct="1">
              <a:buFont typeface="Arial" pitchFamily="34" charset="0"/>
              <a:buNone/>
            </a:pPr>
            <a:r>
              <a:rPr lang="ar-SA" sz="2600" b="1" dirty="0" smtClean="0">
                <a:cs typeface="Arial" pitchFamily="34" charset="0"/>
              </a:rPr>
              <a:t>3ـ يحول تشويش الحقيقة لإخفائها .     4 </a:t>
            </a:r>
            <a:r>
              <a:rPr lang="ar-SA" sz="2600" b="1" dirty="0" err="1" smtClean="0">
                <a:cs typeface="Arial" pitchFamily="34" charset="0"/>
              </a:rPr>
              <a:t>ـ</a:t>
            </a:r>
            <a:r>
              <a:rPr lang="ar-SA" sz="2600" b="1" dirty="0" smtClean="0">
                <a:cs typeface="Arial" pitchFamily="34" charset="0"/>
              </a:rPr>
              <a:t> يحفظ على ضعف لاستدرار العطف .</a:t>
            </a:r>
          </a:p>
          <a:p>
            <a:pPr eaLnBrk="1" hangingPunct="1">
              <a:buFont typeface="Arial" pitchFamily="34" charset="0"/>
              <a:buNone/>
            </a:pPr>
            <a:r>
              <a:rPr lang="ar-SA" sz="2600" b="1" dirty="0" smtClean="0">
                <a:cs typeface="Arial" pitchFamily="34" charset="0"/>
              </a:rPr>
              <a:t>        مظاهر المقاومة اللاواعية ضد الإرشاد(الكلام ببطء ، السرعة،ترجرج الصوت) </a:t>
            </a:r>
          </a:p>
          <a:p>
            <a:pPr eaLnBrk="1" hangingPunct="1">
              <a:buFont typeface="Arial" pitchFamily="34" charset="0"/>
              <a:buNone/>
            </a:pPr>
            <a:endParaRPr lang="en-US"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chemeClr val="tx2">
                    <a:lumMod val="75000"/>
                  </a:schemeClr>
                </a:solidFill>
                <a:cs typeface="Arial" pitchFamily="34" charset="0"/>
              </a:rPr>
              <a:t>إرشاد الأطفال وتوجيههم :</a:t>
            </a:r>
          </a:p>
        </p:txBody>
      </p:sp>
      <p:sp>
        <p:nvSpPr>
          <p:cNvPr id="9219" name="Content Placeholder 2"/>
          <p:cNvSpPr>
            <a:spLocks noGrp="1"/>
          </p:cNvSpPr>
          <p:nvPr>
            <p:ph idx="4294967295"/>
          </p:nvPr>
        </p:nvSpPr>
        <p:spPr>
          <a:xfrm>
            <a:off x="228600" y="1295400"/>
            <a:ext cx="9144000" cy="4678363"/>
          </a:xfrm>
        </p:spPr>
        <p:txBody>
          <a:bodyPr/>
          <a:lstStyle/>
          <a:p>
            <a:pPr eaLnBrk="1" hangingPunct="1">
              <a:buFont typeface="Arial" pitchFamily="34" charset="0"/>
              <a:buNone/>
            </a:pPr>
            <a:r>
              <a:rPr lang="ar-SA" sz="2600" b="1" dirty="0" smtClean="0">
                <a:solidFill>
                  <a:srgbClr val="FF0000"/>
                </a:solidFill>
                <a:cs typeface="Arial" pitchFamily="34" charset="0"/>
              </a:rPr>
              <a:t>ينصح المربون بإتباع الخطوات التالية في حل النزاعات أو تفاديها على الأقل :</a:t>
            </a:r>
          </a:p>
          <a:p>
            <a:pPr eaLnBrk="1" hangingPunct="1">
              <a:buFont typeface="Arial" pitchFamily="34" charset="0"/>
              <a:buNone/>
            </a:pPr>
            <a:r>
              <a:rPr lang="ar-SA" sz="2600" b="1" dirty="0" smtClean="0">
                <a:cs typeface="Arial" pitchFamily="34" charset="0"/>
              </a:rPr>
              <a:t>ـ تدريب الطفل على الحديث بصوت منخفض .</a:t>
            </a:r>
          </a:p>
          <a:p>
            <a:pPr eaLnBrk="1" hangingPunct="1">
              <a:buFont typeface="Arial" pitchFamily="34" charset="0"/>
              <a:buNone/>
            </a:pPr>
            <a:r>
              <a:rPr lang="ar-SA" sz="2600" b="1" dirty="0" smtClean="0">
                <a:cs typeface="Arial" pitchFamily="34" charset="0"/>
              </a:rPr>
              <a:t>ـ توضيح أسباب غضب الأهل وسماع الطفل وعدم مقاطعته .</a:t>
            </a:r>
          </a:p>
          <a:p>
            <a:pPr eaLnBrk="1" hangingPunct="1">
              <a:buFont typeface="Arial" pitchFamily="34" charset="0"/>
              <a:buNone/>
            </a:pPr>
            <a:r>
              <a:rPr lang="ar-SA" sz="2600" b="1" dirty="0" smtClean="0">
                <a:cs typeface="Arial" pitchFamily="34" charset="0"/>
              </a:rPr>
              <a:t>ـ طلب الرأي من الطفل وإشراكه في الحل .</a:t>
            </a:r>
          </a:p>
          <a:p>
            <a:pPr eaLnBrk="1" hangingPunct="1">
              <a:buFont typeface="Arial" pitchFamily="34" charset="0"/>
              <a:buNone/>
            </a:pPr>
            <a:r>
              <a:rPr lang="ar-SA" sz="2600" b="1" dirty="0" smtClean="0">
                <a:cs typeface="Arial" pitchFamily="34" charset="0"/>
              </a:rPr>
              <a:t>ـ الحياة المنزلية لا تخلو من المعارضة ،والاصطدام بين رغبات الأطفال ورغبات والديهم ظاهرة صحية .</a:t>
            </a:r>
          </a:p>
          <a:p>
            <a:pPr eaLnBrk="1" hangingPunct="1">
              <a:buFont typeface="Arial" pitchFamily="34" charset="0"/>
              <a:buNone/>
            </a:pPr>
            <a:r>
              <a:rPr lang="ar-SA" sz="2600" b="1" dirty="0" smtClean="0">
                <a:solidFill>
                  <a:srgbClr val="FF0000"/>
                </a:solidFill>
                <a:cs typeface="Arial" pitchFamily="34" charset="0"/>
              </a:rPr>
              <a:t>أهم ما يجب على الموجه عمله في المدرسة :</a:t>
            </a:r>
          </a:p>
          <a:p>
            <a:pPr eaLnBrk="1" hangingPunct="1">
              <a:buFont typeface="Arial" pitchFamily="34" charset="0"/>
              <a:buNone/>
            </a:pPr>
            <a:r>
              <a:rPr lang="ar-SA" sz="2600" b="1" dirty="0" smtClean="0">
                <a:cs typeface="Arial" pitchFamily="34" charset="0"/>
              </a:rPr>
              <a:t>ـ إعداد الخطط لجمع المعلومات .       ـ توجيه المدرسين وتزويدهم بالأبحاث .</a:t>
            </a:r>
          </a:p>
          <a:p>
            <a:pPr eaLnBrk="1" hangingPunct="1">
              <a:buFont typeface="Arial" pitchFamily="34" charset="0"/>
              <a:buNone/>
            </a:pPr>
            <a:r>
              <a:rPr lang="ar-SA" sz="2600" b="1" dirty="0" smtClean="0">
                <a:cs typeface="Arial" pitchFamily="34" charset="0"/>
              </a:rPr>
              <a:t>ـ تبصير الأهل بالأمور الضارة بصحة نفسية أبنائهم .</a:t>
            </a:r>
          </a:p>
          <a:p>
            <a:pPr eaLnBrk="1" hangingPunct="1">
              <a:buFont typeface="Arial" pitchFamily="34" charset="0"/>
              <a:buNone/>
            </a:pPr>
            <a:r>
              <a:rPr lang="ar-SA" sz="2600" b="1" dirty="0" smtClean="0">
                <a:cs typeface="Arial" pitchFamily="34" charset="0"/>
              </a:rPr>
              <a:t>ـ إعداد برامج خاصة للأطفال الذين لهم حالات خاصة ودراستها وتوجيهها .</a:t>
            </a:r>
          </a:p>
          <a:p>
            <a:pPr eaLnBrk="1" hangingPunct="1">
              <a:buFont typeface="Arial" pitchFamily="34" charset="0"/>
              <a:buNone/>
            </a:pPr>
            <a:endParaRPr lang="ar-SA" sz="2600" b="1" dirty="0" smtClean="0">
              <a:cs typeface="Arial" pitchFamily="34" charset="0"/>
            </a:endParaRPr>
          </a:p>
          <a:p>
            <a:pPr eaLnBrk="1" hangingPunct="1">
              <a:buFont typeface="Arial" pitchFamily="34" charset="0"/>
              <a:buNone/>
            </a:pPr>
            <a:endParaRPr lang="ar-SA" sz="2600" b="1" dirty="0" smtClean="0">
              <a:cs typeface="Arial" pitchFamily="34" charset="0"/>
            </a:endParaRPr>
          </a:p>
          <a:p>
            <a:pPr eaLnBrk="1" hangingPunct="1">
              <a:buFont typeface="Arial" pitchFamily="34" charset="0"/>
              <a:buNone/>
            </a:pPr>
            <a:r>
              <a:rPr lang="ar-SA" sz="2600" b="1" dirty="0" smtClean="0">
                <a:cs typeface="Arial" pitchFamily="34" charset="0"/>
              </a:rPr>
              <a:t> </a:t>
            </a:r>
            <a:endParaRPr lang="en-US"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chemeClr val="tx2">
                    <a:lumMod val="75000"/>
                  </a:schemeClr>
                </a:solidFill>
                <a:cs typeface="Arial" pitchFamily="34" charset="0"/>
              </a:rPr>
              <a:t>الإرشاد الجماعي :</a:t>
            </a:r>
          </a:p>
        </p:txBody>
      </p:sp>
      <p:sp>
        <p:nvSpPr>
          <p:cNvPr id="9219" name="Content Placeholder 2"/>
          <p:cNvSpPr>
            <a:spLocks noGrp="1"/>
          </p:cNvSpPr>
          <p:nvPr>
            <p:ph idx="4294967295"/>
          </p:nvPr>
        </p:nvSpPr>
        <p:spPr>
          <a:xfrm>
            <a:off x="228600" y="1295400"/>
            <a:ext cx="9144000" cy="4678363"/>
          </a:xfrm>
        </p:spPr>
        <p:txBody>
          <a:bodyPr/>
          <a:lstStyle/>
          <a:p>
            <a:pPr eaLnBrk="1" hangingPunct="1">
              <a:buFont typeface="Arial" pitchFamily="34" charset="0"/>
              <a:buNone/>
            </a:pPr>
            <a:r>
              <a:rPr lang="ar-SA" sz="4800" b="1" dirty="0" smtClean="0">
                <a:cs typeface="Arial" pitchFamily="34" charset="0"/>
              </a:rPr>
              <a:t>الأفراد في ظل الجماعة يفصحون عن مشاعرهم ويناقشونها أكثر مما لو كان الأمر بين فرد وآخر .</a:t>
            </a:r>
          </a:p>
          <a:p>
            <a:pPr eaLnBrk="1" hangingPunct="1">
              <a:buFont typeface="Arial" pitchFamily="34" charset="0"/>
              <a:buNone/>
            </a:pPr>
            <a:endParaRPr lang="en-US"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chemeClr val="tx2">
                    <a:lumMod val="75000"/>
                  </a:schemeClr>
                </a:solidFill>
                <a:cs typeface="Arial" pitchFamily="34" charset="0"/>
              </a:rPr>
              <a:t>بعض الأخطاء الواجب تجنبها في عملية الإرشاد :</a:t>
            </a:r>
          </a:p>
        </p:txBody>
      </p:sp>
      <p:sp>
        <p:nvSpPr>
          <p:cNvPr id="9219" name="Content Placeholder 2"/>
          <p:cNvSpPr>
            <a:spLocks noGrp="1"/>
          </p:cNvSpPr>
          <p:nvPr>
            <p:ph idx="4294967295"/>
          </p:nvPr>
        </p:nvSpPr>
        <p:spPr>
          <a:xfrm>
            <a:off x="228600" y="1295400"/>
            <a:ext cx="9144000" cy="4678363"/>
          </a:xfrm>
        </p:spPr>
        <p:txBody>
          <a:bodyPr/>
          <a:lstStyle/>
          <a:p>
            <a:pPr eaLnBrk="1" hangingPunct="1">
              <a:buFont typeface="Arial" pitchFamily="34" charset="0"/>
              <a:buNone/>
            </a:pPr>
            <a:r>
              <a:rPr lang="ar-SA" sz="2600" b="1" dirty="0" smtClean="0">
                <a:cs typeface="Arial" pitchFamily="34" charset="0"/>
              </a:rPr>
              <a:t>1ـ النصح</a:t>
            </a:r>
          </a:p>
          <a:p>
            <a:pPr eaLnBrk="1" hangingPunct="1">
              <a:buFont typeface="Arial" pitchFamily="34" charset="0"/>
              <a:buNone/>
            </a:pPr>
            <a:r>
              <a:rPr lang="ar-SA" sz="2600" b="1" dirty="0" smtClean="0">
                <a:cs typeface="Arial" pitchFamily="34" charset="0"/>
              </a:rPr>
              <a:t>2ـ الشرح المستفيض</a:t>
            </a:r>
          </a:p>
          <a:p>
            <a:pPr eaLnBrk="1" hangingPunct="1">
              <a:buFont typeface="Arial" pitchFamily="34" charset="0"/>
              <a:buNone/>
            </a:pPr>
            <a:r>
              <a:rPr lang="ar-SA" sz="2600" b="1" dirty="0" smtClean="0">
                <a:cs typeface="Arial" pitchFamily="34" charset="0"/>
              </a:rPr>
              <a:t>3ـ الأمر والمنع</a:t>
            </a:r>
          </a:p>
          <a:p>
            <a:pPr eaLnBrk="1" hangingPunct="1">
              <a:buFont typeface="Arial" pitchFamily="34" charset="0"/>
              <a:buNone/>
            </a:pPr>
            <a:r>
              <a:rPr lang="ar-SA" sz="2600" b="1" dirty="0" smtClean="0">
                <a:cs typeface="Arial" pitchFamily="34" charset="0"/>
              </a:rPr>
              <a:t>يلاحظ من هذه الصفات أن ما يجب توافره في المرشد من الصفات يكاد لا يوجد إلا في شخص نبي أو قديس إذ من النادر إن لم يكن من المستحيل أن تتوافر هذه الشروط مجتمعة في شخص من الأشخاص مرشدا كان أم غير مرشد .</a:t>
            </a:r>
            <a:endParaRPr lang="en-US"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smtClean="0">
                <a:solidFill>
                  <a:srgbClr val="800080"/>
                </a:solidFill>
              </a:rPr>
              <a:t>  </a:t>
            </a:r>
            <a:r>
              <a:rPr lang="ar-SA" b="1" dirty="0" smtClean="0">
                <a:solidFill>
                  <a:srgbClr val="FF0000"/>
                </a:solidFill>
              </a:rPr>
              <a:t>تعريف الإرشاد :</a:t>
            </a:r>
            <a:endParaRPr lang="ar-SA" dirty="0" smtClean="0">
              <a:solidFill>
                <a:srgbClr val="FF0000"/>
              </a:solidFill>
              <a:cs typeface="Arial" pitchFamily="34" charset="0"/>
            </a:endParaRPr>
          </a:p>
        </p:txBody>
      </p:sp>
      <p:sp>
        <p:nvSpPr>
          <p:cNvPr id="9219" name="Content Placeholder 2"/>
          <p:cNvSpPr>
            <a:spLocks noGrp="1"/>
          </p:cNvSpPr>
          <p:nvPr>
            <p:ph idx="4294967295"/>
          </p:nvPr>
        </p:nvSpPr>
        <p:spPr>
          <a:xfrm>
            <a:off x="228600" y="1752600"/>
            <a:ext cx="9144000" cy="4221163"/>
          </a:xfrm>
        </p:spPr>
        <p:txBody>
          <a:bodyPr/>
          <a:lstStyle/>
          <a:p>
            <a:pPr algn="justLow" rtl="1"/>
            <a:r>
              <a:rPr lang="ar-SA" b="1" dirty="0" smtClean="0"/>
              <a:t>الإرشاد ليس علم مستقل بذاته بل مرتبط بغيره من العلوم وهو أحد العلوم الإنسانية الذي يهدف إلى مساعدة وخدمة الإنسان بأسلوبه المتخصص . </a:t>
            </a:r>
            <a:endParaRPr lang="en-US" b="1" dirty="0" smtClean="0"/>
          </a:p>
          <a:p>
            <a:pPr algn="justLow" rtl="1"/>
            <a:r>
              <a:rPr lang="ar-SA" b="1" dirty="0" smtClean="0"/>
              <a:t>	</a:t>
            </a:r>
            <a:r>
              <a:rPr lang="ar-SA" b="1" dirty="0" smtClean="0">
                <a:solidFill>
                  <a:srgbClr val="800080"/>
                </a:solidFill>
              </a:rPr>
              <a:t>ويمكن تعريف الإرشاد بأنه: </a:t>
            </a:r>
            <a:r>
              <a:rPr lang="ar-SA" b="1" dirty="0" smtClean="0"/>
              <a:t>مهنة مخططة تتضمن مجموعه من الخدمات التي تشترك في تقديمها العديد من التخصصات العلمية التي تقدم للإفراد حتى يتمكنوا من مواجهة مشكلاتهم الشخصية والاجتماعية والصحية والمهنية والتربوية والتي تعوق أداءهم الاجتماعي وتحول دون توافقهم مع أنفسهم ومع مجتمعهم .</a:t>
            </a:r>
          </a:p>
          <a:p>
            <a:pPr eaLnBrk="1" hangingPunct="1">
              <a:buFont typeface="Arial" pitchFamily="34" charset="0"/>
              <a:buNone/>
            </a:pPr>
            <a:endParaRPr lang="en-US"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smtClean="0">
                <a:solidFill>
                  <a:srgbClr val="800080"/>
                </a:solidFill>
              </a:rPr>
              <a:t>تابع : </a:t>
            </a:r>
            <a:r>
              <a:rPr lang="ar-SA" b="1" dirty="0" smtClean="0">
                <a:solidFill>
                  <a:srgbClr val="FF0000"/>
                </a:solidFill>
              </a:rPr>
              <a:t>تعريف الإرشاد</a:t>
            </a:r>
            <a:endParaRPr lang="ar-SA" dirty="0" smtClean="0">
              <a:solidFill>
                <a:srgbClr val="FF00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algn="justLow" rtl="1"/>
            <a:r>
              <a:rPr lang="ar-SA" b="1" dirty="0" smtClean="0"/>
              <a:t>فالإرشاد من العلوم التطبيقية وينتمي إلى تخصصات مهن المساعدة مثل علم النفس العيادي والطب النفسي والخدمة الاجتماعية .</a:t>
            </a:r>
            <a:endParaRPr lang="en-US" b="1" dirty="0" smtClean="0"/>
          </a:p>
          <a:p>
            <a:pPr algn="justLow" rtl="1"/>
            <a:r>
              <a:rPr lang="ar-SA" b="1" dirty="0" smtClean="0">
                <a:solidFill>
                  <a:srgbClr val="00B050"/>
                </a:solidFill>
              </a:rPr>
              <a:t>	وتشترك هذه التخصصات في الخصائص التالية:</a:t>
            </a:r>
            <a:endParaRPr lang="en-US" b="1" dirty="0" smtClean="0">
              <a:solidFill>
                <a:srgbClr val="00B050"/>
              </a:solidFill>
            </a:endParaRPr>
          </a:p>
          <a:p>
            <a:pPr marL="514350" indent="-514350" algn="justLow" rtl="1">
              <a:buFont typeface="+mj-lt"/>
              <a:buAutoNum type="arabicPeriod"/>
            </a:pPr>
            <a:r>
              <a:rPr lang="ar-SA" b="1" dirty="0" smtClean="0">
                <a:solidFill>
                  <a:schemeClr val="accent2">
                    <a:lumMod val="75000"/>
                  </a:schemeClr>
                </a:solidFill>
              </a:rPr>
              <a:t>إن السلوك سبب ويمكن تعديله .</a:t>
            </a:r>
            <a:endParaRPr lang="en-US" b="1" dirty="0" smtClean="0">
              <a:solidFill>
                <a:schemeClr val="accent2">
                  <a:lumMod val="75000"/>
                </a:schemeClr>
              </a:solidFill>
            </a:endParaRPr>
          </a:p>
          <a:p>
            <a:pPr marL="514350" indent="-514350" algn="justLow" rtl="1">
              <a:buFont typeface="+mj-lt"/>
              <a:buAutoNum type="arabicPeriod"/>
            </a:pPr>
            <a:r>
              <a:rPr lang="ar-SA" b="1" dirty="0" smtClean="0">
                <a:solidFill>
                  <a:schemeClr val="accent2">
                    <a:lumMod val="75000"/>
                  </a:schemeClr>
                </a:solidFill>
              </a:rPr>
              <a:t>غايتها مساعدة الأفراد ليصبحوا أكثر فعالية وأكثر توافق.</a:t>
            </a:r>
            <a:endParaRPr lang="en-US" b="1" dirty="0" smtClean="0">
              <a:solidFill>
                <a:schemeClr val="accent2">
                  <a:lumMod val="75000"/>
                </a:schemeClr>
              </a:solidFill>
            </a:endParaRPr>
          </a:p>
          <a:p>
            <a:pPr marL="514350" indent="-514350" algn="justLow" rtl="1">
              <a:buFont typeface="+mj-lt"/>
              <a:buAutoNum type="arabicPeriod"/>
            </a:pPr>
            <a:r>
              <a:rPr lang="ar-SA" b="1" dirty="0" smtClean="0">
                <a:solidFill>
                  <a:schemeClr val="accent2">
                    <a:lumMod val="75000"/>
                  </a:schemeClr>
                </a:solidFill>
              </a:rPr>
              <a:t>تستخدم العلاقة المهنية كوسيلة لتقديم العون.</a:t>
            </a:r>
            <a:endParaRPr lang="en-US" b="1" dirty="0" smtClean="0">
              <a:solidFill>
                <a:schemeClr val="accent2">
                  <a:lumMod val="75000"/>
                </a:schemeClr>
              </a:solidFill>
            </a:endParaRPr>
          </a:p>
          <a:p>
            <a:pPr marL="514350" indent="-514350" algn="justLow" rtl="1">
              <a:buFont typeface="+mj-lt"/>
              <a:buAutoNum type="arabicPeriod"/>
            </a:pPr>
            <a:r>
              <a:rPr lang="ar-SA" b="1" dirty="0" smtClean="0">
                <a:solidFill>
                  <a:schemeClr val="accent2">
                    <a:lumMod val="75000"/>
                  </a:schemeClr>
                </a:solidFill>
              </a:rPr>
              <a:t>تقوم على أساس تدريب متخصص.</a:t>
            </a:r>
            <a:endParaRPr lang="en-US" b="1" dirty="0" smtClean="0">
              <a:solidFill>
                <a:schemeClr val="accent2">
                  <a:lumMod val="75000"/>
                </a:schemeClr>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3962400" y="116633"/>
            <a:ext cx="5257799"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ar-SA" sz="4400" b="1" u="sng" dirty="0" smtClean="0">
                <a:solidFill>
                  <a:srgbClr val="FF0000"/>
                </a:solidFill>
                <a:latin typeface="Calibri" pitchFamily="34" charset="0"/>
                <a:ea typeface="Calibri" pitchFamily="34" charset="0"/>
              </a:rPr>
              <a:t>الإرشاد والتوجيه :</a:t>
            </a:r>
            <a:endParaRPr lang="ar-SA" sz="4800" dirty="0" smtClean="0">
              <a:solidFill>
                <a:srgbClr val="FF0000"/>
              </a:solidFill>
            </a:endParaRPr>
          </a:p>
        </p:txBody>
      </p:sp>
      <p:sp>
        <p:nvSpPr>
          <p:cNvPr id="4" name="مربع نص 3"/>
          <p:cNvSpPr txBox="1"/>
          <p:nvPr/>
        </p:nvSpPr>
        <p:spPr>
          <a:xfrm>
            <a:off x="1910662" y="898843"/>
            <a:ext cx="7020780" cy="1200329"/>
          </a:xfrm>
          <a:prstGeom prst="rect">
            <a:avLst/>
          </a:prstGeom>
          <a:noFill/>
        </p:spPr>
        <p:txBody>
          <a:bodyPr wrap="square" rtlCol="1">
            <a:spAutoFit/>
          </a:bodyPr>
          <a:lstStyle/>
          <a:p>
            <a:pPr algn="justLow"/>
            <a:r>
              <a:rPr lang="ar-SA" sz="2400" b="1" dirty="0" smtClean="0"/>
              <a:t>	 يعتبر مصطلحا التوجيه والإرشاد عن معنى مشترك فيعني كل منهم بالترشيد والهداية والتغيير السلوكي إلى الأفضل فهما  وجهان لعمله واحدة , الا ان هناك فروق بين المصطلحين.</a:t>
            </a:r>
            <a:endParaRPr lang="en-US" sz="2400" b="1" dirty="0"/>
          </a:p>
        </p:txBody>
      </p:sp>
      <p:graphicFrame>
        <p:nvGraphicFramePr>
          <p:cNvPr id="6" name="جدول 5"/>
          <p:cNvGraphicFramePr>
            <a:graphicFrameLocks noGrp="1"/>
          </p:cNvGraphicFramePr>
          <p:nvPr/>
        </p:nvGraphicFramePr>
        <p:xfrm>
          <a:off x="1315615" y="2214554"/>
          <a:ext cx="7429552" cy="3388360"/>
        </p:xfrm>
        <a:graphic>
          <a:graphicData uri="http://schemas.openxmlformats.org/drawingml/2006/table">
            <a:tbl>
              <a:tblPr rtl="1" firstRow="1" bandRow="1">
                <a:tableStyleId>{5C22544A-7EE6-4342-B048-85BDC9FD1C3A}</a:tableStyleId>
              </a:tblPr>
              <a:tblGrid>
                <a:gridCol w="3573357"/>
                <a:gridCol w="3856195"/>
              </a:tblGrid>
              <a:tr h="370840">
                <a:tc>
                  <a:txBody>
                    <a:bodyPr/>
                    <a:lstStyle/>
                    <a:p>
                      <a:pPr algn="ctr" rtl="1">
                        <a:spcAft>
                          <a:spcPts val="0"/>
                        </a:spcAft>
                      </a:pPr>
                      <a:r>
                        <a:rPr lang="ar-SA" sz="2000" b="0" dirty="0">
                          <a:solidFill>
                            <a:srgbClr val="007033"/>
                          </a:solidFill>
                          <a:latin typeface="Times New Roman"/>
                          <a:ea typeface="Times New Roman"/>
                          <a:cs typeface="PT Bold Heading" pitchFamily="2" charset="-78"/>
                        </a:rPr>
                        <a:t>التوجيه النفسي</a:t>
                      </a:r>
                      <a:endParaRPr lang="en-US" sz="2000" b="0" dirty="0">
                        <a:solidFill>
                          <a:srgbClr val="007033"/>
                        </a:solidFill>
                        <a:latin typeface="Times New Roman"/>
                        <a:ea typeface="Times New Roman"/>
                        <a:cs typeface="PT Bold Heading" pitchFamily="2" charset="-78"/>
                      </a:endParaRPr>
                    </a:p>
                  </a:txBody>
                  <a:tcPr marL="74295" marR="742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spcAft>
                          <a:spcPts val="0"/>
                        </a:spcAft>
                      </a:pPr>
                      <a:r>
                        <a:rPr lang="ar-SA" sz="2000" b="0" dirty="0" smtClean="0">
                          <a:solidFill>
                            <a:srgbClr val="007033"/>
                          </a:solidFill>
                          <a:latin typeface="Times New Roman"/>
                          <a:ea typeface="Times New Roman"/>
                          <a:cs typeface="PT Bold Heading" pitchFamily="2" charset="-78"/>
                        </a:rPr>
                        <a:t>الإرشاد </a:t>
                      </a:r>
                      <a:r>
                        <a:rPr lang="ar-SA" sz="2000" b="0" dirty="0">
                          <a:solidFill>
                            <a:srgbClr val="007033"/>
                          </a:solidFill>
                          <a:latin typeface="Times New Roman"/>
                          <a:ea typeface="Times New Roman"/>
                          <a:cs typeface="PT Bold Heading" pitchFamily="2" charset="-78"/>
                        </a:rPr>
                        <a:t>النفسي</a:t>
                      </a:r>
                      <a:endParaRPr lang="en-US" sz="2000" b="0" dirty="0">
                        <a:solidFill>
                          <a:srgbClr val="007033"/>
                        </a:solidFill>
                        <a:latin typeface="Times New Roman"/>
                        <a:ea typeface="Times New Roman"/>
                        <a:cs typeface="PT Bold Heading" pitchFamily="2" charset="-78"/>
                      </a:endParaRPr>
                    </a:p>
                  </a:txBody>
                  <a:tcPr marL="74295" marR="742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justLow" rtl="1">
                        <a:spcAft>
                          <a:spcPts val="0"/>
                        </a:spcAft>
                      </a:pPr>
                      <a:r>
                        <a:rPr lang="ar-SA" sz="2200" b="1" dirty="0" smtClean="0">
                          <a:latin typeface="Times New Roman"/>
                          <a:ea typeface="Times New Roman"/>
                        </a:rPr>
                        <a:t>- مجموعة من الخدمات النفسية أهمها عملية الإرشاد النفسي </a:t>
                      </a:r>
                      <a:r>
                        <a:rPr lang="ar-SA" sz="2200" b="1" dirty="0">
                          <a:latin typeface="Times New Roman"/>
                          <a:ea typeface="Times New Roman"/>
                        </a:rPr>
                        <a:t>أي يتضمن </a:t>
                      </a:r>
                      <a:r>
                        <a:rPr lang="ar-SA" sz="2200" b="1" dirty="0" smtClean="0">
                          <a:latin typeface="Times New Roman"/>
                          <a:ea typeface="Times New Roman"/>
                        </a:rPr>
                        <a:t>الإرشاد.</a:t>
                      </a:r>
                      <a:endParaRPr lang="en-US" sz="2200" b="1" dirty="0">
                        <a:latin typeface="Times New Roman"/>
                        <a:ea typeface="Times New Roman"/>
                      </a:endParaRPr>
                    </a:p>
                    <a:p>
                      <a:pPr algn="justLow" rtl="1">
                        <a:spcAft>
                          <a:spcPts val="0"/>
                        </a:spcAft>
                        <a:buFontTx/>
                        <a:buChar char="-"/>
                      </a:pPr>
                      <a:r>
                        <a:rPr lang="ar-SA" sz="2200" b="1" dirty="0" smtClean="0">
                          <a:latin typeface="Times New Roman"/>
                          <a:ea typeface="Times New Roman"/>
                        </a:rPr>
                        <a:t>يتضمن </a:t>
                      </a:r>
                      <a:r>
                        <a:rPr lang="ar-SA" sz="2200" b="1" dirty="0">
                          <a:latin typeface="Times New Roman"/>
                          <a:ea typeface="Times New Roman"/>
                        </a:rPr>
                        <a:t>الأسس والنظريات وأعداد </a:t>
                      </a:r>
                      <a:r>
                        <a:rPr lang="ar-SA" sz="2200" b="1" dirty="0" smtClean="0">
                          <a:latin typeface="Times New Roman"/>
                          <a:ea typeface="Times New Roman"/>
                        </a:rPr>
                        <a:t>المسئولين </a:t>
                      </a:r>
                      <a:r>
                        <a:rPr lang="ar-SA" sz="2200" b="1" dirty="0">
                          <a:latin typeface="Times New Roman"/>
                          <a:ea typeface="Times New Roman"/>
                        </a:rPr>
                        <a:t>عن </a:t>
                      </a:r>
                      <a:r>
                        <a:rPr lang="ar-SA" sz="2200" b="1" dirty="0" smtClean="0">
                          <a:latin typeface="Times New Roman"/>
                          <a:ea typeface="Times New Roman"/>
                        </a:rPr>
                        <a:t>الإرشاد.</a:t>
                      </a:r>
                    </a:p>
                    <a:p>
                      <a:pPr algn="justLow" rtl="1">
                        <a:spcAft>
                          <a:spcPts val="0"/>
                        </a:spcAft>
                      </a:pPr>
                      <a:r>
                        <a:rPr lang="ar-SA" sz="2200" b="1" dirty="0" smtClean="0">
                          <a:latin typeface="Times New Roman"/>
                          <a:ea typeface="Times New Roman"/>
                        </a:rPr>
                        <a:t>- توجيه</a:t>
                      </a:r>
                      <a:r>
                        <a:rPr lang="ar-SA" sz="2200" b="1" baseline="0" dirty="0" smtClean="0">
                          <a:latin typeface="Times New Roman"/>
                          <a:ea typeface="Times New Roman"/>
                        </a:rPr>
                        <a:t> </a:t>
                      </a:r>
                      <a:r>
                        <a:rPr lang="ar-SA" sz="2200" b="1" dirty="0" smtClean="0">
                          <a:latin typeface="Times New Roman"/>
                          <a:ea typeface="Times New Roman"/>
                        </a:rPr>
                        <a:t>جماعي </a:t>
                      </a:r>
                      <a:r>
                        <a:rPr lang="ar-SA" sz="2200" b="1" dirty="0">
                          <a:latin typeface="Times New Roman"/>
                          <a:ea typeface="Times New Roman"/>
                        </a:rPr>
                        <a:t>قد يشمل المجتمع </a:t>
                      </a:r>
                      <a:r>
                        <a:rPr lang="ar-SA" sz="2200" b="1" dirty="0" smtClean="0">
                          <a:latin typeface="Times New Roman"/>
                          <a:ea typeface="Times New Roman"/>
                        </a:rPr>
                        <a:t>كله.</a:t>
                      </a:r>
                      <a:endParaRPr lang="en-US" sz="2200" b="1" dirty="0">
                        <a:latin typeface="Times New Roman"/>
                        <a:ea typeface="Times New Roman"/>
                      </a:endParaRPr>
                    </a:p>
                    <a:p>
                      <a:pPr algn="justLow" rtl="1">
                        <a:spcAft>
                          <a:spcPts val="0"/>
                        </a:spcAft>
                      </a:pPr>
                      <a:r>
                        <a:rPr lang="ar-SA" sz="2200" b="1" dirty="0" smtClean="0">
                          <a:latin typeface="Times New Roman"/>
                          <a:ea typeface="Times New Roman"/>
                        </a:rPr>
                        <a:t>- يسبق </a:t>
                      </a:r>
                      <a:r>
                        <a:rPr lang="ar-SA" sz="2200" b="1" dirty="0">
                          <a:latin typeface="Times New Roman"/>
                          <a:ea typeface="Times New Roman"/>
                        </a:rPr>
                        <a:t>الإرشاد ويعد ويمهد </a:t>
                      </a:r>
                      <a:r>
                        <a:rPr lang="ar-SA" sz="2200" b="1" dirty="0" smtClean="0">
                          <a:latin typeface="Times New Roman"/>
                          <a:ea typeface="Times New Roman"/>
                        </a:rPr>
                        <a:t>لها.</a:t>
                      </a:r>
                      <a:endParaRPr lang="en-US" sz="2200" b="1" dirty="0">
                        <a:latin typeface="Times New Roman"/>
                        <a:ea typeface="Times New Roman"/>
                      </a:endParaRPr>
                    </a:p>
                  </a:txBody>
                  <a:tcPr marL="74295" marR="742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Low" rtl="1">
                        <a:spcAft>
                          <a:spcPts val="0"/>
                        </a:spcAft>
                      </a:pPr>
                      <a:r>
                        <a:rPr lang="ar-SA" sz="2200" b="1" dirty="0" smtClean="0">
                          <a:latin typeface="Times New Roman"/>
                          <a:ea typeface="Times New Roman"/>
                        </a:rPr>
                        <a:t>- من </a:t>
                      </a:r>
                      <a:r>
                        <a:rPr lang="ar-SA" sz="2200" b="1" dirty="0">
                          <a:latin typeface="Times New Roman"/>
                          <a:ea typeface="Times New Roman"/>
                        </a:rPr>
                        <a:t>العمليات الرئيسية في خدمات </a:t>
                      </a:r>
                      <a:r>
                        <a:rPr lang="ar-SA" sz="2200" b="1" dirty="0" smtClean="0">
                          <a:latin typeface="Times New Roman"/>
                          <a:ea typeface="Times New Roman"/>
                        </a:rPr>
                        <a:t>التوجيه.</a:t>
                      </a:r>
                      <a:endParaRPr lang="en-US" sz="2200" b="1" dirty="0">
                        <a:latin typeface="Times New Roman"/>
                        <a:ea typeface="Times New Roman"/>
                      </a:endParaRPr>
                    </a:p>
                    <a:p>
                      <a:pPr algn="justLow" rtl="1">
                        <a:spcAft>
                          <a:spcPts val="0"/>
                        </a:spcAft>
                      </a:pPr>
                      <a:r>
                        <a:rPr lang="ar-SA" sz="2200" b="1" dirty="0" smtClean="0">
                          <a:latin typeface="Times New Roman"/>
                          <a:ea typeface="Times New Roman"/>
                        </a:rPr>
                        <a:t>- يتضمن الجزء </a:t>
                      </a:r>
                      <a:r>
                        <a:rPr lang="ar-SA" sz="2200" b="1" dirty="0">
                          <a:latin typeface="Times New Roman"/>
                          <a:ea typeface="Times New Roman"/>
                        </a:rPr>
                        <a:t>العملي والتطبيقي في ميدان </a:t>
                      </a:r>
                      <a:r>
                        <a:rPr lang="ar-SA" sz="2200" b="1" dirty="0" smtClean="0">
                          <a:latin typeface="Times New Roman"/>
                          <a:ea typeface="Times New Roman"/>
                        </a:rPr>
                        <a:t>التوجيه,</a:t>
                      </a:r>
                      <a:r>
                        <a:rPr lang="ar-SA" sz="2200" b="1" baseline="0" dirty="0" smtClean="0">
                          <a:latin typeface="Times New Roman"/>
                          <a:ea typeface="Times New Roman"/>
                        </a:rPr>
                        <a:t> </a:t>
                      </a:r>
                      <a:r>
                        <a:rPr lang="ar-SA" sz="2200" b="1" dirty="0" smtClean="0">
                          <a:latin typeface="Times New Roman"/>
                          <a:ea typeface="Times New Roman"/>
                        </a:rPr>
                        <a:t>مثل </a:t>
                      </a:r>
                      <a:r>
                        <a:rPr lang="ar-SA" sz="2200" b="1" dirty="0">
                          <a:latin typeface="Times New Roman"/>
                          <a:ea typeface="Times New Roman"/>
                        </a:rPr>
                        <a:t>الإرشاد </a:t>
                      </a:r>
                      <a:r>
                        <a:rPr lang="ar-SA" sz="2200" b="1" dirty="0" smtClean="0">
                          <a:latin typeface="Times New Roman"/>
                          <a:ea typeface="Times New Roman"/>
                        </a:rPr>
                        <a:t>إلى التدريس.</a:t>
                      </a:r>
                      <a:endParaRPr lang="en-US" sz="2200" b="1" dirty="0">
                        <a:latin typeface="Times New Roman"/>
                        <a:ea typeface="Times New Roman"/>
                      </a:endParaRPr>
                    </a:p>
                    <a:p>
                      <a:pPr algn="justLow" rtl="1">
                        <a:spcAft>
                          <a:spcPts val="0"/>
                        </a:spcAft>
                      </a:pPr>
                      <a:r>
                        <a:rPr lang="ar-SA" sz="2200" b="1" dirty="0" smtClean="0">
                          <a:latin typeface="Times New Roman"/>
                          <a:ea typeface="Times New Roman"/>
                        </a:rPr>
                        <a:t>- فردية </a:t>
                      </a:r>
                      <a:r>
                        <a:rPr lang="ar-SA" sz="2200" b="1" dirty="0">
                          <a:latin typeface="Times New Roman"/>
                          <a:ea typeface="Times New Roman"/>
                        </a:rPr>
                        <a:t>تتضمن علاقة </a:t>
                      </a:r>
                      <a:r>
                        <a:rPr lang="ar-SA" sz="2200" b="1" dirty="0" smtClean="0">
                          <a:latin typeface="Times New Roman"/>
                          <a:ea typeface="Times New Roman"/>
                        </a:rPr>
                        <a:t>إرشادية </a:t>
                      </a:r>
                      <a:r>
                        <a:rPr lang="ar-SA" sz="2200" b="1" dirty="0">
                          <a:latin typeface="Times New Roman"/>
                          <a:ea typeface="Times New Roman"/>
                        </a:rPr>
                        <a:t>وجها </a:t>
                      </a:r>
                      <a:r>
                        <a:rPr lang="ar-SA" sz="2200" b="1" dirty="0" smtClean="0">
                          <a:latin typeface="Times New Roman"/>
                          <a:ea typeface="Times New Roman"/>
                        </a:rPr>
                        <a:t>لوجهة.</a:t>
                      </a:r>
                      <a:endParaRPr lang="en-US" sz="2200" b="1" dirty="0">
                        <a:latin typeface="Times New Roman"/>
                        <a:ea typeface="Times New Roman"/>
                      </a:endParaRPr>
                    </a:p>
                    <a:p>
                      <a:pPr algn="justLow" rtl="1">
                        <a:spcAft>
                          <a:spcPts val="0"/>
                        </a:spcAft>
                      </a:pPr>
                      <a:r>
                        <a:rPr lang="ar-SA" sz="2200" b="1" dirty="0" smtClean="0">
                          <a:latin typeface="Times New Roman"/>
                          <a:ea typeface="Times New Roman"/>
                        </a:rPr>
                        <a:t>- يلي </a:t>
                      </a:r>
                      <a:r>
                        <a:rPr lang="ar-SA" sz="2200" b="1" dirty="0">
                          <a:latin typeface="Times New Roman"/>
                          <a:ea typeface="Times New Roman"/>
                        </a:rPr>
                        <a:t>التوجيه ويعتبر الواجهة الختامية لبرنامج </a:t>
                      </a:r>
                      <a:r>
                        <a:rPr lang="ar-SA" sz="2200" b="1" dirty="0" smtClean="0">
                          <a:latin typeface="Times New Roman"/>
                          <a:ea typeface="Times New Roman"/>
                        </a:rPr>
                        <a:t>التوجيه.</a:t>
                      </a:r>
                      <a:endParaRPr lang="en-US" sz="2200" b="1" dirty="0">
                        <a:latin typeface="Times New Roman"/>
                        <a:ea typeface="Times New Roman"/>
                      </a:endParaRPr>
                    </a:p>
                  </a:txBody>
                  <a:tcPr marL="74295" marR="742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2000"/>
                                        <p:tgtEl>
                                          <p:spTgt spid="4"/>
                                        </p:tgtEl>
                                      </p:cBhvr>
                                    </p:animEffect>
                                  </p:childTnLst>
                                </p:cTn>
                              </p:par>
                            </p:childTnLst>
                          </p:cTn>
                        </p:par>
                        <p:par>
                          <p:cTn id="8" fill="hold">
                            <p:stCondLst>
                              <p:cond delay="2000"/>
                            </p:stCondLst>
                            <p:childTnLst>
                              <p:par>
                                <p:cTn id="9" presetID="1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slide(fromLeft)">
                                      <p:cBhvr>
                                        <p:cTn id="11"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1910662" y="1340768"/>
            <a:ext cx="6942771" cy="4401205"/>
          </a:xfrm>
          <a:prstGeom prst="rect">
            <a:avLst/>
          </a:prstGeom>
          <a:noFill/>
        </p:spPr>
        <p:txBody>
          <a:bodyPr wrap="square" rtlCol="1">
            <a:spAutoFit/>
          </a:bodyPr>
          <a:lstStyle/>
          <a:p>
            <a:pPr algn="just"/>
            <a:r>
              <a:rPr lang="ar-SA" sz="2800" b="1" dirty="0" smtClean="0">
                <a:solidFill>
                  <a:srgbClr val="800080"/>
                </a:solidFill>
              </a:rPr>
              <a:t>هناك </a:t>
            </a:r>
            <a:r>
              <a:rPr lang="ar-SA" sz="2800" b="1" dirty="0" err="1" smtClean="0">
                <a:solidFill>
                  <a:srgbClr val="800080"/>
                </a:solidFill>
              </a:rPr>
              <a:t>تعاريف</a:t>
            </a:r>
            <a:r>
              <a:rPr lang="ar-SA" sz="2800" b="1" dirty="0" smtClean="0">
                <a:solidFill>
                  <a:srgbClr val="800080"/>
                </a:solidFill>
              </a:rPr>
              <a:t> عده أذكر منها التالي : </a:t>
            </a:r>
          </a:p>
          <a:p>
            <a:pPr algn="just"/>
            <a:r>
              <a:rPr lang="ar-SA" sz="2800" b="1" dirty="0" smtClean="0"/>
              <a:t>1 </a:t>
            </a:r>
            <a:r>
              <a:rPr lang="ar-SA" sz="2800" b="1" dirty="0" err="1" smtClean="0"/>
              <a:t>ـ</a:t>
            </a:r>
            <a:r>
              <a:rPr lang="ar-SA" sz="2800" b="1" dirty="0" smtClean="0"/>
              <a:t> هو عملية بناءة تهدف إلى مساعدة الفرد لكي يفهم ذاته ويدرس شخصيته ويعرف خبراته ويحدد مشكلاته وينمي إمكاناته ويحل مشكلاته في ضوء معرفته ورغبته وتدريبه لكي يصل إلى تحديد وتحقيق أهدافه وتحقيق الصحة النفسية والتوافق شخصيا وأسريا وتربويا ومهنيا </a:t>
            </a:r>
            <a:r>
              <a:rPr lang="ar-SA" sz="2800" b="1" dirty="0" err="1" smtClean="0"/>
              <a:t>وترواجياَ</a:t>
            </a:r>
            <a:r>
              <a:rPr lang="ar-SA" sz="2800" b="1" dirty="0" smtClean="0"/>
              <a:t>.</a:t>
            </a:r>
          </a:p>
          <a:p>
            <a:pPr algn="just"/>
            <a:r>
              <a:rPr lang="ar-SA" sz="2800" b="1" dirty="0" smtClean="0"/>
              <a:t>2 </a:t>
            </a:r>
            <a:r>
              <a:rPr lang="ar-SA" sz="2800" b="1" dirty="0" err="1" smtClean="0"/>
              <a:t>ـ</a:t>
            </a:r>
            <a:r>
              <a:rPr lang="ar-SA" sz="2800" b="1" dirty="0" smtClean="0"/>
              <a:t> هو عملية تعليم وتعلم نفسي واجتماعي .</a:t>
            </a:r>
          </a:p>
          <a:p>
            <a:pPr algn="just"/>
            <a:r>
              <a:rPr lang="ar-SA" sz="2800" b="1" dirty="0" smtClean="0"/>
              <a:t>3 </a:t>
            </a:r>
            <a:r>
              <a:rPr lang="ar-SA" sz="2800" b="1" dirty="0" err="1" smtClean="0"/>
              <a:t>ـ</a:t>
            </a:r>
            <a:r>
              <a:rPr lang="ar-SA" sz="2800" b="1" dirty="0" smtClean="0"/>
              <a:t> هو علاقة مهنية بين المرشد النفسي الذي يســـاعد  </a:t>
            </a:r>
          </a:p>
          <a:p>
            <a:pPr algn="just"/>
            <a:r>
              <a:rPr lang="ar-SA" sz="2800" b="1" dirty="0" smtClean="0"/>
              <a:t>     العميل على فهم نفسه وحل مشكلاته.</a:t>
            </a:r>
          </a:p>
        </p:txBody>
      </p:sp>
      <p:sp>
        <p:nvSpPr>
          <p:cNvPr id="5" name="مستطيل 4"/>
          <p:cNvSpPr/>
          <p:nvPr/>
        </p:nvSpPr>
        <p:spPr>
          <a:xfrm>
            <a:off x="6552283" y="764704"/>
            <a:ext cx="2388794" cy="587853"/>
          </a:xfrm>
          <a:prstGeom prst="rect">
            <a:avLst/>
          </a:prstGeom>
        </p:spPr>
        <p:txBody>
          <a:bodyPr wrap="none">
            <a:spAutoFit/>
          </a:bodyPr>
          <a:lstStyle/>
          <a:p>
            <a:pPr marL="342900" lvl="0" indent="-342900">
              <a:lnSpc>
                <a:spcPct val="115000"/>
              </a:lnSpc>
              <a:spcAft>
                <a:spcPts val="1000"/>
              </a:spcAft>
              <a:buBlip>
                <a:blip r:embed="rId2"/>
              </a:buBlip>
            </a:pPr>
            <a:r>
              <a:rPr lang="ar-SA" sz="2800" b="1" u="sng" dirty="0" smtClean="0">
                <a:solidFill>
                  <a:srgbClr val="00B050"/>
                </a:solidFill>
                <a:latin typeface="Calibri"/>
                <a:ea typeface="Calibri"/>
                <a:cs typeface="Arial"/>
              </a:rPr>
              <a:t>الإرشاد النفسي:</a:t>
            </a:r>
            <a:endParaRPr lang="en-US" sz="2000" u="sng" dirty="0">
              <a:latin typeface="Calibri"/>
              <a:ea typeface="Calibri"/>
              <a:cs typeface="Arial"/>
            </a:endParaRPr>
          </a:p>
        </p:txBody>
      </p:sp>
      <p:sp>
        <p:nvSpPr>
          <p:cNvPr id="6" name="Rectangle 1"/>
          <p:cNvSpPr>
            <a:spLocks noChangeArrowheads="1"/>
          </p:cNvSpPr>
          <p:nvPr/>
        </p:nvSpPr>
        <p:spPr bwMode="auto">
          <a:xfrm>
            <a:off x="4953001" y="116633"/>
            <a:ext cx="4172914"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ar-SA" sz="4000" b="1" u="sng" dirty="0" smtClean="0">
                <a:solidFill>
                  <a:srgbClr val="FF0000"/>
                </a:solidFill>
              </a:rPr>
              <a:t>أنواع الإرشاد:</a:t>
            </a:r>
            <a:endParaRPr kumimoji="0" lang="ar-SA" sz="4400" b="0" u="none" strike="noStrike" cap="none" normalizeH="0" baseline="0" dirty="0" smtClean="0">
              <a:ln>
                <a:noFill/>
              </a:ln>
              <a:solidFill>
                <a:srgbClr val="FF0000"/>
              </a:solidFill>
              <a:effectLst/>
              <a:latin typeface="Arial" pitchFamily="34" charset="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10" dur="1000" fill="hold"/>
                                        <p:tgtEl>
                                          <p:spTgt spid="5"/>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5"/>
                                        </p:tgtEl>
                                      </p:cBhvr>
                                    </p:animEffect>
                                  </p:childTnLst>
                                </p:cTn>
                              </p:par>
                            </p:childTnLst>
                          </p:cTn>
                        </p:par>
                        <p:par>
                          <p:cTn id="15" fill="hold">
                            <p:stCondLst>
                              <p:cond delay="1000"/>
                            </p:stCondLst>
                            <p:childTnLst>
                              <p:par>
                                <p:cTn id="16" presetID="12" presetClass="entr" presetSubtype="4"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slide(fromBottom)">
                                      <p:cBhvr>
                                        <p:cTn id="18"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1364601" y="1340768"/>
            <a:ext cx="7488832" cy="3831818"/>
          </a:xfrm>
          <a:prstGeom prst="rect">
            <a:avLst/>
          </a:prstGeom>
          <a:noFill/>
        </p:spPr>
        <p:txBody>
          <a:bodyPr wrap="square" rtlCol="1">
            <a:spAutoFit/>
          </a:bodyPr>
          <a:lstStyle/>
          <a:p>
            <a:pPr algn="just"/>
            <a:r>
              <a:rPr lang="ar-SA" sz="2700" b="1" dirty="0" smtClean="0"/>
              <a:t>عملية يقصد </a:t>
            </a:r>
            <a:r>
              <a:rPr lang="ar-SA" sz="2700" b="1" dirty="0" err="1" smtClean="0"/>
              <a:t>بها</a:t>
            </a:r>
            <a:r>
              <a:rPr lang="ar-SA" sz="2700" b="1" dirty="0" smtClean="0"/>
              <a:t> مساعدة الفرد على اكتشاف إمكانياته المختلفة وتوجيهها إلى المجالات التعليمية التي تتناسب معها مما يودي إلى تحقيقها وحسن استثمارها.</a:t>
            </a:r>
          </a:p>
          <a:p>
            <a:pPr algn="just"/>
            <a:r>
              <a:rPr lang="ar-SA" sz="2700" b="1" dirty="0" smtClean="0">
                <a:solidFill>
                  <a:srgbClr val="800080"/>
                </a:solidFill>
              </a:rPr>
              <a:t>والأسس التي يقوم عليها الإرشاد التربوي هي:</a:t>
            </a:r>
          </a:p>
          <a:p>
            <a:pPr algn="just"/>
            <a:r>
              <a:rPr lang="ar-SA" sz="2700" b="1" dirty="0" smtClean="0">
                <a:solidFill>
                  <a:schemeClr val="accent2">
                    <a:lumMod val="75000"/>
                  </a:schemeClr>
                </a:solidFill>
              </a:rPr>
              <a:t>1 </a:t>
            </a:r>
            <a:r>
              <a:rPr lang="ar-SA" sz="2700" b="1" dirty="0" err="1" smtClean="0">
                <a:solidFill>
                  <a:schemeClr val="accent2">
                    <a:lumMod val="75000"/>
                  </a:schemeClr>
                </a:solidFill>
              </a:rPr>
              <a:t>ـ</a:t>
            </a:r>
            <a:r>
              <a:rPr lang="ar-SA" sz="2700" b="1" dirty="0" smtClean="0">
                <a:solidFill>
                  <a:schemeClr val="accent2">
                    <a:lumMod val="75000"/>
                  </a:schemeClr>
                </a:solidFill>
              </a:rPr>
              <a:t> اختلاف الإفراد فيما بينهم وهذا ما يطلق عليه مبدأ الفروق الفردية.</a:t>
            </a:r>
          </a:p>
          <a:p>
            <a:pPr algn="just"/>
            <a:r>
              <a:rPr lang="ar-SA" sz="2700" b="1" dirty="0" smtClean="0">
                <a:solidFill>
                  <a:schemeClr val="accent2">
                    <a:lumMod val="75000"/>
                  </a:schemeClr>
                </a:solidFill>
              </a:rPr>
              <a:t> 2 </a:t>
            </a:r>
            <a:r>
              <a:rPr lang="ar-SA" sz="2700" b="1" dirty="0" err="1" smtClean="0">
                <a:solidFill>
                  <a:schemeClr val="accent2">
                    <a:lumMod val="75000"/>
                  </a:schemeClr>
                </a:solidFill>
              </a:rPr>
              <a:t>ـ</a:t>
            </a:r>
            <a:r>
              <a:rPr lang="ar-SA" sz="2700" b="1" dirty="0" smtClean="0">
                <a:solidFill>
                  <a:schemeClr val="accent2">
                    <a:lumMod val="75000"/>
                  </a:schemeClr>
                </a:solidFill>
              </a:rPr>
              <a:t> اختلاف المجالات التعليمية بما نحتاج إليه من قدرات عقلية .</a:t>
            </a:r>
          </a:p>
          <a:p>
            <a:pPr algn="just"/>
            <a:r>
              <a:rPr lang="ar-SA" sz="2700" b="1" dirty="0" smtClean="0">
                <a:solidFill>
                  <a:schemeClr val="accent2">
                    <a:lumMod val="75000"/>
                  </a:schemeClr>
                </a:solidFill>
              </a:rPr>
              <a:t>3 </a:t>
            </a:r>
            <a:r>
              <a:rPr lang="ar-SA" sz="2700" b="1" dirty="0" err="1" smtClean="0">
                <a:solidFill>
                  <a:schemeClr val="accent2">
                    <a:lumMod val="75000"/>
                  </a:schemeClr>
                </a:solidFill>
              </a:rPr>
              <a:t>ـ</a:t>
            </a:r>
            <a:r>
              <a:rPr lang="ar-SA" sz="2700" b="1" dirty="0" smtClean="0">
                <a:solidFill>
                  <a:schemeClr val="accent2">
                    <a:lumMod val="75000"/>
                  </a:schemeClr>
                </a:solidFill>
              </a:rPr>
              <a:t> الإرشاد التربوي يوجه التلميذ إلى المجال الذي يتناسب معه قدراته وإمكاناته مما يزيد من احتمال نجاح الفرد.</a:t>
            </a:r>
          </a:p>
        </p:txBody>
      </p:sp>
      <p:sp>
        <p:nvSpPr>
          <p:cNvPr id="5" name="مستطيل 4"/>
          <p:cNvSpPr/>
          <p:nvPr/>
        </p:nvSpPr>
        <p:spPr>
          <a:xfrm>
            <a:off x="6448087" y="764704"/>
            <a:ext cx="2492990" cy="587853"/>
          </a:xfrm>
          <a:prstGeom prst="rect">
            <a:avLst/>
          </a:prstGeom>
        </p:spPr>
        <p:txBody>
          <a:bodyPr wrap="none">
            <a:spAutoFit/>
          </a:bodyPr>
          <a:lstStyle/>
          <a:p>
            <a:pPr marL="342900" lvl="0" indent="-342900">
              <a:lnSpc>
                <a:spcPct val="115000"/>
              </a:lnSpc>
              <a:spcAft>
                <a:spcPts val="1000"/>
              </a:spcAft>
              <a:buBlip>
                <a:blip r:embed="rId2"/>
              </a:buBlip>
            </a:pPr>
            <a:r>
              <a:rPr lang="ar-SA" sz="2800" b="1" u="sng" dirty="0" smtClean="0">
                <a:solidFill>
                  <a:srgbClr val="00B050"/>
                </a:solidFill>
                <a:latin typeface="Calibri"/>
                <a:ea typeface="Calibri"/>
                <a:cs typeface="Arial"/>
              </a:rPr>
              <a:t>الإرشاد التربوي:</a:t>
            </a:r>
            <a:endParaRPr lang="en-US" sz="2000" u="sng" dirty="0">
              <a:latin typeface="Calibri"/>
              <a:ea typeface="Calibri"/>
              <a:cs typeface="Arial"/>
            </a:endParaRPr>
          </a:p>
        </p:txBody>
      </p:sp>
      <p:sp>
        <p:nvSpPr>
          <p:cNvPr id="6" name="Rectangle 1"/>
          <p:cNvSpPr>
            <a:spLocks noChangeArrowheads="1"/>
          </p:cNvSpPr>
          <p:nvPr/>
        </p:nvSpPr>
        <p:spPr bwMode="auto">
          <a:xfrm>
            <a:off x="5638801" y="116633"/>
            <a:ext cx="3487114"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ar-SA" sz="3600" b="1" u="sng" dirty="0" smtClean="0">
                <a:solidFill>
                  <a:srgbClr val="FF0000"/>
                </a:solidFill>
              </a:rPr>
              <a:t>تابع : أنواع الإرشاد:</a:t>
            </a:r>
            <a:endParaRPr lang="ar-SA" sz="4000" dirty="0" smtClean="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10" dur="1000" fill="hold"/>
                                        <p:tgtEl>
                                          <p:spTgt spid="5"/>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5"/>
                                        </p:tgtEl>
                                      </p:cBhvr>
                                    </p:animEffect>
                                  </p:childTnLst>
                                </p:cTn>
                              </p:par>
                            </p:childTnLst>
                          </p:cTn>
                        </p:par>
                        <p:par>
                          <p:cTn id="15" fill="hold">
                            <p:stCondLst>
                              <p:cond delay="1000"/>
                            </p:stCondLst>
                            <p:childTnLst>
                              <p:par>
                                <p:cTn id="16" presetID="12" presetClass="entr" presetSubtype="4"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slide(fromBottom)">
                                      <p:cBhvr>
                                        <p:cTn id="18"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5031009" y="116633"/>
            <a:ext cx="4094905"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1" i="1" u="sng" strike="noStrike" cap="none" normalizeH="0" baseline="0" dirty="0" smtClean="0">
                <a:ln>
                  <a:noFill/>
                </a:ln>
                <a:solidFill>
                  <a:srgbClr val="FF0000"/>
                </a:solidFill>
                <a:effectLst/>
                <a:latin typeface="Calibri" pitchFamily="34" charset="0"/>
                <a:ea typeface="Calibri" pitchFamily="34" charset="0"/>
                <a:cs typeface="Arial" pitchFamily="34" charset="0"/>
              </a:rPr>
              <a:t>خصائص الإرشاد الاجتماعي :</a:t>
            </a:r>
            <a:endParaRPr kumimoji="0" lang="ar-SA" sz="2800" b="0" i="0" u="none" strike="noStrike" cap="none" normalizeH="0" baseline="0" dirty="0" smtClean="0">
              <a:ln>
                <a:noFill/>
              </a:ln>
              <a:solidFill>
                <a:srgbClr val="FF0000"/>
              </a:solidFill>
              <a:effectLst/>
              <a:latin typeface="Arial" pitchFamily="34" charset="0"/>
              <a:cs typeface="Arial" pitchFamily="34" charset="0"/>
            </a:endParaRPr>
          </a:p>
        </p:txBody>
      </p:sp>
      <p:sp>
        <p:nvSpPr>
          <p:cNvPr id="4" name="مربع نص 3"/>
          <p:cNvSpPr txBox="1"/>
          <p:nvPr/>
        </p:nvSpPr>
        <p:spPr>
          <a:xfrm>
            <a:off x="1910662" y="764705"/>
            <a:ext cx="7020780" cy="4154984"/>
          </a:xfrm>
          <a:prstGeom prst="rect">
            <a:avLst/>
          </a:prstGeom>
          <a:noFill/>
        </p:spPr>
        <p:txBody>
          <a:bodyPr wrap="square" rtlCol="1">
            <a:spAutoFit/>
          </a:bodyPr>
          <a:lstStyle/>
          <a:p>
            <a:pPr lvl="0" algn="just">
              <a:buBlip>
                <a:blip r:embed="rId2"/>
              </a:buBlip>
            </a:pPr>
            <a:r>
              <a:rPr lang="ar-SA" sz="2400" b="1" dirty="0" smtClean="0"/>
              <a:t> أنه عملية تقوم على أساس التفاعل بين المرشد الاجتماعي والمسترشد (العميل أو الأسرة) .</a:t>
            </a:r>
            <a:endParaRPr lang="en-US" sz="2400" b="1" dirty="0" smtClean="0"/>
          </a:p>
          <a:p>
            <a:pPr lvl="0" algn="just">
              <a:buBlip>
                <a:blip r:embed="rId2"/>
              </a:buBlip>
            </a:pPr>
            <a:r>
              <a:rPr lang="ar-SA" sz="2400" b="1" dirty="0" smtClean="0"/>
              <a:t> وحدة عمل المرشد الاجتماعي هي الفرد أو الأسرة أو كلاهما.</a:t>
            </a:r>
            <a:endParaRPr lang="en-US" sz="2400" b="1" dirty="0" smtClean="0"/>
          </a:p>
          <a:p>
            <a:pPr lvl="0" algn="just">
              <a:buBlip>
                <a:blip r:embed="rId2"/>
              </a:buBlip>
            </a:pPr>
            <a:r>
              <a:rPr lang="ar-SA" sz="2400" b="1" dirty="0" smtClean="0"/>
              <a:t> تهدف عملية الإرشاد الاجتماعي إلى مساعدة العملاء على مساعدة أنفسهم لمواجهة المشكلات ويتحقق من خلال ذلك أهداف علاجية ووقائية وإنمائية .</a:t>
            </a:r>
            <a:endParaRPr lang="en-US" sz="2400" b="1" dirty="0" smtClean="0"/>
          </a:p>
          <a:p>
            <a:pPr lvl="0" algn="just">
              <a:buBlip>
                <a:blip r:embed="rId2"/>
              </a:buBlip>
            </a:pPr>
            <a:r>
              <a:rPr lang="ar-SA" sz="2400" b="1" dirty="0" smtClean="0"/>
              <a:t> تقوم عملية الإرشاد الاجتماعي على أساس علمية مستفيدة من العلوم الإنسانية الأخرى .</a:t>
            </a:r>
            <a:endParaRPr lang="en-US" sz="2400" b="1" dirty="0" smtClean="0"/>
          </a:p>
          <a:p>
            <a:pPr lvl="0" algn="just">
              <a:buBlip>
                <a:blip r:embed="rId2"/>
              </a:buBlip>
            </a:pPr>
            <a:r>
              <a:rPr lang="ar-SA" sz="2400" b="1" dirty="0" smtClean="0"/>
              <a:t> الإرشاد الاجتماعي أسلوب تطبيقي للمعارف العلمية أي يعتمد على الممارسة المهنية.</a:t>
            </a:r>
            <a:endParaRPr lang="en-US" sz="2400" b="1" dirty="0" smtClean="0"/>
          </a:p>
          <a:p>
            <a:pPr lvl="0" algn="just">
              <a:buBlip>
                <a:blip r:embed="rId2"/>
              </a:buBlip>
            </a:pPr>
            <a:r>
              <a:rPr lang="ar-SA" sz="2400" b="1" dirty="0" smtClean="0"/>
              <a:t> يمارس الإرشاد الاجتماعي من خلال مؤسسات أولية أو ثانوية .</a:t>
            </a:r>
            <a:endParaRPr lang="ar-SA" sz="24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5031009" y="116633"/>
            <a:ext cx="4094905"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1" i="1" u="sng" strike="noStrike" cap="none" normalizeH="0" baseline="0" dirty="0" smtClean="0">
                <a:ln>
                  <a:noFill/>
                </a:ln>
                <a:solidFill>
                  <a:srgbClr val="FF0000"/>
                </a:solidFill>
                <a:effectLst/>
                <a:latin typeface="Calibri" pitchFamily="34" charset="0"/>
                <a:ea typeface="Calibri" pitchFamily="34" charset="0"/>
                <a:cs typeface="Arial" pitchFamily="34" charset="0"/>
              </a:rPr>
              <a:t>تابع خصائص الإرشاد الاجتماعي :</a:t>
            </a:r>
            <a:endParaRPr kumimoji="0" lang="ar-SA" sz="2800" b="0" i="0" u="none" strike="noStrike" cap="none" normalizeH="0" baseline="0" dirty="0" smtClean="0">
              <a:ln>
                <a:noFill/>
              </a:ln>
              <a:solidFill>
                <a:srgbClr val="FF0000"/>
              </a:solidFill>
              <a:effectLst/>
              <a:latin typeface="Arial" pitchFamily="34" charset="0"/>
              <a:cs typeface="Arial" pitchFamily="34" charset="0"/>
            </a:endParaRPr>
          </a:p>
        </p:txBody>
      </p:sp>
      <p:sp>
        <p:nvSpPr>
          <p:cNvPr id="4" name="مربع نص 3"/>
          <p:cNvSpPr txBox="1"/>
          <p:nvPr/>
        </p:nvSpPr>
        <p:spPr>
          <a:xfrm>
            <a:off x="1910662" y="764705"/>
            <a:ext cx="7020780" cy="4524315"/>
          </a:xfrm>
          <a:prstGeom prst="rect">
            <a:avLst/>
          </a:prstGeom>
          <a:noFill/>
        </p:spPr>
        <p:txBody>
          <a:bodyPr wrap="square" rtlCol="1">
            <a:spAutoFit/>
          </a:bodyPr>
          <a:lstStyle/>
          <a:p>
            <a:pPr lvl="0" algn="just">
              <a:buBlip>
                <a:blip r:embed="rId2"/>
              </a:buBlip>
            </a:pPr>
            <a:r>
              <a:rPr lang="ar-SA" sz="2400" b="1" dirty="0" smtClean="0"/>
              <a:t>يمارس المرشد الاجتماعي عمله في مجالات متنوعة ومتعددة مثل المجال المدرسي , والمجال الأسري , ومجال العمل مع الفئات الخاصة مثل الأحداث والإدمان .</a:t>
            </a:r>
            <a:endParaRPr lang="en-US" sz="2400" b="1" dirty="0" smtClean="0"/>
          </a:p>
          <a:p>
            <a:pPr lvl="0" algn="just">
              <a:buBlip>
                <a:blip r:embed="rId2"/>
              </a:buBlip>
            </a:pPr>
            <a:r>
              <a:rPr lang="ar-SA" sz="2400" b="1" dirty="0" smtClean="0"/>
              <a:t> لا يقتصر عمل المرشد الاجتماعي على التعامل مع المشكلات فقط أو الأزمات بل يعمل أيضاً في إطار إنمائي ووقائي .</a:t>
            </a:r>
            <a:endParaRPr lang="en-US" sz="2400" b="1" dirty="0" smtClean="0"/>
          </a:p>
          <a:p>
            <a:pPr lvl="0" algn="just">
              <a:buBlip>
                <a:blip r:embed="rId2"/>
              </a:buBlip>
            </a:pPr>
            <a:r>
              <a:rPr lang="ar-SA" sz="2400" b="1" dirty="0" smtClean="0"/>
              <a:t> تقوم العلاقة بين المرشد الاجتماعي والمسترشد على أسس مهنية .</a:t>
            </a:r>
          </a:p>
          <a:p>
            <a:pPr lvl="0" algn="just">
              <a:buBlip>
                <a:blip r:embed="rId2"/>
              </a:buBlip>
            </a:pPr>
            <a:r>
              <a:rPr lang="ar-SA" sz="2400" b="1" dirty="0" smtClean="0"/>
              <a:t> يعتمد نجاح عمل المرشد الاجتماعي على إتقانه للمهارات الضرورية لأداء عمله مثل المهارة في إقامة علاقة مهنية , المهارة في تقدير المشاعر , وغير ذلك من المهارات .</a:t>
            </a:r>
            <a:endParaRPr lang="en-US" sz="2400" dirty="0" smtClean="0"/>
          </a:p>
          <a:p>
            <a:pPr lvl="0" algn="just">
              <a:buBlip>
                <a:blip r:embed="rId2"/>
              </a:buBlip>
            </a:pPr>
            <a:r>
              <a:rPr lang="ar-SA" sz="2400" b="1" dirty="0" smtClean="0"/>
              <a:t> المسترشد شخص عادي أي أن مشكلاته ليست شديدة على النحو الذي يدعو إلى تدخل برامج مثل العلاج النفسي وإن شخصيته متماسكة .</a:t>
            </a:r>
            <a:endParaRPr lang="en-US" sz="24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3782870" y="116633"/>
            <a:ext cx="5343043"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ar-SA" sz="2400" b="1" i="1" u="sng" dirty="0" smtClean="0">
                <a:solidFill>
                  <a:srgbClr val="FF0000"/>
                </a:solidFill>
              </a:rPr>
              <a:t>تابع : العلاقة بين الإرشاد الاجتماعي والعلوم الأخرى</a:t>
            </a:r>
            <a:endParaRPr kumimoji="0" lang="ar-SA" sz="2800" b="0" i="0" u="none" strike="noStrike" cap="none" normalizeH="0" baseline="0" dirty="0" smtClean="0">
              <a:ln>
                <a:noFill/>
              </a:ln>
              <a:solidFill>
                <a:srgbClr val="FF0000"/>
              </a:solidFill>
              <a:effectLst/>
              <a:latin typeface="Arial" pitchFamily="34" charset="0"/>
              <a:cs typeface="Arial" pitchFamily="34" charset="0"/>
            </a:endParaRPr>
          </a:p>
        </p:txBody>
      </p:sp>
      <p:sp>
        <p:nvSpPr>
          <p:cNvPr id="4" name="مربع نص 3"/>
          <p:cNvSpPr txBox="1"/>
          <p:nvPr/>
        </p:nvSpPr>
        <p:spPr>
          <a:xfrm>
            <a:off x="1910662" y="1340768"/>
            <a:ext cx="6942771" cy="3416320"/>
          </a:xfrm>
          <a:prstGeom prst="rect">
            <a:avLst/>
          </a:prstGeom>
          <a:noFill/>
        </p:spPr>
        <p:txBody>
          <a:bodyPr wrap="square" rtlCol="1">
            <a:spAutoFit/>
          </a:bodyPr>
          <a:lstStyle/>
          <a:p>
            <a:pPr algn="just"/>
            <a:r>
              <a:rPr lang="ar-SA" sz="3600" b="1" dirty="0" smtClean="0"/>
              <a:t>الاستفادة من الحقائق التي تكشف طبيعة الإنسان وعلاقته ببيئته وما قدمه , كذلك عن مفهوم الدور وطبيعة الدور الاجتماعي ووظيفته الاجتماعيه والثقافية للفرد وتأثير عمليات التغير والتغيير على مشكلات الإنسان وسلوكة .</a:t>
            </a:r>
            <a:endParaRPr lang="en-US" sz="3600" dirty="0"/>
          </a:p>
        </p:txBody>
      </p:sp>
      <p:sp>
        <p:nvSpPr>
          <p:cNvPr id="5" name="مستطيل 4"/>
          <p:cNvSpPr/>
          <p:nvPr/>
        </p:nvSpPr>
        <p:spPr>
          <a:xfrm>
            <a:off x="6715790" y="764704"/>
            <a:ext cx="2225288" cy="587853"/>
          </a:xfrm>
          <a:prstGeom prst="rect">
            <a:avLst/>
          </a:prstGeom>
        </p:spPr>
        <p:txBody>
          <a:bodyPr wrap="none">
            <a:spAutoFit/>
          </a:bodyPr>
          <a:lstStyle/>
          <a:p>
            <a:pPr marL="342900" lvl="0" indent="-342900">
              <a:lnSpc>
                <a:spcPct val="115000"/>
              </a:lnSpc>
              <a:spcAft>
                <a:spcPts val="1000"/>
              </a:spcAft>
              <a:buBlip>
                <a:blip r:embed="rId2"/>
              </a:buBlip>
            </a:pPr>
            <a:r>
              <a:rPr lang="ar-SA" sz="2800" b="1" u="sng" dirty="0" smtClean="0">
                <a:solidFill>
                  <a:srgbClr val="00B050"/>
                </a:solidFill>
                <a:latin typeface="Calibri"/>
                <a:ea typeface="Calibri"/>
                <a:cs typeface="Arial"/>
              </a:rPr>
              <a:t>علم الاجتماع :</a:t>
            </a:r>
            <a:endParaRPr lang="en-US" sz="2000" u="sng" dirty="0">
              <a:latin typeface="Calibri"/>
              <a:ea typeface="Calibri"/>
              <a:cs typeface="Aria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10" dur="1000" fill="hold"/>
                                        <p:tgtEl>
                                          <p:spTgt spid="5"/>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5"/>
                                        </p:tgtEl>
                                      </p:cBhvr>
                                    </p:animEffect>
                                  </p:childTnLst>
                                </p:cTn>
                              </p:par>
                            </p:childTnLst>
                          </p:cTn>
                        </p:par>
                        <p:par>
                          <p:cTn id="15" fill="hold">
                            <p:stCondLst>
                              <p:cond delay="1000"/>
                            </p:stCondLst>
                            <p:childTnLst>
                              <p:par>
                                <p:cTn id="16" presetID="12" presetClass="entr" presetSubtype="4"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slide(fromBottom)">
                                      <p:cBhvr>
                                        <p:cTn id="18"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3782870" y="116633"/>
            <a:ext cx="5343043"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ar-SA" sz="2400" b="1" i="1" u="sng" dirty="0" smtClean="0">
                <a:solidFill>
                  <a:srgbClr val="FF0000"/>
                </a:solidFill>
              </a:rPr>
              <a:t>تابع : العلاقة بين الإرشاد الاجتماعي والعلوم الأخرى</a:t>
            </a:r>
            <a:endParaRPr kumimoji="0" lang="ar-SA" sz="2800" b="0" i="0" u="none" strike="noStrike" cap="none" normalizeH="0" baseline="0" dirty="0" smtClean="0">
              <a:ln>
                <a:noFill/>
              </a:ln>
              <a:solidFill>
                <a:srgbClr val="FF0000"/>
              </a:solidFill>
              <a:effectLst/>
              <a:latin typeface="Arial" pitchFamily="34" charset="0"/>
              <a:cs typeface="Arial" pitchFamily="34" charset="0"/>
            </a:endParaRPr>
          </a:p>
        </p:txBody>
      </p:sp>
      <p:sp>
        <p:nvSpPr>
          <p:cNvPr id="4" name="مربع نص 3"/>
          <p:cNvSpPr txBox="1"/>
          <p:nvPr/>
        </p:nvSpPr>
        <p:spPr>
          <a:xfrm>
            <a:off x="1910662" y="1340768"/>
            <a:ext cx="6942771" cy="2862322"/>
          </a:xfrm>
          <a:prstGeom prst="rect">
            <a:avLst/>
          </a:prstGeom>
          <a:noFill/>
        </p:spPr>
        <p:txBody>
          <a:bodyPr wrap="square" rtlCol="1">
            <a:spAutoFit/>
          </a:bodyPr>
          <a:lstStyle/>
          <a:p>
            <a:pPr algn="justLow"/>
            <a:r>
              <a:rPr lang="ar-SA" sz="3600" b="1" dirty="0" smtClean="0"/>
              <a:t>بما قدمه من حقائق حول السمات الموروثة والمكتسبة وخاصة بالنسبة للضعاف والمرضى بأمراض مزمنة وأصحاب الأزمات المختلفة والتي أمكن من خلالها تحديد أساليب المساعدة وإمكانياتها وحدود هذه الإمكانيات .</a:t>
            </a:r>
            <a:endParaRPr lang="en-US" sz="3600" dirty="0"/>
          </a:p>
        </p:txBody>
      </p:sp>
      <p:sp>
        <p:nvSpPr>
          <p:cNvPr id="5" name="مستطيل 4"/>
          <p:cNvSpPr/>
          <p:nvPr/>
        </p:nvSpPr>
        <p:spPr>
          <a:xfrm>
            <a:off x="6876091" y="764704"/>
            <a:ext cx="2064988" cy="587853"/>
          </a:xfrm>
          <a:prstGeom prst="rect">
            <a:avLst/>
          </a:prstGeom>
        </p:spPr>
        <p:txBody>
          <a:bodyPr wrap="none">
            <a:spAutoFit/>
          </a:bodyPr>
          <a:lstStyle/>
          <a:p>
            <a:pPr marL="342900" lvl="0" indent="-342900">
              <a:lnSpc>
                <a:spcPct val="115000"/>
              </a:lnSpc>
              <a:spcAft>
                <a:spcPts val="1000"/>
              </a:spcAft>
              <a:buBlip>
                <a:blip r:embed="rId2"/>
              </a:buBlip>
            </a:pPr>
            <a:r>
              <a:rPr lang="ar-SA" sz="2800" b="1" u="sng" dirty="0" smtClean="0">
                <a:solidFill>
                  <a:srgbClr val="00B050"/>
                </a:solidFill>
                <a:latin typeface="Calibri"/>
                <a:ea typeface="Calibri"/>
                <a:cs typeface="Arial"/>
              </a:rPr>
              <a:t>علم الوراثة :</a:t>
            </a:r>
            <a:endParaRPr lang="en-US" sz="2000" u="sng" dirty="0">
              <a:latin typeface="Calibri"/>
              <a:ea typeface="Calibri"/>
              <a:cs typeface="Aria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10" dur="1000" fill="hold"/>
                                        <p:tgtEl>
                                          <p:spTgt spid="5"/>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5"/>
                                        </p:tgtEl>
                                      </p:cBhvr>
                                    </p:animEffect>
                                  </p:childTnLst>
                                </p:cTn>
                              </p:par>
                            </p:childTnLst>
                          </p:cTn>
                        </p:par>
                        <p:par>
                          <p:cTn id="15" fill="hold">
                            <p:stCondLst>
                              <p:cond delay="1000"/>
                            </p:stCondLst>
                            <p:childTnLst>
                              <p:par>
                                <p:cTn id="16" presetID="1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slide(fromLeft)">
                                      <p:cBhvr>
                                        <p:cTn id="18"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3782870" y="116633"/>
            <a:ext cx="5343043"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ar-SA" sz="2400" b="1" i="1" u="sng" dirty="0" smtClean="0">
                <a:solidFill>
                  <a:srgbClr val="FF0000"/>
                </a:solidFill>
              </a:rPr>
              <a:t>تابع :العلاقة بين الإرشاد الاجتماعي والعلوم الأخرى</a:t>
            </a:r>
            <a:endParaRPr kumimoji="0" lang="ar-SA" sz="2800" b="0" i="0" u="none" strike="noStrike" cap="none" normalizeH="0" baseline="0" dirty="0" smtClean="0">
              <a:ln>
                <a:noFill/>
              </a:ln>
              <a:solidFill>
                <a:srgbClr val="FF0000"/>
              </a:solidFill>
              <a:effectLst/>
              <a:latin typeface="Arial" pitchFamily="34" charset="0"/>
              <a:cs typeface="Arial" pitchFamily="34" charset="0"/>
            </a:endParaRPr>
          </a:p>
        </p:txBody>
      </p:sp>
      <p:sp>
        <p:nvSpPr>
          <p:cNvPr id="4" name="مربع نص 3"/>
          <p:cNvSpPr txBox="1"/>
          <p:nvPr/>
        </p:nvSpPr>
        <p:spPr>
          <a:xfrm>
            <a:off x="1910662" y="1340768"/>
            <a:ext cx="6942771" cy="2862322"/>
          </a:xfrm>
          <a:prstGeom prst="rect">
            <a:avLst/>
          </a:prstGeom>
          <a:noFill/>
        </p:spPr>
        <p:txBody>
          <a:bodyPr wrap="square" rtlCol="1">
            <a:spAutoFit/>
          </a:bodyPr>
          <a:lstStyle/>
          <a:p>
            <a:pPr algn="justLow"/>
            <a:r>
              <a:rPr lang="ar-SA" sz="3600" b="1" dirty="0" smtClean="0"/>
              <a:t>بما قدمه من حقائق حول السمات الموروثة والمكتسبة وخاصة بالنسبة للضعاف والمرضى بأمراض مزمنة وأصحاب الأزمات المختلفة والتي أمكن من خلالها تحديد أساليب المساعدة وإمكانياتها وحدود هذه الإمكانيات .</a:t>
            </a:r>
            <a:endParaRPr lang="en-US" sz="3600" dirty="0"/>
          </a:p>
        </p:txBody>
      </p:sp>
      <p:sp>
        <p:nvSpPr>
          <p:cNvPr id="5" name="مستطيل 4"/>
          <p:cNvSpPr/>
          <p:nvPr/>
        </p:nvSpPr>
        <p:spPr>
          <a:xfrm>
            <a:off x="4106101" y="764704"/>
            <a:ext cx="4834977" cy="587853"/>
          </a:xfrm>
          <a:prstGeom prst="rect">
            <a:avLst/>
          </a:prstGeom>
        </p:spPr>
        <p:txBody>
          <a:bodyPr wrap="none">
            <a:spAutoFit/>
          </a:bodyPr>
          <a:lstStyle/>
          <a:p>
            <a:pPr marL="342900" lvl="0" indent="-342900">
              <a:lnSpc>
                <a:spcPct val="115000"/>
              </a:lnSpc>
              <a:spcAft>
                <a:spcPts val="1000"/>
              </a:spcAft>
              <a:buBlip>
                <a:blip r:embed="rId2"/>
              </a:buBlip>
            </a:pPr>
            <a:r>
              <a:rPr lang="ar-SA" sz="2800" b="1" u="sng" dirty="0" smtClean="0">
                <a:solidFill>
                  <a:srgbClr val="00B050"/>
                </a:solidFill>
                <a:latin typeface="Calibri"/>
                <a:ea typeface="Calibri"/>
                <a:cs typeface="Arial"/>
              </a:rPr>
              <a:t>علوم القانون (التشريعات) والشريعة:</a:t>
            </a:r>
            <a:endParaRPr lang="en-US" sz="2000" u="sng" dirty="0">
              <a:latin typeface="Calibri"/>
              <a:ea typeface="Calibri"/>
              <a:cs typeface="Aria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10" dur="1000" fill="hold"/>
                                        <p:tgtEl>
                                          <p:spTgt spid="5"/>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5"/>
                                        </p:tgtEl>
                                      </p:cBhvr>
                                    </p:animEffect>
                                  </p:childTnLst>
                                </p:cTn>
                              </p:par>
                            </p:childTnLst>
                          </p:cTn>
                        </p:par>
                        <p:par>
                          <p:cTn id="15" fill="hold">
                            <p:stCondLst>
                              <p:cond delay="1000"/>
                            </p:stCondLst>
                            <p:childTnLst>
                              <p:par>
                                <p:cTn id="16" presetID="1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slide(fromRight)">
                                      <p:cBhvr>
                                        <p:cTn id="18"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3782870" y="116633"/>
            <a:ext cx="5343043"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ar-SA" sz="2400" b="1" i="1" u="sng" dirty="0" smtClean="0">
                <a:solidFill>
                  <a:srgbClr val="FF0000"/>
                </a:solidFill>
              </a:rPr>
              <a:t>تابع : العلاقة بين الإرشاد الاجتماعي والعلوم الأخرى</a:t>
            </a:r>
            <a:endParaRPr kumimoji="0" lang="ar-SA" sz="2800" b="0" i="0" u="none" strike="noStrike" cap="none" normalizeH="0" baseline="0" dirty="0" smtClean="0">
              <a:ln>
                <a:noFill/>
              </a:ln>
              <a:solidFill>
                <a:srgbClr val="FF0000"/>
              </a:solidFill>
              <a:effectLst/>
              <a:latin typeface="Arial" pitchFamily="34" charset="0"/>
              <a:cs typeface="Arial" pitchFamily="34" charset="0"/>
            </a:endParaRPr>
          </a:p>
        </p:txBody>
      </p:sp>
      <p:sp>
        <p:nvSpPr>
          <p:cNvPr id="4" name="مربع نص 3"/>
          <p:cNvSpPr txBox="1"/>
          <p:nvPr/>
        </p:nvSpPr>
        <p:spPr>
          <a:xfrm>
            <a:off x="1910662" y="1361668"/>
            <a:ext cx="6942771" cy="3939540"/>
          </a:xfrm>
          <a:prstGeom prst="rect">
            <a:avLst/>
          </a:prstGeom>
          <a:noFill/>
        </p:spPr>
        <p:txBody>
          <a:bodyPr wrap="square" rtlCol="1">
            <a:spAutoFit/>
          </a:bodyPr>
          <a:lstStyle/>
          <a:p>
            <a:pPr algn="justLow"/>
            <a:r>
              <a:rPr lang="ar-SA" sz="2500" b="1" dirty="0" smtClean="0"/>
              <a:t>إن الرعاية الصحية أحد الدعائم الأساسية في برامج الرعاية الاجتماعية وصولاً إلى توفير مستوى الرفاهية العامة للمجتمع ويعتبر برنامج الرعاية الصحية من بين الخدمات الاجتماعية التي تقدمها الدولة لمواطنيها في شكل برامج علاجية تقدم من خلال المؤسسات العلاجية .</a:t>
            </a:r>
            <a:endParaRPr lang="en-US" sz="2500" dirty="0" smtClean="0"/>
          </a:p>
          <a:p>
            <a:pPr algn="justLow"/>
            <a:r>
              <a:rPr lang="ar-SA" sz="2500" b="1" dirty="0" smtClean="0"/>
              <a:t>وبرامج الرعاية الصحية تدرك أهمية التفاعل المستمر بين الصحة وبين البيئة الاجتماعية , كذلك فإن الإرشاد الاجتماعي يهتم بالجوانب الصحية للإنسان والأمراض المتوطنة وإمكانية العلاج , والأمراض المزمنة وتأثيرها على قدرات الإنسان , الأمراض المعدية وأهمية الوعي البيئي في التخلص منها .</a:t>
            </a:r>
            <a:endParaRPr lang="en-US" sz="2500" dirty="0"/>
          </a:p>
        </p:txBody>
      </p:sp>
      <p:sp>
        <p:nvSpPr>
          <p:cNvPr id="5" name="مستطيل 4"/>
          <p:cNvSpPr/>
          <p:nvPr/>
        </p:nvSpPr>
        <p:spPr>
          <a:xfrm>
            <a:off x="3756647" y="764704"/>
            <a:ext cx="5184432" cy="587853"/>
          </a:xfrm>
          <a:prstGeom prst="rect">
            <a:avLst/>
          </a:prstGeom>
        </p:spPr>
        <p:txBody>
          <a:bodyPr wrap="none">
            <a:spAutoFit/>
          </a:bodyPr>
          <a:lstStyle/>
          <a:p>
            <a:pPr marL="342900" lvl="0" indent="-342900">
              <a:lnSpc>
                <a:spcPct val="115000"/>
              </a:lnSpc>
              <a:spcAft>
                <a:spcPts val="1000"/>
              </a:spcAft>
              <a:buBlip>
                <a:blip r:embed="rId2"/>
              </a:buBlip>
            </a:pPr>
            <a:r>
              <a:rPr lang="ar-SA" sz="2800" b="1" u="sng" dirty="0" smtClean="0">
                <a:solidFill>
                  <a:srgbClr val="00B050"/>
                </a:solidFill>
                <a:latin typeface="Calibri"/>
                <a:ea typeface="Calibri"/>
                <a:cs typeface="Arial"/>
              </a:rPr>
              <a:t>علاقة الإرشاد الاجتماعي بعلوم الصحة :</a:t>
            </a:r>
            <a:endParaRPr lang="en-US" sz="2000" u="sng" dirty="0">
              <a:latin typeface="Calibri"/>
              <a:ea typeface="Calibri"/>
              <a:cs typeface="Aria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10" dur="1000" fill="hold"/>
                                        <p:tgtEl>
                                          <p:spTgt spid="5"/>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5"/>
                                        </p:tgtEl>
                                      </p:cBhvr>
                                    </p:animEffect>
                                  </p:childTnLst>
                                </p:cTn>
                              </p:par>
                            </p:childTnLst>
                          </p:cTn>
                        </p:par>
                        <p:par>
                          <p:cTn id="15" fill="hold">
                            <p:stCondLst>
                              <p:cond delay="1000"/>
                            </p:stCondLst>
                            <p:childTnLst>
                              <p:par>
                                <p:cTn id="16" presetID="12" presetClass="entr" presetSubtype="4"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slide(fromBottom)">
                                      <p:cBhvr>
                                        <p:cTn id="18"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3782870" y="116633"/>
            <a:ext cx="5343043"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ar-SA" sz="2400" b="1" i="1" u="sng" dirty="0" smtClean="0">
                <a:solidFill>
                  <a:srgbClr val="FF0000"/>
                </a:solidFill>
              </a:rPr>
              <a:t>تابع : العلاقة بين الإرشاد الاجتماعي والعلوم الأخرى</a:t>
            </a:r>
            <a:endParaRPr kumimoji="0" lang="ar-SA" sz="2800" b="0" i="0" u="none" strike="noStrike" cap="none" normalizeH="0" baseline="0" dirty="0" smtClean="0">
              <a:ln>
                <a:noFill/>
              </a:ln>
              <a:solidFill>
                <a:srgbClr val="FF0000"/>
              </a:solidFill>
              <a:effectLst/>
              <a:latin typeface="Arial" pitchFamily="34" charset="0"/>
              <a:cs typeface="Arial" pitchFamily="34" charset="0"/>
            </a:endParaRPr>
          </a:p>
        </p:txBody>
      </p:sp>
      <p:sp>
        <p:nvSpPr>
          <p:cNvPr id="4" name="مربع نص 3"/>
          <p:cNvSpPr txBox="1"/>
          <p:nvPr/>
        </p:nvSpPr>
        <p:spPr>
          <a:xfrm>
            <a:off x="1910662" y="757148"/>
            <a:ext cx="6942771" cy="4832092"/>
          </a:xfrm>
          <a:prstGeom prst="rect">
            <a:avLst/>
          </a:prstGeom>
          <a:noFill/>
        </p:spPr>
        <p:txBody>
          <a:bodyPr wrap="square" rtlCol="1">
            <a:spAutoFit/>
          </a:bodyPr>
          <a:lstStyle/>
          <a:p>
            <a:pPr algn="justLow"/>
            <a:r>
              <a:rPr lang="ar-SA" sz="2800" b="1" dirty="0" smtClean="0"/>
              <a:t>والمرشد الاجتماعي يستفيد من هذه العلوم الصحية في مجالات عمله المتنوعة مثل المجال الطبي , مجال العمل مع الفئات الخاصة كالمعاقين, الصم, المكفوفين, المرضى بأمراض مزمنه, حيث أن العوامل الاجتماعية تأثر على المريض وعلى أستجابته للعلاج .</a:t>
            </a:r>
            <a:endParaRPr lang="en-US" sz="2800" dirty="0" smtClean="0"/>
          </a:p>
          <a:p>
            <a:pPr algn="justLow"/>
            <a:r>
              <a:rPr lang="ar-SA" sz="2800" b="1" dirty="0" smtClean="0"/>
              <a:t>ومما سبق يتضح أن العلوم الإنسانية والاجتماعية والطبيعية تستفيد من بعضها ما يدعم الممارسة الميدانية والتعامل مع الإنسان وبما أن الإنسان متكامل في أجراءه فإن العلوم أيضاً متكاملة ومترابطة كل علم يضيف للعلوم الأخرى منها أيضاً ما يفيده , ولكن كل علم له تميزه وكذلك كل مهنة .</a:t>
            </a:r>
            <a:endParaRPr lang="en-US" sz="28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Lef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0"/>
            <a:ext cx="8839200" cy="1447800"/>
          </a:xfrm>
        </p:spPr>
        <p:txBody>
          <a:bodyPr/>
          <a:lstStyle/>
          <a:p>
            <a:r>
              <a:rPr lang="ar-SA" b="1" dirty="0" smtClean="0"/>
              <a:t>من أهم النظريات العملية في هذا المجال :</a:t>
            </a:r>
            <a:br>
              <a:rPr lang="ar-SA" b="1" dirty="0" smtClean="0"/>
            </a:br>
            <a:r>
              <a:rPr lang="ar-SA" b="1" dirty="0" smtClean="0">
                <a:solidFill>
                  <a:srgbClr val="FF0000"/>
                </a:solidFill>
              </a:rPr>
              <a:t> أولاً : نظرية سيكولوجية الأنا :</a:t>
            </a:r>
            <a:endParaRPr lang="ar-SA" b="1" dirty="0">
              <a:solidFill>
                <a:srgbClr val="FF0000"/>
              </a:solidFill>
            </a:endParaRPr>
          </a:p>
        </p:txBody>
      </p:sp>
      <p:sp>
        <p:nvSpPr>
          <p:cNvPr id="3" name="عنصر نائب للمحتوى 2"/>
          <p:cNvSpPr>
            <a:spLocks noGrp="1"/>
          </p:cNvSpPr>
          <p:nvPr>
            <p:ph idx="1"/>
          </p:nvPr>
        </p:nvSpPr>
        <p:spPr/>
        <p:txBody>
          <a:bodyPr/>
          <a:lstStyle/>
          <a:p>
            <a:pPr algn="just" rtl="1"/>
            <a:r>
              <a:rPr lang="ar-SA" sz="3600" dirty="0" smtClean="0"/>
              <a:t>هذه النظرية تحتل مكانا متميزا في ممارسة الخدمة الاجتماعية حيث تجمع مابين مدرسة التشخيص الاجتماعي التي تهتم بالجوانب الاجتماعية بالفرد ومدرسة التحليل النفسي والتي تركز اهتمامها على الجوانب النفسية للفرد . </a:t>
            </a:r>
            <a:endParaRPr lang="en-US" sz="3600" dirty="0" smtClean="0"/>
          </a:p>
          <a:p>
            <a:pPr algn="just" rtl="1"/>
            <a:r>
              <a:rPr lang="ar-SA" sz="3600" dirty="0" smtClean="0"/>
              <a:t>وبالتالي فان هذه النظرية تركز على كل من الجوانب النفسية والاجتماعية للعميل أي الاهتمام بالواقع النفسي للفرد والسياق الاجتماعي الذي يعيش فيه .</a:t>
            </a:r>
            <a:endParaRPr lang="ar-SA" sz="3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839200" cy="1219200"/>
          </a:xfrm>
        </p:spPr>
        <p:txBody>
          <a:bodyPr/>
          <a:lstStyle/>
          <a:p>
            <a:r>
              <a:rPr lang="ar-SA" b="1" dirty="0" smtClean="0">
                <a:solidFill>
                  <a:srgbClr val="FF0000"/>
                </a:solidFill>
              </a:rPr>
              <a:t>تابع : نظرية سيكولوجية الأنا :</a:t>
            </a:r>
            <a:br>
              <a:rPr lang="ar-SA" b="1" dirty="0" smtClean="0">
                <a:solidFill>
                  <a:srgbClr val="FF0000"/>
                </a:solidFill>
              </a:rPr>
            </a:br>
            <a:r>
              <a:rPr lang="ar-SA" b="1" dirty="0" smtClean="0"/>
              <a:t> تقوم هذه النظرية على افتراضات العلمية هي :</a:t>
            </a:r>
            <a:endParaRPr lang="ar-SA" b="1" dirty="0">
              <a:solidFill>
                <a:srgbClr val="FF0000"/>
              </a:solidFill>
            </a:endParaRPr>
          </a:p>
        </p:txBody>
      </p:sp>
      <p:sp>
        <p:nvSpPr>
          <p:cNvPr id="3" name="عنصر نائب للمحتوى 2"/>
          <p:cNvSpPr>
            <a:spLocks noGrp="1"/>
          </p:cNvSpPr>
          <p:nvPr>
            <p:ph idx="1"/>
          </p:nvPr>
        </p:nvSpPr>
        <p:spPr/>
        <p:txBody>
          <a:bodyPr/>
          <a:lstStyle/>
          <a:p>
            <a:pPr marL="514350" lvl="0" indent="-514350" rtl="1">
              <a:buFont typeface="+mj-lt"/>
              <a:buAutoNum type="arabicPeriod"/>
            </a:pPr>
            <a:r>
              <a:rPr lang="ar-SA" dirty="0" smtClean="0"/>
              <a:t>إن مواطن ضعف العميل وقوته تكمن في قدرة الأنا الشعورية على القيام بوظائفها التالية</a:t>
            </a:r>
            <a:r>
              <a:rPr lang="ar-SA" sz="2400" dirty="0" smtClean="0"/>
              <a:t> : </a:t>
            </a:r>
            <a:endParaRPr lang="en-US" sz="2400" dirty="0" smtClean="0"/>
          </a:p>
          <a:p>
            <a:pPr lvl="1" rtl="1">
              <a:buFont typeface="Arial" pitchFamily="34" charset="0"/>
              <a:buChar char="•"/>
            </a:pPr>
            <a:r>
              <a:rPr lang="ar-SA" dirty="0" smtClean="0"/>
              <a:t>وظيفة التفكير : قياس أسلوب التفكير السليم والقدرات العقلية .</a:t>
            </a:r>
            <a:endParaRPr lang="en-US" sz="2000" dirty="0" smtClean="0"/>
          </a:p>
          <a:p>
            <a:pPr lvl="1" rtl="1">
              <a:buFont typeface="Arial" pitchFamily="34" charset="0"/>
              <a:buChar char="•"/>
            </a:pPr>
            <a:r>
              <a:rPr lang="ar-SA" dirty="0" smtClean="0"/>
              <a:t>وظيفة الإحساس : قياس الحالة الانفعالية . </a:t>
            </a:r>
            <a:endParaRPr lang="en-US" sz="2000" dirty="0" smtClean="0"/>
          </a:p>
          <a:p>
            <a:pPr lvl="1" rtl="1">
              <a:buFont typeface="Arial" pitchFamily="34" charset="0"/>
              <a:buChar char="•"/>
            </a:pPr>
            <a:r>
              <a:rPr lang="ar-SA" dirty="0" smtClean="0"/>
              <a:t>وظيفة الإدراك : قياس سلامة الحواس </a:t>
            </a:r>
            <a:r>
              <a:rPr lang="ar-SA" dirty="0" err="1" smtClean="0"/>
              <a:t>و</a:t>
            </a:r>
            <a:r>
              <a:rPr lang="ar-SA" dirty="0" smtClean="0"/>
              <a:t> ما هو مرتبط بالذكاء </a:t>
            </a:r>
            <a:endParaRPr lang="en-US" sz="2000" dirty="0" smtClean="0"/>
          </a:p>
          <a:p>
            <a:pPr lvl="1" rtl="1">
              <a:buFont typeface="Arial" pitchFamily="34" charset="0"/>
              <a:buChar char="•"/>
            </a:pPr>
            <a:r>
              <a:rPr lang="ar-SA" dirty="0" smtClean="0"/>
              <a:t>وظيفة الانجاز : القدرة على اتخاذ القرارات وتنفيذها بما يتناسب مع قدرات العميل </a:t>
            </a:r>
            <a:r>
              <a:rPr lang="ar-SA" sz="2400" dirty="0" smtClean="0"/>
              <a:t>.</a:t>
            </a:r>
            <a:endParaRPr lang="en-US" sz="2000" dirty="0" smtClean="0"/>
          </a:p>
          <a:p>
            <a:pPr marL="514350" indent="-514350" rtl="1">
              <a:buFont typeface="+mj-lt"/>
              <a:buAutoNum type="arabicPeriod"/>
            </a:pPr>
            <a:r>
              <a:rPr lang="ar-SA" dirty="0" smtClean="0"/>
              <a:t>عجز العميل عن تناول مشكلاته بنجاح هو عجز ذاته عن قيادة الشخصية قياده واعية </a:t>
            </a:r>
            <a:endParaRPr lang="en-US" dirty="0" smtClean="0"/>
          </a:p>
          <a:p>
            <a:pPr algn="just" rtl="1"/>
            <a:endParaRPr lang="ar-SA" sz="3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rPr>
              <a:t>ثانيا : الاتجاه السلوكي:</a:t>
            </a:r>
            <a:endParaRPr lang="ar-SA" b="1" dirty="0">
              <a:solidFill>
                <a:srgbClr val="FF0000"/>
              </a:solidFill>
            </a:endParaRPr>
          </a:p>
        </p:txBody>
      </p:sp>
      <p:sp>
        <p:nvSpPr>
          <p:cNvPr id="3" name="عنصر نائب للمحتوى 2"/>
          <p:cNvSpPr>
            <a:spLocks noGrp="1"/>
          </p:cNvSpPr>
          <p:nvPr>
            <p:ph idx="1"/>
          </p:nvPr>
        </p:nvSpPr>
        <p:spPr/>
        <p:txBody>
          <a:bodyPr/>
          <a:lstStyle/>
          <a:p>
            <a:pPr algn="just" rtl="1"/>
            <a:r>
              <a:rPr lang="ar-SA" sz="4400" b="1" dirty="0" smtClean="0"/>
              <a:t>تقوم هذه النظرية على أهمية الثواب والعقاب في عملية التعلم ,ورفضها للمفاهيم السائدة في علم النفس التي تهدف إلى اكتشاف مكونات الشعور من خلال الاستبطان, ورؤيته لعلم النفس كعلم موضوعي شأنه شأن العلوم الطبيعية الأخرى .</a:t>
            </a:r>
            <a:endParaRPr lang="ar-SA" sz="4400"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915400" cy="1447800"/>
          </a:xfrm>
        </p:spPr>
        <p:txBody>
          <a:bodyPr/>
          <a:lstStyle/>
          <a:p>
            <a:r>
              <a:rPr lang="ar-SA" b="1" dirty="0" smtClean="0">
                <a:solidFill>
                  <a:srgbClr val="FF0000"/>
                </a:solidFill>
              </a:rPr>
              <a:t>تابع ثانيا : الاتجاه السلوكي:</a:t>
            </a:r>
            <a:br>
              <a:rPr lang="ar-SA" b="1" dirty="0" smtClean="0">
                <a:solidFill>
                  <a:srgbClr val="FF0000"/>
                </a:solidFill>
              </a:rPr>
            </a:br>
            <a:r>
              <a:rPr lang="ar-SA" b="1" dirty="0" smtClean="0">
                <a:solidFill>
                  <a:srgbClr val="002060"/>
                </a:solidFill>
              </a:rPr>
              <a:t> المفاهيم التي يتضمنها الاتجاه السلوكي :</a:t>
            </a:r>
            <a:endParaRPr lang="ar-SA" b="1" dirty="0">
              <a:solidFill>
                <a:srgbClr val="002060"/>
              </a:solidFill>
            </a:endParaRPr>
          </a:p>
        </p:txBody>
      </p:sp>
      <p:sp>
        <p:nvSpPr>
          <p:cNvPr id="3" name="عنصر نائب للمحتوى 2"/>
          <p:cNvSpPr>
            <a:spLocks noGrp="1"/>
          </p:cNvSpPr>
          <p:nvPr>
            <p:ph idx="1"/>
          </p:nvPr>
        </p:nvSpPr>
        <p:spPr>
          <a:xfrm>
            <a:off x="0" y="1295400"/>
            <a:ext cx="9906000" cy="4830763"/>
          </a:xfrm>
        </p:spPr>
        <p:txBody>
          <a:bodyPr/>
          <a:lstStyle/>
          <a:p>
            <a:pPr lvl="0" rtl="1"/>
            <a:r>
              <a:rPr lang="ar-SA" sz="2800" dirty="0" smtClean="0"/>
              <a:t>1. </a:t>
            </a:r>
            <a:r>
              <a:rPr lang="ar-SA" sz="3600" u="sng" dirty="0" smtClean="0"/>
              <a:t>الدافع </a:t>
            </a:r>
            <a:r>
              <a:rPr lang="ar-SA" sz="3600" dirty="0" smtClean="0"/>
              <a:t>:</a:t>
            </a:r>
            <a:r>
              <a:rPr lang="ar-SA" sz="2800" dirty="0" smtClean="0"/>
              <a:t> وهو ضغط بيئي أو داخلي يدفع الفرد إلي القيام بنشاط حتى يزيل التوتر ويصل إلى حالة من الاتزان </a:t>
            </a:r>
            <a:r>
              <a:rPr lang="ar-SA" sz="2800" b="1" u="sng" dirty="0" smtClean="0"/>
              <a:t>وتنقسم الدوافع إلى:</a:t>
            </a:r>
            <a:r>
              <a:rPr lang="ar-SA" sz="2800" dirty="0" smtClean="0"/>
              <a:t> </a:t>
            </a:r>
            <a:endParaRPr lang="en-US" sz="2000" dirty="0" smtClean="0"/>
          </a:p>
          <a:p>
            <a:pPr lvl="1" rtl="1"/>
            <a:r>
              <a:rPr lang="ar-SA" sz="2400" b="1" u="sng" dirty="0" smtClean="0"/>
              <a:t>دوافع أولية :</a:t>
            </a:r>
            <a:r>
              <a:rPr lang="ar-SA" sz="2400" dirty="0" smtClean="0"/>
              <a:t> ترتبط بالعمليات الفسيولوجية وهي ضرورية لبقاء الكائن الحي مثل الجوع والعطس </a:t>
            </a:r>
            <a:endParaRPr lang="en-US" sz="1800" dirty="0" smtClean="0"/>
          </a:p>
          <a:p>
            <a:pPr lvl="1" rtl="1"/>
            <a:r>
              <a:rPr lang="ar-SA" sz="2400" b="1" u="sng" dirty="0" smtClean="0"/>
              <a:t>دوافع ثانوية :</a:t>
            </a:r>
            <a:r>
              <a:rPr lang="ar-SA" sz="2400" dirty="0" smtClean="0"/>
              <a:t> التي يكتسبها الفرد من خلال نموه وتؤثر في توجيه سلوكه مثل دافع الحب ودافع التعليم </a:t>
            </a:r>
            <a:endParaRPr lang="en-US" sz="1800" dirty="0" smtClean="0"/>
          </a:p>
          <a:p>
            <a:pPr lvl="0" rtl="1"/>
            <a:r>
              <a:rPr lang="ar-SA" sz="3600" u="sng" dirty="0" smtClean="0"/>
              <a:t>2 .الدليل :</a:t>
            </a:r>
            <a:r>
              <a:rPr lang="ar-SA" sz="2800" dirty="0" smtClean="0"/>
              <a:t> هو مثير يوجه الاستجابة التي آثارها الدافع مثل الأكل .</a:t>
            </a:r>
            <a:endParaRPr lang="en-US" sz="2000" dirty="0" smtClean="0"/>
          </a:p>
          <a:p>
            <a:pPr lvl="0" rtl="1"/>
            <a:r>
              <a:rPr lang="ar-SA" sz="3600" u="sng" dirty="0" smtClean="0"/>
              <a:t>3 .الاستجابة </a:t>
            </a:r>
            <a:r>
              <a:rPr lang="ar-SA" sz="3600" dirty="0" smtClean="0"/>
              <a:t>:</a:t>
            </a:r>
            <a:r>
              <a:rPr lang="ar-SA" sz="2800" dirty="0" smtClean="0"/>
              <a:t> أي نشاط يرتبط وظيفيا بأي واقعة أخرى سابقتا عليه عن طريق التدريب وقد يكون واقعة محدده ( سلوك انعكاسي ) أو مجموعة كبيرة من التعقيد من الوقائع كالسلوك الاجتماعي إلا أنه ليس شرطا أن ترتبط الاستجابة بمثير معين </a:t>
            </a:r>
            <a:endParaRPr lang="en-US" sz="2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915400" cy="1447800"/>
          </a:xfrm>
        </p:spPr>
        <p:txBody>
          <a:bodyPr/>
          <a:lstStyle/>
          <a:p>
            <a:r>
              <a:rPr lang="ar-SA" b="1" dirty="0" smtClean="0">
                <a:solidFill>
                  <a:srgbClr val="FF0000"/>
                </a:solidFill>
              </a:rPr>
              <a:t>تابع ثانيا : الاتجاه السلوكي:</a:t>
            </a:r>
            <a:br>
              <a:rPr lang="ar-SA" b="1" dirty="0" smtClean="0">
                <a:solidFill>
                  <a:srgbClr val="FF0000"/>
                </a:solidFill>
              </a:rPr>
            </a:br>
            <a:r>
              <a:rPr lang="ar-SA" b="1" dirty="0" smtClean="0">
                <a:solidFill>
                  <a:srgbClr val="002060"/>
                </a:solidFill>
              </a:rPr>
              <a:t> المفاهيم التي يتضمنها الاتجاه السلوكي :</a:t>
            </a:r>
            <a:endParaRPr lang="ar-SA" b="1" dirty="0">
              <a:solidFill>
                <a:srgbClr val="002060"/>
              </a:solidFill>
            </a:endParaRPr>
          </a:p>
        </p:txBody>
      </p:sp>
      <p:sp>
        <p:nvSpPr>
          <p:cNvPr id="3" name="عنصر نائب للمحتوى 2"/>
          <p:cNvSpPr>
            <a:spLocks noGrp="1"/>
          </p:cNvSpPr>
          <p:nvPr>
            <p:ph idx="1"/>
          </p:nvPr>
        </p:nvSpPr>
        <p:spPr>
          <a:xfrm>
            <a:off x="0" y="1371600"/>
            <a:ext cx="9906000" cy="4754563"/>
          </a:xfrm>
        </p:spPr>
        <p:txBody>
          <a:bodyPr/>
          <a:lstStyle/>
          <a:p>
            <a:pPr lvl="0" rtl="1"/>
            <a:r>
              <a:rPr lang="ar-SA" sz="2800" u="sng" dirty="0" smtClean="0"/>
              <a:t>4. السلوك الاستجابي :</a:t>
            </a:r>
            <a:r>
              <a:rPr lang="ar-SA" sz="2800" dirty="0" smtClean="0"/>
              <a:t> وهي الأنواع الخاصة من الاستجابات التي ترتبط بمثيرات معينه مثل سيلان اللعاب عند رؤية الطعام أو تذكر مذاق الليمون . </a:t>
            </a:r>
            <a:endParaRPr lang="en-US" sz="2800" dirty="0" smtClean="0"/>
          </a:p>
          <a:p>
            <a:pPr lvl="0" rtl="1"/>
            <a:r>
              <a:rPr lang="ar-SA" sz="2800" u="sng" dirty="0" smtClean="0"/>
              <a:t>5. السلوك الإجرائي :</a:t>
            </a:r>
            <a:r>
              <a:rPr lang="ar-SA" sz="2800" dirty="0" smtClean="0"/>
              <a:t> وهي الاستجابات الإرادية التي يقوم بها الفرد دون أن ترتبط بمثير معين في بيئته الخارجية وهو الأعظم من النشاط الإنساني مثل حمل الأثقال </a:t>
            </a:r>
            <a:r>
              <a:rPr lang="ar-SA" sz="2800" dirty="0" err="1" smtClean="0"/>
              <a:t>و</a:t>
            </a:r>
            <a:r>
              <a:rPr lang="ar-SA" sz="2800" dirty="0" smtClean="0"/>
              <a:t> كتابة القصائد </a:t>
            </a:r>
            <a:endParaRPr lang="en-US" sz="2800" dirty="0" smtClean="0"/>
          </a:p>
          <a:p>
            <a:pPr rtl="1"/>
            <a:r>
              <a:rPr lang="ar-SA" sz="2800" dirty="0" smtClean="0"/>
              <a:t>والتدعيم هو الذي يحدد وقوع السلوك في المستقبل فإذا كانت نتائج السلوك مرغوب فيه فاحتمال وقوع السلوك في المستقبل سوف يزداد </a:t>
            </a:r>
            <a:r>
              <a:rPr lang="ar-SA" sz="2800" dirty="0" err="1" smtClean="0"/>
              <a:t>و</a:t>
            </a:r>
            <a:r>
              <a:rPr lang="ar-SA" sz="2800" dirty="0" smtClean="0"/>
              <a:t> إذا كانت نتائج السلوك غير مرغوبة فالفرد سوف يميل إلى عدم تكرار السلوك في المستقبل . والمدعمات تنقسم إلى مدعمات أولية غير شرطية ومدعمات ثانوية شرطية وتأثير هذه المدعمات يختلف من شخص إلى آخر . </a:t>
            </a:r>
            <a:endParaRPr lang="en-US" sz="2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533400"/>
            <a:ext cx="8877300" cy="884238"/>
          </a:xfrm>
        </p:spPr>
        <p:txBody>
          <a:bodyPr/>
          <a:lstStyle/>
          <a:p>
            <a:r>
              <a:rPr lang="ar-SA" b="1" dirty="0" smtClean="0">
                <a:solidFill>
                  <a:srgbClr val="FF0000"/>
                </a:solidFill>
              </a:rPr>
              <a:t>ثالثا: نظرية الدور:</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algn="just" rtl="1"/>
            <a:r>
              <a:rPr lang="ar-SA" sz="4000" dirty="0" smtClean="0"/>
              <a:t>وهي من إسهامات علم الاجتماع والأقرب للخدمة الاجتماعية فالفرد يلعب العديد من الأدوار في المجتمع ومن هنا نجد الضرورة للتكامل بين هذه الأدوار لتحقيق قدر من التوافق مع المجتمع وتهتم هذه النظرية بتفسير التفاعل بين الفرد والمحيطين به من الأفراد في داخل المجتمع .</a:t>
            </a:r>
            <a:endParaRPr lang="en-US" sz="4000" dirty="0" smtClean="0"/>
          </a:p>
          <a:p>
            <a:endParaRPr lang="ar-SA"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04800"/>
            <a:ext cx="8839200" cy="1417638"/>
          </a:xfrm>
        </p:spPr>
        <p:txBody>
          <a:bodyPr/>
          <a:lstStyle/>
          <a:p>
            <a:r>
              <a:rPr lang="ar-SA" b="1" dirty="0" smtClean="0">
                <a:solidFill>
                  <a:srgbClr val="FF0000"/>
                </a:solidFill>
              </a:rPr>
              <a:t/>
            </a:r>
            <a:br>
              <a:rPr lang="ar-SA" b="1" dirty="0" smtClean="0">
                <a:solidFill>
                  <a:srgbClr val="FF0000"/>
                </a:solidFill>
              </a:rPr>
            </a:br>
            <a:r>
              <a:rPr lang="ar-SA" b="1" dirty="0" smtClean="0">
                <a:solidFill>
                  <a:srgbClr val="FF0000"/>
                </a:solidFill>
              </a:rPr>
              <a:t/>
            </a:r>
            <a:br>
              <a:rPr lang="ar-SA" b="1" dirty="0" smtClean="0">
                <a:solidFill>
                  <a:srgbClr val="FF0000"/>
                </a:solidFill>
              </a:rPr>
            </a:br>
            <a:r>
              <a:rPr lang="ar-SA" b="1" dirty="0" smtClean="0">
                <a:solidFill>
                  <a:srgbClr val="FF0000"/>
                </a:solidFill>
              </a:rPr>
              <a:t>تابع ثالثا: نظرية الدور:</a:t>
            </a:r>
            <a:br>
              <a:rPr lang="ar-SA" b="1" dirty="0" smtClean="0">
                <a:solidFill>
                  <a:srgbClr val="FF0000"/>
                </a:solidFill>
              </a:rPr>
            </a:br>
            <a:r>
              <a:rPr lang="ar-SA" dirty="0" smtClean="0">
                <a:solidFill>
                  <a:srgbClr val="002060"/>
                </a:solidFill>
              </a:rPr>
              <a:t>مفاهيم نظرية الدور : </a:t>
            </a:r>
            <a:r>
              <a:rPr lang="en-US" dirty="0" smtClean="0"/>
              <a:t/>
            </a:r>
            <a:br>
              <a:rPr lang="en-US" dirty="0" smtClean="0"/>
            </a:br>
            <a:r>
              <a:rPr lang="ar-SA" b="1" dirty="0" smtClean="0">
                <a:solidFill>
                  <a:srgbClr val="FF0000"/>
                </a:solidFill>
              </a:rPr>
              <a:t/>
            </a:r>
            <a:br>
              <a:rPr lang="ar-SA" b="1" dirty="0" smtClean="0">
                <a:solidFill>
                  <a:srgbClr val="FF0000"/>
                </a:solidFill>
              </a:rPr>
            </a:b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lvl="0" rtl="1"/>
            <a:r>
              <a:rPr lang="ar-SA" sz="3600" b="1" u="sng" dirty="0" smtClean="0"/>
              <a:t>مفهوم الدور :</a:t>
            </a:r>
            <a:r>
              <a:rPr lang="ar-SA" sz="2400" dirty="0" smtClean="0"/>
              <a:t> </a:t>
            </a:r>
            <a:r>
              <a:rPr lang="ar-SA" dirty="0" smtClean="0"/>
              <a:t>وهو أنواع أو أنماط  السلوك المحددة لشخص يشغل مكانه معينة</a:t>
            </a:r>
            <a:r>
              <a:rPr lang="ar-SA" sz="2400" dirty="0" smtClean="0"/>
              <a:t> </a:t>
            </a:r>
            <a:endParaRPr lang="en-US" sz="2400" dirty="0" smtClean="0"/>
          </a:p>
          <a:p>
            <a:pPr rtl="1"/>
            <a:r>
              <a:rPr lang="ar-SA" dirty="0" smtClean="0"/>
              <a:t>ويتشكل نمط السلوكي بناء على ثلاث عوامل</a:t>
            </a:r>
            <a:r>
              <a:rPr lang="ar-SA" sz="1600" dirty="0" smtClean="0"/>
              <a:t> : </a:t>
            </a:r>
            <a:endParaRPr lang="en-US" sz="1600" dirty="0" smtClean="0"/>
          </a:p>
          <a:p>
            <a:pPr lvl="1" rtl="1"/>
            <a:r>
              <a:rPr lang="ar-SA" dirty="0" smtClean="0"/>
              <a:t>حاجات الفرد </a:t>
            </a:r>
            <a:r>
              <a:rPr lang="ar-SA" dirty="0" err="1" smtClean="0"/>
              <a:t>و</a:t>
            </a:r>
            <a:r>
              <a:rPr lang="ar-SA" dirty="0" smtClean="0"/>
              <a:t> دوافعه الشعورية واللاشعورية </a:t>
            </a:r>
            <a:endParaRPr lang="en-US" sz="2000" dirty="0" smtClean="0"/>
          </a:p>
          <a:p>
            <a:pPr lvl="1" rtl="1"/>
            <a:r>
              <a:rPr lang="ar-SA" dirty="0" smtClean="0"/>
              <a:t>تصورات الفرد عن الواجبات للوظائف التي يشغلها </a:t>
            </a:r>
            <a:endParaRPr lang="en-US" sz="2000" dirty="0" smtClean="0"/>
          </a:p>
          <a:p>
            <a:pPr lvl="1" rtl="1"/>
            <a:r>
              <a:rPr lang="ar-SA" dirty="0" smtClean="0"/>
              <a:t>الاتفاق أو الصراع بين تصورات الشخص لهذه الواجبات وتوقعات وتصورات الآخرين الذين يتعامل معهم . </a:t>
            </a:r>
            <a:endParaRPr lang="en-US" sz="2000" dirty="0" smtClean="0"/>
          </a:p>
          <a:p>
            <a:endParaRPr lang="ar-SA"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04800"/>
            <a:ext cx="8839200" cy="1417638"/>
          </a:xfrm>
        </p:spPr>
        <p:txBody>
          <a:bodyPr/>
          <a:lstStyle/>
          <a:p>
            <a:r>
              <a:rPr lang="ar-SA" b="1" dirty="0" smtClean="0">
                <a:solidFill>
                  <a:srgbClr val="FF0000"/>
                </a:solidFill>
              </a:rPr>
              <a:t/>
            </a:r>
            <a:br>
              <a:rPr lang="ar-SA" b="1" dirty="0" smtClean="0">
                <a:solidFill>
                  <a:srgbClr val="FF0000"/>
                </a:solidFill>
              </a:rPr>
            </a:br>
            <a:r>
              <a:rPr lang="ar-SA" b="1" dirty="0" smtClean="0">
                <a:solidFill>
                  <a:srgbClr val="FF0000"/>
                </a:solidFill>
              </a:rPr>
              <a:t/>
            </a:r>
            <a:br>
              <a:rPr lang="ar-SA" b="1" dirty="0" smtClean="0">
                <a:solidFill>
                  <a:srgbClr val="FF0000"/>
                </a:solidFill>
              </a:rPr>
            </a:br>
            <a:r>
              <a:rPr lang="ar-SA" b="1" dirty="0" smtClean="0">
                <a:solidFill>
                  <a:srgbClr val="FF0000"/>
                </a:solidFill>
              </a:rPr>
              <a:t>تابع ثالثا: نظرية الدور:</a:t>
            </a:r>
            <a:br>
              <a:rPr lang="ar-SA" b="1" dirty="0" smtClean="0">
                <a:solidFill>
                  <a:srgbClr val="FF0000"/>
                </a:solidFill>
              </a:rPr>
            </a:br>
            <a:r>
              <a:rPr lang="ar-SA" dirty="0" smtClean="0">
                <a:solidFill>
                  <a:srgbClr val="002060"/>
                </a:solidFill>
              </a:rPr>
              <a:t>مفاهيم نظرية الدور : </a:t>
            </a:r>
            <a:r>
              <a:rPr lang="en-US" dirty="0" smtClean="0"/>
              <a:t/>
            </a:r>
            <a:br>
              <a:rPr lang="en-US" dirty="0" smtClean="0"/>
            </a:br>
            <a:r>
              <a:rPr lang="ar-SA" b="1" dirty="0" smtClean="0">
                <a:solidFill>
                  <a:srgbClr val="FF0000"/>
                </a:solidFill>
              </a:rPr>
              <a:t/>
            </a:r>
            <a:br>
              <a:rPr lang="ar-SA" b="1" dirty="0" smtClean="0">
                <a:solidFill>
                  <a:srgbClr val="FF0000"/>
                </a:solidFill>
              </a:rPr>
            </a:b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sz="3600" u="sng" dirty="0" smtClean="0"/>
              <a:t>أهم ملامح الدور : </a:t>
            </a:r>
            <a:endParaRPr lang="en-US" sz="3600" u="sng" dirty="0" smtClean="0"/>
          </a:p>
          <a:p>
            <a:pPr lvl="0" rtl="1">
              <a:buFont typeface="Arial" pitchFamily="34" charset="0"/>
              <a:buChar char="•"/>
            </a:pPr>
            <a:r>
              <a:rPr lang="ar-SA" sz="3600" dirty="0" smtClean="0"/>
              <a:t>فعل أو مجموعة من الأفعال تتضمن عدد من الواجبات المتوقعة من شخص يشغل مكانة في موقف ما .</a:t>
            </a:r>
            <a:endParaRPr lang="en-US" sz="3600" dirty="0" smtClean="0"/>
          </a:p>
          <a:p>
            <a:pPr lvl="0" rtl="1">
              <a:buFont typeface="Arial" pitchFamily="34" charset="0"/>
              <a:buChar char="•"/>
            </a:pPr>
            <a:r>
              <a:rPr lang="ar-SA" sz="3600" dirty="0" smtClean="0"/>
              <a:t>أي دور يقوم فيه الفرد لابد أن يتم من خلال موقف اجتماعي يتفاعل فيه مع شخص أو أكثر .</a:t>
            </a:r>
            <a:endParaRPr lang="en-US" sz="3600" dirty="0" smtClean="0"/>
          </a:p>
          <a:p>
            <a:r>
              <a:rPr lang="ar-SA" sz="3600" dirty="0" smtClean="0"/>
              <a:t>الدور ما هو إلا تحديد ثقافي لما يجد أن يقوم به الفرد . </a:t>
            </a:r>
            <a:endParaRPr lang="ar-SA"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04800"/>
            <a:ext cx="8839200" cy="1417638"/>
          </a:xfrm>
        </p:spPr>
        <p:txBody>
          <a:bodyPr/>
          <a:lstStyle/>
          <a:p>
            <a:r>
              <a:rPr lang="ar-SA" b="1" dirty="0" smtClean="0">
                <a:solidFill>
                  <a:srgbClr val="FF0000"/>
                </a:solidFill>
              </a:rPr>
              <a:t/>
            </a:r>
            <a:br>
              <a:rPr lang="ar-SA" b="1" dirty="0" smtClean="0">
                <a:solidFill>
                  <a:srgbClr val="FF0000"/>
                </a:solidFill>
              </a:rPr>
            </a:br>
            <a:r>
              <a:rPr lang="ar-SA" b="1" dirty="0" smtClean="0">
                <a:solidFill>
                  <a:srgbClr val="FF0000"/>
                </a:solidFill>
              </a:rPr>
              <a:t/>
            </a:r>
            <a:br>
              <a:rPr lang="ar-SA" b="1" dirty="0" smtClean="0">
                <a:solidFill>
                  <a:srgbClr val="FF0000"/>
                </a:solidFill>
              </a:rPr>
            </a:br>
            <a:r>
              <a:rPr lang="ar-SA" b="1" dirty="0" smtClean="0">
                <a:solidFill>
                  <a:srgbClr val="FF0000"/>
                </a:solidFill>
              </a:rPr>
              <a:t>تابع ثالثا: نظرية الدور:</a:t>
            </a:r>
            <a:br>
              <a:rPr lang="ar-SA" b="1" dirty="0" smtClean="0">
                <a:solidFill>
                  <a:srgbClr val="FF0000"/>
                </a:solidFill>
              </a:rPr>
            </a:br>
            <a:r>
              <a:rPr lang="ar-SA" dirty="0" smtClean="0">
                <a:solidFill>
                  <a:srgbClr val="002060"/>
                </a:solidFill>
              </a:rPr>
              <a:t>مفاهيم نظرية الدور : </a:t>
            </a:r>
            <a:r>
              <a:rPr lang="en-US" dirty="0" smtClean="0"/>
              <a:t/>
            </a:r>
            <a:br>
              <a:rPr lang="en-US" dirty="0" smtClean="0"/>
            </a:br>
            <a:r>
              <a:rPr lang="ar-SA" b="1" dirty="0" smtClean="0">
                <a:solidFill>
                  <a:srgbClr val="FF0000"/>
                </a:solidFill>
              </a:rPr>
              <a:t/>
            </a:r>
            <a:br>
              <a:rPr lang="ar-SA" b="1" dirty="0" smtClean="0">
                <a:solidFill>
                  <a:srgbClr val="FF0000"/>
                </a:solidFill>
              </a:rPr>
            </a:br>
            <a:r>
              <a:rPr lang="en-US" dirty="0" smtClean="0"/>
              <a:t/>
            </a:r>
            <a:br>
              <a:rPr lang="en-US" dirty="0" smtClean="0"/>
            </a:br>
            <a:endParaRPr lang="ar-SA" dirty="0"/>
          </a:p>
        </p:txBody>
      </p:sp>
      <p:sp>
        <p:nvSpPr>
          <p:cNvPr id="3" name="عنصر نائب للمحتوى 2"/>
          <p:cNvSpPr>
            <a:spLocks noGrp="1"/>
          </p:cNvSpPr>
          <p:nvPr>
            <p:ph idx="1"/>
          </p:nvPr>
        </p:nvSpPr>
        <p:spPr>
          <a:xfrm>
            <a:off x="495300" y="1600200"/>
            <a:ext cx="9410700" cy="4525963"/>
          </a:xfrm>
        </p:spPr>
        <p:txBody>
          <a:bodyPr/>
          <a:lstStyle/>
          <a:p>
            <a:pPr lvl="0" rtl="1"/>
            <a:r>
              <a:rPr lang="ar-SA" b="1" u="sng" dirty="0" smtClean="0"/>
              <a:t>صراع الأدوار :</a:t>
            </a:r>
            <a:r>
              <a:rPr lang="ar-SA" sz="2000" dirty="0" smtClean="0"/>
              <a:t>  </a:t>
            </a:r>
            <a:r>
              <a:rPr lang="ar-SA" dirty="0" smtClean="0"/>
              <a:t>نتيجة  لاشتغال الفرد بكثير من الأدوار يتعرض لما يسمى بصراع الأدوار ويتضح ذالك في المواقف التالية :</a:t>
            </a:r>
            <a:endParaRPr lang="en-US" sz="2400" dirty="0" smtClean="0"/>
          </a:p>
          <a:p>
            <a:pPr lvl="1" rtl="1"/>
            <a:r>
              <a:rPr lang="ar-SA" dirty="0" smtClean="0"/>
              <a:t>عندما تفرض مكانة الفرد علية أنواع متعددة من الأدوار في نفس الوقت وواجبات هذه الأدوار تتعارض فيما بينها </a:t>
            </a:r>
            <a:endParaRPr lang="en-US" sz="2000" dirty="0" smtClean="0"/>
          </a:p>
          <a:p>
            <a:pPr lvl="1" rtl="1"/>
            <a:r>
              <a:rPr lang="ar-SA" dirty="0" smtClean="0"/>
              <a:t>عندما تفرض مكانة الفرد علية أن يشغل دور وهذا الدور يتم تعريفة بشكل مختلف من أكثر من جماعة مرجعية </a:t>
            </a:r>
            <a:endParaRPr lang="en-US" sz="2000" dirty="0" smtClean="0"/>
          </a:p>
          <a:p>
            <a:pPr lvl="1" rtl="1"/>
            <a:r>
              <a:rPr lang="ar-SA" dirty="0" smtClean="0"/>
              <a:t>أن يكون فهم الفرد لدورة غير متطابق مع فهم بعض الأشخاص ذو الأهمية بالنسبة له في نسقه الاجتماعي </a:t>
            </a:r>
            <a:endParaRPr lang="en-US" sz="2000" dirty="0" smtClean="0"/>
          </a:p>
          <a:p>
            <a:pPr lvl="1" rtl="1"/>
            <a:r>
              <a:rPr lang="ar-SA" dirty="0" smtClean="0"/>
              <a:t>عدم كفاية الدور وهو عدم امتلاك شاغل الدور المهارات أو ما يلزم لأداء الدور . </a:t>
            </a:r>
            <a:endParaRPr lang="en-US" sz="2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533400"/>
            <a:ext cx="8953500" cy="884238"/>
          </a:xfrm>
        </p:spPr>
        <p:txBody>
          <a:bodyPr/>
          <a:lstStyle/>
          <a:p>
            <a:r>
              <a:rPr lang="ar-SA" b="1" dirty="0" smtClean="0">
                <a:solidFill>
                  <a:srgbClr val="FF3300"/>
                </a:solidFill>
              </a:rPr>
              <a:t>رابعا : العلاج العقلاني الانفعالي :</a:t>
            </a:r>
            <a:r>
              <a:rPr lang="en-US" b="1" dirty="0" smtClean="0">
                <a:solidFill>
                  <a:srgbClr val="FF3300"/>
                </a:solidFill>
              </a:rPr>
              <a:t/>
            </a:r>
            <a:br>
              <a:rPr lang="en-US" b="1" dirty="0" smtClean="0">
                <a:solidFill>
                  <a:srgbClr val="FF3300"/>
                </a:solidFill>
              </a:rPr>
            </a:br>
            <a:r>
              <a:rPr lang="ar-SA" b="1" dirty="0" smtClean="0">
                <a:solidFill>
                  <a:srgbClr val="7030A0"/>
                </a:solidFill>
              </a:rPr>
              <a:t>الحديث إلى الذات كمحدد أساسي للشخصية:</a:t>
            </a:r>
            <a:r>
              <a:rPr lang="en-US" dirty="0" smtClean="0"/>
              <a:t/>
            </a:r>
            <a:br>
              <a:rPr lang="en-US" dirty="0" smtClean="0"/>
            </a:br>
            <a:endParaRPr lang="ar-SA" b="1" dirty="0">
              <a:solidFill>
                <a:srgbClr val="FF3300"/>
              </a:solidFill>
            </a:endParaRPr>
          </a:p>
        </p:txBody>
      </p:sp>
      <p:sp>
        <p:nvSpPr>
          <p:cNvPr id="3" name="عنصر نائب للمحتوى 2"/>
          <p:cNvSpPr>
            <a:spLocks noGrp="1"/>
          </p:cNvSpPr>
          <p:nvPr>
            <p:ph idx="1"/>
          </p:nvPr>
        </p:nvSpPr>
        <p:spPr>
          <a:xfrm>
            <a:off x="0" y="1295400"/>
            <a:ext cx="9906000" cy="4830763"/>
          </a:xfrm>
        </p:spPr>
        <p:txBody>
          <a:bodyPr/>
          <a:lstStyle/>
          <a:p>
            <a:pPr rtl="1"/>
            <a:r>
              <a:rPr lang="ar-SA" dirty="0" smtClean="0"/>
              <a:t>السبب الرئيس لكل ما نفعله ونشعر به  هو ما نقوله لأنفسنا عن الأحداث والمواقف التي نمر بها ويتضمن ذالك العبارات والأفكار والمعتقدات التي تعلمناها في مراحل النمو المختلفة وترسخت في عقولنا ويتم ذالك وفقا للمنظومة التالية:</a:t>
            </a:r>
            <a:endParaRPr lang="en-US" dirty="0" smtClean="0"/>
          </a:p>
          <a:p>
            <a:pPr rtl="1"/>
            <a:r>
              <a:rPr lang="ar-SA" dirty="0" smtClean="0"/>
              <a:t>موقف            الحديث إلى الذات           الانفعالات            الأفعال </a:t>
            </a:r>
            <a:endParaRPr lang="en-US" dirty="0" smtClean="0"/>
          </a:p>
          <a:p>
            <a:r>
              <a:rPr lang="ar-SA" dirty="0" smtClean="0"/>
              <a:t>وعن طريق تغيير حديثنا إلى ذواتنا فإنا نستطيع أن نغير ما نشعر به وما نفعله على الغم من أننا لا نستطيع  أن تحكم في المواقف والأحداث التي نواجهها ولكن نملك القدرة على التفكير بعقلانية حتى نستطيع تغيير انفعالاتنا وأفعالنا الغير مرغوبة.  </a:t>
            </a:r>
            <a:endParaRPr lang="ar-SA" dirty="0"/>
          </a:p>
        </p:txBody>
      </p:sp>
      <p:sp>
        <p:nvSpPr>
          <p:cNvPr id="4" name="سهم إلى اليسار 3"/>
          <p:cNvSpPr/>
          <p:nvPr/>
        </p:nvSpPr>
        <p:spPr>
          <a:xfrm>
            <a:off x="7924800" y="3429000"/>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سهم إلى اليسار 4"/>
          <p:cNvSpPr/>
          <p:nvPr/>
        </p:nvSpPr>
        <p:spPr>
          <a:xfrm>
            <a:off x="4343400" y="3429000"/>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سهم إلى اليسار 5"/>
          <p:cNvSpPr/>
          <p:nvPr/>
        </p:nvSpPr>
        <p:spPr>
          <a:xfrm>
            <a:off x="1752600" y="3429000"/>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625180" y="428605"/>
            <a:ext cx="7479825" cy="769441"/>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ar-SA" sz="4400" b="1" dirty="0" smtClean="0">
                <a:solidFill>
                  <a:srgbClr val="FF0000"/>
                </a:solidFill>
              </a:rPr>
              <a:t>هدف الإرشاد الاجتماعي في المدارس</a:t>
            </a:r>
            <a:endParaRPr lang="ar-SA" sz="4400" b="1" cap="none" spc="0"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endParaRPr>
          </a:p>
        </p:txBody>
      </p:sp>
      <p:sp>
        <p:nvSpPr>
          <p:cNvPr id="3" name="مستطيل 2"/>
          <p:cNvSpPr/>
          <p:nvPr/>
        </p:nvSpPr>
        <p:spPr>
          <a:xfrm>
            <a:off x="762000" y="1676400"/>
            <a:ext cx="8627015" cy="2862322"/>
          </a:xfrm>
          <a:prstGeom prst="rect">
            <a:avLst/>
          </a:prstGeom>
          <a:noFill/>
        </p:spPr>
        <p:txBody>
          <a:bodyPr wrap="square" lIns="91440" tIns="45720" rIns="91440" bIns="45720">
            <a:spAutoFit/>
          </a:bodyPr>
          <a:lstStyle/>
          <a:p>
            <a:r>
              <a:rPr lang="ar-SA" sz="6000" b="1" dirty="0" smtClean="0">
                <a:latin typeface="+mn-lt"/>
                <a:cs typeface="+mn-cs"/>
              </a:rPr>
              <a:t>مساعدة الطلاب في حل المشكلات التي تعترضهم وإشباع احتياجاتهم واستغلال الفرص المتاحة لهم.</a:t>
            </a:r>
            <a:endParaRPr lang="ar-SA" sz="6000" b="1" dirty="0">
              <a:latin typeface="+mn-lt"/>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randombar(horizontal)">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ChangeArrowheads="1"/>
          </p:cNvSpPr>
          <p:nvPr/>
        </p:nvSpPr>
        <p:spPr bwMode="auto">
          <a:xfrm>
            <a:off x="3938887" y="246130"/>
            <a:ext cx="5211843"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rgbClr val="FF0000"/>
                </a:solidFill>
                <a:effectLst/>
                <a:latin typeface="Calibri" pitchFamily="34" charset="0"/>
                <a:ea typeface="Calibri" pitchFamily="34" charset="0"/>
                <a:cs typeface="Arial" pitchFamily="34" charset="0"/>
              </a:rPr>
              <a:t>مراحل تطور عملية الإرشاد الاجتماعي </a:t>
            </a:r>
            <a:r>
              <a:rPr kumimoji="0" lang="ar-SA" sz="3200" b="1" i="0" u="none" strike="noStrike" cap="none" normalizeH="0" baseline="0" dirty="0" smtClean="0">
                <a:ln>
                  <a:noFill/>
                </a:ln>
                <a:solidFill>
                  <a:srgbClr val="C00000"/>
                </a:solidFill>
                <a:effectLst/>
                <a:latin typeface="Calibri" pitchFamily="34" charset="0"/>
                <a:ea typeface="Calibri" pitchFamily="34" charset="0"/>
                <a:cs typeface="Arial" pitchFamily="34" charset="0"/>
              </a:rPr>
              <a:t>( مصر كنموذج ):</a:t>
            </a:r>
            <a:endParaRPr kumimoji="0" lang="ar-SA" sz="3200" b="1" i="0" u="none" strike="noStrike" cap="none" normalizeH="0" baseline="0" dirty="0" smtClean="0">
              <a:ln>
                <a:noFill/>
              </a:ln>
              <a:solidFill>
                <a:srgbClr val="C00000"/>
              </a:solidFill>
              <a:effectLst/>
              <a:latin typeface="Arial" pitchFamily="34" charset="0"/>
              <a:cs typeface="Arial" pitchFamily="34" charset="0"/>
            </a:endParaRPr>
          </a:p>
        </p:txBody>
      </p:sp>
      <p:sp>
        <p:nvSpPr>
          <p:cNvPr id="21508" name="Rectangle 4"/>
          <p:cNvSpPr>
            <a:spLocks noChangeArrowheads="1"/>
          </p:cNvSpPr>
          <p:nvPr/>
        </p:nvSpPr>
        <p:spPr bwMode="auto">
          <a:xfrm>
            <a:off x="1470398" y="1500175"/>
            <a:ext cx="784062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accent2">
                    <a:lumMod val="50000"/>
                  </a:schemeClr>
                </a:solidFill>
                <a:effectLst/>
                <a:latin typeface="Calibri" pitchFamily="34" charset="0"/>
                <a:ea typeface="Calibri" pitchFamily="34" charset="0"/>
                <a:cs typeface="Arial" pitchFamily="34" charset="0"/>
              </a:rPr>
              <a:t>نتيجة  للتغيرات الاجتماعية والتطورات الحاصلة مرت دراسات وبحوث الإرشاد الاجتماعي في مصر بمراحل ثلاث وهي :</a:t>
            </a:r>
            <a:endParaRPr kumimoji="0" lang="ar-SA" sz="2800" b="0" i="0" u="none" strike="noStrike" cap="none" normalizeH="0" baseline="0" dirty="0" smtClean="0">
              <a:ln>
                <a:noFill/>
              </a:ln>
              <a:solidFill>
                <a:schemeClr val="accent2">
                  <a:lumMod val="50000"/>
                </a:schemeClr>
              </a:solidFill>
              <a:effectLst/>
              <a:latin typeface="Arial" pitchFamily="34" charset="0"/>
              <a:cs typeface="Arial" pitchFamily="34" charset="0"/>
            </a:endParaRPr>
          </a:p>
        </p:txBody>
      </p:sp>
      <p:sp>
        <p:nvSpPr>
          <p:cNvPr id="7" name="مستطيل 6"/>
          <p:cNvSpPr/>
          <p:nvPr/>
        </p:nvSpPr>
        <p:spPr>
          <a:xfrm>
            <a:off x="506506" y="2438401"/>
            <a:ext cx="8866094" cy="1200329"/>
          </a:xfrm>
          <a:prstGeom prst="rect">
            <a:avLst/>
          </a:prstGeom>
        </p:spPr>
        <p:txBody>
          <a:bodyPr wrap="square">
            <a:spAutoFit/>
          </a:bodyPr>
          <a:lstStyle/>
          <a:p>
            <a:r>
              <a:rPr lang="en-US" sz="3600" b="1" dirty="0" smtClean="0">
                <a:solidFill>
                  <a:srgbClr val="C00000"/>
                </a:solidFill>
              </a:rPr>
              <a:t>1 </a:t>
            </a:r>
            <a:r>
              <a:rPr lang="ar-SA" sz="3600" b="1" dirty="0" smtClean="0">
                <a:solidFill>
                  <a:srgbClr val="C00000"/>
                </a:solidFill>
              </a:rPr>
              <a:t>– المرحلة الأولى </a:t>
            </a:r>
            <a:r>
              <a:rPr lang="ar-SA" sz="3600" b="1" dirty="0" smtClean="0">
                <a:solidFill>
                  <a:srgbClr val="FFC000"/>
                </a:solidFill>
              </a:rPr>
              <a:t>: والغالب على تلك الدراسات </a:t>
            </a:r>
          </a:p>
          <a:p>
            <a:r>
              <a:rPr lang="ar-SA" sz="3600" b="1" dirty="0" smtClean="0">
                <a:solidFill>
                  <a:srgbClr val="FFC000"/>
                </a:solidFill>
              </a:rPr>
              <a:t>طابع الاستطلاع والوصف وأهمها:</a:t>
            </a:r>
            <a:endParaRPr lang="ar-SA" sz="3600" dirty="0">
              <a:solidFill>
                <a:srgbClr val="FFC000"/>
              </a:solidFill>
            </a:endParaRPr>
          </a:p>
        </p:txBody>
      </p:sp>
      <p:sp>
        <p:nvSpPr>
          <p:cNvPr id="21509" name="Rectangle 5"/>
          <p:cNvSpPr>
            <a:spLocks noChangeArrowheads="1"/>
          </p:cNvSpPr>
          <p:nvPr/>
        </p:nvSpPr>
        <p:spPr bwMode="auto">
          <a:xfrm>
            <a:off x="685800" y="3581400"/>
            <a:ext cx="8619407"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Char char="•"/>
              <a:tabLst/>
            </a:pPr>
            <a:r>
              <a:rPr kumimoji="0" lang="ar-SA" sz="2800" b="1" i="0" u="none" strike="noStrike" cap="none" normalizeH="0" baseline="0" dirty="0" smtClean="0">
                <a:ln>
                  <a:noFill/>
                </a:ln>
                <a:effectLst/>
                <a:latin typeface="Calibri" pitchFamily="34" charset="0"/>
                <a:ea typeface="Calibri" pitchFamily="34" charset="0"/>
                <a:cs typeface="Arial" pitchFamily="34" charset="0"/>
              </a:rPr>
              <a:t>دراســة محمـد سلامـة غبــاري للتـعرف علـى كيفيـــة ممارســة</a:t>
            </a:r>
          </a:p>
          <a:p>
            <a:pPr marL="0" marR="0" lvl="0" indent="0" algn="justLow" defTabSz="914400" rtl="1" eaLnBrk="1" fontAlgn="base" latinLnBrk="0" hangingPunct="1">
              <a:lnSpc>
                <a:spcPct val="100000"/>
              </a:lnSpc>
              <a:spcBef>
                <a:spcPct val="0"/>
              </a:spcBef>
              <a:spcAft>
                <a:spcPct val="0"/>
              </a:spcAft>
              <a:buClrTx/>
              <a:buSzTx/>
              <a:tabLst/>
            </a:pPr>
            <a:r>
              <a:rPr kumimoji="0" lang="ar-SA" sz="2800" b="1" i="0" u="none" strike="noStrike" cap="none" normalizeH="0" baseline="0" dirty="0" smtClean="0">
                <a:ln>
                  <a:noFill/>
                </a:ln>
                <a:effectLst/>
                <a:latin typeface="Calibri" pitchFamily="34" charset="0"/>
                <a:ea typeface="Calibri" pitchFamily="34" charset="0"/>
                <a:cs typeface="Arial" pitchFamily="34" charset="0"/>
              </a:rPr>
              <a:t>الخدمة الاجتماعية للحالات الفردية وصعوبات تطبيقها.</a:t>
            </a:r>
            <a:endParaRPr kumimoji="0" lang="en-US" sz="2800" b="0" i="0" u="none" strike="noStrike" cap="none" normalizeH="0" baseline="0" dirty="0" smtClean="0">
              <a:ln>
                <a:noFill/>
              </a:ln>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sz="2800" b="1" i="0" u="none" strike="noStrike" cap="none" normalizeH="0" baseline="0" dirty="0" smtClean="0">
                <a:ln>
                  <a:noFill/>
                </a:ln>
                <a:effectLst/>
                <a:latin typeface="Calibri" pitchFamily="34" charset="0"/>
                <a:ea typeface="Calibri" pitchFamily="34" charset="0"/>
                <a:cs typeface="Arial" pitchFamily="34" charset="0"/>
              </a:rPr>
              <a:t>دراسة سهير خيري (1981م ) لدور الأخصائي الاجتماعي في العمل مع مشكلة التأخر الدراسي  بالمرحلة الثانوية.</a:t>
            </a:r>
            <a:endParaRPr kumimoji="0" lang="en-US" sz="2800" b="0" i="0" u="none" strike="noStrike" cap="none" normalizeH="0" baseline="0" dirty="0" smtClean="0">
              <a:ln>
                <a:noFill/>
              </a:ln>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sz="2800" b="1" i="0" u="none" strike="noStrike" cap="none" normalizeH="0" baseline="0" dirty="0" smtClean="0">
                <a:ln>
                  <a:noFill/>
                </a:ln>
                <a:effectLst/>
                <a:latin typeface="Calibri" pitchFamily="34" charset="0"/>
                <a:ea typeface="Calibri" pitchFamily="34" charset="0"/>
                <a:cs typeface="Arial" pitchFamily="34" charset="0"/>
              </a:rPr>
              <a:t>دراسة أحمد حسين ( 1982م ) للتعرف على النموذج الحالي لممارسة خدمة الفرد بطرقها المختلفة ومعوقاتها.</a:t>
            </a:r>
            <a:endParaRPr kumimoji="0" lang="ar-SA" sz="2800" b="0" i="0" u="none" strike="noStrike" cap="none" normalizeH="0" baseline="0" dirty="0" smtClean="0">
              <a:ln>
                <a:noFill/>
              </a:ln>
              <a:effectLst/>
              <a:latin typeface="Arial" pitchFamily="34" charset="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iterate type="lt">
                                    <p:tmPct val="0"/>
                                  </p:iterate>
                                  <p:childTnLst>
                                    <p:set>
                                      <p:cBhvr>
                                        <p:cTn id="6" dur="1" fill="hold">
                                          <p:stCondLst>
                                            <p:cond delay="0"/>
                                          </p:stCondLst>
                                        </p:cTn>
                                        <p:tgtEl>
                                          <p:spTgt spid="21507"/>
                                        </p:tgtEl>
                                        <p:attrNameLst>
                                          <p:attrName>style.visibility</p:attrName>
                                        </p:attrNameLst>
                                      </p:cBhvr>
                                      <p:to>
                                        <p:strVal val="visible"/>
                                      </p:to>
                                    </p:set>
                                    <p:anim calcmode="lin" valueType="num">
                                      <p:cBhvr additive="base">
                                        <p:cTn id="7" dur="5000" fill="hold"/>
                                        <p:tgtEl>
                                          <p:spTgt spid="21507"/>
                                        </p:tgtEl>
                                        <p:attrNameLst>
                                          <p:attrName>ppt_x</p:attrName>
                                        </p:attrNameLst>
                                      </p:cBhvr>
                                      <p:tavLst>
                                        <p:tav tm="0">
                                          <p:val>
                                            <p:strVal val="#ppt_x"/>
                                          </p:val>
                                        </p:tav>
                                        <p:tav tm="100000">
                                          <p:val>
                                            <p:strVal val="#ppt_x"/>
                                          </p:val>
                                        </p:tav>
                                      </p:tavLst>
                                    </p:anim>
                                    <p:anim calcmode="lin" valueType="num">
                                      <p:cBhvr additive="base">
                                        <p:cTn id="8" dur="5000" fill="hold"/>
                                        <p:tgtEl>
                                          <p:spTgt spid="2150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8" presetClass="entr" presetSubtype="12" fill="hold" grpId="0" nodeType="clickEffect">
                                  <p:stCondLst>
                                    <p:cond delay="0"/>
                                  </p:stCondLst>
                                  <p:childTnLst>
                                    <p:set>
                                      <p:cBhvr>
                                        <p:cTn id="12" dur="1" fill="hold">
                                          <p:stCondLst>
                                            <p:cond delay="0"/>
                                          </p:stCondLst>
                                        </p:cTn>
                                        <p:tgtEl>
                                          <p:spTgt spid="21508"/>
                                        </p:tgtEl>
                                        <p:attrNameLst>
                                          <p:attrName>style.visibility</p:attrName>
                                        </p:attrNameLst>
                                      </p:cBhvr>
                                      <p:to>
                                        <p:strVal val="visible"/>
                                      </p:to>
                                    </p:set>
                                    <p:animEffect transition="in" filter="strips(downLeft)">
                                      <p:cBhvr>
                                        <p:cTn id="13" dur="500"/>
                                        <p:tgtEl>
                                          <p:spTgt spid="21508"/>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linds(horizont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0" fill="hold" grpId="0" nodeType="clickEffect">
                                  <p:stCondLst>
                                    <p:cond delay="0"/>
                                  </p:stCondLst>
                                  <p:childTnLst>
                                    <p:set>
                                      <p:cBhvr>
                                        <p:cTn id="22" dur="1" fill="hold">
                                          <p:stCondLst>
                                            <p:cond delay="0"/>
                                          </p:stCondLst>
                                        </p:cTn>
                                        <p:tgtEl>
                                          <p:spTgt spid="21509"/>
                                        </p:tgtEl>
                                        <p:attrNameLst>
                                          <p:attrName>style.visibility</p:attrName>
                                        </p:attrNameLst>
                                      </p:cBhvr>
                                      <p:to>
                                        <p:strVal val="visible"/>
                                      </p:to>
                                    </p:set>
                                    <p:anim calcmode="lin" valueType="num">
                                      <p:cBhvr>
                                        <p:cTn id="23" dur="500" fill="hold"/>
                                        <p:tgtEl>
                                          <p:spTgt spid="21509"/>
                                        </p:tgtEl>
                                        <p:attrNameLst>
                                          <p:attrName>ppt_w</p:attrName>
                                        </p:attrNameLst>
                                      </p:cBhvr>
                                      <p:tavLst>
                                        <p:tav tm="0">
                                          <p:val>
                                            <p:fltVal val="0"/>
                                          </p:val>
                                        </p:tav>
                                        <p:tav tm="100000">
                                          <p:val>
                                            <p:strVal val="#ppt_w"/>
                                          </p:val>
                                        </p:tav>
                                      </p:tavLst>
                                    </p:anim>
                                    <p:anim calcmode="lin" valueType="num">
                                      <p:cBhvr>
                                        <p:cTn id="24" dur="500" fill="hold"/>
                                        <p:tgtEl>
                                          <p:spTgt spid="21509"/>
                                        </p:tgtEl>
                                        <p:attrNameLst>
                                          <p:attrName>ppt_h</p:attrName>
                                        </p:attrNameLst>
                                      </p:cBhvr>
                                      <p:tavLst>
                                        <p:tav tm="0">
                                          <p:val>
                                            <p:fltVal val="0"/>
                                          </p:val>
                                        </p:tav>
                                        <p:tav tm="100000">
                                          <p:val>
                                            <p:strVal val="#ppt_h"/>
                                          </p:val>
                                        </p:tav>
                                      </p:tavLst>
                                    </p:anim>
                                    <p:animEffect transition="in" filter="fade">
                                      <p:cBhvr>
                                        <p:cTn id="25" dur="500"/>
                                        <p:tgtEl>
                                          <p:spTgt spid="215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p:bldP spid="21508" grpId="0"/>
      <p:bldP spid="7" grpId="0"/>
      <p:bldP spid="2150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62523" y="332656"/>
            <a:ext cx="8736971" cy="707886"/>
          </a:xfrm>
          <a:prstGeom prst="rect">
            <a:avLst/>
          </a:prstGeom>
        </p:spPr>
        <p:txBody>
          <a:bodyPr wrap="square">
            <a:spAutoFit/>
          </a:bodyPr>
          <a:lstStyle/>
          <a:p>
            <a:r>
              <a:rPr lang="ar-SA" sz="4000" b="1" dirty="0" smtClean="0">
                <a:solidFill>
                  <a:srgbClr val="FF0000"/>
                </a:solidFill>
              </a:rPr>
              <a:t>خصائص التدخل المهني لعملية الإرشاد الاجتماعي :</a:t>
            </a:r>
            <a:endParaRPr lang="ar-SA" sz="4000" dirty="0">
              <a:solidFill>
                <a:srgbClr val="FF0000"/>
              </a:solidFill>
            </a:endParaRPr>
          </a:p>
        </p:txBody>
      </p:sp>
      <p:sp>
        <p:nvSpPr>
          <p:cNvPr id="19457" name="Rectangle 1"/>
          <p:cNvSpPr>
            <a:spLocks noChangeArrowheads="1"/>
          </p:cNvSpPr>
          <p:nvPr/>
        </p:nvSpPr>
        <p:spPr bwMode="auto">
          <a:xfrm>
            <a:off x="0" y="1752600"/>
            <a:ext cx="9711529"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4400" b="1" i="0" u="none" strike="noStrike" cap="none" normalizeH="0" baseline="0" dirty="0" smtClean="0">
                <a:ln>
                  <a:noFill/>
                </a:ln>
                <a:effectLst/>
                <a:latin typeface="Calibri" pitchFamily="34" charset="0"/>
                <a:ea typeface="Calibri" pitchFamily="34" charset="0"/>
                <a:cs typeface="Arial" pitchFamily="34" charset="0"/>
              </a:rPr>
              <a:t>1 – تتسم بأنها خطة قصيرة المدى لارتباطها</a:t>
            </a: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4400" b="1" i="0" u="none" strike="noStrike" cap="none" normalizeH="0" baseline="0" dirty="0" smtClean="0">
                <a:ln>
                  <a:noFill/>
                </a:ln>
                <a:effectLst/>
                <a:latin typeface="Calibri" pitchFamily="34" charset="0"/>
                <a:ea typeface="Calibri" pitchFamily="34" charset="0"/>
                <a:cs typeface="Arial" pitchFamily="34" charset="0"/>
              </a:rPr>
              <a:t> بالعام الدراسي.</a:t>
            </a:r>
            <a:endParaRPr kumimoji="0" lang="en-US" sz="4400" b="1" i="0" u="none" strike="noStrike" cap="none" normalizeH="0" baseline="0" dirty="0" smtClean="0">
              <a:ln>
                <a:noFill/>
              </a:ln>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4400" b="1" i="0" u="none" strike="noStrike" cap="none" normalizeH="0" baseline="0" dirty="0" smtClean="0">
                <a:ln>
                  <a:noFill/>
                </a:ln>
                <a:effectLst/>
                <a:latin typeface="Calibri" pitchFamily="34" charset="0"/>
                <a:ea typeface="Calibri" pitchFamily="34" charset="0"/>
                <a:cs typeface="Arial" pitchFamily="34" charset="0"/>
              </a:rPr>
              <a:t>2 – ضـــرورة إشــراك الوالـديـن والمدرسيـــن </a:t>
            </a: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4400" b="1" i="0" u="none" strike="noStrike" cap="none" normalizeH="0" baseline="0" dirty="0" smtClean="0">
                <a:ln>
                  <a:noFill/>
                </a:ln>
                <a:effectLst/>
                <a:latin typeface="Calibri" pitchFamily="34" charset="0"/>
                <a:ea typeface="Calibri" pitchFamily="34" charset="0"/>
                <a:cs typeface="Arial" pitchFamily="34" charset="0"/>
              </a:rPr>
              <a:t>والزملاء في الخطة بشرط موافقة العميل واقتناعه.</a:t>
            </a:r>
            <a:endParaRPr kumimoji="0" lang="en-US" sz="4400" b="1" i="0" u="none" strike="noStrike" cap="none" normalizeH="0" baseline="0" dirty="0" smtClean="0">
              <a:ln>
                <a:noFill/>
              </a:ln>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4400" b="1" i="0" u="none" strike="noStrike" cap="none" normalizeH="0" baseline="0" dirty="0" smtClean="0">
                <a:ln>
                  <a:noFill/>
                </a:ln>
                <a:effectLst/>
                <a:latin typeface="Calibri" pitchFamily="34" charset="0"/>
                <a:ea typeface="Calibri" pitchFamily="34" charset="0"/>
                <a:cs typeface="Arial" pitchFamily="34" charset="0"/>
              </a:rPr>
              <a:t>3 – عدم الإسراف في استخدام الأساليب الانفعالية.</a:t>
            </a:r>
            <a:endParaRPr kumimoji="0" lang="ar-SA" sz="4400" b="1" i="0" u="none" strike="noStrike" cap="none" normalizeH="0" baseline="0" dirty="0" smtClean="0">
              <a:ln>
                <a:noFill/>
              </a:ln>
              <a:effectLst/>
              <a:latin typeface="Arial" pitchFamily="34" charset="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0" fill="hold"/>
                                        <p:tgtEl>
                                          <p:spTgt spid="2"/>
                                        </p:tgtEl>
                                        <p:attrNameLst>
                                          <p:attrName>ppt_x</p:attrName>
                                        </p:attrNameLst>
                                      </p:cBhvr>
                                      <p:tavLst>
                                        <p:tav tm="0">
                                          <p:val>
                                            <p:strVal val="#ppt_x"/>
                                          </p:val>
                                        </p:tav>
                                        <p:tav tm="100000">
                                          <p:val>
                                            <p:strVal val="#ppt_x"/>
                                          </p:val>
                                        </p:tav>
                                      </p:tavLst>
                                    </p:anim>
                                    <p:anim calcmode="lin" valueType="num">
                                      <p:cBhvr additive="base">
                                        <p:cTn id="8" dur="5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0" presetClass="entr" presetSubtype="0" decel="100000" fill="hold" grpId="0" nodeType="clickEffect">
                                  <p:stCondLst>
                                    <p:cond delay="0"/>
                                  </p:stCondLst>
                                  <p:childTnLst>
                                    <p:set>
                                      <p:cBhvr>
                                        <p:cTn id="12" dur="1" fill="hold">
                                          <p:stCondLst>
                                            <p:cond delay="0"/>
                                          </p:stCondLst>
                                        </p:cTn>
                                        <p:tgtEl>
                                          <p:spTgt spid="19457"/>
                                        </p:tgtEl>
                                        <p:attrNameLst>
                                          <p:attrName>style.visibility</p:attrName>
                                        </p:attrNameLst>
                                      </p:cBhvr>
                                      <p:to>
                                        <p:strVal val="visible"/>
                                      </p:to>
                                    </p:set>
                                    <p:anim calcmode="lin" valueType="num">
                                      <p:cBhvr>
                                        <p:cTn id="13" dur="1000" fill="hold"/>
                                        <p:tgtEl>
                                          <p:spTgt spid="19457"/>
                                        </p:tgtEl>
                                        <p:attrNameLst>
                                          <p:attrName>ppt_w</p:attrName>
                                        </p:attrNameLst>
                                      </p:cBhvr>
                                      <p:tavLst>
                                        <p:tav tm="0">
                                          <p:val>
                                            <p:strVal val="#ppt_w+.3"/>
                                          </p:val>
                                        </p:tav>
                                        <p:tav tm="100000">
                                          <p:val>
                                            <p:strVal val="#ppt_w"/>
                                          </p:val>
                                        </p:tav>
                                      </p:tavLst>
                                    </p:anim>
                                    <p:anim calcmode="lin" valueType="num">
                                      <p:cBhvr>
                                        <p:cTn id="14" dur="1000" fill="hold"/>
                                        <p:tgtEl>
                                          <p:spTgt spid="19457"/>
                                        </p:tgtEl>
                                        <p:attrNameLst>
                                          <p:attrName>ppt_h</p:attrName>
                                        </p:attrNameLst>
                                      </p:cBhvr>
                                      <p:tavLst>
                                        <p:tav tm="0">
                                          <p:val>
                                            <p:strVal val="#ppt_h"/>
                                          </p:val>
                                        </p:tav>
                                        <p:tav tm="100000">
                                          <p:val>
                                            <p:strVal val="#ppt_h"/>
                                          </p:val>
                                        </p:tav>
                                      </p:tavLst>
                                    </p:anim>
                                    <p:animEffect transition="in" filter="fade">
                                      <p:cBhvr>
                                        <p:cTn id="15" dur="1000"/>
                                        <p:tgtEl>
                                          <p:spTgt spid="194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945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ChangeArrowheads="1"/>
          </p:cNvSpPr>
          <p:nvPr/>
        </p:nvSpPr>
        <p:spPr bwMode="auto">
          <a:xfrm>
            <a:off x="1929727" y="142853"/>
            <a:ext cx="7035900"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3600" b="1" i="0" u="none" strike="noStrike" cap="none" normalizeH="0" baseline="0" dirty="0" smtClean="0">
                <a:ln>
                  <a:noFill/>
                </a:ln>
                <a:solidFill>
                  <a:srgbClr val="FFFF00"/>
                </a:solidFill>
                <a:effectLst/>
                <a:latin typeface="Calibri" pitchFamily="34" charset="0"/>
                <a:ea typeface="Calibri" pitchFamily="34" charset="0"/>
                <a:cs typeface="Arial" pitchFamily="34" charset="0"/>
              </a:rPr>
              <a:t> </a:t>
            </a:r>
            <a:r>
              <a:rPr kumimoji="0" lang="ar-SA" sz="3600" b="1" i="0" u="none" strike="noStrike" cap="none" normalizeH="0" baseline="0" dirty="0" smtClean="0">
                <a:ln>
                  <a:noFill/>
                </a:ln>
                <a:solidFill>
                  <a:srgbClr val="FF0000"/>
                </a:solidFill>
                <a:effectLst/>
                <a:latin typeface="Calibri" pitchFamily="34" charset="0"/>
                <a:ea typeface="Calibri" pitchFamily="34" charset="0"/>
                <a:cs typeface="Arial" pitchFamily="34" charset="0"/>
              </a:rPr>
              <a:t>بعض النماذج لأفكار </a:t>
            </a:r>
            <a:r>
              <a:rPr kumimoji="0" lang="ar-SA" sz="3600" b="1" i="0" u="none" strike="noStrike" cap="none" normalizeH="0" baseline="0" dirty="0" err="1" smtClean="0">
                <a:ln>
                  <a:noFill/>
                </a:ln>
                <a:solidFill>
                  <a:srgbClr val="FF0000"/>
                </a:solidFill>
                <a:effectLst/>
                <a:latin typeface="Calibri" pitchFamily="34" charset="0"/>
                <a:ea typeface="Calibri" pitchFamily="34" charset="0"/>
                <a:cs typeface="Arial" pitchFamily="34" charset="0"/>
              </a:rPr>
              <a:t>و</a:t>
            </a:r>
            <a:r>
              <a:rPr kumimoji="0" lang="ar-SA" sz="3600" b="1" i="0" u="none" strike="noStrike" cap="none" normalizeH="0" baseline="0" dirty="0" smtClean="0">
                <a:ln>
                  <a:noFill/>
                </a:ln>
                <a:solidFill>
                  <a:srgbClr val="FF0000"/>
                </a:solidFill>
                <a:effectLst/>
                <a:latin typeface="Calibri" pitchFamily="34" charset="0"/>
                <a:ea typeface="Calibri" pitchFamily="34" charset="0"/>
                <a:cs typeface="Arial" pitchFamily="34" charset="0"/>
              </a:rPr>
              <a:t> </a:t>
            </a:r>
            <a:r>
              <a:rPr kumimoji="0" lang="ar-SA" sz="3600" b="1" i="0" u="none" strike="noStrike" cap="none" normalizeH="0" baseline="0" dirty="0" err="1" smtClean="0">
                <a:ln>
                  <a:noFill/>
                </a:ln>
                <a:solidFill>
                  <a:srgbClr val="FF0000"/>
                </a:solidFill>
                <a:effectLst/>
                <a:latin typeface="Calibri" pitchFamily="34" charset="0"/>
                <a:ea typeface="Calibri" pitchFamily="34" charset="0"/>
                <a:cs typeface="Arial" pitchFamily="34" charset="0"/>
              </a:rPr>
              <a:t>إدراكات</a:t>
            </a:r>
            <a:r>
              <a:rPr kumimoji="0" lang="ar-SA" sz="3600" b="1" i="0" u="none" strike="noStrike" cap="none" normalizeH="0" baseline="0" dirty="0" smtClean="0">
                <a:ln>
                  <a:noFill/>
                </a:ln>
                <a:solidFill>
                  <a:srgbClr val="FF0000"/>
                </a:solidFill>
                <a:effectLst/>
                <a:latin typeface="Calibri" pitchFamily="34" charset="0"/>
                <a:ea typeface="Calibri" pitchFamily="34" charset="0"/>
                <a:cs typeface="Arial" pitchFamily="34" charset="0"/>
              </a:rPr>
              <a:t> معرفية خاطئة</a:t>
            </a:r>
            <a:endParaRPr kumimoji="0" lang="ar-SA" sz="3600" b="0" i="0" u="none" strike="noStrike" cap="none" normalizeH="0" baseline="0" dirty="0" smtClean="0">
              <a:ln>
                <a:noFill/>
              </a:ln>
              <a:solidFill>
                <a:srgbClr val="FF0000"/>
              </a:solidFill>
              <a:effectLst/>
              <a:latin typeface="Arial" pitchFamily="34" charset="0"/>
              <a:cs typeface="Arial" pitchFamily="34" charset="0"/>
            </a:endParaRPr>
          </a:p>
        </p:txBody>
      </p:sp>
      <p:sp>
        <p:nvSpPr>
          <p:cNvPr id="11266" name="Rectangle 2"/>
          <p:cNvSpPr>
            <a:spLocks noChangeArrowheads="1"/>
          </p:cNvSpPr>
          <p:nvPr/>
        </p:nvSpPr>
        <p:spPr bwMode="auto">
          <a:xfrm>
            <a:off x="0" y="1371600"/>
            <a:ext cx="9906000"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2000" b="1" i="0" u="sng" strike="noStrike" cap="none" normalizeH="0" baseline="0" dirty="0" smtClean="0">
                <a:ln>
                  <a:noFill/>
                </a:ln>
                <a:solidFill>
                  <a:srgbClr val="00B050"/>
                </a:solidFill>
                <a:effectLst/>
                <a:latin typeface="Calibri" pitchFamily="34" charset="0"/>
                <a:ea typeface="Calibri" pitchFamily="34" charset="0"/>
                <a:cs typeface="Arial" pitchFamily="34" charset="0"/>
              </a:rPr>
              <a:t>الكل أو لا شيء :</a:t>
            </a:r>
            <a:r>
              <a:rPr kumimoji="0" lang="ar-SA" sz="2000" b="1" i="0" u="none" strike="noStrike" cap="none" normalizeH="0" baseline="0" dirty="0" smtClean="0">
                <a:ln>
                  <a:noFill/>
                </a:ln>
                <a:solidFill>
                  <a:srgbClr val="00B050"/>
                </a:solidFill>
                <a:effectLst/>
                <a:latin typeface="Calibri" pitchFamily="34" charset="0"/>
                <a:ea typeface="Calibri" pitchFamily="34" charset="0"/>
                <a:cs typeface="Arial" pitchFamily="34" charset="0"/>
              </a:rPr>
              <a:t> </a:t>
            </a:r>
            <a:r>
              <a:rPr kumimoji="0" lang="ar-SA" sz="2000" b="1" i="0" u="none" strike="noStrike" cap="none" normalizeH="0" baseline="0" dirty="0" smtClean="0">
                <a:ln>
                  <a:noFill/>
                </a:ln>
                <a:effectLst/>
                <a:latin typeface="Calibri" pitchFamily="34" charset="0"/>
                <a:ea typeface="Calibri" pitchFamily="34" charset="0"/>
                <a:cs typeface="Arial" pitchFamily="34" charset="0"/>
              </a:rPr>
              <a:t>حيث يميل الشخص إلى تصوير نفسه بطريقة متطرفة إما بصورة سلبية كاملة أو بإيجابية كاملة.</a:t>
            </a:r>
            <a:endParaRPr kumimoji="0" lang="en-US" sz="2000" b="0" i="0" u="none" strike="noStrike" cap="none" normalizeH="0" baseline="0" dirty="0" smtClean="0">
              <a:ln>
                <a:noFill/>
              </a:ln>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000" b="1" i="0" u="sng" strike="noStrike" cap="none" normalizeH="0" baseline="0" dirty="0" smtClean="0">
                <a:ln>
                  <a:noFill/>
                </a:ln>
                <a:solidFill>
                  <a:srgbClr val="00B050"/>
                </a:solidFill>
                <a:effectLst/>
                <a:latin typeface="Calibri" pitchFamily="34" charset="0"/>
                <a:ea typeface="Calibri" pitchFamily="34" charset="0"/>
                <a:cs typeface="Arial" pitchFamily="34" charset="0"/>
              </a:rPr>
              <a:t>التعميم المبالغ فيه :</a:t>
            </a:r>
            <a:r>
              <a:rPr kumimoji="0" lang="ar-SA" sz="2000" b="1" i="0" u="none" strike="noStrike" cap="none" normalizeH="0" baseline="0" dirty="0" smtClean="0">
                <a:ln>
                  <a:noFill/>
                </a:ln>
                <a:solidFill>
                  <a:srgbClr val="00B050"/>
                </a:solidFill>
                <a:effectLst/>
                <a:latin typeface="Calibri" pitchFamily="34" charset="0"/>
                <a:ea typeface="Calibri" pitchFamily="34" charset="0"/>
                <a:cs typeface="Arial" pitchFamily="34" charset="0"/>
              </a:rPr>
              <a:t> </a:t>
            </a:r>
            <a:r>
              <a:rPr kumimoji="0" lang="ar-SA" sz="2000" b="1" i="0" u="none" strike="noStrike" cap="none" normalizeH="0" baseline="0" dirty="0" smtClean="0">
                <a:ln>
                  <a:noFill/>
                </a:ln>
                <a:effectLst/>
                <a:latin typeface="Calibri" pitchFamily="34" charset="0"/>
                <a:ea typeface="Calibri" pitchFamily="34" charset="0"/>
                <a:cs typeface="Arial" pitchFamily="34" charset="0"/>
              </a:rPr>
              <a:t>حيث يعمم الفرد تجربة سلبية على كل المواقف المشابهة.</a:t>
            </a:r>
            <a:endParaRPr kumimoji="0" lang="en-US" sz="2000" b="0" i="0" u="none" strike="noStrike" cap="none" normalizeH="0" baseline="0" dirty="0" smtClean="0">
              <a:ln>
                <a:noFill/>
              </a:ln>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000" b="1" i="0" u="sng" strike="noStrike" cap="none" normalizeH="0" baseline="0" dirty="0" smtClean="0">
                <a:ln>
                  <a:noFill/>
                </a:ln>
                <a:solidFill>
                  <a:srgbClr val="00B050"/>
                </a:solidFill>
                <a:effectLst/>
                <a:latin typeface="Calibri" pitchFamily="34" charset="0"/>
                <a:ea typeface="Calibri" pitchFamily="34" charset="0"/>
                <a:cs typeface="Arial" pitchFamily="34" charset="0"/>
              </a:rPr>
              <a:t>عدم توظيف الإيجابيات:</a:t>
            </a:r>
            <a:r>
              <a:rPr kumimoji="0" lang="ar-SA" sz="2000" b="1" i="0" u="none" strike="noStrike" cap="none" normalizeH="0" baseline="0" dirty="0" smtClean="0">
                <a:ln>
                  <a:noFill/>
                </a:ln>
                <a:solidFill>
                  <a:srgbClr val="00B050"/>
                </a:solidFill>
                <a:effectLst/>
                <a:latin typeface="Calibri" pitchFamily="34" charset="0"/>
                <a:ea typeface="Calibri" pitchFamily="34" charset="0"/>
                <a:cs typeface="Arial" pitchFamily="34" charset="0"/>
              </a:rPr>
              <a:t> </a:t>
            </a:r>
            <a:r>
              <a:rPr kumimoji="0" lang="ar-SA" sz="2000" b="1" i="0" u="none" strike="noStrike" cap="none" normalizeH="0" baseline="0" dirty="0" smtClean="0">
                <a:ln>
                  <a:noFill/>
                </a:ln>
                <a:effectLst/>
                <a:latin typeface="Calibri" pitchFamily="34" charset="0"/>
                <a:ea typeface="Calibri" pitchFamily="34" charset="0"/>
                <a:cs typeface="Arial" pitchFamily="34" charset="0"/>
              </a:rPr>
              <a:t>حيث يرى الشخص أن النتائج الإيجابية في موقف معين لن تستمر طويلاً لوقوعها بالصدفة وليست بالمنطق.</a:t>
            </a:r>
            <a:endParaRPr kumimoji="0" lang="en-US" sz="2000" b="0" i="0" u="none" strike="noStrike" cap="none" normalizeH="0" baseline="0" dirty="0" smtClean="0">
              <a:ln>
                <a:noFill/>
              </a:ln>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000" b="1" i="0" u="sng" strike="noStrike" cap="none" normalizeH="0" baseline="0" dirty="0" smtClean="0">
                <a:ln>
                  <a:noFill/>
                </a:ln>
                <a:solidFill>
                  <a:srgbClr val="00B050"/>
                </a:solidFill>
                <a:effectLst/>
                <a:latin typeface="Calibri" pitchFamily="34" charset="0"/>
                <a:ea typeface="Calibri" pitchFamily="34" charset="0"/>
                <a:cs typeface="Arial" pitchFamily="34" charset="0"/>
              </a:rPr>
              <a:t>الترشيح العقلي:</a:t>
            </a:r>
            <a:r>
              <a:rPr kumimoji="0" lang="ar-SA" sz="2000" b="1" i="0" u="none" strike="noStrike" cap="none" normalizeH="0" baseline="0" dirty="0" smtClean="0">
                <a:ln>
                  <a:noFill/>
                </a:ln>
                <a:solidFill>
                  <a:srgbClr val="00B050"/>
                </a:solidFill>
                <a:effectLst/>
                <a:latin typeface="Calibri" pitchFamily="34" charset="0"/>
                <a:ea typeface="Calibri" pitchFamily="34" charset="0"/>
                <a:cs typeface="Arial" pitchFamily="34" charset="0"/>
              </a:rPr>
              <a:t> </a:t>
            </a:r>
            <a:r>
              <a:rPr kumimoji="0" lang="ar-SA" sz="2000" b="1" i="0" u="none" strike="noStrike" cap="none" normalizeH="0" baseline="0" dirty="0" smtClean="0">
                <a:ln>
                  <a:noFill/>
                </a:ln>
                <a:effectLst/>
                <a:latin typeface="Calibri" pitchFamily="34" charset="0"/>
                <a:ea typeface="Calibri" pitchFamily="34" charset="0"/>
                <a:cs typeface="Arial" pitchFamily="34" charset="0"/>
              </a:rPr>
              <a:t>حيث يركز الشخص على إحدى السلبيات المرتبطة بموقف معين ويتجاهل جوانبه الإيجابية.</a:t>
            </a:r>
            <a:endParaRPr kumimoji="0" lang="en-US" sz="2000" b="0" i="0" u="none" strike="noStrike" cap="none" normalizeH="0" baseline="0" dirty="0" smtClean="0">
              <a:ln>
                <a:noFill/>
              </a:ln>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000" b="1" i="0" u="sng" strike="noStrike" cap="none" normalizeH="0" baseline="0" dirty="0" smtClean="0">
                <a:ln>
                  <a:noFill/>
                </a:ln>
                <a:solidFill>
                  <a:srgbClr val="00B050"/>
                </a:solidFill>
                <a:effectLst/>
                <a:latin typeface="Calibri" pitchFamily="34" charset="0"/>
                <a:ea typeface="Calibri" pitchFamily="34" charset="0"/>
                <a:cs typeface="Arial" pitchFamily="34" charset="0"/>
              </a:rPr>
              <a:t>التسرع في الوصول إلى الاستنتاجات:</a:t>
            </a:r>
            <a:r>
              <a:rPr kumimoji="0" lang="ar-SA" sz="2000" b="1" i="0" u="none" strike="noStrike" cap="none" normalizeH="0" baseline="0" dirty="0" smtClean="0">
                <a:ln>
                  <a:noFill/>
                </a:ln>
                <a:solidFill>
                  <a:srgbClr val="00B050"/>
                </a:solidFill>
                <a:effectLst/>
                <a:latin typeface="Calibri" pitchFamily="34" charset="0"/>
                <a:ea typeface="Calibri" pitchFamily="34" charset="0"/>
                <a:cs typeface="Arial" pitchFamily="34" charset="0"/>
              </a:rPr>
              <a:t> </a:t>
            </a:r>
            <a:r>
              <a:rPr kumimoji="0" lang="ar-SA" sz="2000" b="1" i="0" u="none" strike="noStrike" cap="none" normalizeH="0" baseline="0" dirty="0" smtClean="0">
                <a:ln>
                  <a:noFill/>
                </a:ln>
                <a:effectLst/>
                <a:latin typeface="Calibri" pitchFamily="34" charset="0"/>
                <a:ea typeface="Calibri" pitchFamily="34" charset="0"/>
                <a:cs typeface="Arial" pitchFamily="34" charset="0"/>
              </a:rPr>
              <a:t>حيث يتسرع الشخص في الوصول إلى نتائج وأحكام قبل الإلمام بجميع جوانب الموقف.</a:t>
            </a:r>
            <a:endParaRPr kumimoji="0" lang="en-US" sz="2000" b="0" i="0" u="none" strike="noStrike" cap="none" normalizeH="0" baseline="0" dirty="0" smtClean="0">
              <a:ln>
                <a:noFill/>
              </a:ln>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000" b="1" i="0" u="sng" strike="noStrike" cap="none" normalizeH="0" baseline="0" dirty="0" smtClean="0">
                <a:ln>
                  <a:noFill/>
                </a:ln>
                <a:solidFill>
                  <a:srgbClr val="00B050"/>
                </a:solidFill>
                <a:effectLst/>
                <a:latin typeface="Calibri" pitchFamily="34" charset="0"/>
                <a:ea typeface="Calibri" pitchFamily="34" charset="0"/>
                <a:cs typeface="Arial" pitchFamily="34" charset="0"/>
              </a:rPr>
              <a:t>التهويل أو التهوين:</a:t>
            </a:r>
            <a:r>
              <a:rPr kumimoji="0" lang="ar-SA" sz="2000" b="1" i="0" u="none" strike="noStrike" cap="none" normalizeH="0" baseline="0" dirty="0" smtClean="0">
                <a:ln>
                  <a:noFill/>
                </a:ln>
                <a:solidFill>
                  <a:srgbClr val="00B050"/>
                </a:solidFill>
                <a:effectLst/>
                <a:latin typeface="Calibri" pitchFamily="34" charset="0"/>
                <a:ea typeface="Calibri" pitchFamily="34" charset="0"/>
                <a:cs typeface="Arial" pitchFamily="34" charset="0"/>
              </a:rPr>
              <a:t> </a:t>
            </a:r>
            <a:r>
              <a:rPr kumimoji="0" lang="ar-SA" sz="2000" b="1" i="0" u="none" strike="noStrike" cap="none" normalizeH="0" baseline="0" dirty="0" smtClean="0">
                <a:ln>
                  <a:noFill/>
                </a:ln>
                <a:effectLst/>
                <a:latin typeface="Calibri" pitchFamily="34" charset="0"/>
                <a:ea typeface="Calibri" pitchFamily="34" charset="0"/>
                <a:cs typeface="Arial" pitchFamily="34" charset="0"/>
              </a:rPr>
              <a:t>حيث يرتكب الشخص أخطاء معينة ويبالغ في أهميتها أو يقلل من قدراته على التعامل أو التوافق مع الأحداث.</a:t>
            </a:r>
            <a:endParaRPr kumimoji="0" lang="en-US" sz="2000" b="0" i="0" u="none" strike="noStrike" cap="none" normalizeH="0" baseline="0" dirty="0" smtClean="0">
              <a:ln>
                <a:noFill/>
              </a:ln>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000" b="1" i="0" u="sng" strike="noStrike" cap="none" normalizeH="0" baseline="0" dirty="0" smtClean="0">
                <a:ln>
                  <a:noFill/>
                </a:ln>
                <a:solidFill>
                  <a:srgbClr val="00B050"/>
                </a:solidFill>
                <a:effectLst/>
                <a:latin typeface="Calibri" pitchFamily="34" charset="0"/>
                <a:ea typeface="Calibri" pitchFamily="34" charset="0"/>
                <a:cs typeface="Arial" pitchFamily="34" charset="0"/>
              </a:rPr>
              <a:t>التفكير الانفعالي:</a:t>
            </a:r>
            <a:r>
              <a:rPr kumimoji="0" lang="ar-SA" sz="2000" b="1" i="0" u="none" strike="noStrike" cap="none" normalizeH="0" baseline="0" dirty="0" smtClean="0">
                <a:ln>
                  <a:noFill/>
                </a:ln>
                <a:solidFill>
                  <a:srgbClr val="00B050"/>
                </a:solidFill>
                <a:effectLst/>
                <a:latin typeface="Calibri" pitchFamily="34" charset="0"/>
                <a:ea typeface="Calibri" pitchFamily="34" charset="0"/>
                <a:cs typeface="Arial" pitchFamily="34" charset="0"/>
              </a:rPr>
              <a:t> </a:t>
            </a:r>
            <a:r>
              <a:rPr kumimoji="0" lang="ar-SA" sz="2000" b="1" i="0" u="none" strike="noStrike" cap="none" normalizeH="0" baseline="0" dirty="0" smtClean="0">
                <a:ln>
                  <a:noFill/>
                </a:ln>
                <a:effectLst/>
                <a:latin typeface="Calibri" pitchFamily="34" charset="0"/>
                <a:ea typeface="Calibri" pitchFamily="34" charset="0"/>
                <a:cs typeface="Arial" pitchFamily="34" charset="0"/>
              </a:rPr>
              <a:t>حيث تشكل الحالة المزاجية للفرد ( فرح ـ ضيق ) طريقة ردة فعله واستجابته للموقف بدلاً من التفكير المنطقي الواقعي .</a:t>
            </a:r>
            <a:endParaRPr kumimoji="0" lang="en-US" sz="2000" b="0" i="0" u="none" strike="noStrike" cap="none" normalizeH="0" baseline="0" dirty="0" smtClean="0">
              <a:ln>
                <a:noFill/>
              </a:ln>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000" b="1" i="0" u="sng" strike="noStrike" cap="none" normalizeH="0" baseline="0" dirty="0" smtClean="0">
                <a:ln>
                  <a:noFill/>
                </a:ln>
                <a:solidFill>
                  <a:srgbClr val="00B050"/>
                </a:solidFill>
                <a:effectLst/>
                <a:latin typeface="Calibri" pitchFamily="34" charset="0"/>
                <a:ea typeface="Calibri" pitchFamily="34" charset="0"/>
                <a:cs typeface="Arial" pitchFamily="34" charset="0"/>
              </a:rPr>
              <a:t>إلصاق الصفات الإيجابية والسلبية:</a:t>
            </a:r>
            <a:r>
              <a:rPr kumimoji="0" lang="ar-SA" sz="2000" b="1" i="0" u="none" strike="noStrike" cap="none" normalizeH="0" baseline="0" dirty="0" smtClean="0">
                <a:ln>
                  <a:noFill/>
                </a:ln>
                <a:solidFill>
                  <a:srgbClr val="00B050"/>
                </a:solidFill>
                <a:effectLst/>
                <a:latin typeface="Calibri" pitchFamily="34" charset="0"/>
                <a:ea typeface="Calibri" pitchFamily="34" charset="0"/>
                <a:cs typeface="Arial" pitchFamily="34" charset="0"/>
              </a:rPr>
              <a:t> </a:t>
            </a:r>
            <a:r>
              <a:rPr kumimoji="0" lang="ar-SA" sz="2000" b="1" i="0" u="none" strike="noStrike" cap="none" normalizeH="0" baseline="0" dirty="0" smtClean="0">
                <a:ln>
                  <a:noFill/>
                </a:ln>
                <a:effectLst/>
                <a:latin typeface="Calibri" pitchFamily="34" charset="0"/>
                <a:ea typeface="Calibri" pitchFamily="34" charset="0"/>
                <a:cs typeface="Arial" pitchFamily="34" charset="0"/>
              </a:rPr>
              <a:t>حيث يلصق الشخص بالآخرين أو بالمواقف صفات معينة وبالتالي أحكاماً خاطئة.</a:t>
            </a:r>
            <a:endParaRPr kumimoji="0" lang="en-US" sz="2000" b="0" i="0" u="none" strike="noStrike" cap="none" normalizeH="0" baseline="0" dirty="0" smtClean="0">
              <a:ln>
                <a:noFill/>
              </a:ln>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000" b="1" i="0" u="sng" strike="noStrike" cap="none" normalizeH="0" baseline="0" dirty="0" smtClean="0">
                <a:ln>
                  <a:noFill/>
                </a:ln>
                <a:solidFill>
                  <a:srgbClr val="00B050"/>
                </a:solidFill>
                <a:effectLst/>
                <a:latin typeface="Calibri" pitchFamily="34" charset="0"/>
                <a:ea typeface="Calibri" pitchFamily="34" charset="0"/>
                <a:cs typeface="Arial" pitchFamily="34" charset="0"/>
              </a:rPr>
              <a:t>الميول الشخصية وعدم الموضوعية:</a:t>
            </a:r>
            <a:r>
              <a:rPr kumimoji="0" lang="ar-SA" sz="2000" b="1" i="0" u="none" strike="noStrike" cap="none" normalizeH="0" baseline="0" dirty="0" smtClean="0">
                <a:ln>
                  <a:noFill/>
                </a:ln>
                <a:solidFill>
                  <a:srgbClr val="00B050"/>
                </a:solidFill>
                <a:effectLst/>
                <a:latin typeface="Calibri" pitchFamily="34" charset="0"/>
                <a:ea typeface="Calibri" pitchFamily="34" charset="0"/>
                <a:cs typeface="Arial" pitchFamily="34" charset="0"/>
              </a:rPr>
              <a:t> </a:t>
            </a:r>
            <a:r>
              <a:rPr kumimoji="0" lang="ar-SA" sz="2000" b="1" i="0" u="none" strike="noStrike" cap="none" normalizeH="0" baseline="0" dirty="0" smtClean="0">
                <a:ln>
                  <a:noFill/>
                </a:ln>
                <a:effectLst/>
                <a:latin typeface="Calibri" pitchFamily="34" charset="0"/>
                <a:ea typeface="Calibri" pitchFamily="34" charset="0"/>
                <a:cs typeface="Arial" pitchFamily="34" charset="0"/>
              </a:rPr>
              <a:t>حيث يفسر الشخص الأمور والأحداث بشكل شخصي حسب رغباته وميوله بعيداً عن الموضوعية .</a:t>
            </a:r>
            <a:endParaRPr kumimoji="0" lang="en-US" sz="2000" b="0" i="0" u="none" strike="noStrike" cap="none" normalizeH="0" baseline="0" dirty="0" smtClean="0">
              <a:ln>
                <a:noFill/>
              </a:ln>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000" b="1" i="0" u="sng" strike="noStrike" cap="none" normalizeH="0" baseline="0" dirty="0" smtClean="0">
                <a:ln>
                  <a:noFill/>
                </a:ln>
                <a:solidFill>
                  <a:srgbClr val="00B050"/>
                </a:solidFill>
                <a:effectLst/>
                <a:latin typeface="Calibri" pitchFamily="34" charset="0"/>
                <a:ea typeface="Calibri" pitchFamily="34" charset="0"/>
                <a:cs typeface="Arial" pitchFamily="34" charset="0"/>
              </a:rPr>
              <a:t>التفكير التآمري:</a:t>
            </a:r>
            <a:r>
              <a:rPr kumimoji="0" lang="ar-SA" sz="2000" b="1" i="0" u="none" strike="noStrike" cap="none" normalizeH="0" baseline="0" dirty="0" smtClean="0">
                <a:ln>
                  <a:noFill/>
                </a:ln>
                <a:solidFill>
                  <a:srgbClr val="00B050"/>
                </a:solidFill>
                <a:effectLst/>
                <a:latin typeface="Calibri" pitchFamily="34" charset="0"/>
                <a:ea typeface="Calibri" pitchFamily="34" charset="0"/>
                <a:cs typeface="Arial" pitchFamily="34" charset="0"/>
              </a:rPr>
              <a:t> </a:t>
            </a:r>
            <a:r>
              <a:rPr kumimoji="0" lang="ar-SA" sz="2000" b="1" i="0" u="none" strike="noStrike" cap="none" normalizeH="0" baseline="0" dirty="0" smtClean="0">
                <a:ln>
                  <a:noFill/>
                </a:ln>
                <a:effectLst/>
                <a:latin typeface="Calibri" pitchFamily="34" charset="0"/>
                <a:ea typeface="Calibri" pitchFamily="34" charset="0"/>
                <a:cs typeface="Arial" pitchFamily="34" charset="0"/>
              </a:rPr>
              <a:t>حيث يرجع الشخص أسباب حدوث الأحداث والمواقف إلى قوى خارجية تريد النيل منه.</a:t>
            </a:r>
            <a:endParaRPr kumimoji="0" lang="ar-SA" sz="2000" b="0" i="0" u="none" strike="noStrike" cap="none" normalizeH="0" baseline="0" dirty="0" smtClean="0">
              <a:ln>
                <a:noFill/>
              </a:ln>
              <a:effectLst/>
              <a:latin typeface="Arial" pitchFamily="34" charset="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11265"/>
                                        </p:tgtEl>
                                        <p:attrNameLst>
                                          <p:attrName>style.visibility</p:attrName>
                                        </p:attrNameLst>
                                      </p:cBhvr>
                                      <p:to>
                                        <p:strVal val="visible"/>
                                      </p:to>
                                    </p:set>
                                    <p:anim calcmode="lin" valueType="num">
                                      <p:cBhvr>
                                        <p:cTn id="7" dur="500" fill="hold"/>
                                        <p:tgtEl>
                                          <p:spTgt spid="11265"/>
                                        </p:tgtEl>
                                        <p:attrNameLst>
                                          <p:attrName>ppt_w</p:attrName>
                                        </p:attrNameLst>
                                      </p:cBhvr>
                                      <p:tavLst>
                                        <p:tav tm="0">
                                          <p:val>
                                            <p:fltVal val="0"/>
                                          </p:val>
                                        </p:tav>
                                        <p:tav tm="100000">
                                          <p:val>
                                            <p:strVal val="#ppt_w"/>
                                          </p:val>
                                        </p:tav>
                                      </p:tavLst>
                                    </p:anim>
                                    <p:anim calcmode="lin" valueType="num">
                                      <p:cBhvr>
                                        <p:cTn id="8" dur="500" fill="hold"/>
                                        <p:tgtEl>
                                          <p:spTgt spid="11265"/>
                                        </p:tgtEl>
                                        <p:attrNameLst>
                                          <p:attrName>ppt_h</p:attrName>
                                        </p:attrNameLst>
                                      </p:cBhvr>
                                      <p:tavLst>
                                        <p:tav tm="0">
                                          <p:val>
                                            <p:fltVal val="0"/>
                                          </p:val>
                                        </p:tav>
                                        <p:tav tm="100000">
                                          <p:val>
                                            <p:strVal val="#ppt_h"/>
                                          </p:val>
                                        </p:tav>
                                      </p:tavLst>
                                    </p:anim>
                                    <p:anim calcmode="lin" valueType="num">
                                      <p:cBhvr>
                                        <p:cTn id="9" dur="500" fill="hold"/>
                                        <p:tgtEl>
                                          <p:spTgt spid="11265"/>
                                        </p:tgtEl>
                                        <p:attrNameLst>
                                          <p:attrName>style.rotation</p:attrName>
                                        </p:attrNameLst>
                                      </p:cBhvr>
                                      <p:tavLst>
                                        <p:tav tm="0">
                                          <p:val>
                                            <p:fltVal val="360"/>
                                          </p:val>
                                        </p:tav>
                                        <p:tav tm="100000">
                                          <p:val>
                                            <p:fltVal val="0"/>
                                          </p:val>
                                        </p:tav>
                                      </p:tavLst>
                                    </p:anim>
                                    <p:animEffect transition="in" filter="fade">
                                      <p:cBhvr>
                                        <p:cTn id="10" dur="500"/>
                                        <p:tgtEl>
                                          <p:spTgt spid="11265"/>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11266">
                                            <p:txEl>
                                              <p:pRg st="0" end="0"/>
                                            </p:txEl>
                                          </p:spTgt>
                                        </p:tgtEl>
                                        <p:attrNameLst>
                                          <p:attrName>style.visibility</p:attrName>
                                        </p:attrNameLst>
                                      </p:cBhvr>
                                      <p:to>
                                        <p:strVal val="visible"/>
                                      </p:to>
                                    </p:set>
                                    <p:animEffect transition="in" filter="wipe(down)">
                                      <p:cBhvr>
                                        <p:cTn id="15" dur="580">
                                          <p:stCondLst>
                                            <p:cond delay="0"/>
                                          </p:stCondLst>
                                        </p:cTn>
                                        <p:tgtEl>
                                          <p:spTgt spid="11266">
                                            <p:txEl>
                                              <p:pRg st="0" end="0"/>
                                            </p:txEl>
                                          </p:spTgt>
                                        </p:tgtEl>
                                      </p:cBhvr>
                                    </p:animEffect>
                                    <p:anim calcmode="lin" valueType="num">
                                      <p:cBhvr>
                                        <p:cTn id="16" dur="1822" tmFilter="0,0; 0.14,0.36; 0.43,0.73; 0.71,0.91; 1.0,1.0">
                                          <p:stCondLst>
                                            <p:cond delay="0"/>
                                          </p:stCondLst>
                                        </p:cTn>
                                        <p:tgtEl>
                                          <p:spTgt spid="11266">
                                            <p:txEl>
                                              <p:pRg st="0" end="0"/>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11266">
                                            <p:txEl>
                                              <p:pRg st="0" end="0"/>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11266">
                                            <p:txEl>
                                              <p:pRg st="0" end="0"/>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11266">
                                            <p:txEl>
                                              <p:pRg st="0" end="0"/>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11266">
                                            <p:txEl>
                                              <p:pRg st="0" end="0"/>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11266">
                                            <p:txEl>
                                              <p:pRg st="0" end="0"/>
                                            </p:txEl>
                                          </p:spTgt>
                                        </p:tgtEl>
                                      </p:cBhvr>
                                      <p:to x="100000" y="60000"/>
                                    </p:animScale>
                                    <p:animScale>
                                      <p:cBhvr>
                                        <p:cTn id="22" dur="166" decel="50000">
                                          <p:stCondLst>
                                            <p:cond delay="676"/>
                                          </p:stCondLst>
                                        </p:cTn>
                                        <p:tgtEl>
                                          <p:spTgt spid="11266">
                                            <p:txEl>
                                              <p:pRg st="0" end="0"/>
                                            </p:txEl>
                                          </p:spTgt>
                                        </p:tgtEl>
                                      </p:cBhvr>
                                      <p:to x="100000" y="100000"/>
                                    </p:animScale>
                                    <p:animScale>
                                      <p:cBhvr>
                                        <p:cTn id="23" dur="26">
                                          <p:stCondLst>
                                            <p:cond delay="1312"/>
                                          </p:stCondLst>
                                        </p:cTn>
                                        <p:tgtEl>
                                          <p:spTgt spid="11266">
                                            <p:txEl>
                                              <p:pRg st="0" end="0"/>
                                            </p:txEl>
                                          </p:spTgt>
                                        </p:tgtEl>
                                      </p:cBhvr>
                                      <p:to x="100000" y="80000"/>
                                    </p:animScale>
                                    <p:animScale>
                                      <p:cBhvr>
                                        <p:cTn id="24" dur="166" decel="50000">
                                          <p:stCondLst>
                                            <p:cond delay="1338"/>
                                          </p:stCondLst>
                                        </p:cTn>
                                        <p:tgtEl>
                                          <p:spTgt spid="11266">
                                            <p:txEl>
                                              <p:pRg st="0" end="0"/>
                                            </p:txEl>
                                          </p:spTgt>
                                        </p:tgtEl>
                                      </p:cBhvr>
                                      <p:to x="100000" y="100000"/>
                                    </p:animScale>
                                    <p:animScale>
                                      <p:cBhvr>
                                        <p:cTn id="25" dur="26">
                                          <p:stCondLst>
                                            <p:cond delay="1642"/>
                                          </p:stCondLst>
                                        </p:cTn>
                                        <p:tgtEl>
                                          <p:spTgt spid="11266">
                                            <p:txEl>
                                              <p:pRg st="0" end="0"/>
                                            </p:txEl>
                                          </p:spTgt>
                                        </p:tgtEl>
                                      </p:cBhvr>
                                      <p:to x="100000" y="90000"/>
                                    </p:animScale>
                                    <p:animScale>
                                      <p:cBhvr>
                                        <p:cTn id="26" dur="166" decel="50000">
                                          <p:stCondLst>
                                            <p:cond delay="1668"/>
                                          </p:stCondLst>
                                        </p:cTn>
                                        <p:tgtEl>
                                          <p:spTgt spid="11266">
                                            <p:txEl>
                                              <p:pRg st="0" end="0"/>
                                            </p:txEl>
                                          </p:spTgt>
                                        </p:tgtEl>
                                      </p:cBhvr>
                                      <p:to x="100000" y="100000"/>
                                    </p:animScale>
                                    <p:animScale>
                                      <p:cBhvr>
                                        <p:cTn id="27" dur="26">
                                          <p:stCondLst>
                                            <p:cond delay="1808"/>
                                          </p:stCondLst>
                                        </p:cTn>
                                        <p:tgtEl>
                                          <p:spTgt spid="11266">
                                            <p:txEl>
                                              <p:pRg st="0" end="0"/>
                                            </p:txEl>
                                          </p:spTgt>
                                        </p:tgtEl>
                                      </p:cBhvr>
                                      <p:to x="100000" y="95000"/>
                                    </p:animScale>
                                    <p:animScale>
                                      <p:cBhvr>
                                        <p:cTn id="28" dur="166" decel="50000">
                                          <p:stCondLst>
                                            <p:cond delay="1834"/>
                                          </p:stCondLst>
                                        </p:cTn>
                                        <p:tgtEl>
                                          <p:spTgt spid="11266">
                                            <p:txEl>
                                              <p:pRg st="0" end="0"/>
                                            </p:txEl>
                                          </p:spTgt>
                                        </p:tgtEl>
                                      </p:cBhvr>
                                      <p:to x="100000" y="100000"/>
                                    </p:animScale>
                                  </p:childTnLst>
                                </p:cTn>
                              </p:par>
                            </p:childTnLst>
                          </p:cTn>
                        </p:par>
                      </p:childTnLst>
                    </p:cTn>
                  </p:par>
                  <p:par>
                    <p:cTn id="29" fill="hold">
                      <p:stCondLst>
                        <p:cond delay="indefinite"/>
                      </p:stCondLst>
                      <p:childTnLst>
                        <p:par>
                          <p:cTn id="30" fill="hold">
                            <p:stCondLst>
                              <p:cond delay="0"/>
                            </p:stCondLst>
                            <p:childTnLst>
                              <p:par>
                                <p:cTn id="31" presetID="39" presetClass="entr" presetSubtype="0" accel="100000" fill="hold" nodeType="clickEffect">
                                  <p:stCondLst>
                                    <p:cond delay="0"/>
                                  </p:stCondLst>
                                  <p:childTnLst>
                                    <p:set>
                                      <p:cBhvr>
                                        <p:cTn id="32" dur="1" fill="hold">
                                          <p:stCondLst>
                                            <p:cond delay="0"/>
                                          </p:stCondLst>
                                        </p:cTn>
                                        <p:tgtEl>
                                          <p:spTgt spid="11266">
                                            <p:txEl>
                                              <p:pRg st="1" end="1"/>
                                            </p:txEl>
                                          </p:spTgt>
                                        </p:tgtEl>
                                        <p:attrNameLst>
                                          <p:attrName>style.visibility</p:attrName>
                                        </p:attrNameLst>
                                      </p:cBhvr>
                                      <p:to>
                                        <p:strVal val="visible"/>
                                      </p:to>
                                    </p:set>
                                    <p:anim calcmode="lin" valueType="num">
                                      <p:cBhvr>
                                        <p:cTn id="33" dur="500" fill="hold"/>
                                        <p:tgtEl>
                                          <p:spTgt spid="11266">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4" dur="500" fill="hold"/>
                                        <p:tgtEl>
                                          <p:spTgt spid="11266">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5" dur="500" fill="hold"/>
                                        <p:tgtEl>
                                          <p:spTgt spid="11266">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36" dur="500" fill="hold"/>
                                        <p:tgtEl>
                                          <p:spTgt spid="1126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52" presetClass="entr" presetSubtype="0" fill="hold" nodeType="clickEffect">
                                  <p:stCondLst>
                                    <p:cond delay="0"/>
                                  </p:stCondLst>
                                  <p:childTnLst>
                                    <p:set>
                                      <p:cBhvr>
                                        <p:cTn id="40" dur="1" fill="hold">
                                          <p:stCondLst>
                                            <p:cond delay="0"/>
                                          </p:stCondLst>
                                        </p:cTn>
                                        <p:tgtEl>
                                          <p:spTgt spid="11266">
                                            <p:txEl>
                                              <p:pRg st="2" end="2"/>
                                            </p:txEl>
                                          </p:spTgt>
                                        </p:tgtEl>
                                        <p:attrNameLst>
                                          <p:attrName>style.visibility</p:attrName>
                                        </p:attrNameLst>
                                      </p:cBhvr>
                                      <p:to>
                                        <p:strVal val="visible"/>
                                      </p:to>
                                    </p:set>
                                    <p:animScale>
                                      <p:cBhvr>
                                        <p:cTn id="41" dur="1000" decel="50000" fill="hold">
                                          <p:stCondLst>
                                            <p:cond delay="0"/>
                                          </p:stCondLst>
                                        </p:cTn>
                                        <p:tgtEl>
                                          <p:spTgt spid="11266">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11266">
                                            <p:txEl>
                                              <p:pRg st="2" end="2"/>
                                            </p:txEl>
                                          </p:spTgt>
                                        </p:tgtEl>
                                        <p:attrNameLst>
                                          <p:attrName>ppt_x</p:attrName>
                                          <p:attrName>ppt_y</p:attrName>
                                        </p:attrNameLst>
                                      </p:cBhvr>
                                    </p:animMotion>
                                    <p:animEffect transition="in" filter="fade">
                                      <p:cBhvr>
                                        <p:cTn id="43" dur="1000"/>
                                        <p:tgtEl>
                                          <p:spTgt spid="11266">
                                            <p:txEl>
                                              <p:pRg st="2" end="2"/>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1" presetClass="entr" presetSubtype="0" fill="hold" nodeType="clickEffect">
                                  <p:stCondLst>
                                    <p:cond delay="0"/>
                                  </p:stCondLst>
                                  <p:childTnLst>
                                    <p:set>
                                      <p:cBhvr>
                                        <p:cTn id="47" dur="1" fill="hold">
                                          <p:stCondLst>
                                            <p:cond delay="0"/>
                                          </p:stCondLst>
                                        </p:cTn>
                                        <p:tgtEl>
                                          <p:spTgt spid="11266">
                                            <p:txEl>
                                              <p:pRg st="3" end="3"/>
                                            </p:txEl>
                                          </p:spTgt>
                                        </p:tgtEl>
                                        <p:attrNameLst>
                                          <p:attrName>style.visibility</p:attrName>
                                        </p:attrNameLst>
                                      </p:cBhvr>
                                      <p:to>
                                        <p:strVal val="visible"/>
                                      </p:to>
                                    </p:set>
                                    <p:animEffect transition="in" filter="fade">
                                      <p:cBhvr>
                                        <p:cTn id="48" dur="770" decel="100000"/>
                                        <p:tgtEl>
                                          <p:spTgt spid="11266">
                                            <p:txEl>
                                              <p:pRg st="3" end="3"/>
                                            </p:txEl>
                                          </p:spTgt>
                                        </p:tgtEl>
                                      </p:cBhvr>
                                    </p:animEffect>
                                    <p:animScale>
                                      <p:cBhvr>
                                        <p:cTn id="49" dur="770" decel="100000"/>
                                        <p:tgtEl>
                                          <p:spTgt spid="11266">
                                            <p:txEl>
                                              <p:pRg st="3" end="3"/>
                                            </p:txEl>
                                          </p:spTgt>
                                        </p:tgtEl>
                                      </p:cBhvr>
                                      <p:from x="10000" y="10000"/>
                                      <p:to x="200000" y="450000"/>
                                    </p:animScale>
                                    <p:animScale>
                                      <p:cBhvr>
                                        <p:cTn id="50" dur="1230" accel="100000" fill="hold">
                                          <p:stCondLst>
                                            <p:cond delay="770"/>
                                          </p:stCondLst>
                                        </p:cTn>
                                        <p:tgtEl>
                                          <p:spTgt spid="11266">
                                            <p:txEl>
                                              <p:pRg st="3" end="3"/>
                                            </p:txEl>
                                          </p:spTgt>
                                        </p:tgtEl>
                                      </p:cBhvr>
                                      <p:from x="200000" y="450000"/>
                                      <p:to x="100000" y="100000"/>
                                    </p:animScale>
                                    <p:set>
                                      <p:cBhvr>
                                        <p:cTn id="51" dur="770" fill="hold"/>
                                        <p:tgtEl>
                                          <p:spTgt spid="11266">
                                            <p:txEl>
                                              <p:pRg st="3" end="3"/>
                                            </p:txEl>
                                          </p:spTgt>
                                        </p:tgtEl>
                                        <p:attrNameLst>
                                          <p:attrName>ppt_x</p:attrName>
                                        </p:attrNameLst>
                                      </p:cBhvr>
                                      <p:to>
                                        <p:strVal val="(0.5)"/>
                                      </p:to>
                                    </p:set>
                                    <p:anim from="(0.5)" to="(#ppt_x)" calcmode="lin" valueType="num">
                                      <p:cBhvr>
                                        <p:cTn id="52" dur="1230" accel="100000" fill="hold">
                                          <p:stCondLst>
                                            <p:cond delay="770"/>
                                          </p:stCondLst>
                                        </p:cTn>
                                        <p:tgtEl>
                                          <p:spTgt spid="11266">
                                            <p:txEl>
                                              <p:pRg st="3" end="3"/>
                                            </p:txEl>
                                          </p:spTgt>
                                        </p:tgtEl>
                                        <p:attrNameLst>
                                          <p:attrName>ppt_x</p:attrName>
                                        </p:attrNameLst>
                                      </p:cBhvr>
                                    </p:anim>
                                    <p:set>
                                      <p:cBhvr>
                                        <p:cTn id="53" dur="770" fill="hold"/>
                                        <p:tgtEl>
                                          <p:spTgt spid="11266">
                                            <p:txEl>
                                              <p:pRg st="3" end="3"/>
                                            </p:txEl>
                                          </p:spTgt>
                                        </p:tgtEl>
                                        <p:attrNameLst>
                                          <p:attrName>ppt_y</p:attrName>
                                        </p:attrNameLst>
                                      </p:cBhvr>
                                      <p:to>
                                        <p:strVal val="(#ppt_y+0.4)"/>
                                      </p:to>
                                    </p:set>
                                    <p:anim from="(#ppt_y+0.4)" to="(#ppt_y)" calcmode="lin" valueType="num">
                                      <p:cBhvr>
                                        <p:cTn id="54" dur="1230" accel="100000" fill="hold">
                                          <p:stCondLst>
                                            <p:cond delay="770"/>
                                          </p:stCondLst>
                                        </p:cTn>
                                        <p:tgtEl>
                                          <p:spTgt spid="11266">
                                            <p:txEl>
                                              <p:pRg st="3" end="3"/>
                                            </p:txEl>
                                          </p:spTgt>
                                        </p:tgtEl>
                                        <p:attrNameLst>
                                          <p:attrName>ppt_y</p:attrName>
                                        </p:attrNameLst>
                                      </p:cBhvr>
                                    </p:anim>
                                  </p:childTnLst>
                                </p:cTn>
                              </p:par>
                            </p:childTnLst>
                          </p:cTn>
                        </p:par>
                      </p:childTnLst>
                    </p:cTn>
                  </p:par>
                  <p:par>
                    <p:cTn id="55" fill="hold">
                      <p:stCondLst>
                        <p:cond delay="indefinite"/>
                      </p:stCondLst>
                      <p:childTnLst>
                        <p:par>
                          <p:cTn id="56" fill="hold">
                            <p:stCondLst>
                              <p:cond delay="0"/>
                            </p:stCondLst>
                            <p:childTnLst>
                              <p:par>
                                <p:cTn id="57" presetID="50" presetClass="entr" presetSubtype="0" decel="100000" fill="hold" nodeType="clickEffect">
                                  <p:stCondLst>
                                    <p:cond delay="0"/>
                                  </p:stCondLst>
                                  <p:childTnLst>
                                    <p:set>
                                      <p:cBhvr>
                                        <p:cTn id="58" dur="1" fill="hold">
                                          <p:stCondLst>
                                            <p:cond delay="0"/>
                                          </p:stCondLst>
                                        </p:cTn>
                                        <p:tgtEl>
                                          <p:spTgt spid="11266">
                                            <p:txEl>
                                              <p:pRg st="4" end="4"/>
                                            </p:txEl>
                                          </p:spTgt>
                                        </p:tgtEl>
                                        <p:attrNameLst>
                                          <p:attrName>style.visibility</p:attrName>
                                        </p:attrNameLst>
                                      </p:cBhvr>
                                      <p:to>
                                        <p:strVal val="visible"/>
                                      </p:to>
                                    </p:set>
                                    <p:anim calcmode="lin" valueType="num">
                                      <p:cBhvr>
                                        <p:cTn id="59" dur="1000" fill="hold"/>
                                        <p:tgtEl>
                                          <p:spTgt spid="11266">
                                            <p:txEl>
                                              <p:pRg st="4" end="4"/>
                                            </p:txEl>
                                          </p:spTgt>
                                        </p:tgtEl>
                                        <p:attrNameLst>
                                          <p:attrName>ppt_w</p:attrName>
                                        </p:attrNameLst>
                                      </p:cBhvr>
                                      <p:tavLst>
                                        <p:tav tm="0">
                                          <p:val>
                                            <p:strVal val="#ppt_w+.3"/>
                                          </p:val>
                                        </p:tav>
                                        <p:tav tm="100000">
                                          <p:val>
                                            <p:strVal val="#ppt_w"/>
                                          </p:val>
                                        </p:tav>
                                      </p:tavLst>
                                    </p:anim>
                                    <p:anim calcmode="lin" valueType="num">
                                      <p:cBhvr>
                                        <p:cTn id="60" dur="1000" fill="hold"/>
                                        <p:tgtEl>
                                          <p:spTgt spid="11266">
                                            <p:txEl>
                                              <p:pRg st="4" end="4"/>
                                            </p:txEl>
                                          </p:spTgt>
                                        </p:tgtEl>
                                        <p:attrNameLst>
                                          <p:attrName>ppt_h</p:attrName>
                                        </p:attrNameLst>
                                      </p:cBhvr>
                                      <p:tavLst>
                                        <p:tav tm="0">
                                          <p:val>
                                            <p:strVal val="#ppt_h"/>
                                          </p:val>
                                        </p:tav>
                                        <p:tav tm="100000">
                                          <p:val>
                                            <p:strVal val="#ppt_h"/>
                                          </p:val>
                                        </p:tav>
                                      </p:tavLst>
                                    </p:anim>
                                    <p:animEffect transition="in" filter="fade">
                                      <p:cBhvr>
                                        <p:cTn id="61" dur="1000"/>
                                        <p:tgtEl>
                                          <p:spTgt spid="11266">
                                            <p:txEl>
                                              <p:pRg st="4" end="4"/>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5" presetClass="entr" presetSubtype="0" fill="hold" nodeType="clickEffect">
                                  <p:stCondLst>
                                    <p:cond delay="0"/>
                                  </p:stCondLst>
                                  <p:childTnLst>
                                    <p:set>
                                      <p:cBhvr>
                                        <p:cTn id="65" dur="1" fill="hold">
                                          <p:stCondLst>
                                            <p:cond delay="0"/>
                                          </p:stCondLst>
                                        </p:cTn>
                                        <p:tgtEl>
                                          <p:spTgt spid="11266">
                                            <p:txEl>
                                              <p:pRg st="5" end="5"/>
                                            </p:txEl>
                                          </p:spTgt>
                                        </p:tgtEl>
                                        <p:attrNameLst>
                                          <p:attrName>style.visibility</p:attrName>
                                        </p:attrNameLst>
                                      </p:cBhvr>
                                      <p:to>
                                        <p:strVal val="visible"/>
                                      </p:to>
                                    </p:set>
                                    <p:anim calcmode="lin" valueType="num">
                                      <p:cBhvr>
                                        <p:cTn id="66" dur="1000" fill="hold"/>
                                        <p:tgtEl>
                                          <p:spTgt spid="11266">
                                            <p:txEl>
                                              <p:pRg st="5" end="5"/>
                                            </p:txEl>
                                          </p:spTgt>
                                        </p:tgtEl>
                                        <p:attrNameLst>
                                          <p:attrName>ppt_w</p:attrName>
                                        </p:attrNameLst>
                                      </p:cBhvr>
                                      <p:tavLst>
                                        <p:tav tm="0">
                                          <p:val>
                                            <p:fltVal val="0"/>
                                          </p:val>
                                        </p:tav>
                                        <p:tav tm="100000">
                                          <p:val>
                                            <p:strVal val="#ppt_w"/>
                                          </p:val>
                                        </p:tav>
                                      </p:tavLst>
                                    </p:anim>
                                    <p:anim calcmode="lin" valueType="num">
                                      <p:cBhvr>
                                        <p:cTn id="67" dur="1000" fill="hold"/>
                                        <p:tgtEl>
                                          <p:spTgt spid="11266">
                                            <p:txEl>
                                              <p:pRg st="5" end="5"/>
                                            </p:txEl>
                                          </p:spTgt>
                                        </p:tgtEl>
                                        <p:attrNameLst>
                                          <p:attrName>ppt_h</p:attrName>
                                        </p:attrNameLst>
                                      </p:cBhvr>
                                      <p:tavLst>
                                        <p:tav tm="0">
                                          <p:val>
                                            <p:fltVal val="0"/>
                                          </p:val>
                                        </p:tav>
                                        <p:tav tm="100000">
                                          <p:val>
                                            <p:strVal val="#ppt_h"/>
                                          </p:val>
                                        </p:tav>
                                      </p:tavLst>
                                    </p:anim>
                                    <p:anim calcmode="lin" valueType="num">
                                      <p:cBhvr>
                                        <p:cTn id="68" dur="1000" fill="hold"/>
                                        <p:tgtEl>
                                          <p:spTgt spid="11266">
                                            <p:txEl>
                                              <p:pRg st="5" end="5"/>
                                            </p:txEl>
                                          </p:spTgt>
                                        </p:tgtEl>
                                        <p:attrNameLst>
                                          <p:attrName>ppt_x</p:attrName>
                                        </p:attrNameLst>
                                      </p:cBhvr>
                                      <p:tavLst>
                                        <p:tav tm="0" fmla="#ppt_x+(cos(-2*pi*(1-$))*-#ppt_x-sin(-2*pi*(1-$))*(1-#ppt_y))*(1-$)">
                                          <p:val>
                                            <p:fltVal val="0"/>
                                          </p:val>
                                        </p:tav>
                                        <p:tav tm="100000">
                                          <p:val>
                                            <p:fltVal val="1"/>
                                          </p:val>
                                        </p:tav>
                                      </p:tavLst>
                                    </p:anim>
                                    <p:anim calcmode="lin" valueType="num">
                                      <p:cBhvr>
                                        <p:cTn id="69" dur="1000" fill="hold"/>
                                        <p:tgtEl>
                                          <p:spTgt spid="11266">
                                            <p:txEl>
                                              <p:pRg st="5" end="5"/>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70" fill="hold">
                      <p:stCondLst>
                        <p:cond delay="indefinite"/>
                      </p:stCondLst>
                      <p:childTnLst>
                        <p:par>
                          <p:cTn id="71" fill="hold">
                            <p:stCondLst>
                              <p:cond delay="0"/>
                            </p:stCondLst>
                            <p:childTnLst>
                              <p:par>
                                <p:cTn id="72" presetID="58" presetClass="entr" presetSubtype="0" accel="100000" fill="hold" nodeType="clickEffect">
                                  <p:stCondLst>
                                    <p:cond delay="0"/>
                                  </p:stCondLst>
                                  <p:childTnLst>
                                    <p:set>
                                      <p:cBhvr>
                                        <p:cTn id="73" dur="1" fill="hold">
                                          <p:stCondLst>
                                            <p:cond delay="0"/>
                                          </p:stCondLst>
                                        </p:cTn>
                                        <p:tgtEl>
                                          <p:spTgt spid="11266">
                                            <p:txEl>
                                              <p:pRg st="6" end="6"/>
                                            </p:txEl>
                                          </p:spTgt>
                                        </p:tgtEl>
                                        <p:attrNameLst>
                                          <p:attrName>style.visibility</p:attrName>
                                        </p:attrNameLst>
                                      </p:cBhvr>
                                      <p:to>
                                        <p:strVal val="visible"/>
                                      </p:to>
                                    </p:set>
                                    <p:anim calcmode="lin" valueType="num">
                                      <p:cBhvr>
                                        <p:cTn id="74" dur="500" fill="hold"/>
                                        <p:tgtEl>
                                          <p:spTgt spid="11266">
                                            <p:txEl>
                                              <p:pRg st="6" end="6"/>
                                            </p:txEl>
                                          </p:spTgt>
                                        </p:tgtEl>
                                        <p:attrNameLst>
                                          <p:attrName>ppt_w</p:attrName>
                                        </p:attrNameLst>
                                      </p:cBhvr>
                                      <p:tavLst>
                                        <p:tav tm="0">
                                          <p:val>
                                            <p:strVal val="#ppt_w*2.5"/>
                                          </p:val>
                                        </p:tav>
                                        <p:tav tm="100000">
                                          <p:val>
                                            <p:strVal val="#ppt_w"/>
                                          </p:val>
                                        </p:tav>
                                      </p:tavLst>
                                    </p:anim>
                                    <p:anim calcmode="lin" valueType="num">
                                      <p:cBhvr>
                                        <p:cTn id="75" dur="500" fill="hold"/>
                                        <p:tgtEl>
                                          <p:spTgt spid="11266">
                                            <p:txEl>
                                              <p:pRg st="6" end="6"/>
                                            </p:txEl>
                                          </p:spTgt>
                                        </p:tgtEl>
                                        <p:attrNameLst>
                                          <p:attrName>ppt_h</p:attrName>
                                        </p:attrNameLst>
                                      </p:cBhvr>
                                      <p:tavLst>
                                        <p:tav tm="0">
                                          <p:val>
                                            <p:strVal val="#ppt_h*0.01"/>
                                          </p:val>
                                        </p:tav>
                                        <p:tav tm="100000">
                                          <p:val>
                                            <p:strVal val="#ppt_h"/>
                                          </p:val>
                                        </p:tav>
                                      </p:tavLst>
                                    </p:anim>
                                    <p:anim calcmode="lin" valueType="num">
                                      <p:cBhvr>
                                        <p:cTn id="76" dur="500" fill="hold"/>
                                        <p:tgtEl>
                                          <p:spTgt spid="11266">
                                            <p:txEl>
                                              <p:pRg st="6" end="6"/>
                                            </p:txEl>
                                          </p:spTgt>
                                        </p:tgtEl>
                                        <p:attrNameLst>
                                          <p:attrName>ppt_x</p:attrName>
                                        </p:attrNameLst>
                                      </p:cBhvr>
                                      <p:tavLst>
                                        <p:tav tm="0">
                                          <p:val>
                                            <p:strVal val="#ppt_x"/>
                                          </p:val>
                                        </p:tav>
                                        <p:tav tm="100000">
                                          <p:val>
                                            <p:strVal val="#ppt_x"/>
                                          </p:val>
                                        </p:tav>
                                      </p:tavLst>
                                    </p:anim>
                                    <p:anim calcmode="lin" valueType="num">
                                      <p:cBhvr>
                                        <p:cTn id="77" dur="500" fill="hold"/>
                                        <p:tgtEl>
                                          <p:spTgt spid="11266">
                                            <p:txEl>
                                              <p:pRg st="6" end="6"/>
                                            </p:txEl>
                                          </p:spTgt>
                                        </p:tgtEl>
                                        <p:attrNameLst>
                                          <p:attrName>ppt_y</p:attrName>
                                        </p:attrNameLst>
                                      </p:cBhvr>
                                      <p:tavLst>
                                        <p:tav tm="0">
                                          <p:val>
                                            <p:strVal val="#ppt_h+1"/>
                                          </p:val>
                                        </p:tav>
                                        <p:tav tm="100000">
                                          <p:val>
                                            <p:strVal val="#ppt_y"/>
                                          </p:val>
                                        </p:tav>
                                      </p:tavLst>
                                    </p:anim>
                                    <p:animEffect transition="in" filter="fade">
                                      <p:cBhvr>
                                        <p:cTn id="78" dur="500"/>
                                        <p:tgtEl>
                                          <p:spTgt spid="11266">
                                            <p:txEl>
                                              <p:pRg st="6" end="6"/>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43" presetClass="entr" presetSubtype="0" fill="hold" nodeType="clickEffect">
                                  <p:stCondLst>
                                    <p:cond delay="0"/>
                                  </p:stCondLst>
                                  <p:childTnLst>
                                    <p:set>
                                      <p:cBhvr>
                                        <p:cTn id="82" dur="1" fill="hold">
                                          <p:stCondLst>
                                            <p:cond delay="0"/>
                                          </p:stCondLst>
                                        </p:cTn>
                                        <p:tgtEl>
                                          <p:spTgt spid="11266">
                                            <p:txEl>
                                              <p:pRg st="7" end="7"/>
                                            </p:txEl>
                                          </p:spTgt>
                                        </p:tgtEl>
                                        <p:attrNameLst>
                                          <p:attrName>style.visibility</p:attrName>
                                        </p:attrNameLst>
                                      </p:cBhvr>
                                      <p:to>
                                        <p:strVal val="visible"/>
                                      </p:to>
                                    </p:set>
                                    <p:animEffect transition="in" filter="fade">
                                      <p:cBhvr>
                                        <p:cTn id="83" dur="100"/>
                                        <p:tgtEl>
                                          <p:spTgt spid="11266">
                                            <p:txEl>
                                              <p:pRg st="7" end="7"/>
                                            </p:txEl>
                                          </p:spTgt>
                                        </p:tgtEl>
                                      </p:cBhvr>
                                    </p:animEffect>
                                    <p:anim calcmode="lin" valueType="num">
                                      <p:cBhvr>
                                        <p:cTn id="84" dur="400" fill="hold"/>
                                        <p:tgtEl>
                                          <p:spTgt spid="11266">
                                            <p:txEl>
                                              <p:pRg st="7" end="7"/>
                                            </p:txEl>
                                          </p:spTgt>
                                        </p:tgtEl>
                                        <p:attrNameLst>
                                          <p:attrName>ppt_x</p:attrName>
                                        </p:attrNameLst>
                                      </p:cBhvr>
                                      <p:tavLst>
                                        <p:tav tm="0">
                                          <p:val>
                                            <p:strVal val="#ppt_x"/>
                                          </p:val>
                                        </p:tav>
                                        <p:tav tm="100000">
                                          <p:val>
                                            <p:strVal val="#ppt_x"/>
                                          </p:val>
                                        </p:tav>
                                      </p:tavLst>
                                    </p:anim>
                                    <p:anim calcmode="lin" valueType="num">
                                      <p:cBhvr>
                                        <p:cTn id="85" dur="400" fill="hold"/>
                                        <p:tgtEl>
                                          <p:spTgt spid="11266">
                                            <p:txEl>
                                              <p:pRg st="7" end="7"/>
                                            </p:txEl>
                                          </p:spTgt>
                                        </p:tgtEl>
                                        <p:attrNameLst>
                                          <p:attrName>ppt_y</p:attrName>
                                        </p:attrNameLst>
                                      </p:cBhvr>
                                      <p:tavLst>
                                        <p:tav tm="0">
                                          <p:val>
                                            <p:strVal val="#ppt_y+0.31"/>
                                          </p:val>
                                        </p:tav>
                                        <p:tav tm="100000">
                                          <p:val>
                                            <p:strVal val="#ppt_y+0.31"/>
                                          </p:val>
                                        </p:tav>
                                      </p:tavLst>
                                    </p:anim>
                                    <p:anim calcmode="lin" valueType="num">
                                      <p:cBhvr>
                                        <p:cTn id="86" dur="600" decel="50000" fill="hold">
                                          <p:stCondLst>
                                            <p:cond delay="400"/>
                                          </p:stCondLst>
                                        </p:cTn>
                                        <p:tgtEl>
                                          <p:spTgt spid="11266">
                                            <p:txEl>
                                              <p:pRg st="7" end="7"/>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87" dur="600" decel="50000" fill="hold">
                                          <p:stCondLst>
                                            <p:cond delay="400"/>
                                          </p:stCondLst>
                                        </p:cTn>
                                        <p:tgtEl>
                                          <p:spTgt spid="11266">
                                            <p:txEl>
                                              <p:pRg st="7" end="7"/>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25" presetClass="entr" presetSubtype="0" fill="hold" nodeType="clickEffect">
                                  <p:stCondLst>
                                    <p:cond delay="0"/>
                                  </p:stCondLst>
                                  <p:childTnLst>
                                    <p:set>
                                      <p:cBhvr>
                                        <p:cTn id="91" dur="1" fill="hold">
                                          <p:stCondLst>
                                            <p:cond delay="0"/>
                                          </p:stCondLst>
                                        </p:cTn>
                                        <p:tgtEl>
                                          <p:spTgt spid="11266">
                                            <p:txEl>
                                              <p:pRg st="8" end="8"/>
                                            </p:txEl>
                                          </p:spTgt>
                                        </p:tgtEl>
                                        <p:attrNameLst>
                                          <p:attrName>style.visibility</p:attrName>
                                        </p:attrNameLst>
                                      </p:cBhvr>
                                      <p:to>
                                        <p:strVal val="visible"/>
                                      </p:to>
                                    </p:set>
                                    <p:anim calcmode="lin" valueType="num">
                                      <p:cBhvr>
                                        <p:cTn id="92" dur="500" decel="50000" fill="hold">
                                          <p:stCondLst>
                                            <p:cond delay="0"/>
                                          </p:stCondLst>
                                        </p:cTn>
                                        <p:tgtEl>
                                          <p:spTgt spid="11266">
                                            <p:txEl>
                                              <p:pRg st="8" end="8"/>
                                            </p:txEl>
                                          </p:spTgt>
                                        </p:tgtEl>
                                        <p:attrNameLst>
                                          <p:attrName>style.rotation</p:attrName>
                                        </p:attrNameLst>
                                      </p:cBhvr>
                                      <p:tavLst>
                                        <p:tav tm="0">
                                          <p:val>
                                            <p:fltVal val="-90"/>
                                          </p:val>
                                        </p:tav>
                                        <p:tav tm="100000">
                                          <p:val>
                                            <p:fltVal val="0"/>
                                          </p:val>
                                        </p:tav>
                                      </p:tavLst>
                                    </p:anim>
                                    <p:anim calcmode="lin" valueType="num">
                                      <p:cBhvr>
                                        <p:cTn id="93" dur="500" decel="50000" fill="hold">
                                          <p:stCondLst>
                                            <p:cond delay="0"/>
                                          </p:stCondLst>
                                        </p:cTn>
                                        <p:tgtEl>
                                          <p:spTgt spid="11266">
                                            <p:txEl>
                                              <p:pRg st="8" end="8"/>
                                            </p:txEl>
                                          </p:spTgt>
                                        </p:tgtEl>
                                        <p:attrNameLst>
                                          <p:attrName>ppt_w</p:attrName>
                                        </p:attrNameLst>
                                      </p:cBhvr>
                                      <p:tavLst>
                                        <p:tav tm="0">
                                          <p:val>
                                            <p:strVal val="#ppt_w"/>
                                          </p:val>
                                        </p:tav>
                                        <p:tav tm="100000">
                                          <p:val>
                                            <p:strVal val="#ppt_w*.05"/>
                                          </p:val>
                                        </p:tav>
                                      </p:tavLst>
                                    </p:anim>
                                    <p:anim calcmode="lin" valueType="num">
                                      <p:cBhvr>
                                        <p:cTn id="94" dur="500" accel="50000" fill="hold">
                                          <p:stCondLst>
                                            <p:cond delay="500"/>
                                          </p:stCondLst>
                                        </p:cTn>
                                        <p:tgtEl>
                                          <p:spTgt spid="11266">
                                            <p:txEl>
                                              <p:pRg st="8" end="8"/>
                                            </p:txEl>
                                          </p:spTgt>
                                        </p:tgtEl>
                                        <p:attrNameLst>
                                          <p:attrName>ppt_w</p:attrName>
                                        </p:attrNameLst>
                                      </p:cBhvr>
                                      <p:tavLst>
                                        <p:tav tm="0">
                                          <p:val>
                                            <p:strVal val="#ppt_w*.05"/>
                                          </p:val>
                                        </p:tav>
                                        <p:tav tm="100000">
                                          <p:val>
                                            <p:strVal val="#ppt_w"/>
                                          </p:val>
                                        </p:tav>
                                      </p:tavLst>
                                    </p:anim>
                                    <p:anim calcmode="lin" valueType="num">
                                      <p:cBhvr>
                                        <p:cTn id="95" dur="1000" fill="hold"/>
                                        <p:tgtEl>
                                          <p:spTgt spid="11266">
                                            <p:txEl>
                                              <p:pRg st="8" end="8"/>
                                            </p:txEl>
                                          </p:spTgt>
                                        </p:tgtEl>
                                        <p:attrNameLst>
                                          <p:attrName>ppt_h</p:attrName>
                                        </p:attrNameLst>
                                      </p:cBhvr>
                                      <p:tavLst>
                                        <p:tav tm="0">
                                          <p:val>
                                            <p:strVal val="#ppt_h"/>
                                          </p:val>
                                        </p:tav>
                                        <p:tav tm="100000">
                                          <p:val>
                                            <p:strVal val="#ppt_h"/>
                                          </p:val>
                                        </p:tav>
                                      </p:tavLst>
                                    </p:anim>
                                    <p:anim calcmode="lin" valueType="num">
                                      <p:cBhvr>
                                        <p:cTn id="96" dur="500" decel="50000" fill="hold">
                                          <p:stCondLst>
                                            <p:cond delay="0"/>
                                          </p:stCondLst>
                                        </p:cTn>
                                        <p:tgtEl>
                                          <p:spTgt spid="11266">
                                            <p:txEl>
                                              <p:pRg st="8" end="8"/>
                                            </p:txEl>
                                          </p:spTgt>
                                        </p:tgtEl>
                                        <p:attrNameLst>
                                          <p:attrName>ppt_x</p:attrName>
                                        </p:attrNameLst>
                                      </p:cBhvr>
                                      <p:tavLst>
                                        <p:tav tm="0">
                                          <p:val>
                                            <p:strVal val="#ppt_x+.4"/>
                                          </p:val>
                                        </p:tav>
                                        <p:tav tm="100000">
                                          <p:val>
                                            <p:strVal val="#ppt_x"/>
                                          </p:val>
                                        </p:tav>
                                      </p:tavLst>
                                    </p:anim>
                                    <p:anim calcmode="lin" valueType="num">
                                      <p:cBhvr>
                                        <p:cTn id="97" dur="500" decel="50000" fill="hold">
                                          <p:stCondLst>
                                            <p:cond delay="0"/>
                                          </p:stCondLst>
                                        </p:cTn>
                                        <p:tgtEl>
                                          <p:spTgt spid="11266">
                                            <p:txEl>
                                              <p:pRg st="8" end="8"/>
                                            </p:txEl>
                                          </p:spTgt>
                                        </p:tgtEl>
                                        <p:attrNameLst>
                                          <p:attrName>ppt_y</p:attrName>
                                        </p:attrNameLst>
                                      </p:cBhvr>
                                      <p:tavLst>
                                        <p:tav tm="0">
                                          <p:val>
                                            <p:strVal val="#ppt_y-.2"/>
                                          </p:val>
                                        </p:tav>
                                        <p:tav tm="100000">
                                          <p:val>
                                            <p:strVal val="#ppt_y+.1"/>
                                          </p:val>
                                        </p:tav>
                                      </p:tavLst>
                                    </p:anim>
                                    <p:anim calcmode="lin" valueType="num">
                                      <p:cBhvr>
                                        <p:cTn id="98" dur="500" accel="50000" fill="hold">
                                          <p:stCondLst>
                                            <p:cond delay="500"/>
                                          </p:stCondLst>
                                        </p:cTn>
                                        <p:tgtEl>
                                          <p:spTgt spid="11266">
                                            <p:txEl>
                                              <p:pRg st="8" end="8"/>
                                            </p:txEl>
                                          </p:spTgt>
                                        </p:tgtEl>
                                        <p:attrNameLst>
                                          <p:attrName>ppt_y</p:attrName>
                                        </p:attrNameLst>
                                      </p:cBhvr>
                                      <p:tavLst>
                                        <p:tav tm="0">
                                          <p:val>
                                            <p:strVal val="#ppt_y+.1"/>
                                          </p:val>
                                        </p:tav>
                                        <p:tav tm="100000">
                                          <p:val>
                                            <p:strVal val="#ppt_y"/>
                                          </p:val>
                                        </p:tav>
                                      </p:tavLst>
                                    </p:anim>
                                    <p:animEffect transition="in" filter="fade">
                                      <p:cBhvr>
                                        <p:cTn id="99" dur="1000" decel="50000">
                                          <p:stCondLst>
                                            <p:cond delay="0"/>
                                          </p:stCondLst>
                                        </p:cTn>
                                        <p:tgtEl>
                                          <p:spTgt spid="11266">
                                            <p:txEl>
                                              <p:pRg st="8" end="8"/>
                                            </p:txEl>
                                          </p:spTgt>
                                        </p:tgtEl>
                                      </p:cBhvr>
                                    </p:animEffect>
                                  </p:childTnLst>
                                </p:cTn>
                              </p:par>
                            </p:childTnLst>
                          </p:cTn>
                        </p:par>
                      </p:childTnLst>
                    </p:cTn>
                  </p:par>
                  <p:par>
                    <p:cTn id="100" fill="hold">
                      <p:stCondLst>
                        <p:cond delay="indefinite"/>
                      </p:stCondLst>
                      <p:childTnLst>
                        <p:par>
                          <p:cTn id="101" fill="hold">
                            <p:stCondLst>
                              <p:cond delay="0"/>
                            </p:stCondLst>
                            <p:childTnLst>
                              <p:par>
                                <p:cTn id="102" presetID="48" presetClass="entr" presetSubtype="0" accel="50000" fill="hold" nodeType="clickEffect">
                                  <p:stCondLst>
                                    <p:cond delay="0"/>
                                  </p:stCondLst>
                                  <p:childTnLst>
                                    <p:set>
                                      <p:cBhvr>
                                        <p:cTn id="103" dur="1" fill="hold">
                                          <p:stCondLst>
                                            <p:cond delay="0"/>
                                          </p:stCondLst>
                                        </p:cTn>
                                        <p:tgtEl>
                                          <p:spTgt spid="11266">
                                            <p:txEl>
                                              <p:pRg st="9" end="9"/>
                                            </p:txEl>
                                          </p:spTgt>
                                        </p:tgtEl>
                                        <p:attrNameLst>
                                          <p:attrName>style.visibility</p:attrName>
                                        </p:attrNameLst>
                                      </p:cBhvr>
                                      <p:to>
                                        <p:strVal val="visible"/>
                                      </p:to>
                                    </p:set>
                                    <p:anim calcmode="lin" valueType="num">
                                      <p:cBhvr>
                                        <p:cTn id="104" dur="1000" fill="hold"/>
                                        <p:tgtEl>
                                          <p:spTgt spid="11266">
                                            <p:txEl>
                                              <p:pRg st="9" end="9"/>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05" dur="1000" fill="hold"/>
                                        <p:tgtEl>
                                          <p:spTgt spid="11266">
                                            <p:txEl>
                                              <p:pRg st="9" end="9"/>
                                            </p:txEl>
                                          </p:spTgt>
                                        </p:tgtEl>
                                        <p:attrNameLst>
                                          <p:attrName>ppt_x</p:attrName>
                                        </p:attrNameLst>
                                      </p:cBhvr>
                                      <p:tavLst>
                                        <p:tav tm="0">
                                          <p:val>
                                            <p:fltVal val="-1"/>
                                          </p:val>
                                        </p:tav>
                                        <p:tav tm="50000">
                                          <p:val>
                                            <p:fltVal val="0.95"/>
                                          </p:val>
                                        </p:tav>
                                        <p:tav tm="100000">
                                          <p:val>
                                            <p:strVal val="#ppt_x"/>
                                          </p:val>
                                        </p:tav>
                                      </p:tavLst>
                                    </p:anim>
                                    <p:anim calcmode="lin" valueType="num">
                                      <p:cBhvr>
                                        <p:cTn id="106" dur="1000" fill="hold"/>
                                        <p:tgtEl>
                                          <p:spTgt spid="11266">
                                            <p:txEl>
                                              <p:pRg st="9" end="9"/>
                                            </p:txEl>
                                          </p:spTgt>
                                        </p:tgtEl>
                                        <p:attrNameLst>
                                          <p:attrName>ppt_y</p:attrName>
                                        </p:attrNameLst>
                                      </p:cBhvr>
                                      <p:tavLst>
                                        <p:tav tm="0">
                                          <p:val>
                                            <p:strVal val="#ppt_y"/>
                                          </p:val>
                                        </p:tav>
                                        <p:tav tm="100000">
                                          <p:val>
                                            <p:strVal val="#ppt_y"/>
                                          </p:val>
                                        </p:tav>
                                      </p:tavLst>
                                    </p:anim>
                                    <p:animEffect transition="in" filter="fade">
                                      <p:cBhvr>
                                        <p:cTn id="107" dur="1000"/>
                                        <p:tgtEl>
                                          <p:spTgt spid="1126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ChangeArrowheads="1"/>
          </p:cNvSpPr>
          <p:nvPr/>
        </p:nvSpPr>
        <p:spPr bwMode="auto">
          <a:xfrm>
            <a:off x="457200" y="47909"/>
            <a:ext cx="8991599"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scene3d>
              <a:camera prst="orthographicFront"/>
              <a:lightRig rig="balanced" dir="t">
                <a:rot lat="0" lon="0" rev="2100000"/>
              </a:lightRig>
            </a:scene3d>
            <a:sp3d extrusionH="57150" prstMaterial="metal">
              <a:bevelT w="38100" h="25400"/>
              <a:contourClr>
                <a:schemeClr val="bg2"/>
              </a:contourClr>
            </a:sp3d>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4800" b="1" i="0" u="sng" strike="noStrike" normalizeH="0" baseline="0" dirty="0" smtClean="0">
                <a:ln w="50800"/>
                <a:solidFill>
                  <a:schemeClr val="bg1">
                    <a:shade val="50000"/>
                  </a:schemeClr>
                </a:solidFill>
                <a:latin typeface="Calibri" pitchFamily="34" charset="0"/>
                <a:ea typeface="Calibri" pitchFamily="34" charset="0"/>
                <a:cs typeface="Arial" pitchFamily="34" charset="0"/>
              </a:rPr>
              <a:t> </a:t>
            </a:r>
            <a:r>
              <a:rPr kumimoji="0" lang="ar-SA" sz="4800" b="1" i="0" u="sng" strike="noStrike" normalizeH="0" baseline="0" dirty="0" smtClean="0">
                <a:ln w="50800"/>
                <a:solidFill>
                  <a:srgbClr val="FF0000"/>
                </a:solidFill>
                <a:latin typeface="Calibri" pitchFamily="34" charset="0"/>
                <a:ea typeface="Calibri" pitchFamily="34" charset="0"/>
                <a:cs typeface="Arial" pitchFamily="34" charset="0"/>
              </a:rPr>
              <a:t>أسلوب التدريب على الصمود أمام الضغوط :</a:t>
            </a:r>
            <a:endParaRPr kumimoji="0" lang="ar-SA" sz="4800" b="1" i="0" u="none" strike="noStrike" normalizeH="0" baseline="0" dirty="0" smtClean="0">
              <a:ln w="50800"/>
              <a:solidFill>
                <a:srgbClr val="FF0000"/>
              </a:solidFill>
              <a:latin typeface="Arial" pitchFamily="34" charset="0"/>
              <a:cs typeface="Arial" pitchFamily="34" charset="0"/>
            </a:endParaRPr>
          </a:p>
        </p:txBody>
      </p:sp>
      <p:sp>
        <p:nvSpPr>
          <p:cNvPr id="8194" name="Rectangle 2"/>
          <p:cNvSpPr>
            <a:spLocks noChangeArrowheads="1"/>
          </p:cNvSpPr>
          <p:nvPr/>
        </p:nvSpPr>
        <p:spPr bwMode="auto">
          <a:xfrm>
            <a:off x="0" y="1295400"/>
            <a:ext cx="9243477"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FF0066"/>
                </a:solidFill>
                <a:effectLst/>
                <a:latin typeface="Calibri" pitchFamily="34" charset="0"/>
                <a:ea typeface="Calibri" pitchFamily="34" charset="0"/>
                <a:cs typeface="Arial" pitchFamily="34" charset="0"/>
              </a:rPr>
              <a:t>ويهدف هذا الأسلوب إكساب العميل القدرة على التعامل مع الضغوط ومقاومتها ويتم ذلك تدريجياً ويتضمن هذا الأسلوب ثلاث مراحل أساسية.</a:t>
            </a:r>
            <a:endParaRPr kumimoji="0" lang="ar-SA" sz="2800" b="0" i="0" u="none" strike="noStrike" cap="none" normalizeH="0" baseline="0" dirty="0" smtClean="0">
              <a:ln>
                <a:noFill/>
              </a:ln>
              <a:solidFill>
                <a:srgbClr val="FF0066"/>
              </a:solidFill>
              <a:effectLst/>
              <a:latin typeface="Arial" pitchFamily="34" charset="0"/>
              <a:cs typeface="Arial" pitchFamily="34" charset="0"/>
            </a:endParaRPr>
          </a:p>
        </p:txBody>
      </p:sp>
      <p:sp>
        <p:nvSpPr>
          <p:cNvPr id="6" name="مستطيل 5"/>
          <p:cNvSpPr/>
          <p:nvPr/>
        </p:nvSpPr>
        <p:spPr>
          <a:xfrm>
            <a:off x="2819400" y="2209800"/>
            <a:ext cx="6602543" cy="584775"/>
          </a:xfrm>
          <a:prstGeom prst="rect">
            <a:avLst/>
          </a:prstGeom>
        </p:spPr>
        <p:txBody>
          <a:bodyPr wrap="square">
            <a:spAutoFit/>
          </a:bodyPr>
          <a:lstStyle/>
          <a:p>
            <a:r>
              <a:rPr lang="ar-SA" sz="3200" b="1" u="sng" dirty="0" smtClean="0">
                <a:solidFill>
                  <a:srgbClr val="FFC000"/>
                </a:solidFill>
              </a:rPr>
              <a:t>أولاً / المرحلة التعليمية : </a:t>
            </a:r>
            <a:r>
              <a:rPr lang="ar-SA" sz="3200" b="1" dirty="0" smtClean="0">
                <a:solidFill>
                  <a:srgbClr val="FFC000"/>
                </a:solidFill>
              </a:rPr>
              <a:t>وتتضمن خطوتين:</a:t>
            </a:r>
            <a:endParaRPr lang="ar-SA" sz="3200" dirty="0">
              <a:solidFill>
                <a:srgbClr val="FFC000"/>
              </a:solidFill>
            </a:endParaRPr>
          </a:p>
        </p:txBody>
      </p:sp>
      <p:sp>
        <p:nvSpPr>
          <p:cNvPr id="8195" name="Rectangle 3"/>
          <p:cNvSpPr>
            <a:spLocks noChangeArrowheads="1"/>
          </p:cNvSpPr>
          <p:nvPr/>
        </p:nvSpPr>
        <p:spPr bwMode="auto">
          <a:xfrm>
            <a:off x="0" y="2743200"/>
            <a:ext cx="9906000"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tabLst/>
            </a:pPr>
            <a:r>
              <a:rPr kumimoji="0" lang="ar-SA" sz="3200" b="1" i="0" u="none" strike="noStrike" cap="none" normalizeH="0" baseline="0" dirty="0" smtClean="0">
                <a:ln>
                  <a:noFill/>
                </a:ln>
                <a:effectLst/>
                <a:latin typeface="Calibri" pitchFamily="34" charset="0"/>
                <a:ea typeface="Calibri" pitchFamily="34" charset="0"/>
                <a:cs typeface="Arial" pitchFamily="34" charset="0"/>
              </a:rPr>
              <a:t>1- توضيح منطق هذا الأسلوب حيث لابد للأخصائي الاجتماعي من أن يقدم للعميل الأسباب المنطقية لاستخدام هذا الأسلوب دون غيره لكي يقتنع به.</a:t>
            </a:r>
            <a:endParaRPr kumimoji="0" lang="en-US" sz="3200" b="0" i="0" u="none" strike="noStrike" cap="none" normalizeH="0" baseline="0" dirty="0" smtClean="0">
              <a:ln>
                <a:noFill/>
              </a:ln>
              <a:effectLst/>
              <a:latin typeface="Arial" pitchFamily="34" charset="0"/>
              <a:cs typeface="Arial" pitchFamily="34" charset="0"/>
            </a:endParaRPr>
          </a:p>
          <a:p>
            <a:pPr marL="0" marR="0" lvl="0" indent="0" algn="just" defTabSz="914400" rtl="1" eaLnBrk="0" fontAlgn="base" latinLnBrk="0" hangingPunct="0">
              <a:lnSpc>
                <a:spcPct val="100000"/>
              </a:lnSpc>
              <a:spcBef>
                <a:spcPct val="0"/>
              </a:spcBef>
              <a:spcAft>
                <a:spcPct val="0"/>
              </a:spcAft>
              <a:buClrTx/>
              <a:buSzTx/>
              <a:tabLst/>
            </a:pPr>
            <a:r>
              <a:rPr kumimoji="0" lang="ar-SA" sz="3200" b="1" i="0" u="none" strike="noStrike" cap="none" normalizeH="0" baseline="0" dirty="0" smtClean="0">
                <a:ln>
                  <a:noFill/>
                </a:ln>
                <a:effectLst/>
                <a:latin typeface="Calibri" pitchFamily="34" charset="0"/>
                <a:ea typeface="Calibri" pitchFamily="34" charset="0"/>
                <a:cs typeface="Arial" pitchFamily="34" charset="0"/>
              </a:rPr>
              <a:t>2- تقديم إطار تصوري للعميل من خلال تقديم معلومات كافية للعميل عن طبيعة الضغوط التي يواجهها</a:t>
            </a:r>
          </a:p>
          <a:p>
            <a:pPr marL="0" marR="0" lvl="0" indent="0" algn="just" defTabSz="914400" rtl="1" eaLnBrk="0" fontAlgn="base" latinLnBrk="0" hangingPunct="0">
              <a:lnSpc>
                <a:spcPct val="100000"/>
              </a:lnSpc>
              <a:spcBef>
                <a:spcPct val="0"/>
              </a:spcBef>
              <a:spcAft>
                <a:spcPct val="0"/>
              </a:spcAft>
              <a:buClrTx/>
              <a:buSzTx/>
              <a:tabLst/>
            </a:pPr>
            <a:r>
              <a:rPr kumimoji="0" lang="ar-SA" sz="3200" b="1" i="0" u="none" strike="noStrike" cap="none" normalizeH="0" baseline="0" dirty="0" smtClean="0">
                <a:ln>
                  <a:noFill/>
                </a:ln>
                <a:effectLst/>
                <a:latin typeface="Calibri" pitchFamily="34" charset="0"/>
                <a:ea typeface="Calibri" pitchFamily="34" charset="0"/>
                <a:cs typeface="Arial" pitchFamily="34" charset="0"/>
              </a:rPr>
              <a:t>       ( القلق – الخوف – الغضب – اليأس ... )</a:t>
            </a:r>
          </a:p>
          <a:p>
            <a:pPr marL="0" marR="0" lvl="0" indent="0" algn="just" defTabSz="914400" rtl="1" eaLnBrk="0" fontAlgn="base" latinLnBrk="0" hangingPunct="0">
              <a:lnSpc>
                <a:spcPct val="100000"/>
              </a:lnSpc>
              <a:spcBef>
                <a:spcPct val="0"/>
              </a:spcBef>
              <a:spcAft>
                <a:spcPct val="0"/>
              </a:spcAft>
              <a:buClrTx/>
              <a:buSzTx/>
              <a:tabLst/>
            </a:pPr>
            <a:r>
              <a:rPr kumimoji="0" lang="ar-SA" sz="3200" b="1" i="0" u="none" strike="noStrike" cap="none" normalizeH="0" baseline="0" dirty="0" smtClean="0">
                <a:ln>
                  <a:noFill/>
                </a:ln>
                <a:effectLst/>
                <a:latin typeface="Calibri" pitchFamily="34" charset="0"/>
                <a:ea typeface="Calibri" pitchFamily="34" charset="0"/>
                <a:cs typeface="Arial" pitchFamily="34" charset="0"/>
              </a:rPr>
              <a:t> وذلك في ثلاث استجابات ثانوية هي : الاستجابة المعرفية والجسمية الانفعالية والسلوكية.</a:t>
            </a:r>
            <a:endParaRPr kumimoji="0" lang="ar-SA" sz="3200" b="0" i="0" u="none" strike="noStrike" cap="none" normalizeH="0" baseline="0" dirty="0" smtClean="0">
              <a:ln>
                <a:noFill/>
              </a:ln>
              <a:effectLst/>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0" y="533400"/>
            <a:ext cx="9372599" cy="58169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ar-SA" sz="3600" b="1" u="sng" dirty="0" smtClean="0">
                <a:ln w="50800"/>
                <a:solidFill>
                  <a:srgbClr val="FF0000"/>
                </a:solidFill>
                <a:latin typeface="Calibri" pitchFamily="34" charset="0"/>
                <a:ea typeface="Calibri" pitchFamily="34" charset="0"/>
              </a:rPr>
              <a:t>تابع : أسلوب التدريب على الصمود أمام الضغوط :</a:t>
            </a:r>
            <a:endParaRPr kumimoji="0" lang="ar-SA" sz="3600" b="1" i="0" u="none" strike="noStrike" cap="none" normalizeH="0" baseline="0" dirty="0" smtClean="0">
              <a:ln>
                <a:noFill/>
              </a:ln>
              <a:effectLst/>
              <a:latin typeface="Calibri" pitchFamily="34" charset="0"/>
              <a:ea typeface="Calibri" pitchFamily="34" charset="0"/>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endParaRPr lang="ar-SA" sz="2400" b="1" dirty="0" smtClean="0">
              <a:latin typeface="Calibri" pitchFamily="34" charset="0"/>
              <a:ea typeface="Calibri"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effectLst/>
                <a:latin typeface="Calibri" pitchFamily="34" charset="0"/>
                <a:ea typeface="Calibri" pitchFamily="34" charset="0"/>
                <a:cs typeface="Arial" pitchFamily="34" charset="0"/>
              </a:rPr>
              <a:t>الاستجابة المعرفية : تعبر عن العبارات الذاتية التي يقولها العميل لنفسه في مواجهة الضغوط.</a:t>
            </a:r>
            <a:endParaRPr kumimoji="0" lang="en-US" sz="2400" b="0" i="0" u="none" strike="noStrike" cap="none" normalizeH="0" baseline="0" dirty="0" smtClean="0">
              <a:ln>
                <a:noFill/>
              </a:ln>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effectLst/>
                <a:latin typeface="Calibri" pitchFamily="34" charset="0"/>
                <a:ea typeface="Calibri" pitchFamily="34" charset="0"/>
                <a:cs typeface="Arial" pitchFamily="34" charset="0"/>
              </a:rPr>
              <a:t>الاستجابة النفسية : فهي تلك المظاهر الفسيولوجية التي تصاحب الضغوط التي يواجهها العميل.</a:t>
            </a:r>
            <a:endParaRPr kumimoji="0" lang="en-US" sz="2400" b="0" i="0" u="none" strike="noStrike" cap="none" normalizeH="0" baseline="0" dirty="0" smtClean="0">
              <a:ln>
                <a:noFill/>
              </a:ln>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effectLst/>
                <a:latin typeface="Calibri" pitchFamily="34" charset="0"/>
                <a:ea typeface="Calibri" pitchFamily="34" charset="0"/>
                <a:cs typeface="Arial" pitchFamily="34" charset="0"/>
              </a:rPr>
              <a:t>الاستجابة السلوكية : فتتضمن السلوك الانسحابي أو السلوك العدواني وقد تصاحبها نتائج سلبية.</a:t>
            </a:r>
            <a:endParaRPr kumimoji="0" lang="en-US" sz="2400" b="0" i="0" u="none" strike="noStrike" cap="none" normalizeH="0" baseline="0" dirty="0" smtClean="0">
              <a:ln>
                <a:noFill/>
              </a:ln>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effectLst/>
                <a:latin typeface="Calibri" pitchFamily="34" charset="0"/>
                <a:ea typeface="Calibri" pitchFamily="34" charset="0"/>
                <a:cs typeface="Arial" pitchFamily="34" charset="0"/>
              </a:rPr>
              <a:t>وتفيد هذه المرحلة في مساعدة العميل على تحديد نمط انفعاله ودرجته وتحليل المواقف التي تستدعي استجابته الانفعالية بمعنى تحديد المواقف التي تستدعي انفعالاته السلبية مع التركيز على العبارات الذاتية والمشاعر التي تصاحبها أثناء الضغوط ، والنتيجة المحتملة لهذه المرحلة هي تدريب العميل على القيام بالمهام </a:t>
            </a: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effectLst/>
                <a:latin typeface="Calibri" pitchFamily="34" charset="0"/>
                <a:ea typeface="Calibri" pitchFamily="34" charset="0"/>
                <a:cs typeface="Arial" pitchFamily="34" charset="0"/>
              </a:rPr>
              <a:t>الثلاث التالية:</a:t>
            </a:r>
            <a:endParaRPr kumimoji="0" lang="en-US" sz="2400" b="0" i="0" u="none" strike="noStrike" cap="none" normalizeH="0" baseline="0" dirty="0" smtClean="0">
              <a:ln>
                <a:noFill/>
              </a:ln>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1" i="0" u="none" strike="noStrike" cap="none" normalizeH="0" baseline="0" dirty="0" smtClean="0">
                <a:ln>
                  <a:noFill/>
                </a:ln>
                <a:effectLst/>
                <a:latin typeface="Calibri" pitchFamily="34" charset="0"/>
                <a:ea typeface="Calibri" pitchFamily="34" charset="0"/>
                <a:cs typeface="Arial" pitchFamily="34" charset="0"/>
              </a:rPr>
              <a:t>متابعة عباراته الذاتية عند المواقف.</a:t>
            </a:r>
            <a:endParaRPr kumimoji="0" lang="en-US" sz="2400" b="0" i="0" u="none" strike="noStrike" cap="none" normalizeH="0" baseline="0" dirty="0" smtClean="0">
              <a:ln>
                <a:noFill/>
              </a:ln>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1" i="0" u="none" strike="noStrike" cap="none" normalizeH="0" baseline="0" dirty="0" smtClean="0">
                <a:ln>
                  <a:noFill/>
                </a:ln>
                <a:effectLst/>
                <a:latin typeface="Calibri" pitchFamily="34" charset="0"/>
                <a:ea typeface="Calibri" pitchFamily="34" charset="0"/>
                <a:cs typeface="Arial" pitchFamily="34" charset="0"/>
              </a:rPr>
              <a:t>تحليل الأشكال المختلفة لمواقف الضغط التي تسبب ظهور المشاعر السلبية.</a:t>
            </a:r>
            <a:endParaRPr kumimoji="0" lang="en-US" sz="2400" b="0" i="0" u="none" strike="noStrike" cap="none" normalizeH="0" baseline="0" dirty="0" smtClean="0">
              <a:ln>
                <a:noFill/>
              </a:ln>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1" i="0" u="none" strike="noStrike" cap="none" normalizeH="0" baseline="0" dirty="0" smtClean="0">
                <a:ln>
                  <a:noFill/>
                </a:ln>
                <a:effectLst/>
                <a:latin typeface="Calibri" pitchFamily="34" charset="0"/>
                <a:ea typeface="Calibri" pitchFamily="34" charset="0"/>
                <a:cs typeface="Arial" pitchFamily="34" charset="0"/>
              </a:rPr>
              <a:t>ترتيب المواقف التي تستدعي المشاعر السلبية وفقاً لشدتها.</a:t>
            </a:r>
            <a:endParaRPr kumimoji="0" lang="ar-SA" sz="2400" b="0" i="0" u="none" strike="noStrike" cap="none" normalizeH="0" baseline="0" dirty="0" smtClean="0">
              <a:ln>
                <a:noFill/>
              </a:ln>
              <a:effectLst/>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52400" y="0"/>
            <a:ext cx="8915400" cy="1143000"/>
          </a:xfrm>
        </p:spPr>
        <p:txBody>
          <a:bodyPr/>
          <a:lstStyle/>
          <a:p>
            <a:r>
              <a:rPr lang="ar-SA" b="1" i="1" u="sng" dirty="0" smtClean="0">
                <a:solidFill>
                  <a:srgbClr val="C00000"/>
                </a:solidFill>
                <a:cs typeface="+mn-cs"/>
              </a:rPr>
              <a:t>تابع :أسلوب التدريب السلوكي </a:t>
            </a:r>
            <a:endParaRPr lang="ar-SA" dirty="0">
              <a:solidFill>
                <a:srgbClr val="C00000"/>
              </a:solidFill>
              <a:cs typeface="+mn-cs"/>
            </a:endParaRPr>
          </a:p>
        </p:txBody>
      </p:sp>
      <p:sp>
        <p:nvSpPr>
          <p:cNvPr id="3" name="عنصر نائب للمحتوى 2"/>
          <p:cNvSpPr>
            <a:spLocks noGrp="1"/>
          </p:cNvSpPr>
          <p:nvPr>
            <p:ph idx="1"/>
          </p:nvPr>
        </p:nvSpPr>
        <p:spPr>
          <a:xfrm>
            <a:off x="651317" y="1556792"/>
            <a:ext cx="8436142" cy="4824536"/>
          </a:xfrm>
          <a:noFill/>
        </p:spPr>
        <p:txBody>
          <a:bodyPr>
            <a:normAutofit fontScale="85000" lnSpcReduction="20000"/>
          </a:bodyPr>
          <a:lstStyle/>
          <a:p>
            <a:pPr lvl="0"/>
            <a:r>
              <a:rPr lang="ar-SA" b="1" i="1" dirty="0" smtClean="0">
                <a:solidFill>
                  <a:srgbClr val="C00000"/>
                </a:solidFill>
              </a:rPr>
              <a:t>من مميزات هذا الأسلوب /</a:t>
            </a:r>
            <a:endParaRPr lang="en-US" b="1" i="1" dirty="0" smtClean="0">
              <a:solidFill>
                <a:srgbClr val="C00000"/>
              </a:solidFill>
            </a:endParaRPr>
          </a:p>
          <a:p>
            <a:pPr lvl="0">
              <a:buNone/>
            </a:pPr>
            <a:r>
              <a:rPr lang="ar-SA" dirty="0" smtClean="0">
                <a:cs typeface="DecoType Naskh" pitchFamily="2" charset="-78"/>
              </a:rPr>
              <a:t>1</a:t>
            </a:r>
            <a:r>
              <a:rPr lang="ar-SA" b="1" dirty="0" smtClean="0"/>
              <a:t>) التقليل من معدل القلق .</a:t>
            </a:r>
            <a:endParaRPr lang="en-US" b="1" dirty="0" smtClean="0"/>
          </a:p>
          <a:p>
            <a:pPr lvl="0">
              <a:buNone/>
            </a:pPr>
            <a:r>
              <a:rPr lang="ar-SA" b="1" dirty="0" smtClean="0"/>
              <a:t>2) بناء ثقة العميل بنفسه عندما يصبح قادرا على التعامل مع مثل هذه المواقف .</a:t>
            </a:r>
            <a:endParaRPr lang="en-US" b="1" dirty="0" smtClean="0"/>
          </a:p>
          <a:p>
            <a:pPr lvl="0">
              <a:buNone/>
            </a:pPr>
            <a:r>
              <a:rPr lang="ar-SA" b="1" dirty="0" smtClean="0"/>
              <a:t>3) أنه شكل من أشكال لعب الدور الذي يعتمد على النمذجة و التدريب بحيث يتيح للعميل فرصة اختبار أنماط سلوكية جديدة في بيئة تتسم بالحماية ألا </a:t>
            </a:r>
            <a:r>
              <a:rPr lang="ar-SA" b="1" dirty="0" err="1" smtClean="0"/>
              <a:t>و</a:t>
            </a:r>
            <a:r>
              <a:rPr lang="ar-SA" b="1" dirty="0" smtClean="0"/>
              <a:t> هي المؤسسة بدون التعرض للفشل.</a:t>
            </a:r>
            <a:endParaRPr lang="en-US" b="1" dirty="0" smtClean="0"/>
          </a:p>
          <a:p>
            <a:pPr lvl="0"/>
            <a:r>
              <a:rPr lang="ar-SA" b="1" i="1" dirty="0" smtClean="0">
                <a:solidFill>
                  <a:srgbClr val="C00000"/>
                </a:solidFill>
              </a:rPr>
              <a:t>عيوبه /</a:t>
            </a:r>
            <a:endParaRPr lang="en-US" b="1" i="1" dirty="0" smtClean="0">
              <a:solidFill>
                <a:srgbClr val="C00000"/>
              </a:solidFill>
            </a:endParaRPr>
          </a:p>
          <a:p>
            <a:pPr lvl="0">
              <a:buNone/>
            </a:pPr>
            <a:r>
              <a:rPr lang="ar-SA" dirty="0" smtClean="0">
                <a:cs typeface="DecoType Naskh" pitchFamily="2" charset="-78"/>
              </a:rPr>
              <a:t>  </a:t>
            </a:r>
            <a:r>
              <a:rPr lang="ar-SA" b="1" dirty="0" smtClean="0"/>
              <a:t>أن العميل قد يؤدي بنجاح ما قد تعلمه من سلوك جديد في وجود الأخصائي الذي يقوم بإعطائه ملاحظاته </a:t>
            </a:r>
            <a:r>
              <a:rPr lang="ar-SA" b="1" dirty="0" err="1" smtClean="0"/>
              <a:t>و</a:t>
            </a:r>
            <a:r>
              <a:rPr lang="ar-SA" b="1" dirty="0" smtClean="0"/>
              <a:t> اقتراحاته ، و لكنه قد يصبح غير قادر على القيام بهذا السلوك في بيئته الطبيعية ،فقد تظهر مشكلات في المواقف الواقعية للعميل لم تكن متوقعة أثناء جلسة الممارسة .</a:t>
            </a:r>
            <a:endParaRPr lang="en-US" b="1" dirty="0" smtClean="0"/>
          </a:p>
          <a:p>
            <a:endParaRPr lang="ar-SA" dirty="0">
              <a:cs typeface="DecoType Naskh"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p:cTn id="19"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22"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xEl>
                                              <p:pRg st="0" end="0"/>
                                            </p:txEl>
                                          </p:spTgt>
                                        </p:tgtEl>
                                      </p:cBhvr>
                                    </p:animEffect>
                                  </p:childTnLst>
                                </p:cTn>
                              </p:par>
                              <p:par>
                                <p:cTn id="27" presetID="25" presetClass="entr" presetSubtype="0" fill="hold" nodeType="with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anim calcmode="lin" valueType="num">
                                      <p:cBhvr>
                                        <p:cTn id="29"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32"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3">
                                            <p:txEl>
                                              <p:pRg st="1" end="1"/>
                                            </p:txEl>
                                          </p:spTgt>
                                        </p:tgtEl>
                                      </p:cBhvr>
                                    </p:animEffect>
                                  </p:childTnLst>
                                </p:cTn>
                              </p:par>
                              <p:par>
                                <p:cTn id="37" presetID="25" presetClass="entr" presetSubtype="0" fill="hold"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40"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41"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42"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43"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44"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45"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46" dur="1000" decel="50000">
                                          <p:stCondLst>
                                            <p:cond delay="0"/>
                                          </p:stCondLst>
                                        </p:cTn>
                                        <p:tgtEl>
                                          <p:spTgt spid="3">
                                            <p:txEl>
                                              <p:pRg st="2" end="2"/>
                                            </p:txEl>
                                          </p:spTgt>
                                        </p:tgtEl>
                                      </p:cBhvr>
                                    </p:animEffect>
                                  </p:childTnLst>
                                </p:cTn>
                              </p:par>
                              <p:par>
                                <p:cTn id="47" presetID="25" presetClass="entr" presetSubtype="0" fill="hold" nodeType="withEffect">
                                  <p:stCondLst>
                                    <p:cond delay="0"/>
                                  </p:stCondLst>
                                  <p:childTnLst>
                                    <p:set>
                                      <p:cBhvr>
                                        <p:cTn id="48" dur="1" fill="hold">
                                          <p:stCondLst>
                                            <p:cond delay="0"/>
                                          </p:stCondLst>
                                        </p:cTn>
                                        <p:tgtEl>
                                          <p:spTgt spid="3">
                                            <p:txEl>
                                              <p:pRg st="3" end="3"/>
                                            </p:txEl>
                                          </p:spTgt>
                                        </p:tgtEl>
                                        <p:attrNameLst>
                                          <p:attrName>style.visibility</p:attrName>
                                        </p:attrNameLst>
                                      </p:cBhvr>
                                      <p:to>
                                        <p:strVal val="visible"/>
                                      </p:to>
                                    </p:set>
                                    <p:anim calcmode="lin" valueType="num">
                                      <p:cBhvr>
                                        <p:cTn id="49" dur="500" decel="50000" fill="hold">
                                          <p:stCondLst>
                                            <p:cond delay="0"/>
                                          </p:stCondLst>
                                        </p:cTn>
                                        <p:tgtEl>
                                          <p:spTgt spid="3">
                                            <p:txEl>
                                              <p:pRg st="3" end="3"/>
                                            </p:txEl>
                                          </p:spTgt>
                                        </p:tgtEl>
                                        <p:attrNameLst>
                                          <p:attrName>style.rotation</p:attrName>
                                        </p:attrNameLst>
                                      </p:cBhvr>
                                      <p:tavLst>
                                        <p:tav tm="0">
                                          <p:val>
                                            <p:fltVal val="-90"/>
                                          </p:val>
                                        </p:tav>
                                        <p:tav tm="100000">
                                          <p:val>
                                            <p:fltVal val="0"/>
                                          </p:val>
                                        </p:tav>
                                      </p:tavLst>
                                    </p:anim>
                                    <p:anim calcmode="lin" valueType="num">
                                      <p:cBhvr>
                                        <p:cTn id="50" dur="500" decel="50000" fill="hold">
                                          <p:stCondLst>
                                            <p:cond delay="0"/>
                                          </p:stCondLst>
                                        </p:cTn>
                                        <p:tgtEl>
                                          <p:spTgt spid="3">
                                            <p:txEl>
                                              <p:pRg st="3" end="3"/>
                                            </p:txEl>
                                          </p:spTgt>
                                        </p:tgtEl>
                                        <p:attrNameLst>
                                          <p:attrName>ppt_w</p:attrName>
                                        </p:attrNameLst>
                                      </p:cBhvr>
                                      <p:tavLst>
                                        <p:tav tm="0">
                                          <p:val>
                                            <p:strVal val="#ppt_w"/>
                                          </p:val>
                                        </p:tav>
                                        <p:tav tm="100000">
                                          <p:val>
                                            <p:strVal val="#ppt_w*.05"/>
                                          </p:val>
                                        </p:tav>
                                      </p:tavLst>
                                    </p:anim>
                                    <p:anim calcmode="lin" valueType="num">
                                      <p:cBhvr>
                                        <p:cTn id="51" dur="500" accel="50000" fill="hold">
                                          <p:stCondLst>
                                            <p:cond delay="500"/>
                                          </p:stCondLst>
                                        </p:cTn>
                                        <p:tgtEl>
                                          <p:spTgt spid="3">
                                            <p:txEl>
                                              <p:pRg st="3" end="3"/>
                                            </p:txEl>
                                          </p:spTgt>
                                        </p:tgtEl>
                                        <p:attrNameLst>
                                          <p:attrName>ppt_w</p:attrName>
                                        </p:attrNameLst>
                                      </p:cBhvr>
                                      <p:tavLst>
                                        <p:tav tm="0">
                                          <p:val>
                                            <p:strVal val="#ppt_w*.05"/>
                                          </p:val>
                                        </p:tav>
                                        <p:tav tm="100000">
                                          <p:val>
                                            <p:strVal val="#ppt_w"/>
                                          </p:val>
                                        </p:tav>
                                      </p:tavLst>
                                    </p:anim>
                                    <p:anim calcmode="lin" valueType="num">
                                      <p:cBhvr>
                                        <p:cTn id="52" dur="10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53" dur="500" decel="50000" fill="hold">
                                          <p:stCondLst>
                                            <p:cond delay="0"/>
                                          </p:stCondLst>
                                        </p:cTn>
                                        <p:tgtEl>
                                          <p:spTgt spid="3">
                                            <p:txEl>
                                              <p:pRg st="3" end="3"/>
                                            </p:txEl>
                                          </p:spTgt>
                                        </p:tgtEl>
                                        <p:attrNameLst>
                                          <p:attrName>ppt_x</p:attrName>
                                        </p:attrNameLst>
                                      </p:cBhvr>
                                      <p:tavLst>
                                        <p:tav tm="0">
                                          <p:val>
                                            <p:strVal val="#ppt_x+.4"/>
                                          </p:val>
                                        </p:tav>
                                        <p:tav tm="100000">
                                          <p:val>
                                            <p:strVal val="#ppt_x"/>
                                          </p:val>
                                        </p:tav>
                                      </p:tavLst>
                                    </p:anim>
                                    <p:anim calcmode="lin" valueType="num">
                                      <p:cBhvr>
                                        <p:cTn id="54" dur="500" decel="50000" fill="hold">
                                          <p:stCondLst>
                                            <p:cond delay="0"/>
                                          </p:stCondLst>
                                        </p:cTn>
                                        <p:tgtEl>
                                          <p:spTgt spid="3">
                                            <p:txEl>
                                              <p:pRg st="3" end="3"/>
                                            </p:txEl>
                                          </p:spTgt>
                                        </p:tgtEl>
                                        <p:attrNameLst>
                                          <p:attrName>ppt_y</p:attrName>
                                        </p:attrNameLst>
                                      </p:cBhvr>
                                      <p:tavLst>
                                        <p:tav tm="0">
                                          <p:val>
                                            <p:strVal val="#ppt_y-.2"/>
                                          </p:val>
                                        </p:tav>
                                        <p:tav tm="100000">
                                          <p:val>
                                            <p:strVal val="#ppt_y+.1"/>
                                          </p:val>
                                        </p:tav>
                                      </p:tavLst>
                                    </p:anim>
                                    <p:anim calcmode="lin" valueType="num">
                                      <p:cBhvr>
                                        <p:cTn id="55" dur="500" accel="50000" fill="hold">
                                          <p:stCondLst>
                                            <p:cond delay="500"/>
                                          </p:stCondLst>
                                        </p:cTn>
                                        <p:tgtEl>
                                          <p:spTgt spid="3">
                                            <p:txEl>
                                              <p:pRg st="3" end="3"/>
                                            </p:txEl>
                                          </p:spTgt>
                                        </p:tgtEl>
                                        <p:attrNameLst>
                                          <p:attrName>ppt_y</p:attrName>
                                        </p:attrNameLst>
                                      </p:cBhvr>
                                      <p:tavLst>
                                        <p:tav tm="0">
                                          <p:val>
                                            <p:strVal val="#ppt_y+.1"/>
                                          </p:val>
                                        </p:tav>
                                        <p:tav tm="100000">
                                          <p:val>
                                            <p:strVal val="#ppt_y"/>
                                          </p:val>
                                        </p:tav>
                                      </p:tavLst>
                                    </p:anim>
                                    <p:animEffect transition="in" filter="fade">
                                      <p:cBhvr>
                                        <p:cTn id="56" dur="1000" decel="50000">
                                          <p:stCondLst>
                                            <p:cond delay="0"/>
                                          </p:stCondLst>
                                        </p:cTn>
                                        <p:tgtEl>
                                          <p:spTgt spid="3">
                                            <p:txEl>
                                              <p:pRg st="3" end="3"/>
                                            </p:txEl>
                                          </p:spTgt>
                                        </p:tgtEl>
                                      </p:cBhvr>
                                    </p:animEffect>
                                  </p:childTnLst>
                                </p:cTn>
                              </p:par>
                              <p:par>
                                <p:cTn id="57" presetID="25" presetClass="entr" presetSubtype="0" fill="hold" nodeType="withEffect">
                                  <p:stCondLst>
                                    <p:cond delay="0"/>
                                  </p:stCondLst>
                                  <p:childTnLst>
                                    <p:set>
                                      <p:cBhvr>
                                        <p:cTn id="58" dur="1" fill="hold">
                                          <p:stCondLst>
                                            <p:cond delay="0"/>
                                          </p:stCondLst>
                                        </p:cTn>
                                        <p:tgtEl>
                                          <p:spTgt spid="3">
                                            <p:txEl>
                                              <p:pRg st="4" end="4"/>
                                            </p:txEl>
                                          </p:spTgt>
                                        </p:tgtEl>
                                        <p:attrNameLst>
                                          <p:attrName>style.visibility</p:attrName>
                                        </p:attrNameLst>
                                      </p:cBhvr>
                                      <p:to>
                                        <p:strVal val="visible"/>
                                      </p:to>
                                    </p:set>
                                    <p:anim calcmode="lin" valueType="num">
                                      <p:cBhvr>
                                        <p:cTn id="59" dur="500" decel="50000" fill="hold">
                                          <p:stCondLst>
                                            <p:cond delay="0"/>
                                          </p:stCondLst>
                                        </p:cTn>
                                        <p:tgtEl>
                                          <p:spTgt spid="3">
                                            <p:txEl>
                                              <p:pRg st="4" end="4"/>
                                            </p:txEl>
                                          </p:spTgt>
                                        </p:tgtEl>
                                        <p:attrNameLst>
                                          <p:attrName>style.rotation</p:attrName>
                                        </p:attrNameLst>
                                      </p:cBhvr>
                                      <p:tavLst>
                                        <p:tav tm="0">
                                          <p:val>
                                            <p:fltVal val="-90"/>
                                          </p:val>
                                        </p:tav>
                                        <p:tav tm="100000">
                                          <p:val>
                                            <p:fltVal val="0"/>
                                          </p:val>
                                        </p:tav>
                                      </p:tavLst>
                                    </p:anim>
                                    <p:anim calcmode="lin" valueType="num">
                                      <p:cBhvr>
                                        <p:cTn id="60" dur="500" decel="50000" fill="hold">
                                          <p:stCondLst>
                                            <p:cond delay="0"/>
                                          </p:stCondLst>
                                        </p:cTn>
                                        <p:tgtEl>
                                          <p:spTgt spid="3">
                                            <p:txEl>
                                              <p:pRg st="4" end="4"/>
                                            </p:txEl>
                                          </p:spTgt>
                                        </p:tgtEl>
                                        <p:attrNameLst>
                                          <p:attrName>ppt_w</p:attrName>
                                        </p:attrNameLst>
                                      </p:cBhvr>
                                      <p:tavLst>
                                        <p:tav tm="0">
                                          <p:val>
                                            <p:strVal val="#ppt_w"/>
                                          </p:val>
                                        </p:tav>
                                        <p:tav tm="100000">
                                          <p:val>
                                            <p:strVal val="#ppt_w*.05"/>
                                          </p:val>
                                        </p:tav>
                                      </p:tavLst>
                                    </p:anim>
                                    <p:anim calcmode="lin" valueType="num">
                                      <p:cBhvr>
                                        <p:cTn id="61" dur="500" accel="50000" fill="hold">
                                          <p:stCondLst>
                                            <p:cond delay="500"/>
                                          </p:stCondLst>
                                        </p:cTn>
                                        <p:tgtEl>
                                          <p:spTgt spid="3">
                                            <p:txEl>
                                              <p:pRg st="4" end="4"/>
                                            </p:txEl>
                                          </p:spTgt>
                                        </p:tgtEl>
                                        <p:attrNameLst>
                                          <p:attrName>ppt_w</p:attrName>
                                        </p:attrNameLst>
                                      </p:cBhvr>
                                      <p:tavLst>
                                        <p:tav tm="0">
                                          <p:val>
                                            <p:strVal val="#ppt_w*.05"/>
                                          </p:val>
                                        </p:tav>
                                        <p:tav tm="100000">
                                          <p:val>
                                            <p:strVal val="#ppt_w"/>
                                          </p:val>
                                        </p:tav>
                                      </p:tavLst>
                                    </p:anim>
                                    <p:anim calcmode="lin" valueType="num">
                                      <p:cBhvr>
                                        <p:cTn id="62" dur="10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63" dur="500" decel="50000" fill="hold">
                                          <p:stCondLst>
                                            <p:cond delay="0"/>
                                          </p:stCondLst>
                                        </p:cTn>
                                        <p:tgtEl>
                                          <p:spTgt spid="3">
                                            <p:txEl>
                                              <p:pRg st="4" end="4"/>
                                            </p:txEl>
                                          </p:spTgt>
                                        </p:tgtEl>
                                        <p:attrNameLst>
                                          <p:attrName>ppt_x</p:attrName>
                                        </p:attrNameLst>
                                      </p:cBhvr>
                                      <p:tavLst>
                                        <p:tav tm="0">
                                          <p:val>
                                            <p:strVal val="#ppt_x+.4"/>
                                          </p:val>
                                        </p:tav>
                                        <p:tav tm="100000">
                                          <p:val>
                                            <p:strVal val="#ppt_x"/>
                                          </p:val>
                                        </p:tav>
                                      </p:tavLst>
                                    </p:anim>
                                    <p:anim calcmode="lin" valueType="num">
                                      <p:cBhvr>
                                        <p:cTn id="64" dur="500" decel="50000" fill="hold">
                                          <p:stCondLst>
                                            <p:cond delay="0"/>
                                          </p:stCondLst>
                                        </p:cTn>
                                        <p:tgtEl>
                                          <p:spTgt spid="3">
                                            <p:txEl>
                                              <p:pRg st="4" end="4"/>
                                            </p:txEl>
                                          </p:spTgt>
                                        </p:tgtEl>
                                        <p:attrNameLst>
                                          <p:attrName>ppt_y</p:attrName>
                                        </p:attrNameLst>
                                      </p:cBhvr>
                                      <p:tavLst>
                                        <p:tav tm="0">
                                          <p:val>
                                            <p:strVal val="#ppt_y-.2"/>
                                          </p:val>
                                        </p:tav>
                                        <p:tav tm="100000">
                                          <p:val>
                                            <p:strVal val="#ppt_y+.1"/>
                                          </p:val>
                                        </p:tav>
                                      </p:tavLst>
                                    </p:anim>
                                    <p:anim calcmode="lin" valueType="num">
                                      <p:cBhvr>
                                        <p:cTn id="65" dur="500" accel="50000" fill="hold">
                                          <p:stCondLst>
                                            <p:cond delay="500"/>
                                          </p:stCondLst>
                                        </p:cTn>
                                        <p:tgtEl>
                                          <p:spTgt spid="3">
                                            <p:txEl>
                                              <p:pRg st="4" end="4"/>
                                            </p:txEl>
                                          </p:spTgt>
                                        </p:tgtEl>
                                        <p:attrNameLst>
                                          <p:attrName>ppt_y</p:attrName>
                                        </p:attrNameLst>
                                      </p:cBhvr>
                                      <p:tavLst>
                                        <p:tav tm="0">
                                          <p:val>
                                            <p:strVal val="#ppt_y+.1"/>
                                          </p:val>
                                        </p:tav>
                                        <p:tav tm="100000">
                                          <p:val>
                                            <p:strVal val="#ppt_y"/>
                                          </p:val>
                                        </p:tav>
                                      </p:tavLst>
                                    </p:anim>
                                    <p:animEffect transition="in" filter="fade">
                                      <p:cBhvr>
                                        <p:cTn id="66" dur="1000" decel="50000">
                                          <p:stCondLst>
                                            <p:cond delay="0"/>
                                          </p:stCondLst>
                                        </p:cTn>
                                        <p:tgtEl>
                                          <p:spTgt spid="3">
                                            <p:txEl>
                                              <p:pRg st="4" end="4"/>
                                            </p:txEl>
                                          </p:spTgt>
                                        </p:tgtEl>
                                      </p:cBhvr>
                                    </p:animEffect>
                                  </p:childTnLst>
                                </p:cTn>
                              </p:par>
                              <p:par>
                                <p:cTn id="67" presetID="25" presetClass="entr" presetSubtype="0" fill="hold" nodeType="withEffect">
                                  <p:stCondLst>
                                    <p:cond delay="0"/>
                                  </p:stCondLst>
                                  <p:childTnLst>
                                    <p:set>
                                      <p:cBhvr>
                                        <p:cTn id="68" dur="1" fill="hold">
                                          <p:stCondLst>
                                            <p:cond delay="0"/>
                                          </p:stCondLst>
                                        </p:cTn>
                                        <p:tgtEl>
                                          <p:spTgt spid="3">
                                            <p:txEl>
                                              <p:pRg st="5" end="5"/>
                                            </p:txEl>
                                          </p:spTgt>
                                        </p:tgtEl>
                                        <p:attrNameLst>
                                          <p:attrName>style.visibility</p:attrName>
                                        </p:attrNameLst>
                                      </p:cBhvr>
                                      <p:to>
                                        <p:strVal val="visible"/>
                                      </p:to>
                                    </p:set>
                                    <p:anim calcmode="lin" valueType="num">
                                      <p:cBhvr>
                                        <p:cTn id="69" dur="500" decel="50000" fill="hold">
                                          <p:stCondLst>
                                            <p:cond delay="0"/>
                                          </p:stCondLst>
                                        </p:cTn>
                                        <p:tgtEl>
                                          <p:spTgt spid="3">
                                            <p:txEl>
                                              <p:pRg st="5" end="5"/>
                                            </p:txEl>
                                          </p:spTgt>
                                        </p:tgtEl>
                                        <p:attrNameLst>
                                          <p:attrName>style.rotation</p:attrName>
                                        </p:attrNameLst>
                                      </p:cBhvr>
                                      <p:tavLst>
                                        <p:tav tm="0">
                                          <p:val>
                                            <p:fltVal val="-90"/>
                                          </p:val>
                                        </p:tav>
                                        <p:tav tm="100000">
                                          <p:val>
                                            <p:fltVal val="0"/>
                                          </p:val>
                                        </p:tav>
                                      </p:tavLst>
                                    </p:anim>
                                    <p:anim calcmode="lin" valueType="num">
                                      <p:cBhvr>
                                        <p:cTn id="70" dur="500" decel="50000" fill="hold">
                                          <p:stCondLst>
                                            <p:cond delay="0"/>
                                          </p:stCondLst>
                                        </p:cTn>
                                        <p:tgtEl>
                                          <p:spTgt spid="3">
                                            <p:txEl>
                                              <p:pRg st="5" end="5"/>
                                            </p:txEl>
                                          </p:spTgt>
                                        </p:tgtEl>
                                        <p:attrNameLst>
                                          <p:attrName>ppt_w</p:attrName>
                                        </p:attrNameLst>
                                      </p:cBhvr>
                                      <p:tavLst>
                                        <p:tav tm="0">
                                          <p:val>
                                            <p:strVal val="#ppt_w"/>
                                          </p:val>
                                        </p:tav>
                                        <p:tav tm="100000">
                                          <p:val>
                                            <p:strVal val="#ppt_w*.05"/>
                                          </p:val>
                                        </p:tav>
                                      </p:tavLst>
                                    </p:anim>
                                    <p:anim calcmode="lin" valueType="num">
                                      <p:cBhvr>
                                        <p:cTn id="71" dur="500" accel="50000" fill="hold">
                                          <p:stCondLst>
                                            <p:cond delay="500"/>
                                          </p:stCondLst>
                                        </p:cTn>
                                        <p:tgtEl>
                                          <p:spTgt spid="3">
                                            <p:txEl>
                                              <p:pRg st="5" end="5"/>
                                            </p:txEl>
                                          </p:spTgt>
                                        </p:tgtEl>
                                        <p:attrNameLst>
                                          <p:attrName>ppt_w</p:attrName>
                                        </p:attrNameLst>
                                      </p:cBhvr>
                                      <p:tavLst>
                                        <p:tav tm="0">
                                          <p:val>
                                            <p:strVal val="#ppt_w*.05"/>
                                          </p:val>
                                        </p:tav>
                                        <p:tav tm="100000">
                                          <p:val>
                                            <p:strVal val="#ppt_w"/>
                                          </p:val>
                                        </p:tav>
                                      </p:tavLst>
                                    </p:anim>
                                    <p:anim calcmode="lin" valueType="num">
                                      <p:cBhvr>
                                        <p:cTn id="72" dur="1000" fill="hold"/>
                                        <p:tgtEl>
                                          <p:spTgt spid="3">
                                            <p:txEl>
                                              <p:pRg st="5" end="5"/>
                                            </p:txEl>
                                          </p:spTgt>
                                        </p:tgtEl>
                                        <p:attrNameLst>
                                          <p:attrName>ppt_h</p:attrName>
                                        </p:attrNameLst>
                                      </p:cBhvr>
                                      <p:tavLst>
                                        <p:tav tm="0">
                                          <p:val>
                                            <p:strVal val="#ppt_h"/>
                                          </p:val>
                                        </p:tav>
                                        <p:tav tm="100000">
                                          <p:val>
                                            <p:strVal val="#ppt_h"/>
                                          </p:val>
                                        </p:tav>
                                      </p:tavLst>
                                    </p:anim>
                                    <p:anim calcmode="lin" valueType="num">
                                      <p:cBhvr>
                                        <p:cTn id="73" dur="500" decel="50000" fill="hold">
                                          <p:stCondLst>
                                            <p:cond delay="0"/>
                                          </p:stCondLst>
                                        </p:cTn>
                                        <p:tgtEl>
                                          <p:spTgt spid="3">
                                            <p:txEl>
                                              <p:pRg st="5" end="5"/>
                                            </p:txEl>
                                          </p:spTgt>
                                        </p:tgtEl>
                                        <p:attrNameLst>
                                          <p:attrName>ppt_x</p:attrName>
                                        </p:attrNameLst>
                                      </p:cBhvr>
                                      <p:tavLst>
                                        <p:tav tm="0">
                                          <p:val>
                                            <p:strVal val="#ppt_x+.4"/>
                                          </p:val>
                                        </p:tav>
                                        <p:tav tm="100000">
                                          <p:val>
                                            <p:strVal val="#ppt_x"/>
                                          </p:val>
                                        </p:tav>
                                      </p:tavLst>
                                    </p:anim>
                                    <p:anim calcmode="lin" valueType="num">
                                      <p:cBhvr>
                                        <p:cTn id="74" dur="500" decel="50000" fill="hold">
                                          <p:stCondLst>
                                            <p:cond delay="0"/>
                                          </p:stCondLst>
                                        </p:cTn>
                                        <p:tgtEl>
                                          <p:spTgt spid="3">
                                            <p:txEl>
                                              <p:pRg st="5" end="5"/>
                                            </p:txEl>
                                          </p:spTgt>
                                        </p:tgtEl>
                                        <p:attrNameLst>
                                          <p:attrName>ppt_y</p:attrName>
                                        </p:attrNameLst>
                                      </p:cBhvr>
                                      <p:tavLst>
                                        <p:tav tm="0">
                                          <p:val>
                                            <p:strVal val="#ppt_y-.2"/>
                                          </p:val>
                                        </p:tav>
                                        <p:tav tm="100000">
                                          <p:val>
                                            <p:strVal val="#ppt_y+.1"/>
                                          </p:val>
                                        </p:tav>
                                      </p:tavLst>
                                    </p:anim>
                                    <p:anim calcmode="lin" valueType="num">
                                      <p:cBhvr>
                                        <p:cTn id="75" dur="500" accel="50000" fill="hold">
                                          <p:stCondLst>
                                            <p:cond delay="500"/>
                                          </p:stCondLst>
                                        </p:cTn>
                                        <p:tgtEl>
                                          <p:spTgt spid="3">
                                            <p:txEl>
                                              <p:pRg st="5" end="5"/>
                                            </p:txEl>
                                          </p:spTgt>
                                        </p:tgtEl>
                                        <p:attrNameLst>
                                          <p:attrName>ppt_y</p:attrName>
                                        </p:attrNameLst>
                                      </p:cBhvr>
                                      <p:tavLst>
                                        <p:tav tm="0">
                                          <p:val>
                                            <p:strVal val="#ppt_y+.1"/>
                                          </p:val>
                                        </p:tav>
                                        <p:tav tm="100000">
                                          <p:val>
                                            <p:strVal val="#ppt_y"/>
                                          </p:val>
                                        </p:tav>
                                      </p:tavLst>
                                    </p:anim>
                                    <p:animEffect transition="in" filter="fade">
                                      <p:cBhvr>
                                        <p:cTn id="76" dur="1000" decel="50000">
                                          <p:stCondLst>
                                            <p:cond delay="0"/>
                                          </p:stCondLst>
                                        </p:cTn>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0"/>
            <a:ext cx="8496300" cy="1219200"/>
          </a:xfrm>
        </p:spPr>
        <p:txBody>
          <a:bodyPr>
            <a:normAutofit fontScale="90000"/>
          </a:bodyPr>
          <a:lstStyle/>
          <a:p>
            <a:r>
              <a:rPr lang="ar-SA" b="1" dirty="0" smtClean="0">
                <a:solidFill>
                  <a:srgbClr val="C00000"/>
                </a:solidFill>
                <a:cs typeface="+mn-cs"/>
              </a:rPr>
              <a:t/>
            </a:r>
            <a:br>
              <a:rPr lang="ar-SA" b="1" dirty="0" smtClean="0">
                <a:solidFill>
                  <a:srgbClr val="C00000"/>
                </a:solidFill>
                <a:cs typeface="+mn-cs"/>
              </a:rPr>
            </a:br>
            <a:r>
              <a:rPr lang="ar-SA" sz="6000" b="1" i="1" u="sng" dirty="0" smtClean="0">
                <a:solidFill>
                  <a:srgbClr val="C00000"/>
                </a:solidFill>
                <a:cs typeface="+mn-cs"/>
              </a:rPr>
              <a:t>أسلوب التعزيز</a:t>
            </a:r>
            <a:r>
              <a:rPr lang="ar-SA" sz="6000" b="1" dirty="0" smtClean="0">
                <a:solidFill>
                  <a:srgbClr val="C00000"/>
                </a:solidFill>
                <a:cs typeface="+mn-cs"/>
              </a:rPr>
              <a:t> </a:t>
            </a:r>
            <a:endParaRPr lang="ar-SA" dirty="0">
              <a:cs typeface="+mn-cs"/>
            </a:endParaRPr>
          </a:p>
        </p:txBody>
      </p:sp>
      <p:sp>
        <p:nvSpPr>
          <p:cNvPr id="3" name="عنصر نائب للمحتوى 2"/>
          <p:cNvSpPr>
            <a:spLocks noGrp="1"/>
          </p:cNvSpPr>
          <p:nvPr>
            <p:ph idx="1"/>
          </p:nvPr>
        </p:nvSpPr>
        <p:spPr>
          <a:xfrm>
            <a:off x="457201" y="1676400"/>
            <a:ext cx="8763000" cy="4612704"/>
          </a:xfrm>
          <a:noFill/>
        </p:spPr>
        <p:txBody>
          <a:bodyPr>
            <a:noAutofit/>
          </a:bodyPr>
          <a:lstStyle/>
          <a:p>
            <a:pPr algn="just"/>
            <a:endParaRPr lang="ar-SA" sz="3200" b="1" dirty="0" smtClean="0"/>
          </a:p>
          <a:p>
            <a:pPr algn="just" rtl="1">
              <a:buNone/>
            </a:pPr>
            <a:r>
              <a:rPr lang="ar-SA" sz="3200" b="1" dirty="0"/>
              <a:t> </a:t>
            </a:r>
            <a:r>
              <a:rPr lang="ar-SA" sz="3200" b="1" dirty="0" smtClean="0"/>
              <a:t>   يقصد </a:t>
            </a:r>
            <a:r>
              <a:rPr lang="ar-SA" sz="3200" b="1" dirty="0"/>
              <a:t>بالتعزيز إضافة مثير مرغوب فيه بسبب قيام الفرد بسلوك مرغوب فيه بغرض </a:t>
            </a:r>
            <a:r>
              <a:rPr lang="ar-SA" sz="3200" b="1" dirty="0" smtClean="0"/>
              <a:t>تقوية السلوك </a:t>
            </a:r>
            <a:r>
              <a:rPr lang="ar-SA" sz="3200" b="1" dirty="0"/>
              <a:t>و تكراره . </a:t>
            </a:r>
            <a:endParaRPr lang="ar-SA" sz="3200" b="1" dirty="0" smtClean="0"/>
          </a:p>
          <a:p>
            <a:pPr algn="just" rtl="1">
              <a:buNone/>
            </a:pPr>
            <a:r>
              <a:rPr lang="ar-SA" b="1" dirty="0" smtClean="0"/>
              <a:t>   </a:t>
            </a:r>
            <a:r>
              <a:rPr lang="ar-SA" sz="3200" b="1" dirty="0" smtClean="0"/>
              <a:t>و </a:t>
            </a:r>
            <a:r>
              <a:rPr lang="ar-SA" sz="3200" b="1" dirty="0"/>
              <a:t>استخدام هذا الأسلوب في الخدمة الاجتماعية السلوكية لا يتعدى مجرد أسلوب للتعديل السلوكي </a:t>
            </a:r>
            <a:r>
              <a:rPr lang="ar-SA" sz="3200" b="1" dirty="0" err="1"/>
              <a:t>و</a:t>
            </a:r>
            <a:r>
              <a:rPr lang="ar-SA" sz="3200" b="1" dirty="0"/>
              <a:t> ليس هدف في حد ذاته حيث يستخدمه الأخصائي لتشجيع العميل على القيام بالسلوك المرغوب .</a:t>
            </a:r>
            <a:endParaRPr lang="en-US" sz="3200" b="1" dirty="0"/>
          </a:p>
          <a:p>
            <a:pPr algn="just">
              <a:buNone/>
            </a:pPr>
            <a:endParaRPr lang="ar-SA" sz="32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39" presetClass="entr" presetSubtype="0" accel="10000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fill="hold"/>
                                        <p:tgtEl>
                                          <p:spTgt spid="3">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0" dur="500" fill="hold"/>
                                        <p:tgtEl>
                                          <p:spTgt spid="3">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1" dur="500" fill="hold"/>
                                        <p:tgtEl>
                                          <p:spTgt spid="3">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22"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9" presetClass="entr" presetSubtype="0" accel="10000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p:cTn id="27" dur="500" fill="hold"/>
                                        <p:tgtEl>
                                          <p:spTgt spid="3">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8" dur="500" fill="hold"/>
                                        <p:tgtEl>
                                          <p:spTgt spid="3">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9" dur="500" fill="hold"/>
                                        <p:tgtEl>
                                          <p:spTgt spid="3">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3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124200" y="0"/>
            <a:ext cx="6400800" cy="990600"/>
          </a:xfrm>
        </p:spPr>
        <p:txBody>
          <a:bodyPr>
            <a:normAutofit fontScale="90000"/>
          </a:bodyPr>
          <a:lstStyle/>
          <a:p>
            <a:pPr algn="ctr"/>
            <a:r>
              <a:rPr lang="ar-SA" sz="6000" b="1" dirty="0" smtClean="0">
                <a:cs typeface="+mn-cs"/>
              </a:rPr>
              <a:t/>
            </a:r>
            <a:br>
              <a:rPr lang="ar-SA" sz="6000" b="1" dirty="0" smtClean="0">
                <a:cs typeface="+mn-cs"/>
              </a:rPr>
            </a:br>
            <a:r>
              <a:rPr lang="ar-SA" sz="6000" b="1" dirty="0" smtClean="0">
                <a:solidFill>
                  <a:srgbClr val="FF0000"/>
                </a:solidFill>
                <a:cs typeface="+mn-cs"/>
              </a:rPr>
              <a:t>تابع : </a:t>
            </a:r>
            <a:r>
              <a:rPr lang="ar-SA" sz="6000" b="1" i="1" u="sng" dirty="0" smtClean="0">
                <a:solidFill>
                  <a:srgbClr val="C00000"/>
                </a:solidFill>
                <a:cs typeface="+mn-cs"/>
              </a:rPr>
              <a:t>أسلوب التعزيز</a:t>
            </a:r>
            <a:r>
              <a:rPr lang="ar-SA" sz="6000" b="1" dirty="0" smtClean="0">
                <a:solidFill>
                  <a:srgbClr val="C00000"/>
                </a:solidFill>
                <a:cs typeface="+mn-cs"/>
              </a:rPr>
              <a:t> </a:t>
            </a:r>
            <a:endParaRPr lang="ar-SA" dirty="0">
              <a:cs typeface="+mn-cs"/>
            </a:endParaRPr>
          </a:p>
        </p:txBody>
      </p:sp>
      <p:sp>
        <p:nvSpPr>
          <p:cNvPr id="3" name="عنصر نائب للمحتوى 2"/>
          <p:cNvSpPr>
            <a:spLocks noGrp="1"/>
          </p:cNvSpPr>
          <p:nvPr>
            <p:ph idx="1"/>
          </p:nvPr>
        </p:nvSpPr>
        <p:spPr>
          <a:noFill/>
        </p:spPr>
        <p:txBody>
          <a:bodyPr>
            <a:normAutofit fontScale="92500" lnSpcReduction="10000"/>
          </a:bodyPr>
          <a:lstStyle/>
          <a:p>
            <a:pPr>
              <a:buNone/>
            </a:pPr>
            <a:r>
              <a:rPr lang="ar-SA" b="1" u="sng" dirty="0" smtClean="0">
                <a:solidFill>
                  <a:srgbClr val="C00000"/>
                </a:solidFill>
              </a:rPr>
              <a:t> و </a:t>
            </a:r>
            <a:r>
              <a:rPr lang="ar-SA" b="1" u="sng" dirty="0">
                <a:solidFill>
                  <a:srgbClr val="C00000"/>
                </a:solidFill>
              </a:rPr>
              <a:t>التعزيز نوعان </a:t>
            </a:r>
            <a:r>
              <a:rPr lang="ar-SA" b="1" u="sng" dirty="0" smtClean="0">
                <a:solidFill>
                  <a:srgbClr val="C00000"/>
                </a:solidFill>
              </a:rPr>
              <a:t>:</a:t>
            </a:r>
          </a:p>
          <a:p>
            <a:pPr>
              <a:buNone/>
            </a:pPr>
            <a:endParaRPr lang="en-US" b="1" u="sng" dirty="0">
              <a:solidFill>
                <a:srgbClr val="C00000"/>
              </a:solidFill>
            </a:endParaRPr>
          </a:p>
          <a:p>
            <a:pPr>
              <a:buNone/>
            </a:pPr>
            <a:r>
              <a:rPr lang="ar-SA" b="1" i="1" dirty="0" smtClean="0">
                <a:solidFill>
                  <a:srgbClr val="C00000"/>
                </a:solidFill>
              </a:rPr>
              <a:t> أولا </a:t>
            </a:r>
            <a:r>
              <a:rPr lang="ar-SA" b="1" i="1" dirty="0">
                <a:solidFill>
                  <a:srgbClr val="C00000"/>
                </a:solidFill>
              </a:rPr>
              <a:t>: التعزيز الايجابي </a:t>
            </a:r>
            <a:endParaRPr lang="en-US" b="1" i="1" dirty="0">
              <a:solidFill>
                <a:srgbClr val="C00000"/>
              </a:solidFill>
            </a:endParaRPr>
          </a:p>
          <a:p>
            <a:pPr>
              <a:buNone/>
            </a:pPr>
            <a:r>
              <a:rPr lang="ar-SA" b="1" dirty="0"/>
              <a:t> و الذي يتضمن تقديم أو إعطاء </a:t>
            </a:r>
            <a:r>
              <a:rPr lang="ar-SA" b="1" dirty="0" smtClean="0"/>
              <a:t>شيء </a:t>
            </a:r>
            <a:r>
              <a:rPr lang="ar-SA" b="1" dirty="0"/>
              <a:t>للعميل يكون له تأثير مباشر في زيادة السلوك المستهدف </a:t>
            </a:r>
            <a:r>
              <a:rPr lang="ar-SA" b="1" dirty="0" smtClean="0"/>
              <a:t>وهو </a:t>
            </a:r>
            <a:r>
              <a:rPr lang="ar-SA" b="1" dirty="0"/>
              <a:t>نوعان :</a:t>
            </a:r>
            <a:endParaRPr lang="en-US" b="1" dirty="0"/>
          </a:p>
          <a:p>
            <a:pPr lvl="0">
              <a:buNone/>
            </a:pPr>
            <a:r>
              <a:rPr lang="ar-SA" b="1" dirty="0"/>
              <a:t>المعززات الأولية : و التي تتضمن المكافآت الفطرية الطبيعية مثل الغذاء و الشراب و الدفء .</a:t>
            </a:r>
            <a:endParaRPr lang="en-US" b="1" dirty="0"/>
          </a:p>
          <a:p>
            <a:pPr lvl="0">
              <a:buNone/>
            </a:pPr>
            <a:r>
              <a:rPr lang="ar-SA" b="1" dirty="0"/>
              <a:t>ا</a:t>
            </a:r>
            <a:r>
              <a:rPr lang="ar-SA" b="1" dirty="0" smtClean="0"/>
              <a:t>لمعززات </a:t>
            </a:r>
            <a:r>
              <a:rPr lang="ar-SA" b="1" dirty="0"/>
              <a:t>الثانوية : هي المتعلمة و التي ترتبط بالمعززات الأولية مثل النقود و الملابس الجديدة و الألعاب </a:t>
            </a:r>
            <a:r>
              <a:rPr lang="ar-SA" b="1" dirty="0" smtClean="0"/>
              <a:t>.          </a:t>
            </a:r>
            <a:endParaRPr lang="ar-SA"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3"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00"/>
                                        <p:tgtEl>
                                          <p:spTgt spid="3">
                                            <p:txEl>
                                              <p:pRg st="0" end="0"/>
                                            </p:txEl>
                                          </p:spTgt>
                                        </p:tgtEl>
                                      </p:cBhvr>
                                    </p:animEffect>
                                    <p:anim calcmode="lin" valueType="num">
                                      <p:cBhvr>
                                        <p:cTn id="18" dur="4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9" dur="400" fill="hold"/>
                                        <p:tgtEl>
                                          <p:spTgt spid="3">
                                            <p:txEl>
                                              <p:pRg st="0" end="0"/>
                                            </p:txEl>
                                          </p:spTgt>
                                        </p:tgtEl>
                                        <p:attrNameLst>
                                          <p:attrName>ppt_y</p:attrName>
                                        </p:attrNameLst>
                                      </p:cBhvr>
                                      <p:tavLst>
                                        <p:tav tm="0">
                                          <p:val>
                                            <p:strVal val="#ppt_y+0.31"/>
                                          </p:val>
                                        </p:tav>
                                        <p:tav tm="100000">
                                          <p:val>
                                            <p:strVal val="#ppt_y+0.31"/>
                                          </p:val>
                                        </p:tav>
                                      </p:tavLst>
                                    </p:anim>
                                    <p:anim calcmode="lin" valueType="num">
                                      <p:cBhvr>
                                        <p:cTn id="20" dur="600" decel="50000" fill="hold">
                                          <p:stCondLst>
                                            <p:cond delay="400"/>
                                          </p:stCondLst>
                                        </p:cTn>
                                        <p:tgtEl>
                                          <p:spTgt spid="3">
                                            <p:txEl>
                                              <p:pRg st="0" end="0"/>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1" dur="600" decel="50000" fill="hold">
                                          <p:stCondLst>
                                            <p:cond delay="400"/>
                                          </p:stCondLst>
                                        </p:cTn>
                                        <p:tgtEl>
                                          <p:spTgt spid="3">
                                            <p:txEl>
                                              <p:pRg st="0" end="0"/>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22" presetID="43" presetClass="entr" presetSubtype="0" fill="hold"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100"/>
                                        <p:tgtEl>
                                          <p:spTgt spid="3">
                                            <p:txEl>
                                              <p:pRg st="2" end="2"/>
                                            </p:txEl>
                                          </p:spTgt>
                                        </p:tgtEl>
                                      </p:cBhvr>
                                    </p:animEffect>
                                    <p:anim calcmode="lin" valueType="num">
                                      <p:cBhvr>
                                        <p:cTn id="25" dur="4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6" dur="400" fill="hold"/>
                                        <p:tgtEl>
                                          <p:spTgt spid="3">
                                            <p:txEl>
                                              <p:pRg st="2" end="2"/>
                                            </p:txEl>
                                          </p:spTgt>
                                        </p:tgtEl>
                                        <p:attrNameLst>
                                          <p:attrName>ppt_y</p:attrName>
                                        </p:attrNameLst>
                                      </p:cBhvr>
                                      <p:tavLst>
                                        <p:tav tm="0">
                                          <p:val>
                                            <p:strVal val="#ppt_y+0.31"/>
                                          </p:val>
                                        </p:tav>
                                        <p:tav tm="100000">
                                          <p:val>
                                            <p:strVal val="#ppt_y+0.31"/>
                                          </p:val>
                                        </p:tav>
                                      </p:tavLst>
                                    </p:anim>
                                    <p:anim calcmode="lin" valueType="num">
                                      <p:cBhvr>
                                        <p:cTn id="27" dur="600" decel="50000" fill="hold">
                                          <p:stCondLst>
                                            <p:cond delay="400"/>
                                          </p:stCondLst>
                                        </p:cTn>
                                        <p:tgtEl>
                                          <p:spTgt spid="3">
                                            <p:txEl>
                                              <p:pRg st="2" end="2"/>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8" dur="600" decel="50000" fill="hold">
                                          <p:stCondLst>
                                            <p:cond delay="400"/>
                                          </p:stCondLst>
                                        </p:cTn>
                                        <p:tgtEl>
                                          <p:spTgt spid="3">
                                            <p:txEl>
                                              <p:pRg st="2" end="2"/>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29" presetID="43" presetClass="entr" presetSubtype="0" fill="hold"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100"/>
                                        <p:tgtEl>
                                          <p:spTgt spid="3">
                                            <p:txEl>
                                              <p:pRg st="3" end="3"/>
                                            </p:txEl>
                                          </p:spTgt>
                                        </p:tgtEl>
                                      </p:cBhvr>
                                    </p:animEffect>
                                    <p:anim calcmode="lin" valueType="num">
                                      <p:cBhvr>
                                        <p:cTn id="32" dur="4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400" fill="hold"/>
                                        <p:tgtEl>
                                          <p:spTgt spid="3">
                                            <p:txEl>
                                              <p:pRg st="3" end="3"/>
                                            </p:txEl>
                                          </p:spTgt>
                                        </p:tgtEl>
                                        <p:attrNameLst>
                                          <p:attrName>ppt_y</p:attrName>
                                        </p:attrNameLst>
                                      </p:cBhvr>
                                      <p:tavLst>
                                        <p:tav tm="0">
                                          <p:val>
                                            <p:strVal val="#ppt_y+0.31"/>
                                          </p:val>
                                        </p:tav>
                                        <p:tav tm="100000">
                                          <p:val>
                                            <p:strVal val="#ppt_y+0.31"/>
                                          </p:val>
                                        </p:tav>
                                      </p:tavLst>
                                    </p:anim>
                                    <p:anim calcmode="lin" valueType="num">
                                      <p:cBhvr>
                                        <p:cTn id="34" dur="600" decel="50000" fill="hold">
                                          <p:stCondLst>
                                            <p:cond delay="400"/>
                                          </p:stCondLst>
                                        </p:cTn>
                                        <p:tgtEl>
                                          <p:spTgt spid="3">
                                            <p:txEl>
                                              <p:pRg st="3" end="3"/>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5" dur="600" decel="50000" fill="hold">
                                          <p:stCondLst>
                                            <p:cond delay="400"/>
                                          </p:stCondLst>
                                        </p:cTn>
                                        <p:tgtEl>
                                          <p:spTgt spid="3">
                                            <p:txEl>
                                              <p:pRg st="3" end="3"/>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36" presetID="43" presetClass="entr" presetSubtype="0" fill="hold" nodeType="with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Effect transition="in" filter="fade">
                                      <p:cBhvr>
                                        <p:cTn id="38" dur="100"/>
                                        <p:tgtEl>
                                          <p:spTgt spid="3">
                                            <p:txEl>
                                              <p:pRg st="4" end="4"/>
                                            </p:txEl>
                                          </p:spTgt>
                                        </p:tgtEl>
                                      </p:cBhvr>
                                    </p:animEffect>
                                    <p:anim calcmode="lin" valueType="num">
                                      <p:cBhvr>
                                        <p:cTn id="39" dur="4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0" dur="400" fill="hold"/>
                                        <p:tgtEl>
                                          <p:spTgt spid="3">
                                            <p:txEl>
                                              <p:pRg st="4" end="4"/>
                                            </p:txEl>
                                          </p:spTgt>
                                        </p:tgtEl>
                                        <p:attrNameLst>
                                          <p:attrName>ppt_y</p:attrName>
                                        </p:attrNameLst>
                                      </p:cBhvr>
                                      <p:tavLst>
                                        <p:tav tm="0">
                                          <p:val>
                                            <p:strVal val="#ppt_y+0.31"/>
                                          </p:val>
                                        </p:tav>
                                        <p:tav tm="100000">
                                          <p:val>
                                            <p:strVal val="#ppt_y+0.31"/>
                                          </p:val>
                                        </p:tav>
                                      </p:tavLst>
                                    </p:anim>
                                    <p:anim calcmode="lin" valueType="num">
                                      <p:cBhvr>
                                        <p:cTn id="41" dur="600" decel="50000" fill="hold">
                                          <p:stCondLst>
                                            <p:cond delay="400"/>
                                          </p:stCondLst>
                                        </p:cTn>
                                        <p:tgtEl>
                                          <p:spTgt spid="3">
                                            <p:txEl>
                                              <p:pRg st="4" end="4"/>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42" dur="600" decel="50000" fill="hold">
                                          <p:stCondLst>
                                            <p:cond delay="400"/>
                                          </p:stCondLst>
                                        </p:cTn>
                                        <p:tgtEl>
                                          <p:spTgt spid="3">
                                            <p:txEl>
                                              <p:pRg st="4" end="4"/>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43" presetID="43" presetClass="entr" presetSubtype="0" fill="hold" nodeType="withEffect">
                                  <p:stCondLst>
                                    <p:cond delay="0"/>
                                  </p:stCondLst>
                                  <p:childTnLst>
                                    <p:set>
                                      <p:cBhvr>
                                        <p:cTn id="44" dur="1" fill="hold">
                                          <p:stCondLst>
                                            <p:cond delay="0"/>
                                          </p:stCondLst>
                                        </p:cTn>
                                        <p:tgtEl>
                                          <p:spTgt spid="3">
                                            <p:txEl>
                                              <p:pRg st="5" end="5"/>
                                            </p:txEl>
                                          </p:spTgt>
                                        </p:tgtEl>
                                        <p:attrNameLst>
                                          <p:attrName>style.visibility</p:attrName>
                                        </p:attrNameLst>
                                      </p:cBhvr>
                                      <p:to>
                                        <p:strVal val="visible"/>
                                      </p:to>
                                    </p:set>
                                    <p:animEffect transition="in" filter="fade">
                                      <p:cBhvr>
                                        <p:cTn id="45" dur="100"/>
                                        <p:tgtEl>
                                          <p:spTgt spid="3">
                                            <p:txEl>
                                              <p:pRg st="5" end="5"/>
                                            </p:txEl>
                                          </p:spTgt>
                                        </p:tgtEl>
                                      </p:cBhvr>
                                    </p:animEffect>
                                    <p:anim calcmode="lin" valueType="num">
                                      <p:cBhvr>
                                        <p:cTn id="46" dur="4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7" dur="400" fill="hold"/>
                                        <p:tgtEl>
                                          <p:spTgt spid="3">
                                            <p:txEl>
                                              <p:pRg st="5" end="5"/>
                                            </p:txEl>
                                          </p:spTgt>
                                        </p:tgtEl>
                                        <p:attrNameLst>
                                          <p:attrName>ppt_y</p:attrName>
                                        </p:attrNameLst>
                                      </p:cBhvr>
                                      <p:tavLst>
                                        <p:tav tm="0">
                                          <p:val>
                                            <p:strVal val="#ppt_y+0.31"/>
                                          </p:val>
                                        </p:tav>
                                        <p:tav tm="100000">
                                          <p:val>
                                            <p:strVal val="#ppt_y+0.31"/>
                                          </p:val>
                                        </p:tav>
                                      </p:tavLst>
                                    </p:anim>
                                    <p:anim calcmode="lin" valueType="num">
                                      <p:cBhvr>
                                        <p:cTn id="48" dur="600" decel="50000" fill="hold">
                                          <p:stCondLst>
                                            <p:cond delay="400"/>
                                          </p:stCondLst>
                                        </p:cTn>
                                        <p:tgtEl>
                                          <p:spTgt spid="3">
                                            <p:txEl>
                                              <p:pRg st="5" end="5"/>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49" dur="600" decel="50000" fill="hold">
                                          <p:stCondLst>
                                            <p:cond delay="400"/>
                                          </p:stCondLst>
                                        </p:cTn>
                                        <p:tgtEl>
                                          <p:spTgt spid="3">
                                            <p:txEl>
                                              <p:pRg st="5" end="5"/>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SA" b="1" dirty="0" smtClean="0">
                <a:cs typeface="+mn-cs"/>
              </a:rPr>
              <a:t/>
            </a:r>
            <a:br>
              <a:rPr lang="ar-SA" b="1" dirty="0" smtClean="0">
                <a:cs typeface="+mn-cs"/>
              </a:rPr>
            </a:br>
            <a:r>
              <a:rPr lang="ar-SA" sz="5400" b="1" dirty="0" smtClean="0">
                <a:solidFill>
                  <a:srgbClr val="FF0000"/>
                </a:solidFill>
              </a:rPr>
              <a:t> تابع : </a:t>
            </a:r>
            <a:r>
              <a:rPr lang="ar-SA" sz="5400" b="1" i="1" u="sng" dirty="0" smtClean="0">
                <a:solidFill>
                  <a:srgbClr val="C00000"/>
                </a:solidFill>
              </a:rPr>
              <a:t>أسلوب التعزيز</a:t>
            </a:r>
            <a:r>
              <a:rPr lang="ar-SA" sz="5400" b="1" dirty="0" smtClean="0">
                <a:solidFill>
                  <a:srgbClr val="C00000"/>
                </a:solidFill>
              </a:rPr>
              <a:t> </a:t>
            </a:r>
            <a:r>
              <a:rPr lang="en-US" sz="5400" dirty="0" smtClean="0">
                <a:cs typeface="+mn-cs"/>
              </a:rPr>
              <a:t/>
            </a:r>
            <a:br>
              <a:rPr lang="en-US" sz="5400" dirty="0" smtClean="0">
                <a:cs typeface="+mn-cs"/>
              </a:rPr>
            </a:br>
            <a:endParaRPr lang="ar-SA" sz="4900" dirty="0">
              <a:cs typeface="+mn-cs"/>
            </a:endParaRPr>
          </a:p>
        </p:txBody>
      </p:sp>
      <p:sp>
        <p:nvSpPr>
          <p:cNvPr id="3" name="عنصر نائب للمحتوى 2"/>
          <p:cNvSpPr>
            <a:spLocks noGrp="1"/>
          </p:cNvSpPr>
          <p:nvPr>
            <p:ph idx="1"/>
          </p:nvPr>
        </p:nvSpPr>
        <p:spPr>
          <a:xfrm>
            <a:off x="495300" y="1600201"/>
            <a:ext cx="8904194" cy="4525963"/>
          </a:xfrm>
          <a:noFill/>
        </p:spPr>
        <p:txBody>
          <a:bodyPr>
            <a:normAutofit fontScale="92500" lnSpcReduction="20000"/>
          </a:bodyPr>
          <a:lstStyle/>
          <a:p>
            <a:pPr algn="just">
              <a:buNone/>
            </a:pPr>
            <a:endParaRPr lang="ar-SA" sz="3200" b="1" dirty="0" smtClean="0"/>
          </a:p>
          <a:p>
            <a:pPr algn="just" rtl="1">
              <a:buNone/>
            </a:pPr>
            <a:r>
              <a:rPr lang="ar-SA" sz="3200" b="1" i="1" dirty="0" smtClean="0">
                <a:solidFill>
                  <a:srgbClr val="C00000"/>
                </a:solidFill>
              </a:rPr>
              <a:t> ثانيا : التعزيز السلبي</a:t>
            </a:r>
          </a:p>
          <a:p>
            <a:pPr algn="just" rtl="1">
              <a:buNone/>
            </a:pPr>
            <a:r>
              <a:rPr lang="ar-SA" sz="3200" b="1" dirty="0" smtClean="0">
                <a:solidFill>
                  <a:srgbClr val="C00000"/>
                </a:solidFill>
              </a:rPr>
              <a:t> </a:t>
            </a:r>
            <a:r>
              <a:rPr lang="ar-SA" sz="3200" b="1" dirty="0" smtClean="0"/>
              <a:t>و يقصد به إزالة مثير مؤلم أو غير مريح للعميل بعد قيامه بسلوك إيجابي أو إزالة المثيرات التي تقف عائقا أمام قيامه بالسلوك المطلوب .</a:t>
            </a:r>
            <a:endParaRPr lang="en-US" sz="3200" b="1" dirty="0" smtClean="0"/>
          </a:p>
          <a:p>
            <a:pPr algn="just" rtl="1">
              <a:buNone/>
            </a:pPr>
            <a:r>
              <a:rPr lang="ar-SA" sz="3200" b="1" dirty="0" smtClean="0"/>
              <a:t>وكلا من أساليب التعزيز الايجابي </a:t>
            </a:r>
            <a:r>
              <a:rPr lang="ar-SA" sz="3200" b="1" dirty="0" err="1" smtClean="0"/>
              <a:t>و</a:t>
            </a:r>
            <a:r>
              <a:rPr lang="ar-SA" sz="3200" b="1" dirty="0" smtClean="0"/>
              <a:t> السلبي تزيد من احتمال تكرار أو شدة أو مدة وقوع السلوك المستهدف .</a:t>
            </a:r>
          </a:p>
          <a:p>
            <a:pPr algn="just" rtl="1"/>
            <a:r>
              <a:rPr lang="ar-SA" b="1" dirty="0" smtClean="0"/>
              <a:t>إن تقديم المعززات لا يتسم بالارتجال أو العشوائية وإنما يتم من خلال برنامج منظم بجداول التدعيم التي تنقسم إلى جداول منتظمة </a:t>
            </a:r>
            <a:r>
              <a:rPr lang="ar-SA" b="1" dirty="0" err="1" smtClean="0"/>
              <a:t>و</a:t>
            </a:r>
            <a:r>
              <a:rPr lang="ar-SA" b="1" dirty="0" smtClean="0"/>
              <a:t> جداول متقطعة :</a:t>
            </a:r>
            <a:endParaRPr lang="en-US" sz="3200" b="1" dirty="0" smtClean="0"/>
          </a:p>
          <a:p>
            <a:pPr algn="just"/>
            <a:endParaRPr lang="ar-SA" sz="32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mph" presetSubtype="0" grpId="0" nodeType="clickEffect">
                                  <p:stCondLst>
                                    <p:cond delay="0"/>
                                  </p:stCondLst>
                                  <p:childTnLst>
                                    <p:set>
                                      <p:cBhvr override="childStyle">
                                        <p:cTn id="6" dur="indefinite"/>
                                        <p:tgtEl>
                                          <p:spTgt spid="2"/>
                                        </p:tgtEl>
                                        <p:attrNameLst>
                                          <p:attrName>style.fontFamily</p:attrName>
                                        </p:attrNameLst>
                                      </p:cBhvr>
                                      <p:to>
                                        <p:strVal val="Times New Roman"/>
                                      </p:to>
                                    </p:set>
                                  </p:childTnLst>
                                </p:cTn>
                              </p:par>
                            </p:childTnLst>
                          </p:cTn>
                        </p:par>
                      </p:childTnLst>
                    </p:cTn>
                  </p:par>
                  <p:par>
                    <p:cTn id="7" fill="hold">
                      <p:stCondLst>
                        <p:cond delay="indefinite"/>
                      </p:stCondLst>
                      <p:childTnLst>
                        <p:par>
                          <p:cTn id="8" fill="hold">
                            <p:stCondLst>
                              <p:cond delay="0"/>
                            </p:stCondLst>
                            <p:childTnLst>
                              <p:par>
                                <p:cTn id="9" presetID="39" presetClass="entr" presetSubtype="0" accel="10000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p:cTn id="11" dur="500" fill="hold"/>
                                        <p:tgtEl>
                                          <p:spTgt spid="3">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2" dur="500" fill="hold"/>
                                        <p:tgtEl>
                                          <p:spTgt spid="3">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3" dur="500" fill="hold"/>
                                        <p:tgtEl>
                                          <p:spTgt spid="3">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14" dur="500" fill="hold"/>
                                        <p:tgtEl>
                                          <p:spTgt spid="3">
                                            <p:txEl>
                                              <p:pRg st="1" end="1"/>
                                            </p:txEl>
                                          </p:spTgt>
                                        </p:tgtEl>
                                        <p:attrNameLst>
                                          <p:attrName>ppt_y</p:attrName>
                                        </p:attrNameLst>
                                      </p:cBhvr>
                                      <p:tavLst>
                                        <p:tav tm="0">
                                          <p:val>
                                            <p:strVal val="#ppt_y"/>
                                          </p:val>
                                        </p:tav>
                                        <p:tav tm="100000">
                                          <p:val>
                                            <p:strVal val="#ppt_y"/>
                                          </p:val>
                                        </p:tav>
                                      </p:tavLst>
                                    </p:anim>
                                  </p:childTnLst>
                                </p:cTn>
                              </p:par>
                              <p:par>
                                <p:cTn id="15" presetID="39" presetClass="entr" presetSubtype="0" accel="10000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500" fill="hold"/>
                                        <p:tgtEl>
                                          <p:spTgt spid="3">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8" dur="500" fill="hold"/>
                                        <p:tgtEl>
                                          <p:spTgt spid="3">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9" dur="500" fill="hold"/>
                                        <p:tgtEl>
                                          <p:spTgt spid="3">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20" dur="500" fill="hold"/>
                                        <p:tgtEl>
                                          <p:spTgt spid="3">
                                            <p:txEl>
                                              <p:pRg st="2" end="2"/>
                                            </p:txEl>
                                          </p:spTgt>
                                        </p:tgtEl>
                                        <p:attrNameLst>
                                          <p:attrName>ppt_y</p:attrName>
                                        </p:attrNameLst>
                                      </p:cBhvr>
                                      <p:tavLst>
                                        <p:tav tm="0">
                                          <p:val>
                                            <p:strVal val="#ppt_y"/>
                                          </p:val>
                                        </p:tav>
                                        <p:tav tm="100000">
                                          <p:val>
                                            <p:strVal val="#ppt_y"/>
                                          </p:val>
                                        </p:tav>
                                      </p:tavLst>
                                    </p:anim>
                                  </p:childTnLst>
                                </p:cTn>
                              </p:par>
                              <p:par>
                                <p:cTn id="21" presetID="39" presetClass="entr" presetSubtype="0" accel="100000"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500" fill="hold"/>
                                        <p:tgtEl>
                                          <p:spTgt spid="3">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3">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3">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3">
                                            <p:txEl>
                                              <p:pRg st="3" end="3"/>
                                            </p:txEl>
                                          </p:spTgt>
                                        </p:tgtEl>
                                        <p:attrNameLst>
                                          <p:attrName>ppt_y</p:attrName>
                                        </p:attrNameLst>
                                      </p:cBhvr>
                                      <p:tavLst>
                                        <p:tav tm="0">
                                          <p:val>
                                            <p:strVal val="#ppt_y"/>
                                          </p:val>
                                        </p:tav>
                                        <p:tav tm="100000">
                                          <p:val>
                                            <p:strVal val="#ppt_y"/>
                                          </p:val>
                                        </p:tav>
                                      </p:tavLst>
                                    </p:anim>
                                  </p:childTnLst>
                                </p:cTn>
                              </p:par>
                              <p:par>
                                <p:cTn id="27" presetID="39" presetClass="entr" presetSubtype="0" accel="100000"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p:cTn id="29" dur="500" fill="hold"/>
                                        <p:tgtEl>
                                          <p:spTgt spid="3">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0" dur="500" fill="hold"/>
                                        <p:tgtEl>
                                          <p:spTgt spid="3">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1" dur="500" fill="hold"/>
                                        <p:tgtEl>
                                          <p:spTgt spid="3">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5400" b="1" dirty="0" smtClean="0">
                <a:solidFill>
                  <a:srgbClr val="FF0000"/>
                </a:solidFill>
              </a:rPr>
              <a:t>تابع : </a:t>
            </a:r>
            <a:r>
              <a:rPr lang="ar-SA" sz="5400" b="1" i="1" u="sng" dirty="0" smtClean="0">
                <a:solidFill>
                  <a:srgbClr val="C00000"/>
                </a:solidFill>
              </a:rPr>
              <a:t>أسلوب التعزيز</a:t>
            </a:r>
            <a:r>
              <a:rPr lang="ar-SA" sz="5400" b="1" dirty="0" smtClean="0">
                <a:solidFill>
                  <a:srgbClr val="C00000"/>
                </a:solidFill>
                <a:cs typeface="+mn-cs"/>
              </a:rPr>
              <a:t> </a:t>
            </a:r>
            <a:endParaRPr lang="ar-SA" sz="5400" dirty="0">
              <a:solidFill>
                <a:srgbClr val="C00000"/>
              </a:solidFill>
              <a:cs typeface="+mn-cs"/>
            </a:endParaRPr>
          </a:p>
        </p:txBody>
      </p:sp>
      <p:sp>
        <p:nvSpPr>
          <p:cNvPr id="3" name="عنصر نائب للمحتوى 2"/>
          <p:cNvSpPr>
            <a:spLocks noGrp="1"/>
          </p:cNvSpPr>
          <p:nvPr>
            <p:ph idx="1"/>
          </p:nvPr>
        </p:nvSpPr>
        <p:spPr>
          <a:xfrm>
            <a:off x="662522" y="1479847"/>
            <a:ext cx="8710077" cy="5149553"/>
          </a:xfrm>
          <a:noFill/>
        </p:spPr>
        <p:txBody>
          <a:bodyPr>
            <a:noAutofit/>
          </a:bodyPr>
          <a:lstStyle/>
          <a:p>
            <a:pPr algn="just" rtl="1">
              <a:buNone/>
            </a:pPr>
            <a:r>
              <a:rPr lang="ar-SA" sz="3200" b="1" u="sng" dirty="0" smtClean="0">
                <a:solidFill>
                  <a:srgbClr val="C00000"/>
                </a:solidFill>
              </a:rPr>
              <a:t># الجداول </a:t>
            </a:r>
            <a:r>
              <a:rPr lang="ar-SA" sz="3200" b="1" u="sng" dirty="0">
                <a:solidFill>
                  <a:srgbClr val="C00000"/>
                </a:solidFill>
              </a:rPr>
              <a:t>المنتظمة : </a:t>
            </a:r>
            <a:endParaRPr lang="ar-SA" sz="3200" b="1" u="sng" dirty="0" smtClean="0">
              <a:solidFill>
                <a:srgbClr val="C00000"/>
              </a:solidFill>
            </a:endParaRPr>
          </a:p>
          <a:p>
            <a:pPr algn="just" rtl="1">
              <a:buNone/>
            </a:pPr>
            <a:r>
              <a:rPr lang="ar-SA" sz="3200" b="1" dirty="0" smtClean="0"/>
              <a:t>يتم </a:t>
            </a:r>
            <a:r>
              <a:rPr lang="ar-SA" sz="3200" b="1" dirty="0"/>
              <a:t>تقديم التعزيز للعميل بشكل مستمر عقب  كل مرة يحدث فيها السلوك المرغوب </a:t>
            </a:r>
            <a:r>
              <a:rPr lang="ar-SA" sz="3200" b="1" dirty="0" smtClean="0"/>
              <a:t>.</a:t>
            </a:r>
          </a:p>
          <a:p>
            <a:r>
              <a:rPr lang="ar-SA" b="1" u="sng" dirty="0" smtClean="0">
                <a:solidFill>
                  <a:srgbClr val="C00000"/>
                </a:solidFill>
              </a:rPr>
              <a:t>#الجداول المتقطعة وهي نوعان :</a:t>
            </a:r>
            <a:endParaRPr lang="en-US" b="1" u="sng" dirty="0" smtClean="0">
              <a:solidFill>
                <a:srgbClr val="C00000"/>
              </a:solidFill>
            </a:endParaRPr>
          </a:p>
          <a:p>
            <a:pPr marL="514350" lvl="0" indent="-514350"/>
            <a:r>
              <a:rPr lang="ar-SA" b="1" dirty="0" smtClean="0"/>
              <a:t>1) جداول النسبة : يتم تقديم التعزيز إما بعد عدد من المرات بشكل ثابت يتوقعه العميل أو متقطع لا يتوقعه العميل .</a:t>
            </a:r>
            <a:endParaRPr lang="en-US" b="1" dirty="0" smtClean="0"/>
          </a:p>
          <a:p>
            <a:pPr lvl="0" rtl="1"/>
            <a:r>
              <a:rPr lang="ar-SA" b="1" dirty="0" smtClean="0"/>
              <a:t>2) جداول الفترة : يتم تقديم التعزيز بعد فترة من الزمن </a:t>
            </a:r>
            <a:r>
              <a:rPr lang="ar-SA" b="1" dirty="0" err="1" smtClean="0"/>
              <a:t>و</a:t>
            </a:r>
            <a:r>
              <a:rPr lang="ar-SA" b="1" dirty="0" smtClean="0"/>
              <a:t> قد يكون أيضا بشكل ثابت يعرفه العميل أو غير ثابت لا يتوقعه العميل </a:t>
            </a:r>
            <a:endParaRPr lang="en-US" b="1" dirty="0" smtClean="0"/>
          </a:p>
          <a:p>
            <a:pPr algn="just" rtl="1">
              <a:buNone/>
            </a:pPr>
            <a:endParaRPr lang="en-US" sz="3200" b="1" dirty="0"/>
          </a:p>
          <a:p>
            <a:pPr>
              <a:buNone/>
            </a:pPr>
            <a:endParaRPr lang="ar-SA" sz="32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par>
                                <p:cTn id="15" presetID="43" presetClass="entr" presetSubtype="0" fill="hold"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00"/>
                                        <p:tgtEl>
                                          <p:spTgt spid="3">
                                            <p:txEl>
                                              <p:pRg st="0" end="0"/>
                                            </p:txEl>
                                          </p:spTgt>
                                        </p:tgtEl>
                                      </p:cBhvr>
                                    </p:animEffect>
                                    <p:anim calcmode="lin" valueType="num">
                                      <p:cBhvr>
                                        <p:cTn id="18" dur="4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9" dur="400" fill="hold"/>
                                        <p:tgtEl>
                                          <p:spTgt spid="3">
                                            <p:txEl>
                                              <p:pRg st="0" end="0"/>
                                            </p:txEl>
                                          </p:spTgt>
                                        </p:tgtEl>
                                        <p:attrNameLst>
                                          <p:attrName>ppt_y</p:attrName>
                                        </p:attrNameLst>
                                      </p:cBhvr>
                                      <p:tavLst>
                                        <p:tav tm="0">
                                          <p:val>
                                            <p:strVal val="#ppt_y+0.31"/>
                                          </p:val>
                                        </p:tav>
                                        <p:tav tm="100000">
                                          <p:val>
                                            <p:strVal val="#ppt_y+0.31"/>
                                          </p:val>
                                        </p:tav>
                                      </p:tavLst>
                                    </p:anim>
                                    <p:anim calcmode="lin" valueType="num">
                                      <p:cBhvr>
                                        <p:cTn id="20" dur="600" decel="50000" fill="hold">
                                          <p:stCondLst>
                                            <p:cond delay="400"/>
                                          </p:stCondLst>
                                        </p:cTn>
                                        <p:tgtEl>
                                          <p:spTgt spid="3">
                                            <p:txEl>
                                              <p:pRg st="0" end="0"/>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1" dur="600" decel="50000" fill="hold">
                                          <p:stCondLst>
                                            <p:cond delay="400"/>
                                          </p:stCondLst>
                                        </p:cTn>
                                        <p:tgtEl>
                                          <p:spTgt spid="3">
                                            <p:txEl>
                                              <p:pRg st="0" end="0"/>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22" presetID="43" presetClass="entr" presetSubtype="0" fill="hold" nodeType="with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100"/>
                                        <p:tgtEl>
                                          <p:spTgt spid="3">
                                            <p:txEl>
                                              <p:pRg st="1" end="1"/>
                                            </p:txEl>
                                          </p:spTgt>
                                        </p:tgtEl>
                                      </p:cBhvr>
                                    </p:animEffect>
                                    <p:anim calcmode="lin" valueType="num">
                                      <p:cBhvr>
                                        <p:cTn id="25" dur="4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6" dur="400" fill="hold"/>
                                        <p:tgtEl>
                                          <p:spTgt spid="3">
                                            <p:txEl>
                                              <p:pRg st="1" end="1"/>
                                            </p:txEl>
                                          </p:spTgt>
                                        </p:tgtEl>
                                        <p:attrNameLst>
                                          <p:attrName>ppt_y</p:attrName>
                                        </p:attrNameLst>
                                      </p:cBhvr>
                                      <p:tavLst>
                                        <p:tav tm="0">
                                          <p:val>
                                            <p:strVal val="#ppt_y+0.31"/>
                                          </p:val>
                                        </p:tav>
                                        <p:tav tm="100000">
                                          <p:val>
                                            <p:strVal val="#ppt_y+0.31"/>
                                          </p:val>
                                        </p:tav>
                                      </p:tavLst>
                                    </p:anim>
                                    <p:anim calcmode="lin" valueType="num">
                                      <p:cBhvr>
                                        <p:cTn id="27" dur="600" decel="50000" fill="hold">
                                          <p:stCondLst>
                                            <p:cond delay="400"/>
                                          </p:stCondLst>
                                        </p:cTn>
                                        <p:tgtEl>
                                          <p:spTgt spid="3">
                                            <p:txEl>
                                              <p:pRg st="1" end="1"/>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8" dur="600" decel="50000" fill="hold">
                                          <p:stCondLst>
                                            <p:cond delay="400"/>
                                          </p:stCondLst>
                                        </p:cTn>
                                        <p:tgtEl>
                                          <p:spTgt spid="3">
                                            <p:txEl>
                                              <p:pRg st="1" end="1"/>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29" presetID="43" presetClass="entr" presetSubtype="0" fill="hold" nodeType="with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fade">
                                      <p:cBhvr>
                                        <p:cTn id="31" dur="100"/>
                                        <p:tgtEl>
                                          <p:spTgt spid="3">
                                            <p:txEl>
                                              <p:pRg st="2" end="2"/>
                                            </p:txEl>
                                          </p:spTgt>
                                        </p:tgtEl>
                                      </p:cBhvr>
                                    </p:animEffect>
                                    <p:anim calcmode="lin" valueType="num">
                                      <p:cBhvr>
                                        <p:cTn id="32" dur="4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3" dur="400" fill="hold"/>
                                        <p:tgtEl>
                                          <p:spTgt spid="3">
                                            <p:txEl>
                                              <p:pRg st="2" end="2"/>
                                            </p:txEl>
                                          </p:spTgt>
                                        </p:tgtEl>
                                        <p:attrNameLst>
                                          <p:attrName>ppt_y</p:attrName>
                                        </p:attrNameLst>
                                      </p:cBhvr>
                                      <p:tavLst>
                                        <p:tav tm="0">
                                          <p:val>
                                            <p:strVal val="#ppt_y+0.31"/>
                                          </p:val>
                                        </p:tav>
                                        <p:tav tm="100000">
                                          <p:val>
                                            <p:strVal val="#ppt_y+0.31"/>
                                          </p:val>
                                        </p:tav>
                                      </p:tavLst>
                                    </p:anim>
                                    <p:anim calcmode="lin" valueType="num">
                                      <p:cBhvr>
                                        <p:cTn id="34" dur="600" decel="50000" fill="hold">
                                          <p:stCondLst>
                                            <p:cond delay="400"/>
                                          </p:stCondLst>
                                        </p:cTn>
                                        <p:tgtEl>
                                          <p:spTgt spid="3">
                                            <p:txEl>
                                              <p:pRg st="2" end="2"/>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5" dur="600" decel="50000" fill="hold">
                                          <p:stCondLst>
                                            <p:cond delay="400"/>
                                          </p:stCondLst>
                                        </p:cTn>
                                        <p:tgtEl>
                                          <p:spTgt spid="3">
                                            <p:txEl>
                                              <p:pRg st="2" end="2"/>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36" presetID="43" presetClass="entr" presetSubtype="0" fill="hold" nodeType="withEffect">
                                  <p:stCondLst>
                                    <p:cond delay="0"/>
                                  </p:stCondLst>
                                  <p:childTnLst>
                                    <p:set>
                                      <p:cBhvr>
                                        <p:cTn id="37" dur="1" fill="hold">
                                          <p:stCondLst>
                                            <p:cond delay="0"/>
                                          </p:stCondLst>
                                        </p:cTn>
                                        <p:tgtEl>
                                          <p:spTgt spid="3">
                                            <p:txEl>
                                              <p:pRg st="3" end="3"/>
                                            </p:txEl>
                                          </p:spTgt>
                                        </p:tgtEl>
                                        <p:attrNameLst>
                                          <p:attrName>style.visibility</p:attrName>
                                        </p:attrNameLst>
                                      </p:cBhvr>
                                      <p:to>
                                        <p:strVal val="visible"/>
                                      </p:to>
                                    </p:set>
                                    <p:animEffect transition="in" filter="fade">
                                      <p:cBhvr>
                                        <p:cTn id="38" dur="100"/>
                                        <p:tgtEl>
                                          <p:spTgt spid="3">
                                            <p:txEl>
                                              <p:pRg st="3" end="3"/>
                                            </p:txEl>
                                          </p:spTgt>
                                        </p:tgtEl>
                                      </p:cBhvr>
                                    </p:animEffect>
                                    <p:anim calcmode="lin" valueType="num">
                                      <p:cBhvr>
                                        <p:cTn id="39" dur="4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0" dur="400" fill="hold"/>
                                        <p:tgtEl>
                                          <p:spTgt spid="3">
                                            <p:txEl>
                                              <p:pRg st="3" end="3"/>
                                            </p:txEl>
                                          </p:spTgt>
                                        </p:tgtEl>
                                        <p:attrNameLst>
                                          <p:attrName>ppt_y</p:attrName>
                                        </p:attrNameLst>
                                      </p:cBhvr>
                                      <p:tavLst>
                                        <p:tav tm="0">
                                          <p:val>
                                            <p:strVal val="#ppt_y+0.31"/>
                                          </p:val>
                                        </p:tav>
                                        <p:tav tm="100000">
                                          <p:val>
                                            <p:strVal val="#ppt_y+0.31"/>
                                          </p:val>
                                        </p:tav>
                                      </p:tavLst>
                                    </p:anim>
                                    <p:anim calcmode="lin" valueType="num">
                                      <p:cBhvr>
                                        <p:cTn id="41" dur="600" decel="50000" fill="hold">
                                          <p:stCondLst>
                                            <p:cond delay="400"/>
                                          </p:stCondLst>
                                        </p:cTn>
                                        <p:tgtEl>
                                          <p:spTgt spid="3">
                                            <p:txEl>
                                              <p:pRg st="3" end="3"/>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42" dur="600" decel="50000" fill="hold">
                                          <p:stCondLst>
                                            <p:cond delay="400"/>
                                          </p:stCondLst>
                                        </p:cTn>
                                        <p:tgtEl>
                                          <p:spTgt spid="3">
                                            <p:txEl>
                                              <p:pRg st="3" end="3"/>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43" presetID="43" presetClass="entr" presetSubtype="0" fill="hold" nodeType="withEffect">
                                  <p:stCondLst>
                                    <p:cond delay="0"/>
                                  </p:stCondLst>
                                  <p:childTnLst>
                                    <p:set>
                                      <p:cBhvr>
                                        <p:cTn id="44" dur="1" fill="hold">
                                          <p:stCondLst>
                                            <p:cond delay="0"/>
                                          </p:stCondLst>
                                        </p:cTn>
                                        <p:tgtEl>
                                          <p:spTgt spid="3">
                                            <p:txEl>
                                              <p:pRg st="4" end="4"/>
                                            </p:txEl>
                                          </p:spTgt>
                                        </p:tgtEl>
                                        <p:attrNameLst>
                                          <p:attrName>style.visibility</p:attrName>
                                        </p:attrNameLst>
                                      </p:cBhvr>
                                      <p:to>
                                        <p:strVal val="visible"/>
                                      </p:to>
                                    </p:set>
                                    <p:animEffect transition="in" filter="fade">
                                      <p:cBhvr>
                                        <p:cTn id="45" dur="100"/>
                                        <p:tgtEl>
                                          <p:spTgt spid="3">
                                            <p:txEl>
                                              <p:pRg st="4" end="4"/>
                                            </p:txEl>
                                          </p:spTgt>
                                        </p:tgtEl>
                                      </p:cBhvr>
                                    </p:animEffect>
                                    <p:anim calcmode="lin" valueType="num">
                                      <p:cBhvr>
                                        <p:cTn id="46" dur="4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7" dur="400" fill="hold"/>
                                        <p:tgtEl>
                                          <p:spTgt spid="3">
                                            <p:txEl>
                                              <p:pRg st="4" end="4"/>
                                            </p:txEl>
                                          </p:spTgt>
                                        </p:tgtEl>
                                        <p:attrNameLst>
                                          <p:attrName>ppt_y</p:attrName>
                                        </p:attrNameLst>
                                      </p:cBhvr>
                                      <p:tavLst>
                                        <p:tav tm="0">
                                          <p:val>
                                            <p:strVal val="#ppt_y+0.31"/>
                                          </p:val>
                                        </p:tav>
                                        <p:tav tm="100000">
                                          <p:val>
                                            <p:strVal val="#ppt_y+0.31"/>
                                          </p:val>
                                        </p:tav>
                                      </p:tavLst>
                                    </p:anim>
                                    <p:anim calcmode="lin" valueType="num">
                                      <p:cBhvr>
                                        <p:cTn id="48" dur="600" decel="50000" fill="hold">
                                          <p:stCondLst>
                                            <p:cond delay="400"/>
                                          </p:stCondLst>
                                        </p:cTn>
                                        <p:tgtEl>
                                          <p:spTgt spid="3">
                                            <p:txEl>
                                              <p:pRg st="4" end="4"/>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49" dur="600" decel="50000" fill="hold">
                                          <p:stCondLst>
                                            <p:cond delay="400"/>
                                          </p:stCondLst>
                                        </p:cTn>
                                        <p:tgtEl>
                                          <p:spTgt spid="3">
                                            <p:txEl>
                                              <p:pRg st="4" end="4"/>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6000" b="1" i="1" u="sng" dirty="0" smtClean="0">
                <a:solidFill>
                  <a:srgbClr val="C00000"/>
                </a:solidFill>
                <a:cs typeface="+mn-cs"/>
              </a:rPr>
              <a:t>تابع : أسلوب التعزيز</a:t>
            </a:r>
            <a:r>
              <a:rPr lang="ar-SA" sz="6000" b="1" dirty="0" smtClean="0">
                <a:solidFill>
                  <a:srgbClr val="C00000"/>
                </a:solidFill>
                <a:cs typeface="+mn-cs"/>
              </a:rPr>
              <a:t> </a:t>
            </a:r>
            <a:endParaRPr lang="ar-SA" sz="6000" dirty="0">
              <a:solidFill>
                <a:srgbClr val="C00000"/>
              </a:solidFill>
              <a:cs typeface="+mn-cs"/>
            </a:endParaRPr>
          </a:p>
        </p:txBody>
      </p:sp>
      <p:sp>
        <p:nvSpPr>
          <p:cNvPr id="3" name="عنصر نائب للمحتوى 2"/>
          <p:cNvSpPr>
            <a:spLocks noGrp="1"/>
          </p:cNvSpPr>
          <p:nvPr>
            <p:ph idx="1"/>
          </p:nvPr>
        </p:nvSpPr>
        <p:spPr>
          <a:noFill/>
        </p:spPr>
        <p:txBody>
          <a:bodyPr>
            <a:normAutofit fontScale="92500" lnSpcReduction="10000"/>
          </a:bodyPr>
          <a:lstStyle/>
          <a:p>
            <a:pPr algn="just">
              <a:buNone/>
            </a:pPr>
            <a:endParaRPr lang="ar-SA" b="1" dirty="0" smtClean="0"/>
          </a:p>
          <a:p>
            <a:pPr algn="just" rtl="1">
              <a:buNone/>
            </a:pPr>
            <a:r>
              <a:rPr lang="ar-SA" b="1" dirty="0" smtClean="0"/>
              <a:t>   و يفضل عندما يقوم الأخصائي بمساعدة العميل على اكتساب نمط سلوكي جديد أن يبدأ بتطبيق الجداول المنتظمة حتى يتعود العميل على ممارسة هذا السلوك ثم ينتقل بعد ذلك إلى الجداول المتقطعة ، فالاستمرار في تقديم المعزز بشكل منتظم أو مستمر قد يوجد لدى العميل نوعا من الربط بين القيام بالسلوك و التعزيز و بالتالي لا يقوم بالسلوك إلا إذا حصل على التعزيز المناسب و من هنا يجد الأخصائي أنه من الضروري الانتقال من جداول التعزيز المستمرة إلى الجداول المتقطعة و خاصة التي لا يتوقع العميل من خلالها وقت أو مرات الحصول على التعزيز .</a:t>
            </a:r>
            <a:endParaRPr lang="ar-SA"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iterate type="lt">
                                    <p:tmPct val="5000"/>
                                  </p:iterate>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5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5400" b="1" i="1" u="sng" dirty="0" smtClean="0">
                <a:solidFill>
                  <a:srgbClr val="C00000"/>
                </a:solidFill>
                <a:cs typeface="+mn-cs"/>
              </a:rPr>
              <a:t>أسلوب العقاب</a:t>
            </a:r>
            <a:endParaRPr lang="ar-SA" sz="5400" dirty="0">
              <a:solidFill>
                <a:srgbClr val="C00000"/>
              </a:solidFill>
              <a:cs typeface="+mn-cs"/>
            </a:endParaRPr>
          </a:p>
        </p:txBody>
      </p:sp>
      <p:sp>
        <p:nvSpPr>
          <p:cNvPr id="3" name="عنصر نائب للمحتوى 2"/>
          <p:cNvSpPr>
            <a:spLocks noGrp="1"/>
          </p:cNvSpPr>
          <p:nvPr>
            <p:ph idx="1"/>
          </p:nvPr>
        </p:nvSpPr>
        <p:spPr>
          <a:xfrm>
            <a:off x="495300" y="1219201"/>
            <a:ext cx="8670168" cy="4906964"/>
          </a:xfrm>
          <a:noFill/>
        </p:spPr>
        <p:txBody>
          <a:bodyPr>
            <a:normAutofit fontScale="77500" lnSpcReduction="20000"/>
          </a:bodyPr>
          <a:lstStyle/>
          <a:p>
            <a:pPr algn="just">
              <a:buNone/>
            </a:pPr>
            <a:endParaRPr lang="ar-SA" sz="3600" b="1" dirty="0" smtClean="0"/>
          </a:p>
          <a:p>
            <a:pPr algn="just" rtl="1">
              <a:buNone/>
            </a:pPr>
            <a:r>
              <a:rPr lang="ar-SA" sz="3600" b="1" dirty="0"/>
              <a:t> </a:t>
            </a:r>
            <a:r>
              <a:rPr lang="ar-SA" sz="3600" b="1" dirty="0" smtClean="0"/>
              <a:t>  العقاب </a:t>
            </a:r>
            <a:r>
              <a:rPr lang="ar-SA" sz="3600" b="1" dirty="0"/>
              <a:t>أسلوب من أساليب التعديل السلوكي الذي </a:t>
            </a:r>
            <a:r>
              <a:rPr lang="ar-SA" sz="3600" b="1" dirty="0" smtClean="0"/>
              <a:t>لا يعبر </a:t>
            </a:r>
            <a:r>
              <a:rPr lang="ar-SA" sz="3600" b="1" dirty="0"/>
              <a:t>عن إحداث ألم  للعميل </a:t>
            </a:r>
            <a:r>
              <a:rPr lang="ar-SA" sz="3600" b="1" dirty="0" err="1"/>
              <a:t>و</a:t>
            </a:r>
            <a:r>
              <a:rPr lang="ar-SA" sz="3600" b="1" dirty="0"/>
              <a:t> لكن يهدف إلى تعريف العميل بالنتائج السلبية التي يتعرض لها العميل </a:t>
            </a:r>
            <a:r>
              <a:rPr lang="ar-SA" sz="3600" b="1" dirty="0" smtClean="0"/>
              <a:t>نتيجة </a:t>
            </a:r>
            <a:r>
              <a:rPr lang="ar-SA" sz="3600" b="1" dirty="0"/>
              <a:t>قيامه بسلوك غير مرغوب فيه ، و يقصد </a:t>
            </a:r>
            <a:r>
              <a:rPr lang="ar-SA" sz="3600" b="1" dirty="0" smtClean="0"/>
              <a:t>بالعقاب </a:t>
            </a:r>
            <a:r>
              <a:rPr lang="ar-SA" sz="3600" b="1" dirty="0"/>
              <a:t>النتائج المعنوية و ليس الأثر المادي بمعنى تعريض العميل للألم الجسدي </a:t>
            </a:r>
            <a:r>
              <a:rPr lang="ar-SA" sz="3600" b="1" dirty="0" smtClean="0"/>
              <a:t>.</a:t>
            </a:r>
          </a:p>
          <a:p>
            <a:pPr algn="just" rtl="1"/>
            <a:r>
              <a:rPr lang="ar-SA" sz="3600" b="1" dirty="0" smtClean="0"/>
              <a:t>يلجأ الأخصائي لهذا الأسلوب لإضعاف سلوك معين أو التقليل من معدل حدوثه والعقاب نوعان :</a:t>
            </a:r>
            <a:endParaRPr lang="en-US" sz="3600" b="1" dirty="0" smtClean="0"/>
          </a:p>
          <a:p>
            <a:pPr algn="just" rtl="1"/>
            <a:r>
              <a:rPr lang="ar-SA" sz="3600" b="1" dirty="0" smtClean="0">
                <a:solidFill>
                  <a:srgbClr val="FF0000"/>
                </a:solidFill>
              </a:rPr>
              <a:t>#عقاب موجب </a:t>
            </a:r>
            <a:r>
              <a:rPr lang="ar-SA" sz="3600" b="1" dirty="0" err="1" smtClean="0"/>
              <a:t>و</a:t>
            </a:r>
            <a:r>
              <a:rPr lang="ar-SA" sz="3600" b="1" dirty="0" smtClean="0"/>
              <a:t> يقصد به تقديم مثير مؤلم بعد حدوث سلوك غير مرغوب فيه مثل التوبيخ .</a:t>
            </a:r>
            <a:endParaRPr lang="en-US" sz="3600" b="1" dirty="0" smtClean="0"/>
          </a:p>
          <a:p>
            <a:pPr algn="just" rtl="1"/>
            <a:r>
              <a:rPr lang="ar-SA" sz="3600" b="1" dirty="0" smtClean="0">
                <a:solidFill>
                  <a:srgbClr val="FF0000"/>
                </a:solidFill>
              </a:rPr>
              <a:t># عقاب سلبي </a:t>
            </a:r>
            <a:r>
              <a:rPr lang="ar-SA" sz="3600" b="1" dirty="0" err="1" smtClean="0"/>
              <a:t>و</a:t>
            </a:r>
            <a:r>
              <a:rPr lang="ar-SA" sz="3600" b="1" dirty="0" smtClean="0"/>
              <a:t> يقصد به سحب مثير إيجابي مباشرة بعد حدوث سلوك غير مرغوب فيه .</a:t>
            </a:r>
            <a:endParaRPr lang="en-US" sz="3600" b="1" dirty="0"/>
          </a:p>
          <a:p>
            <a:pPr algn="just" rtl="1">
              <a:buNone/>
            </a:pPr>
            <a:endParaRPr lang="ar-SA" sz="36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2"/>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2"/>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iterate type="lt">
                                    <p:tmPct val="5000"/>
                                  </p:iterate>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iterate type="lt">
                                    <p:tmPct val="5000"/>
                                  </p:iterate>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p:cTn id="2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iterate type="lt">
                                    <p:tmPct val="5000"/>
                                  </p:iterate>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iterate type="lt">
                                    <p:tmPct val="5000"/>
                                  </p:iterate>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i="1" u="sng" dirty="0" smtClean="0">
                <a:solidFill>
                  <a:srgbClr val="C00000"/>
                </a:solidFill>
                <a:cs typeface="+mn-cs"/>
              </a:rPr>
              <a:t>تابع : أسلوب العقاب</a:t>
            </a:r>
            <a:endParaRPr lang="ar-SA" dirty="0">
              <a:solidFill>
                <a:srgbClr val="C00000"/>
              </a:solidFill>
              <a:cs typeface="+mn-cs"/>
            </a:endParaRPr>
          </a:p>
        </p:txBody>
      </p:sp>
      <p:sp>
        <p:nvSpPr>
          <p:cNvPr id="3" name="عنصر نائب للمحتوى 2"/>
          <p:cNvSpPr>
            <a:spLocks noGrp="1"/>
          </p:cNvSpPr>
          <p:nvPr>
            <p:ph idx="1"/>
          </p:nvPr>
        </p:nvSpPr>
        <p:spPr>
          <a:noFill/>
        </p:spPr>
        <p:txBody>
          <a:bodyPr>
            <a:normAutofit fontScale="85000" lnSpcReduction="20000"/>
          </a:bodyPr>
          <a:lstStyle/>
          <a:p>
            <a:pPr algn="just">
              <a:buNone/>
            </a:pPr>
            <a:endParaRPr lang="ar-SA" b="1" dirty="0" smtClean="0"/>
          </a:p>
          <a:p>
            <a:pPr algn="just" rtl="1">
              <a:buNone/>
            </a:pPr>
            <a:r>
              <a:rPr lang="ar-SA" b="1" dirty="0"/>
              <a:t> </a:t>
            </a:r>
            <a:r>
              <a:rPr lang="ar-SA" b="1" dirty="0" smtClean="0"/>
              <a:t> و </a:t>
            </a:r>
            <a:r>
              <a:rPr lang="ar-SA" b="1" dirty="0"/>
              <a:t>لكن هناك اعتبارات أخلاقية </a:t>
            </a:r>
            <a:r>
              <a:rPr lang="ar-SA" b="1" dirty="0" err="1"/>
              <a:t>و</a:t>
            </a:r>
            <a:r>
              <a:rPr lang="ar-SA" b="1" dirty="0"/>
              <a:t> قانونية تعيق استخدام </a:t>
            </a:r>
            <a:r>
              <a:rPr lang="ar-SA" b="1" dirty="0" smtClean="0"/>
              <a:t>الأخصائي </a:t>
            </a:r>
            <a:r>
              <a:rPr lang="ar-SA" b="1" dirty="0"/>
              <a:t>الاجتماعي لهذا الأسلوب </a:t>
            </a:r>
            <a:r>
              <a:rPr lang="ar-SA" b="1" dirty="0" smtClean="0"/>
              <a:t>والتمادي </a:t>
            </a:r>
            <a:r>
              <a:rPr lang="ar-SA" b="1" dirty="0"/>
              <a:t>فيه </a:t>
            </a:r>
            <a:r>
              <a:rPr lang="ar-SA" b="1" dirty="0" smtClean="0"/>
              <a:t>وعادة </a:t>
            </a:r>
            <a:r>
              <a:rPr lang="ar-SA" b="1" dirty="0"/>
              <a:t>ما تمنع معظم المؤسسات </a:t>
            </a:r>
            <a:r>
              <a:rPr lang="ar-SA" b="1" dirty="0" err="1"/>
              <a:t>و</a:t>
            </a:r>
            <a:r>
              <a:rPr lang="ar-SA" b="1" dirty="0"/>
              <a:t> برامج العلاج استخدام أسلوب العقاب للعديد من الأسباب منها :</a:t>
            </a:r>
            <a:endParaRPr lang="en-US" b="1" dirty="0"/>
          </a:p>
          <a:p>
            <a:pPr lvl="0" algn="just" rtl="1">
              <a:buNone/>
            </a:pPr>
            <a:r>
              <a:rPr lang="ar-SA" b="1" dirty="0" smtClean="0"/>
              <a:t>1) غالبا </a:t>
            </a:r>
            <a:r>
              <a:rPr lang="ar-SA" b="1" dirty="0"/>
              <a:t>ما تكون نتائج العقاب قصيرة المدى .</a:t>
            </a:r>
            <a:endParaRPr lang="en-US" b="1" dirty="0"/>
          </a:p>
          <a:p>
            <a:pPr lvl="0" algn="just" rtl="1">
              <a:buNone/>
            </a:pPr>
            <a:r>
              <a:rPr lang="ar-SA" b="1" dirty="0" smtClean="0"/>
              <a:t>2) من </a:t>
            </a:r>
            <a:r>
              <a:rPr lang="ar-SA" b="1" dirty="0"/>
              <a:t>الممكن أن يصبح أسلوب العقاب أكثر خطورة عندما يستخدم مع العملاء الغاضبين أو المحبطين .</a:t>
            </a:r>
            <a:endParaRPr lang="en-US" b="1" dirty="0"/>
          </a:p>
          <a:p>
            <a:pPr lvl="0" algn="just" rtl="1">
              <a:buNone/>
            </a:pPr>
            <a:r>
              <a:rPr lang="ar-SA" b="1" dirty="0" smtClean="0"/>
              <a:t>3) ربما </a:t>
            </a:r>
            <a:r>
              <a:rPr lang="ar-SA" b="1" dirty="0"/>
              <a:t>يقلل العقاب من احتمال وقوع السلوك المستهدف </a:t>
            </a:r>
            <a:r>
              <a:rPr lang="ar-SA" b="1" dirty="0" err="1"/>
              <a:t>و</a:t>
            </a:r>
            <a:r>
              <a:rPr lang="ar-SA" b="1" dirty="0"/>
              <a:t> يزيد من مخاوف العميل للاستجابة لمواقف الحياة الطبيعية .</a:t>
            </a:r>
            <a:endParaRPr lang="en-US" b="1" dirty="0"/>
          </a:p>
          <a:p>
            <a:pPr lvl="0" algn="just" rtl="1">
              <a:buNone/>
            </a:pPr>
            <a:r>
              <a:rPr lang="ar-SA" b="1" dirty="0" smtClean="0"/>
              <a:t>4) ربما </a:t>
            </a:r>
            <a:r>
              <a:rPr lang="ar-SA" b="1" dirty="0"/>
              <a:t>يعرض العقاب البدني الأخصائي الاجتماعي للمساءلة القضائية أو الاتهام بارتكاب جريمة .</a:t>
            </a:r>
            <a:endParaRPr lang="en-US" b="1" dirty="0"/>
          </a:p>
          <a:p>
            <a:pPr algn="just" rtl="1">
              <a:buNone/>
            </a:pPr>
            <a:endParaRPr lang="ar-SA"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9" presetClass="entr" presetSubtype="0" accel="10000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5" dur="500" fill="hold"/>
                                        <p:tgtEl>
                                          <p:spTgt spid="3">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6" dur="500" fill="hold"/>
                                        <p:tgtEl>
                                          <p:spTgt spid="3">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17" dur="500" fill="hold"/>
                                        <p:tgtEl>
                                          <p:spTgt spid="3">
                                            <p:txEl>
                                              <p:pRg st="1" end="1"/>
                                            </p:txEl>
                                          </p:spTgt>
                                        </p:tgtEl>
                                        <p:attrNameLst>
                                          <p:attrName>ppt_y</p:attrName>
                                        </p:attrNameLst>
                                      </p:cBhvr>
                                      <p:tavLst>
                                        <p:tav tm="0">
                                          <p:val>
                                            <p:strVal val="#ppt_y"/>
                                          </p:val>
                                        </p:tav>
                                        <p:tav tm="100000">
                                          <p:val>
                                            <p:strVal val="#ppt_y"/>
                                          </p:val>
                                        </p:tav>
                                      </p:tavLst>
                                    </p:anim>
                                  </p:childTnLst>
                                </p:cTn>
                              </p:par>
                              <p:par>
                                <p:cTn id="18" presetID="39" presetClass="entr" presetSubtype="0" accel="100000" fill="hold"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p:cTn id="20" dur="500" fill="hold"/>
                                        <p:tgtEl>
                                          <p:spTgt spid="3">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1" dur="500" fill="hold"/>
                                        <p:tgtEl>
                                          <p:spTgt spid="3">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2" dur="500" fill="hold"/>
                                        <p:tgtEl>
                                          <p:spTgt spid="3">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23" dur="500" fill="hold"/>
                                        <p:tgtEl>
                                          <p:spTgt spid="3">
                                            <p:txEl>
                                              <p:pRg st="2" end="2"/>
                                            </p:txEl>
                                          </p:spTgt>
                                        </p:tgtEl>
                                        <p:attrNameLst>
                                          <p:attrName>ppt_y</p:attrName>
                                        </p:attrNameLst>
                                      </p:cBhvr>
                                      <p:tavLst>
                                        <p:tav tm="0">
                                          <p:val>
                                            <p:strVal val="#ppt_y"/>
                                          </p:val>
                                        </p:tav>
                                        <p:tav tm="100000">
                                          <p:val>
                                            <p:strVal val="#ppt_y"/>
                                          </p:val>
                                        </p:tav>
                                      </p:tavLst>
                                    </p:anim>
                                  </p:childTnLst>
                                </p:cTn>
                              </p:par>
                              <p:par>
                                <p:cTn id="24" presetID="39" presetClass="entr" presetSubtype="0" accel="100000" fill="hold" nodeType="with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p:cTn id="26" dur="500" fill="hold"/>
                                        <p:tgtEl>
                                          <p:spTgt spid="3">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7" dur="500" fill="hold"/>
                                        <p:tgtEl>
                                          <p:spTgt spid="3">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8" dur="500" fill="hold"/>
                                        <p:tgtEl>
                                          <p:spTgt spid="3">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29" dur="500" fill="hold"/>
                                        <p:tgtEl>
                                          <p:spTgt spid="3">
                                            <p:txEl>
                                              <p:pRg st="3" end="3"/>
                                            </p:txEl>
                                          </p:spTgt>
                                        </p:tgtEl>
                                        <p:attrNameLst>
                                          <p:attrName>ppt_y</p:attrName>
                                        </p:attrNameLst>
                                      </p:cBhvr>
                                      <p:tavLst>
                                        <p:tav tm="0">
                                          <p:val>
                                            <p:strVal val="#ppt_y"/>
                                          </p:val>
                                        </p:tav>
                                        <p:tav tm="100000">
                                          <p:val>
                                            <p:strVal val="#ppt_y"/>
                                          </p:val>
                                        </p:tav>
                                      </p:tavLst>
                                    </p:anim>
                                  </p:childTnLst>
                                </p:cTn>
                              </p:par>
                              <p:par>
                                <p:cTn id="30" presetID="39" presetClass="entr" presetSubtype="0" accel="100000" fill="hold" nodeType="with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 calcmode="lin" valueType="num">
                                      <p:cBhvr>
                                        <p:cTn id="32" dur="500" fill="hold"/>
                                        <p:tgtEl>
                                          <p:spTgt spid="3">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3" dur="500" fill="hold"/>
                                        <p:tgtEl>
                                          <p:spTgt spid="3">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4" dur="500" fill="hold"/>
                                        <p:tgtEl>
                                          <p:spTgt spid="3">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35" dur="500" fill="hold"/>
                                        <p:tgtEl>
                                          <p:spTgt spid="3">
                                            <p:txEl>
                                              <p:pRg st="4" end="4"/>
                                            </p:txEl>
                                          </p:spTgt>
                                        </p:tgtEl>
                                        <p:attrNameLst>
                                          <p:attrName>ppt_y</p:attrName>
                                        </p:attrNameLst>
                                      </p:cBhvr>
                                      <p:tavLst>
                                        <p:tav tm="0">
                                          <p:val>
                                            <p:strVal val="#ppt_y"/>
                                          </p:val>
                                        </p:tav>
                                        <p:tav tm="100000">
                                          <p:val>
                                            <p:strVal val="#ppt_y"/>
                                          </p:val>
                                        </p:tav>
                                      </p:tavLst>
                                    </p:anim>
                                  </p:childTnLst>
                                </p:cTn>
                              </p:par>
                              <p:par>
                                <p:cTn id="36" presetID="39" presetClass="entr" presetSubtype="0" accel="100000" fill="hold" nodeType="with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 calcmode="lin" valueType="num">
                                      <p:cBhvr>
                                        <p:cTn id="38" dur="500" fill="hold"/>
                                        <p:tgtEl>
                                          <p:spTgt spid="3">
                                            <p:txEl>
                                              <p:pRg st="5" end="5"/>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9" dur="500" fill="hold"/>
                                        <p:tgtEl>
                                          <p:spTgt spid="3">
                                            <p:txEl>
                                              <p:pRg st="5" end="5"/>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0" dur="500" fill="hold"/>
                                        <p:tgtEl>
                                          <p:spTgt spid="3">
                                            <p:txEl>
                                              <p:pRg st="5" end="5"/>
                                            </p:txEl>
                                          </p:spTgt>
                                        </p:tgtEl>
                                        <p:attrNameLst>
                                          <p:attrName>ppt_x</p:attrName>
                                        </p:attrNameLst>
                                      </p:cBhvr>
                                      <p:tavLst>
                                        <p:tav tm="0">
                                          <p:val>
                                            <p:strVal val="#ppt_x-.3"/>
                                          </p:val>
                                        </p:tav>
                                        <p:tav tm="50000">
                                          <p:val>
                                            <p:strVal val="#ppt_x"/>
                                          </p:val>
                                        </p:tav>
                                        <p:tav tm="100000">
                                          <p:val>
                                            <p:strVal val="#ppt_x"/>
                                          </p:val>
                                        </p:tav>
                                      </p:tavLst>
                                    </p:anim>
                                    <p:anim calcmode="lin" valueType="num">
                                      <p:cBhvr>
                                        <p:cTn id="41"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i="1" u="sng" dirty="0" smtClean="0">
                <a:solidFill>
                  <a:srgbClr val="C00000"/>
                </a:solidFill>
                <a:cs typeface="+mn-cs"/>
              </a:rPr>
              <a:t>أسلوب</a:t>
            </a:r>
            <a:r>
              <a:rPr lang="ar-SA" b="1" i="1" u="sng" dirty="0" smtClean="0">
                <a:solidFill>
                  <a:srgbClr val="C00000"/>
                </a:solidFill>
              </a:rPr>
              <a:t> الانطفاء الإجرائي</a:t>
            </a:r>
            <a:endParaRPr lang="ar-SA" dirty="0">
              <a:solidFill>
                <a:srgbClr val="C00000"/>
              </a:solidFill>
              <a:cs typeface="PT Simple Bold Ruled" pitchFamily="2" charset="-78"/>
            </a:endParaRPr>
          </a:p>
        </p:txBody>
      </p:sp>
      <p:sp>
        <p:nvSpPr>
          <p:cNvPr id="3" name="عنصر نائب للمحتوى 2"/>
          <p:cNvSpPr>
            <a:spLocks noGrp="1"/>
          </p:cNvSpPr>
          <p:nvPr>
            <p:ph idx="1"/>
          </p:nvPr>
        </p:nvSpPr>
        <p:spPr>
          <a:xfrm>
            <a:off x="807335" y="1371601"/>
            <a:ext cx="8358133" cy="4754564"/>
          </a:xfrm>
          <a:noFill/>
        </p:spPr>
        <p:txBody>
          <a:bodyPr>
            <a:normAutofit/>
          </a:bodyPr>
          <a:lstStyle/>
          <a:p>
            <a:pPr>
              <a:buNone/>
            </a:pPr>
            <a:endParaRPr lang="ar-SA" b="1" dirty="0" smtClean="0"/>
          </a:p>
          <a:p>
            <a:pPr algn="just" rtl="1">
              <a:buNone/>
            </a:pPr>
            <a:r>
              <a:rPr lang="ar-SA" b="1" dirty="0" smtClean="0"/>
              <a:t>  يقوم </a:t>
            </a:r>
            <a:r>
              <a:rPr lang="ar-SA" b="1" dirty="0"/>
              <a:t>هذا </a:t>
            </a:r>
            <a:r>
              <a:rPr lang="ar-SA" b="1" dirty="0" smtClean="0"/>
              <a:t>الأسلوب </a:t>
            </a:r>
            <a:r>
              <a:rPr lang="ar-SA" b="1" dirty="0"/>
              <a:t>على فرضية أن السلوك الذي لا يجد تدعيما سوف يقلل من فرص </a:t>
            </a:r>
            <a:r>
              <a:rPr lang="ar-SA" b="1" dirty="0" err="1"/>
              <a:t>و</a:t>
            </a:r>
            <a:r>
              <a:rPr lang="ar-SA" b="1" dirty="0"/>
              <a:t> معدلات وقوعه </a:t>
            </a:r>
            <a:r>
              <a:rPr lang="ar-SA" b="1" dirty="0" smtClean="0"/>
              <a:t>وتكراره </a:t>
            </a:r>
            <a:r>
              <a:rPr lang="ar-SA" b="1" dirty="0"/>
              <a:t>، فهذا الأسلوب يستهدف التقليل من معدل وقوع الاستجابات غير المرغوبة و التي تم زيادة معدل وقوعها من خلال مدعم إيجابي معين حيث يتم ذلك من خلال إنهاء العلاقة بين الاستجابة و بين المعزز الايجابي الذي أدى إلى حدوثها عن طريق وقف التدعيم عند صدور الاستجابة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2"/>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2"/>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iterate type="lt">
                                    <p:tmPct val="5000"/>
                                  </p:iterate>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i="1" u="sng" dirty="0" smtClean="0">
                <a:solidFill>
                  <a:srgbClr val="C00000"/>
                </a:solidFill>
                <a:cs typeface="+mn-cs"/>
              </a:rPr>
              <a:t>أسلوب تشكيل الاستجابة</a:t>
            </a:r>
            <a:endParaRPr lang="ar-SA" dirty="0">
              <a:solidFill>
                <a:srgbClr val="C00000"/>
              </a:solidFill>
              <a:cs typeface="+mn-cs"/>
            </a:endParaRPr>
          </a:p>
        </p:txBody>
      </p:sp>
      <p:sp>
        <p:nvSpPr>
          <p:cNvPr id="3" name="عنصر نائب للمحتوى 2"/>
          <p:cNvSpPr>
            <a:spLocks noGrp="1"/>
          </p:cNvSpPr>
          <p:nvPr>
            <p:ph idx="1"/>
          </p:nvPr>
        </p:nvSpPr>
        <p:spPr>
          <a:noFill/>
        </p:spPr>
        <p:txBody>
          <a:bodyPr>
            <a:normAutofit fontScale="85000" lnSpcReduction="10000"/>
          </a:bodyPr>
          <a:lstStyle/>
          <a:p>
            <a:pPr>
              <a:buNone/>
            </a:pPr>
            <a:endParaRPr lang="ar-SA" b="1" dirty="0" smtClean="0"/>
          </a:p>
          <a:p>
            <a:pPr>
              <a:buNone/>
            </a:pPr>
            <a:r>
              <a:rPr lang="ar-SA" b="1" dirty="0"/>
              <a:t> يستخدم هذا الأسلوب عندما يكون الهدف هو بناء سلوك جديد لدى العميل من خلال التعزيز </a:t>
            </a:r>
            <a:r>
              <a:rPr lang="ar-SA" b="1" dirty="0" smtClean="0"/>
              <a:t>ويتم </a:t>
            </a:r>
            <a:r>
              <a:rPr lang="ar-SA" b="1" dirty="0"/>
              <a:t>إ</a:t>
            </a:r>
            <a:r>
              <a:rPr lang="ar-SA" b="1" dirty="0" smtClean="0"/>
              <a:t>كسابه </a:t>
            </a:r>
            <a:r>
              <a:rPr lang="ar-SA" b="1" dirty="0"/>
              <a:t>هذا السلوك بشكل تدريجي عن طريق تجزئته إلى وحدات صغيرة بحيث يتم تعزيزه عندما ينهي كل وحده </a:t>
            </a:r>
            <a:r>
              <a:rPr lang="ar-SA" b="1" dirty="0" err="1"/>
              <a:t>و</a:t>
            </a:r>
            <a:r>
              <a:rPr lang="ar-SA" b="1" dirty="0"/>
              <a:t> ينجح فيها .</a:t>
            </a:r>
            <a:endParaRPr lang="en-US" b="1" dirty="0"/>
          </a:p>
          <a:p>
            <a:pPr>
              <a:buNone/>
            </a:pPr>
            <a:r>
              <a:rPr lang="ar-SA" b="1" dirty="0"/>
              <a:t>و يجب على الأخصائي أن يأخذ في اعتباره عند تطبيق هذا الأسلوب ما يلي :</a:t>
            </a:r>
            <a:endParaRPr lang="en-US" b="1" dirty="0"/>
          </a:p>
          <a:p>
            <a:pPr lvl="0">
              <a:buNone/>
            </a:pPr>
            <a:r>
              <a:rPr lang="ar-SA" b="1" dirty="0" smtClean="0"/>
              <a:t>1) البدء </a:t>
            </a:r>
            <a:r>
              <a:rPr lang="ar-SA" b="1" dirty="0"/>
              <a:t>بالوحدات السلوكية البسيطة ثم ينتقل إلى الأكثر تعقيدا .</a:t>
            </a:r>
            <a:endParaRPr lang="en-US" b="1" dirty="0"/>
          </a:p>
          <a:p>
            <a:pPr lvl="0">
              <a:buNone/>
            </a:pPr>
            <a:r>
              <a:rPr lang="ar-SA" b="1" dirty="0" smtClean="0"/>
              <a:t>2) ألا </a:t>
            </a:r>
            <a:r>
              <a:rPr lang="ar-SA" b="1" dirty="0"/>
              <a:t>ينتقل إلى أي وحدة سلوكية جديدة إلا بعد التأكد من إتقان العميل للوحدة السابقة .</a:t>
            </a:r>
            <a:endParaRPr lang="en-US" b="1" dirty="0"/>
          </a:p>
          <a:p>
            <a:pPr lvl="0">
              <a:buNone/>
            </a:pPr>
            <a:r>
              <a:rPr lang="ar-SA" b="1" dirty="0" smtClean="0"/>
              <a:t>3) يجب </a:t>
            </a:r>
            <a:r>
              <a:rPr lang="ar-SA" b="1" dirty="0"/>
              <a:t>أن يتناسب مستوى التعزيز مع مستوى صعوبة السلوك الذي أداه العميل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
                                        <p:tgtEl>
                                          <p:spTgt spid="2"/>
                                        </p:tgtEl>
                                      </p:cBhvr>
                                    </p:animEffect>
                                    <p:anim calcmode="lin" valueType="num">
                                      <p:cBhvr>
                                        <p:cTn id="8" dur="400" fill="hold"/>
                                        <p:tgtEl>
                                          <p:spTgt spid="2"/>
                                        </p:tgtEl>
                                        <p:attrNameLst>
                                          <p:attrName>ppt_x</p:attrName>
                                        </p:attrNameLst>
                                      </p:cBhvr>
                                      <p:tavLst>
                                        <p:tav tm="0">
                                          <p:val>
                                            <p:strVal val="#ppt_x"/>
                                          </p:val>
                                        </p:tav>
                                        <p:tav tm="100000">
                                          <p:val>
                                            <p:strVal val="#ppt_x"/>
                                          </p:val>
                                        </p:tav>
                                      </p:tavLst>
                                    </p:anim>
                                    <p:anim calcmode="lin" valueType="num">
                                      <p:cBhvr>
                                        <p:cTn id="9" dur="400" fill="hold"/>
                                        <p:tgtEl>
                                          <p:spTgt spid="2"/>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43" presetClass="entr" presetSubtype="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100"/>
                                        <p:tgtEl>
                                          <p:spTgt spid="3">
                                            <p:txEl>
                                              <p:pRg st="1" end="1"/>
                                            </p:txEl>
                                          </p:spTgt>
                                        </p:tgtEl>
                                      </p:cBhvr>
                                    </p:animEffect>
                                    <p:anim calcmode="lin" valueType="num">
                                      <p:cBhvr>
                                        <p:cTn id="17" dur="4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8" dur="400" fill="hold"/>
                                        <p:tgtEl>
                                          <p:spTgt spid="3">
                                            <p:txEl>
                                              <p:pRg st="1" end="1"/>
                                            </p:txEl>
                                          </p:spTgt>
                                        </p:tgtEl>
                                        <p:attrNameLst>
                                          <p:attrName>ppt_y</p:attrName>
                                        </p:attrNameLst>
                                      </p:cBhvr>
                                      <p:tavLst>
                                        <p:tav tm="0">
                                          <p:val>
                                            <p:strVal val="#ppt_y+0.31"/>
                                          </p:val>
                                        </p:tav>
                                        <p:tav tm="100000">
                                          <p:val>
                                            <p:strVal val="#ppt_y+0.31"/>
                                          </p:val>
                                        </p:tav>
                                      </p:tavLst>
                                    </p:anim>
                                    <p:anim calcmode="lin" valueType="num">
                                      <p:cBhvr>
                                        <p:cTn id="19" dur="600" decel="50000" fill="hold">
                                          <p:stCondLst>
                                            <p:cond delay="400"/>
                                          </p:stCondLst>
                                        </p:cTn>
                                        <p:tgtEl>
                                          <p:spTgt spid="3">
                                            <p:txEl>
                                              <p:pRg st="1" end="1"/>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0" dur="600" decel="50000" fill="hold">
                                          <p:stCondLst>
                                            <p:cond delay="400"/>
                                          </p:stCondLst>
                                        </p:cTn>
                                        <p:tgtEl>
                                          <p:spTgt spid="3">
                                            <p:txEl>
                                              <p:pRg st="1" end="1"/>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21" presetID="43"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00"/>
                                        <p:tgtEl>
                                          <p:spTgt spid="3">
                                            <p:txEl>
                                              <p:pRg st="2" end="2"/>
                                            </p:txEl>
                                          </p:spTgt>
                                        </p:tgtEl>
                                      </p:cBhvr>
                                    </p:animEffect>
                                    <p:anim calcmode="lin" valueType="num">
                                      <p:cBhvr>
                                        <p:cTn id="24" dur="4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400" fill="hold"/>
                                        <p:tgtEl>
                                          <p:spTgt spid="3">
                                            <p:txEl>
                                              <p:pRg st="2" end="2"/>
                                            </p:txEl>
                                          </p:spTgt>
                                        </p:tgtEl>
                                        <p:attrNameLst>
                                          <p:attrName>ppt_y</p:attrName>
                                        </p:attrNameLst>
                                      </p:cBhvr>
                                      <p:tavLst>
                                        <p:tav tm="0">
                                          <p:val>
                                            <p:strVal val="#ppt_y+0.31"/>
                                          </p:val>
                                        </p:tav>
                                        <p:tav tm="100000">
                                          <p:val>
                                            <p:strVal val="#ppt_y+0.31"/>
                                          </p:val>
                                        </p:tav>
                                      </p:tavLst>
                                    </p:anim>
                                    <p:anim calcmode="lin" valueType="num">
                                      <p:cBhvr>
                                        <p:cTn id="26" dur="600" decel="50000" fill="hold">
                                          <p:stCondLst>
                                            <p:cond delay="400"/>
                                          </p:stCondLst>
                                        </p:cTn>
                                        <p:tgtEl>
                                          <p:spTgt spid="3">
                                            <p:txEl>
                                              <p:pRg st="2" end="2"/>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7" dur="600" decel="50000" fill="hold">
                                          <p:stCondLst>
                                            <p:cond delay="400"/>
                                          </p:stCondLst>
                                        </p:cTn>
                                        <p:tgtEl>
                                          <p:spTgt spid="3">
                                            <p:txEl>
                                              <p:pRg st="2" end="2"/>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28" presetID="43" presetClass="entr" presetSubtype="0" fill="hold" nodeType="with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100"/>
                                        <p:tgtEl>
                                          <p:spTgt spid="3">
                                            <p:txEl>
                                              <p:pRg st="3" end="3"/>
                                            </p:txEl>
                                          </p:spTgt>
                                        </p:tgtEl>
                                      </p:cBhvr>
                                    </p:animEffect>
                                    <p:anim calcmode="lin" valueType="num">
                                      <p:cBhvr>
                                        <p:cTn id="31" dur="4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2" dur="400" fill="hold"/>
                                        <p:tgtEl>
                                          <p:spTgt spid="3">
                                            <p:txEl>
                                              <p:pRg st="3" end="3"/>
                                            </p:txEl>
                                          </p:spTgt>
                                        </p:tgtEl>
                                        <p:attrNameLst>
                                          <p:attrName>ppt_y</p:attrName>
                                        </p:attrNameLst>
                                      </p:cBhvr>
                                      <p:tavLst>
                                        <p:tav tm="0">
                                          <p:val>
                                            <p:strVal val="#ppt_y+0.31"/>
                                          </p:val>
                                        </p:tav>
                                        <p:tav tm="100000">
                                          <p:val>
                                            <p:strVal val="#ppt_y+0.31"/>
                                          </p:val>
                                        </p:tav>
                                      </p:tavLst>
                                    </p:anim>
                                    <p:anim calcmode="lin" valueType="num">
                                      <p:cBhvr>
                                        <p:cTn id="33" dur="600" decel="50000" fill="hold">
                                          <p:stCondLst>
                                            <p:cond delay="400"/>
                                          </p:stCondLst>
                                        </p:cTn>
                                        <p:tgtEl>
                                          <p:spTgt spid="3">
                                            <p:txEl>
                                              <p:pRg st="3" end="3"/>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4" dur="600" decel="50000" fill="hold">
                                          <p:stCondLst>
                                            <p:cond delay="400"/>
                                          </p:stCondLst>
                                        </p:cTn>
                                        <p:tgtEl>
                                          <p:spTgt spid="3">
                                            <p:txEl>
                                              <p:pRg st="3" end="3"/>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35" presetID="43" presetClass="entr" presetSubtype="0" fill="hold" nodeType="with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100"/>
                                        <p:tgtEl>
                                          <p:spTgt spid="3">
                                            <p:txEl>
                                              <p:pRg st="4" end="4"/>
                                            </p:txEl>
                                          </p:spTgt>
                                        </p:tgtEl>
                                      </p:cBhvr>
                                    </p:animEffect>
                                    <p:anim calcmode="lin" valueType="num">
                                      <p:cBhvr>
                                        <p:cTn id="38" dur="4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9" dur="400" fill="hold"/>
                                        <p:tgtEl>
                                          <p:spTgt spid="3">
                                            <p:txEl>
                                              <p:pRg st="4" end="4"/>
                                            </p:txEl>
                                          </p:spTgt>
                                        </p:tgtEl>
                                        <p:attrNameLst>
                                          <p:attrName>ppt_y</p:attrName>
                                        </p:attrNameLst>
                                      </p:cBhvr>
                                      <p:tavLst>
                                        <p:tav tm="0">
                                          <p:val>
                                            <p:strVal val="#ppt_y+0.31"/>
                                          </p:val>
                                        </p:tav>
                                        <p:tav tm="100000">
                                          <p:val>
                                            <p:strVal val="#ppt_y+0.31"/>
                                          </p:val>
                                        </p:tav>
                                      </p:tavLst>
                                    </p:anim>
                                    <p:anim calcmode="lin" valueType="num">
                                      <p:cBhvr>
                                        <p:cTn id="40" dur="600" decel="50000" fill="hold">
                                          <p:stCondLst>
                                            <p:cond delay="400"/>
                                          </p:stCondLst>
                                        </p:cTn>
                                        <p:tgtEl>
                                          <p:spTgt spid="3">
                                            <p:txEl>
                                              <p:pRg st="4" end="4"/>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41" dur="600" decel="50000" fill="hold">
                                          <p:stCondLst>
                                            <p:cond delay="400"/>
                                          </p:stCondLst>
                                        </p:cTn>
                                        <p:tgtEl>
                                          <p:spTgt spid="3">
                                            <p:txEl>
                                              <p:pRg st="4" end="4"/>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42" presetID="43" presetClass="entr" presetSubtype="0" fill="hold" nodeType="with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animEffect transition="in" filter="fade">
                                      <p:cBhvr>
                                        <p:cTn id="44" dur="100"/>
                                        <p:tgtEl>
                                          <p:spTgt spid="3">
                                            <p:txEl>
                                              <p:pRg st="5" end="5"/>
                                            </p:txEl>
                                          </p:spTgt>
                                        </p:tgtEl>
                                      </p:cBhvr>
                                    </p:animEffect>
                                    <p:anim calcmode="lin" valueType="num">
                                      <p:cBhvr>
                                        <p:cTn id="45" dur="4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6" dur="400" fill="hold"/>
                                        <p:tgtEl>
                                          <p:spTgt spid="3">
                                            <p:txEl>
                                              <p:pRg st="5" end="5"/>
                                            </p:txEl>
                                          </p:spTgt>
                                        </p:tgtEl>
                                        <p:attrNameLst>
                                          <p:attrName>ppt_y</p:attrName>
                                        </p:attrNameLst>
                                      </p:cBhvr>
                                      <p:tavLst>
                                        <p:tav tm="0">
                                          <p:val>
                                            <p:strVal val="#ppt_y+0.31"/>
                                          </p:val>
                                        </p:tav>
                                        <p:tav tm="100000">
                                          <p:val>
                                            <p:strVal val="#ppt_y+0.31"/>
                                          </p:val>
                                        </p:tav>
                                      </p:tavLst>
                                    </p:anim>
                                    <p:anim calcmode="lin" valueType="num">
                                      <p:cBhvr>
                                        <p:cTn id="47" dur="600" decel="50000" fill="hold">
                                          <p:stCondLst>
                                            <p:cond delay="400"/>
                                          </p:stCondLst>
                                        </p:cTn>
                                        <p:tgtEl>
                                          <p:spTgt spid="3">
                                            <p:txEl>
                                              <p:pRg st="5" end="5"/>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48" dur="600" decel="50000" fill="hold">
                                          <p:stCondLst>
                                            <p:cond delay="400"/>
                                          </p:stCondLst>
                                        </p:cTn>
                                        <p:tgtEl>
                                          <p:spTgt spid="3">
                                            <p:txEl>
                                              <p:pRg st="5" end="5"/>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i="1" u="sng" dirty="0" smtClean="0">
                <a:solidFill>
                  <a:srgbClr val="C00000"/>
                </a:solidFill>
                <a:cs typeface="+mn-cs"/>
              </a:rPr>
              <a:t>أسلوب الانطفاء الاستجابي</a:t>
            </a:r>
            <a:endParaRPr lang="ar-SA" dirty="0">
              <a:solidFill>
                <a:srgbClr val="C00000"/>
              </a:solidFill>
              <a:cs typeface="+mn-cs"/>
            </a:endParaRPr>
          </a:p>
        </p:txBody>
      </p:sp>
      <p:sp>
        <p:nvSpPr>
          <p:cNvPr id="3" name="عنصر نائب للمحتوى 2"/>
          <p:cNvSpPr>
            <a:spLocks noGrp="1"/>
          </p:cNvSpPr>
          <p:nvPr>
            <p:ph idx="1"/>
          </p:nvPr>
        </p:nvSpPr>
        <p:spPr>
          <a:xfrm>
            <a:off x="495300" y="1916833"/>
            <a:ext cx="8670168" cy="4209331"/>
          </a:xfrm>
          <a:noFill/>
        </p:spPr>
        <p:txBody>
          <a:bodyPr>
            <a:noAutofit/>
          </a:bodyPr>
          <a:lstStyle/>
          <a:p>
            <a:pPr algn="ctr">
              <a:buNone/>
            </a:pPr>
            <a:endParaRPr lang="ar-SA" sz="3200" b="1" dirty="0" smtClean="0"/>
          </a:p>
          <a:p>
            <a:pPr>
              <a:buNone/>
            </a:pPr>
            <a:r>
              <a:rPr lang="ar-SA" sz="3200" b="1" dirty="0"/>
              <a:t>يستخدم الأخصائي هذا الأسلوب عندما يرغب في تقليل مشاعر الخوف التي تنشأ عند العميل نتيجة لمثير شرطي </a:t>
            </a:r>
            <a:r>
              <a:rPr lang="ar-SA" sz="3200" b="1" dirty="0" smtClean="0"/>
              <a:t>كان </a:t>
            </a:r>
            <a:r>
              <a:rPr lang="ar-SA" sz="3200" b="1" dirty="0"/>
              <a:t>محايدا في الأصل ، و يتم ذلك من خلال تقديم المثير الأصلي بشكل متكرر دون الربط بينه و بين النتيجة مما يؤدي إلى انطفاء الاستجابة للمثير تدريجيا . </a:t>
            </a:r>
            <a:endParaRPr lang="en-US" sz="3200" b="1" dirty="0"/>
          </a:p>
          <a:p>
            <a:pPr>
              <a:buNone/>
            </a:pPr>
            <a:endParaRPr lang="ar-SA" sz="32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3"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00"/>
                                        <p:tgtEl>
                                          <p:spTgt spid="3">
                                            <p:txEl>
                                              <p:pRg st="1" end="1"/>
                                            </p:txEl>
                                          </p:spTgt>
                                        </p:tgtEl>
                                      </p:cBhvr>
                                    </p:animEffect>
                                    <p:anim calcmode="lin" valueType="num">
                                      <p:cBhvr>
                                        <p:cTn id="18" dur="4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400" fill="hold"/>
                                        <p:tgtEl>
                                          <p:spTgt spid="3">
                                            <p:txEl>
                                              <p:pRg st="1" end="1"/>
                                            </p:txEl>
                                          </p:spTgt>
                                        </p:tgtEl>
                                        <p:attrNameLst>
                                          <p:attrName>ppt_y</p:attrName>
                                        </p:attrNameLst>
                                      </p:cBhvr>
                                      <p:tavLst>
                                        <p:tav tm="0">
                                          <p:val>
                                            <p:strVal val="#ppt_y+0.31"/>
                                          </p:val>
                                        </p:tav>
                                        <p:tav tm="100000">
                                          <p:val>
                                            <p:strVal val="#ppt_y+0.31"/>
                                          </p:val>
                                        </p:tav>
                                      </p:tavLst>
                                    </p:anim>
                                    <p:anim calcmode="lin" valueType="num">
                                      <p:cBhvr>
                                        <p:cTn id="20" dur="600" decel="50000" fill="hold">
                                          <p:stCondLst>
                                            <p:cond delay="400"/>
                                          </p:stCondLst>
                                        </p:cTn>
                                        <p:tgtEl>
                                          <p:spTgt spid="3">
                                            <p:txEl>
                                              <p:pRg st="1" end="1"/>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1" dur="600" decel="50000" fill="hold">
                                          <p:stCondLst>
                                            <p:cond delay="400"/>
                                          </p:stCondLst>
                                        </p:cTn>
                                        <p:tgtEl>
                                          <p:spTgt spid="3">
                                            <p:txEl>
                                              <p:pRg st="1" end="1"/>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i="1" dirty="0" smtClean="0">
                <a:solidFill>
                  <a:srgbClr val="C00000"/>
                </a:solidFill>
                <a:cs typeface="PT Simple Bold Ruled" pitchFamily="2" charset="-78"/>
              </a:rPr>
              <a:t>نموذج </a:t>
            </a:r>
            <a:r>
              <a:rPr lang="ar-SA" b="1" i="1" dirty="0">
                <a:solidFill>
                  <a:srgbClr val="C00000"/>
                </a:solidFill>
                <a:cs typeface="PT Simple Bold Ruled" pitchFamily="2" charset="-78"/>
              </a:rPr>
              <a:t>التركيز على </a:t>
            </a:r>
            <a:r>
              <a:rPr lang="ar-SA" b="1" i="1" dirty="0" smtClean="0">
                <a:solidFill>
                  <a:srgbClr val="C00000"/>
                </a:solidFill>
                <a:cs typeface="PT Simple Bold Ruled" pitchFamily="2" charset="-78"/>
              </a:rPr>
              <a:t>المهام</a:t>
            </a:r>
            <a:endParaRPr lang="ar-SA" i="1" dirty="0">
              <a:solidFill>
                <a:srgbClr val="C00000"/>
              </a:solidFill>
              <a:cs typeface="PT Simple Bold Ruled" pitchFamily="2" charset="-78"/>
            </a:endParaRPr>
          </a:p>
        </p:txBody>
      </p:sp>
      <p:sp>
        <p:nvSpPr>
          <p:cNvPr id="3" name="عنصر نائب للمحتوى 2"/>
          <p:cNvSpPr>
            <a:spLocks noGrp="1"/>
          </p:cNvSpPr>
          <p:nvPr>
            <p:ph idx="1"/>
          </p:nvPr>
        </p:nvSpPr>
        <p:spPr>
          <a:xfrm>
            <a:off x="495300" y="1447801"/>
            <a:ext cx="9105900" cy="4678364"/>
          </a:xfrm>
          <a:noFill/>
          <a:ln>
            <a:noFill/>
          </a:ln>
        </p:spPr>
        <p:style>
          <a:lnRef idx="1">
            <a:schemeClr val="accent3"/>
          </a:lnRef>
          <a:fillRef idx="2">
            <a:schemeClr val="accent3"/>
          </a:fillRef>
          <a:effectRef idx="1">
            <a:schemeClr val="accent3"/>
          </a:effectRef>
          <a:fontRef idx="minor">
            <a:schemeClr val="dk1"/>
          </a:fontRef>
        </p:style>
        <p:txBody>
          <a:bodyPr/>
          <a:lstStyle/>
          <a:p>
            <a:pPr algn="ctr">
              <a:buNone/>
            </a:pPr>
            <a:endParaRPr lang="ar-SA" b="1" dirty="0" smtClean="0"/>
          </a:p>
          <a:p>
            <a:pPr rtl="1">
              <a:buNone/>
            </a:pPr>
            <a:r>
              <a:rPr lang="ar-SA" b="1" dirty="0"/>
              <a:t>يتمثل الهدف الأساسي لنموذج التركيز على المهام في مساعدة العميل على تحديد مشكلاته بدقة </a:t>
            </a:r>
            <a:r>
              <a:rPr lang="ar-SA" b="1" dirty="0" err="1"/>
              <a:t>و</a:t>
            </a:r>
            <a:r>
              <a:rPr lang="ar-SA" b="1" dirty="0"/>
              <a:t> مساعدته أيضا على تحديد المهام اللازمة للتعامل مع هذه المشكلات </a:t>
            </a:r>
            <a:r>
              <a:rPr lang="ar-SA" b="1" dirty="0" err="1"/>
              <a:t>و</a:t>
            </a:r>
            <a:r>
              <a:rPr lang="ar-SA" b="1" dirty="0"/>
              <a:t> من ثم الحصول على موافقة العميل على هذه المهام </a:t>
            </a:r>
            <a:r>
              <a:rPr lang="ar-SA" b="1" dirty="0" err="1"/>
              <a:t>و</a:t>
            </a:r>
            <a:r>
              <a:rPr lang="ar-SA" b="1" dirty="0"/>
              <a:t> الاقتناع بأهميتها .و تتمثل المهام العامة و الخاصة في إطار هذا النموذج في مجموعة الأنشطة التي يقوم بها العميل من اجل تحقيق التغيير المقصود</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7"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i="1" dirty="0" smtClean="0">
                <a:solidFill>
                  <a:srgbClr val="C00000"/>
                </a:solidFill>
                <a:cs typeface="PT Simple Bold Ruled" pitchFamily="2" charset="-78"/>
              </a:rPr>
              <a:t>تابع : نموذج التركيز على المهام</a:t>
            </a:r>
            <a:endParaRPr lang="ar-SA" dirty="0">
              <a:solidFill>
                <a:srgbClr val="C00000"/>
              </a:solidFill>
            </a:endParaRPr>
          </a:p>
        </p:txBody>
      </p:sp>
      <p:sp>
        <p:nvSpPr>
          <p:cNvPr id="3" name="عنصر نائب للمحتوى 2"/>
          <p:cNvSpPr>
            <a:spLocks noGrp="1"/>
          </p:cNvSpPr>
          <p:nvPr>
            <p:ph idx="1"/>
          </p:nvPr>
        </p:nvSpPr>
        <p:spPr>
          <a:xfrm>
            <a:off x="183266" y="1371600"/>
            <a:ext cx="9417934" cy="5153744"/>
          </a:xfrm>
          <a:noFill/>
          <a:ln>
            <a:noFill/>
          </a:ln>
        </p:spPr>
        <p:style>
          <a:lnRef idx="1">
            <a:schemeClr val="accent3"/>
          </a:lnRef>
          <a:fillRef idx="2">
            <a:schemeClr val="accent3"/>
          </a:fillRef>
          <a:effectRef idx="1">
            <a:schemeClr val="accent3"/>
          </a:effectRef>
          <a:fontRef idx="minor">
            <a:schemeClr val="dk1"/>
          </a:fontRef>
        </p:style>
        <p:txBody>
          <a:bodyPr>
            <a:normAutofit/>
          </a:bodyPr>
          <a:lstStyle/>
          <a:p>
            <a:pPr>
              <a:buNone/>
            </a:pPr>
            <a:r>
              <a:rPr lang="ar-SA" b="1" dirty="0" smtClean="0">
                <a:solidFill>
                  <a:srgbClr val="FF0000"/>
                </a:solidFill>
              </a:rPr>
              <a:t>يتركز </a:t>
            </a:r>
            <a:r>
              <a:rPr lang="ar-SA" b="1" dirty="0">
                <a:solidFill>
                  <a:srgbClr val="FF0000"/>
                </a:solidFill>
              </a:rPr>
              <a:t>جهد الأخصائي في هذا النموذج على </a:t>
            </a:r>
            <a:r>
              <a:rPr lang="ar-SA" b="1" dirty="0" smtClean="0">
                <a:solidFill>
                  <a:srgbClr val="FF0000"/>
                </a:solidFill>
              </a:rPr>
              <a:t>:</a:t>
            </a:r>
            <a:endParaRPr lang="en-US" b="1" dirty="0">
              <a:solidFill>
                <a:srgbClr val="FF0000"/>
              </a:solidFill>
            </a:endParaRPr>
          </a:p>
          <a:p>
            <a:pPr lvl="0"/>
            <a:r>
              <a:rPr lang="ar-SA" b="1" dirty="0"/>
              <a:t>المحافظة على استمرار الاتصال مع العميل أثناء المقابلات للمحافظة على مستوى تركيز العميل على المهام المطلوب تنفيذها .</a:t>
            </a:r>
            <a:endParaRPr lang="en-US" b="1" dirty="0"/>
          </a:p>
          <a:p>
            <a:pPr lvl="0"/>
            <a:r>
              <a:rPr lang="ar-SA" b="1" dirty="0"/>
              <a:t>زيادة وعي العميل بمشكلاته </a:t>
            </a:r>
            <a:r>
              <a:rPr lang="ar-SA" b="1" dirty="0" err="1"/>
              <a:t>و</a:t>
            </a:r>
            <a:r>
              <a:rPr lang="ar-SA" b="1" dirty="0"/>
              <a:t> فهم </a:t>
            </a:r>
            <a:r>
              <a:rPr lang="ar-SA" b="1" dirty="0" err="1"/>
              <a:t>و</a:t>
            </a:r>
            <a:r>
              <a:rPr lang="ar-SA" b="1" dirty="0"/>
              <a:t> إ</a:t>
            </a:r>
            <a:r>
              <a:rPr lang="ar-SA" b="1" dirty="0" smtClean="0"/>
              <a:t>دراك </a:t>
            </a:r>
            <a:r>
              <a:rPr lang="ar-SA" b="1" dirty="0"/>
              <a:t>معوقات إنجاز المهام حيث يهتم </a:t>
            </a:r>
            <a:r>
              <a:rPr lang="ar-SA" b="1" dirty="0" err="1"/>
              <a:t>الاخصائي</a:t>
            </a:r>
            <a:r>
              <a:rPr lang="ar-SA" b="1" dirty="0"/>
              <a:t> من أجل ذلك بتقديم الدعم النفسي </a:t>
            </a:r>
            <a:r>
              <a:rPr lang="ar-SA" b="1" dirty="0" err="1"/>
              <a:t>و</a:t>
            </a:r>
            <a:r>
              <a:rPr lang="ar-SA" b="1" dirty="0"/>
              <a:t> الاجتماعي </a:t>
            </a:r>
            <a:r>
              <a:rPr lang="ar-SA" b="1" dirty="0" err="1"/>
              <a:t>و</a:t>
            </a:r>
            <a:r>
              <a:rPr lang="ar-SA" b="1" dirty="0"/>
              <a:t> التشجيع المستمر للعميل لتنمية أفكاره </a:t>
            </a:r>
            <a:r>
              <a:rPr lang="ar-SA" b="1" dirty="0" err="1"/>
              <a:t>و</a:t>
            </a:r>
            <a:r>
              <a:rPr lang="ar-SA" b="1" dirty="0"/>
              <a:t> جهوده البناءة </a:t>
            </a:r>
            <a:r>
              <a:rPr lang="ar-SA" b="1" dirty="0" err="1"/>
              <a:t>و</a:t>
            </a:r>
            <a:r>
              <a:rPr lang="ar-SA" b="1" dirty="0"/>
              <a:t> تدعيم أفعاله </a:t>
            </a:r>
            <a:r>
              <a:rPr lang="ar-SA" b="1" dirty="0" err="1"/>
              <a:t>و</a:t>
            </a:r>
            <a:r>
              <a:rPr lang="ar-SA" b="1" dirty="0"/>
              <a:t> تصرفاته الناجحة التي يقوم بها لتحقيق أهدافه .</a:t>
            </a:r>
            <a:endParaRPr lang="en-US" b="1" dirty="0"/>
          </a:p>
          <a:p>
            <a:pPr lvl="0"/>
            <a:r>
              <a:rPr lang="ar-SA" b="1" dirty="0"/>
              <a:t>تقديم الاقتراحات </a:t>
            </a:r>
            <a:r>
              <a:rPr lang="ar-SA" b="1" dirty="0" err="1"/>
              <a:t>و</a:t>
            </a:r>
            <a:r>
              <a:rPr lang="ar-SA" b="1" dirty="0"/>
              <a:t> التوجيهات التي تساعده على السير بخطى ثابتة نحو تنفيذ المهام .</a:t>
            </a:r>
            <a:endParaRPr lang="en-US" b="1" dirty="0"/>
          </a:p>
          <a:p>
            <a:pPr>
              <a:buNone/>
            </a:pPr>
            <a:endParaRPr lang="ar-SA"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
                                        <p:tgtEl>
                                          <p:spTgt spid="2"/>
                                        </p:tgtEl>
                                      </p:cBhvr>
                                    </p:animEffect>
                                    <p:anim calcmode="lin" valueType="num">
                                      <p:cBhvr>
                                        <p:cTn id="8" dur="400" fill="hold"/>
                                        <p:tgtEl>
                                          <p:spTgt spid="2"/>
                                        </p:tgtEl>
                                        <p:attrNameLst>
                                          <p:attrName>ppt_x</p:attrName>
                                        </p:attrNameLst>
                                      </p:cBhvr>
                                      <p:tavLst>
                                        <p:tav tm="0">
                                          <p:val>
                                            <p:strVal val="#ppt_x"/>
                                          </p:val>
                                        </p:tav>
                                        <p:tav tm="100000">
                                          <p:val>
                                            <p:strVal val="#ppt_x"/>
                                          </p:val>
                                        </p:tav>
                                      </p:tavLst>
                                    </p:anim>
                                    <p:anim calcmode="lin" valueType="num">
                                      <p:cBhvr>
                                        <p:cTn id="9" dur="400" fill="hold"/>
                                        <p:tgtEl>
                                          <p:spTgt spid="2"/>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47" presetClass="entr" presetSubtype="0" fill="hold"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1000"/>
                                        <p:tgtEl>
                                          <p:spTgt spid="3">
                                            <p:txEl>
                                              <p:pRg st="0" end="0"/>
                                            </p:txEl>
                                          </p:spTgt>
                                        </p:tgtEl>
                                      </p:cBhvr>
                                    </p:animEffect>
                                    <p:anim calcmode="lin" valueType="num">
                                      <p:cBhvr>
                                        <p:cTn id="1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8"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1000"/>
                                        <p:tgtEl>
                                          <p:spTgt spid="3">
                                            <p:txEl>
                                              <p:pRg st="3" end="3"/>
                                            </p:txEl>
                                          </p:spTgt>
                                        </p:tgtEl>
                                      </p:cBhvr>
                                    </p:animEffect>
                                    <p:anim calcmode="lin" valueType="num">
                                      <p:cBhvr>
                                        <p:cTn id="3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i="1" dirty="0" smtClean="0">
                <a:solidFill>
                  <a:srgbClr val="C00000"/>
                </a:solidFill>
                <a:cs typeface="PT Simple Bold Ruled" pitchFamily="2" charset="-78"/>
              </a:rPr>
              <a:t>تابع : نموذج التركيز على المهام</a:t>
            </a:r>
            <a:endParaRPr lang="ar-SA" dirty="0">
              <a:solidFill>
                <a:srgbClr val="C00000"/>
              </a:solidFill>
            </a:endParaRPr>
          </a:p>
        </p:txBody>
      </p:sp>
      <p:sp>
        <p:nvSpPr>
          <p:cNvPr id="3" name="عنصر نائب للمحتوى 2"/>
          <p:cNvSpPr>
            <a:spLocks noGrp="1"/>
          </p:cNvSpPr>
          <p:nvPr>
            <p:ph idx="1"/>
          </p:nvPr>
        </p:nvSpPr>
        <p:spPr>
          <a:xfrm>
            <a:off x="495300" y="1711350"/>
            <a:ext cx="8915400" cy="4525963"/>
          </a:xfrm>
          <a:noFill/>
          <a:ln>
            <a:noFill/>
          </a:ln>
        </p:spPr>
        <p:style>
          <a:lnRef idx="1">
            <a:schemeClr val="accent3"/>
          </a:lnRef>
          <a:fillRef idx="2">
            <a:schemeClr val="accent3"/>
          </a:fillRef>
          <a:effectRef idx="1">
            <a:schemeClr val="accent3"/>
          </a:effectRef>
          <a:fontRef idx="minor">
            <a:schemeClr val="dk1"/>
          </a:fontRef>
        </p:style>
        <p:txBody>
          <a:bodyPr>
            <a:normAutofit lnSpcReduction="10000"/>
          </a:bodyPr>
          <a:lstStyle/>
          <a:p>
            <a:pPr lvl="0"/>
            <a:r>
              <a:rPr lang="ar-SA" b="1" dirty="0" smtClean="0"/>
              <a:t>مساعدة </a:t>
            </a:r>
            <a:r>
              <a:rPr lang="ar-SA" b="1" dirty="0"/>
              <a:t>العميل في تقسيم </a:t>
            </a:r>
            <a:r>
              <a:rPr lang="ar-SA" b="1" dirty="0" err="1"/>
              <a:t>و</a:t>
            </a:r>
            <a:r>
              <a:rPr lang="ar-SA" b="1" dirty="0"/>
              <a:t> تحويل المهام العامة إلى مهام أكثر تحديدا أو مهام إجرائية يستطيع العميل تنفيذها قبل المقابلة التالية .</a:t>
            </a:r>
            <a:endParaRPr lang="en-US" b="1" dirty="0"/>
          </a:p>
          <a:p>
            <a:pPr lvl="0"/>
            <a:r>
              <a:rPr lang="ar-SA" b="1" dirty="0"/>
              <a:t>يمكن أن يحدد للعميل الحوافز أو الفوائد التي يمكن أن تعود على العميل نتيجة التنفيذ الناجح لهذه المهام .</a:t>
            </a:r>
            <a:endParaRPr lang="en-US" b="1" dirty="0"/>
          </a:p>
          <a:p>
            <a:pPr lvl="0"/>
            <a:r>
              <a:rPr lang="ar-SA" b="1" dirty="0"/>
              <a:t>لكي تزداد فرص نجاح العميل في إنجاز هذه المهمة من الممكن أن يقوم الأخصائي بتدريبه عليها خلال المقابلة مستخدما العديد من </a:t>
            </a:r>
            <a:r>
              <a:rPr lang="ar-SA" b="1" dirty="0" smtClean="0"/>
              <a:t>الأساليب </a:t>
            </a:r>
            <a:r>
              <a:rPr lang="ar-SA" b="1" dirty="0"/>
              <a:t>المتاحة أمامه مثل أسلوب لعب الدور أو التدريب السلوكي .</a:t>
            </a:r>
            <a:endParaRPr lang="en-US" b="1" dirty="0"/>
          </a:p>
          <a:p>
            <a:pPr>
              <a:buNone/>
            </a:pPr>
            <a:endParaRPr lang="ar-SA"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
                                        <p:tgtEl>
                                          <p:spTgt spid="2"/>
                                        </p:tgtEl>
                                      </p:cBhvr>
                                    </p:animEffect>
                                    <p:anim calcmode="lin" valueType="num">
                                      <p:cBhvr>
                                        <p:cTn id="8" dur="400" fill="hold"/>
                                        <p:tgtEl>
                                          <p:spTgt spid="2"/>
                                        </p:tgtEl>
                                        <p:attrNameLst>
                                          <p:attrName>ppt_x</p:attrName>
                                        </p:attrNameLst>
                                      </p:cBhvr>
                                      <p:tavLst>
                                        <p:tav tm="0">
                                          <p:val>
                                            <p:strVal val="#ppt_x"/>
                                          </p:val>
                                        </p:tav>
                                        <p:tav tm="100000">
                                          <p:val>
                                            <p:strVal val="#ppt_x"/>
                                          </p:val>
                                        </p:tav>
                                      </p:tavLst>
                                    </p:anim>
                                    <p:anim calcmode="lin" valueType="num">
                                      <p:cBhvr>
                                        <p:cTn id="9" dur="400" fill="hold"/>
                                        <p:tgtEl>
                                          <p:spTgt spid="2"/>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47" presetClass="entr" presetSubtype="0" fill="hold"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1000"/>
                                        <p:tgtEl>
                                          <p:spTgt spid="3">
                                            <p:txEl>
                                              <p:pRg st="0" end="0"/>
                                            </p:txEl>
                                          </p:spTgt>
                                        </p:tgtEl>
                                      </p:cBhvr>
                                    </p:animEffect>
                                    <p:anim calcmode="lin" valueType="num">
                                      <p:cBhvr>
                                        <p:cTn id="1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8"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i="1" dirty="0" smtClean="0">
                <a:solidFill>
                  <a:srgbClr val="C00000"/>
                </a:solidFill>
                <a:cs typeface="PT Simple Bold Ruled" pitchFamily="2" charset="-78"/>
              </a:rPr>
              <a:t>تابع : نموذج التركيز على المهام</a:t>
            </a:r>
            <a:endParaRPr lang="ar-SA" dirty="0">
              <a:solidFill>
                <a:srgbClr val="C00000"/>
              </a:solidFill>
            </a:endParaRPr>
          </a:p>
        </p:txBody>
      </p:sp>
      <p:sp>
        <p:nvSpPr>
          <p:cNvPr id="3" name="عنصر نائب للمحتوى 2"/>
          <p:cNvSpPr>
            <a:spLocks noGrp="1"/>
          </p:cNvSpPr>
          <p:nvPr>
            <p:ph idx="1"/>
          </p:nvPr>
        </p:nvSpPr>
        <p:spPr>
          <a:noFill/>
          <a:ln>
            <a:noFill/>
          </a:ln>
        </p:spPr>
        <p:style>
          <a:lnRef idx="1">
            <a:schemeClr val="accent3"/>
          </a:lnRef>
          <a:fillRef idx="2">
            <a:schemeClr val="accent3"/>
          </a:fillRef>
          <a:effectRef idx="1">
            <a:schemeClr val="accent3"/>
          </a:effectRef>
          <a:fontRef idx="minor">
            <a:schemeClr val="dk1"/>
          </a:fontRef>
        </p:style>
        <p:txBody>
          <a:bodyPr>
            <a:normAutofit fontScale="85000" lnSpcReduction="10000"/>
          </a:bodyPr>
          <a:lstStyle/>
          <a:p>
            <a:pPr>
              <a:buNone/>
            </a:pPr>
            <a:endParaRPr lang="ar-SA" b="1" dirty="0" smtClean="0"/>
          </a:p>
          <a:p>
            <a:pPr lvl="0"/>
            <a:r>
              <a:rPr lang="ar-SA" b="1" dirty="0"/>
              <a:t>و قد لاقى هذا النموذج عند ظهوره اهتماما كبيرا من جانب الأخصائيين الاجتماعيين </a:t>
            </a:r>
            <a:r>
              <a:rPr lang="ar-SA" b="1" dirty="0" smtClean="0"/>
              <a:t>والخبراء </a:t>
            </a:r>
            <a:r>
              <a:rPr lang="ar-SA" b="1" dirty="0"/>
              <a:t>في مجال ممارسة الخدمة الاجتماعية كنتيجة للأسباب التالية :</a:t>
            </a:r>
            <a:endParaRPr lang="en-US" b="1" dirty="0"/>
          </a:p>
          <a:p>
            <a:pPr lvl="0" rtl="1">
              <a:buFont typeface="Arial" pitchFamily="34" charset="0"/>
              <a:buChar char="•"/>
            </a:pPr>
            <a:r>
              <a:rPr lang="ar-SA" b="1" dirty="0"/>
              <a:t>أنه يمثل تطبيقا واضحا لخصائص التدخل القصير .</a:t>
            </a:r>
            <a:endParaRPr lang="en-US" b="1" dirty="0"/>
          </a:p>
          <a:p>
            <a:pPr lvl="0" rtl="1">
              <a:buFont typeface="Arial" pitchFamily="34" charset="0"/>
              <a:buChar char="•"/>
            </a:pPr>
            <a:r>
              <a:rPr lang="ar-SA" b="1" dirty="0"/>
              <a:t>أنه قائم على أساس تجريبي .</a:t>
            </a:r>
            <a:endParaRPr lang="en-US" b="1" dirty="0"/>
          </a:p>
          <a:p>
            <a:pPr lvl="0" rtl="1">
              <a:buFont typeface="Arial" pitchFamily="34" charset="0"/>
              <a:buChar char="•"/>
            </a:pPr>
            <a:r>
              <a:rPr lang="ar-SA" b="1" dirty="0"/>
              <a:t>يتميز بسهولة التطبيق .</a:t>
            </a:r>
            <a:endParaRPr lang="en-US" b="1" dirty="0"/>
          </a:p>
          <a:p>
            <a:pPr lvl="0" rtl="1">
              <a:buFont typeface="Arial" pitchFamily="34" charset="0"/>
              <a:buChar char="•"/>
            </a:pPr>
            <a:r>
              <a:rPr lang="ar-SA" b="1" dirty="0"/>
              <a:t>اختصار أسلوب التسجيل .</a:t>
            </a:r>
            <a:endParaRPr lang="en-US" b="1" dirty="0"/>
          </a:p>
          <a:p>
            <a:pPr lvl="0" rtl="1">
              <a:buFont typeface="Arial" pitchFamily="34" charset="0"/>
              <a:buChar char="•"/>
            </a:pPr>
            <a:r>
              <a:rPr lang="ar-SA" b="1" dirty="0"/>
              <a:t>أنه يعبر عن فلسفة </a:t>
            </a:r>
            <a:r>
              <a:rPr lang="ar-SA" b="1" dirty="0" smtClean="0"/>
              <a:t>المهنة </a:t>
            </a:r>
            <a:r>
              <a:rPr lang="ar-SA" b="1" dirty="0"/>
              <a:t>و هي اعتبار أن العميل بؤرة الاهتمام عند تقديم الخدمة </a:t>
            </a:r>
            <a:r>
              <a:rPr lang="ar-SA" b="1" dirty="0" smtClean="0"/>
              <a:t>وبالتالي </a:t>
            </a:r>
            <a:r>
              <a:rPr lang="ar-SA" b="1" dirty="0"/>
              <a:t>فعليه تحمل مسئولية القيام بالمهام الأساسية لحل مشكلته .</a:t>
            </a:r>
            <a:endParaRPr lang="en-US" b="1" dirty="0"/>
          </a:p>
          <a:p>
            <a:pPr>
              <a:buNone/>
            </a:pPr>
            <a:endParaRPr lang="ar-SA"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9" presetClass="entr" presetSubtype="0" accel="10000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5" dur="500" fill="hold"/>
                                        <p:tgtEl>
                                          <p:spTgt spid="3">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6" dur="500" fill="hold"/>
                                        <p:tgtEl>
                                          <p:spTgt spid="3">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17" dur="500" fill="hold"/>
                                        <p:tgtEl>
                                          <p:spTgt spid="3">
                                            <p:txEl>
                                              <p:pRg st="1" end="1"/>
                                            </p:txEl>
                                          </p:spTgt>
                                        </p:tgtEl>
                                        <p:attrNameLst>
                                          <p:attrName>ppt_y</p:attrName>
                                        </p:attrNameLst>
                                      </p:cBhvr>
                                      <p:tavLst>
                                        <p:tav tm="0">
                                          <p:val>
                                            <p:strVal val="#ppt_y"/>
                                          </p:val>
                                        </p:tav>
                                        <p:tav tm="100000">
                                          <p:val>
                                            <p:strVal val="#ppt_y"/>
                                          </p:val>
                                        </p:tav>
                                      </p:tavLst>
                                    </p:anim>
                                  </p:childTnLst>
                                </p:cTn>
                              </p:par>
                              <p:par>
                                <p:cTn id="18" presetID="39" presetClass="entr" presetSubtype="0" accel="100000" fill="hold"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p:cTn id="20" dur="500" fill="hold"/>
                                        <p:tgtEl>
                                          <p:spTgt spid="3">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1" dur="500" fill="hold"/>
                                        <p:tgtEl>
                                          <p:spTgt spid="3">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2" dur="500" fill="hold"/>
                                        <p:tgtEl>
                                          <p:spTgt spid="3">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23" dur="500" fill="hold"/>
                                        <p:tgtEl>
                                          <p:spTgt spid="3">
                                            <p:txEl>
                                              <p:pRg st="2" end="2"/>
                                            </p:txEl>
                                          </p:spTgt>
                                        </p:tgtEl>
                                        <p:attrNameLst>
                                          <p:attrName>ppt_y</p:attrName>
                                        </p:attrNameLst>
                                      </p:cBhvr>
                                      <p:tavLst>
                                        <p:tav tm="0">
                                          <p:val>
                                            <p:strVal val="#ppt_y"/>
                                          </p:val>
                                        </p:tav>
                                        <p:tav tm="100000">
                                          <p:val>
                                            <p:strVal val="#ppt_y"/>
                                          </p:val>
                                        </p:tav>
                                      </p:tavLst>
                                    </p:anim>
                                  </p:childTnLst>
                                </p:cTn>
                              </p:par>
                              <p:par>
                                <p:cTn id="24" presetID="39" presetClass="entr" presetSubtype="0" accel="100000" fill="hold" nodeType="with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p:cTn id="26" dur="500" fill="hold"/>
                                        <p:tgtEl>
                                          <p:spTgt spid="3">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7" dur="500" fill="hold"/>
                                        <p:tgtEl>
                                          <p:spTgt spid="3">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8" dur="500" fill="hold"/>
                                        <p:tgtEl>
                                          <p:spTgt spid="3">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29" dur="500" fill="hold"/>
                                        <p:tgtEl>
                                          <p:spTgt spid="3">
                                            <p:txEl>
                                              <p:pRg st="3" end="3"/>
                                            </p:txEl>
                                          </p:spTgt>
                                        </p:tgtEl>
                                        <p:attrNameLst>
                                          <p:attrName>ppt_y</p:attrName>
                                        </p:attrNameLst>
                                      </p:cBhvr>
                                      <p:tavLst>
                                        <p:tav tm="0">
                                          <p:val>
                                            <p:strVal val="#ppt_y"/>
                                          </p:val>
                                        </p:tav>
                                        <p:tav tm="100000">
                                          <p:val>
                                            <p:strVal val="#ppt_y"/>
                                          </p:val>
                                        </p:tav>
                                      </p:tavLst>
                                    </p:anim>
                                  </p:childTnLst>
                                </p:cTn>
                              </p:par>
                              <p:par>
                                <p:cTn id="30" presetID="39" presetClass="entr" presetSubtype="0" accel="100000" fill="hold" nodeType="with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 calcmode="lin" valueType="num">
                                      <p:cBhvr>
                                        <p:cTn id="32" dur="500" fill="hold"/>
                                        <p:tgtEl>
                                          <p:spTgt spid="3">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3" dur="500" fill="hold"/>
                                        <p:tgtEl>
                                          <p:spTgt spid="3">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4" dur="500" fill="hold"/>
                                        <p:tgtEl>
                                          <p:spTgt spid="3">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35" dur="500" fill="hold"/>
                                        <p:tgtEl>
                                          <p:spTgt spid="3">
                                            <p:txEl>
                                              <p:pRg st="4" end="4"/>
                                            </p:txEl>
                                          </p:spTgt>
                                        </p:tgtEl>
                                        <p:attrNameLst>
                                          <p:attrName>ppt_y</p:attrName>
                                        </p:attrNameLst>
                                      </p:cBhvr>
                                      <p:tavLst>
                                        <p:tav tm="0">
                                          <p:val>
                                            <p:strVal val="#ppt_y"/>
                                          </p:val>
                                        </p:tav>
                                        <p:tav tm="100000">
                                          <p:val>
                                            <p:strVal val="#ppt_y"/>
                                          </p:val>
                                        </p:tav>
                                      </p:tavLst>
                                    </p:anim>
                                  </p:childTnLst>
                                </p:cTn>
                              </p:par>
                              <p:par>
                                <p:cTn id="36" presetID="39" presetClass="entr" presetSubtype="0" accel="100000" fill="hold" nodeType="with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 calcmode="lin" valueType="num">
                                      <p:cBhvr>
                                        <p:cTn id="38" dur="500" fill="hold"/>
                                        <p:tgtEl>
                                          <p:spTgt spid="3">
                                            <p:txEl>
                                              <p:pRg st="5" end="5"/>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9" dur="500" fill="hold"/>
                                        <p:tgtEl>
                                          <p:spTgt spid="3">
                                            <p:txEl>
                                              <p:pRg st="5" end="5"/>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0" dur="500" fill="hold"/>
                                        <p:tgtEl>
                                          <p:spTgt spid="3">
                                            <p:txEl>
                                              <p:pRg st="5" end="5"/>
                                            </p:txEl>
                                          </p:spTgt>
                                        </p:tgtEl>
                                        <p:attrNameLst>
                                          <p:attrName>ppt_x</p:attrName>
                                        </p:attrNameLst>
                                      </p:cBhvr>
                                      <p:tavLst>
                                        <p:tav tm="0">
                                          <p:val>
                                            <p:strVal val="#ppt_x-.3"/>
                                          </p:val>
                                        </p:tav>
                                        <p:tav tm="50000">
                                          <p:val>
                                            <p:strVal val="#ppt_x"/>
                                          </p:val>
                                        </p:tav>
                                        <p:tav tm="100000">
                                          <p:val>
                                            <p:strVal val="#ppt_x"/>
                                          </p:val>
                                        </p:tav>
                                      </p:tavLst>
                                    </p:anim>
                                    <p:anim calcmode="lin" valueType="num">
                                      <p:cBhvr>
                                        <p:cTn id="41" dur="500" fill="hold"/>
                                        <p:tgtEl>
                                          <p:spTgt spid="3">
                                            <p:txEl>
                                              <p:pRg st="5" end="5"/>
                                            </p:txEl>
                                          </p:spTgt>
                                        </p:tgtEl>
                                        <p:attrNameLst>
                                          <p:attrName>ppt_y</p:attrName>
                                        </p:attrNameLst>
                                      </p:cBhvr>
                                      <p:tavLst>
                                        <p:tav tm="0">
                                          <p:val>
                                            <p:strVal val="#ppt_y"/>
                                          </p:val>
                                        </p:tav>
                                        <p:tav tm="100000">
                                          <p:val>
                                            <p:strVal val="#ppt_y"/>
                                          </p:val>
                                        </p:tav>
                                      </p:tavLst>
                                    </p:anim>
                                  </p:childTnLst>
                                </p:cTn>
                              </p:par>
                              <p:par>
                                <p:cTn id="42" presetID="39" presetClass="entr" presetSubtype="0" accel="100000" fill="hold" nodeType="with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 calcmode="lin" valueType="num">
                                      <p:cBhvr>
                                        <p:cTn id="44" dur="500" fill="hold"/>
                                        <p:tgtEl>
                                          <p:spTgt spid="3">
                                            <p:txEl>
                                              <p:pRg st="6" end="6"/>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5" dur="500" fill="hold"/>
                                        <p:tgtEl>
                                          <p:spTgt spid="3">
                                            <p:txEl>
                                              <p:pRg st="6" end="6"/>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6" dur="500" fill="hold"/>
                                        <p:tgtEl>
                                          <p:spTgt spid="3">
                                            <p:txEl>
                                              <p:pRg st="6" end="6"/>
                                            </p:txEl>
                                          </p:spTgt>
                                        </p:tgtEl>
                                        <p:attrNameLst>
                                          <p:attrName>ppt_x</p:attrName>
                                        </p:attrNameLst>
                                      </p:cBhvr>
                                      <p:tavLst>
                                        <p:tav tm="0">
                                          <p:val>
                                            <p:strVal val="#ppt_x-.3"/>
                                          </p:val>
                                        </p:tav>
                                        <p:tav tm="50000">
                                          <p:val>
                                            <p:strVal val="#ppt_x"/>
                                          </p:val>
                                        </p:tav>
                                        <p:tav tm="100000">
                                          <p:val>
                                            <p:strVal val="#ppt_x"/>
                                          </p:val>
                                        </p:tav>
                                      </p:tavLst>
                                    </p:anim>
                                    <p:anim calcmode="lin" valueType="num">
                                      <p:cBhvr>
                                        <p:cTn id="47"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i="1" dirty="0" smtClean="0">
                <a:solidFill>
                  <a:srgbClr val="C00000"/>
                </a:solidFill>
                <a:cs typeface="PT Simple Bold Ruled" pitchFamily="2" charset="-78"/>
              </a:rPr>
              <a:t>تابع : نموذج التركيز على المهام</a:t>
            </a:r>
            <a:endParaRPr lang="ar-SA" dirty="0">
              <a:solidFill>
                <a:srgbClr val="C00000"/>
              </a:solidFill>
            </a:endParaRPr>
          </a:p>
        </p:txBody>
      </p:sp>
      <p:sp>
        <p:nvSpPr>
          <p:cNvPr id="3" name="عنصر نائب للمحتوى 2"/>
          <p:cNvSpPr>
            <a:spLocks noGrp="1"/>
          </p:cNvSpPr>
          <p:nvPr>
            <p:ph idx="1"/>
          </p:nvPr>
        </p:nvSpPr>
        <p:spPr>
          <a:noFill/>
          <a:ln>
            <a:noFill/>
          </a:ln>
        </p:spPr>
        <p:style>
          <a:lnRef idx="1">
            <a:schemeClr val="accent3"/>
          </a:lnRef>
          <a:fillRef idx="2">
            <a:schemeClr val="accent3"/>
          </a:fillRef>
          <a:effectRef idx="1">
            <a:schemeClr val="accent3"/>
          </a:effectRef>
          <a:fontRef idx="minor">
            <a:schemeClr val="dk1"/>
          </a:fontRef>
        </p:style>
        <p:txBody>
          <a:bodyPr/>
          <a:lstStyle/>
          <a:p>
            <a:pPr>
              <a:buNone/>
            </a:pPr>
            <a:endParaRPr lang="ar-SA" dirty="0" smtClean="0"/>
          </a:p>
          <a:p>
            <a:r>
              <a:rPr lang="ar-SA" b="1" dirty="0"/>
              <a:t>مميزات هذا النموذج </a:t>
            </a:r>
            <a:endParaRPr lang="en-US" dirty="0"/>
          </a:p>
          <a:p>
            <a:pPr lvl="0"/>
            <a:r>
              <a:rPr lang="ar-SA" dirty="0"/>
              <a:t>يمكن استخدامه مع أنساق مختلفة تبدأ من العميل بشكل فوري لتضم الأسر </a:t>
            </a:r>
            <a:r>
              <a:rPr lang="ar-SA" dirty="0" err="1"/>
              <a:t>و</a:t>
            </a:r>
            <a:r>
              <a:rPr lang="ar-SA" dirty="0"/>
              <a:t> الجماعات </a:t>
            </a:r>
            <a:r>
              <a:rPr lang="ar-SA" dirty="0" err="1"/>
              <a:t>و</a:t>
            </a:r>
            <a:r>
              <a:rPr lang="ar-SA" dirty="0"/>
              <a:t> المؤسسات .</a:t>
            </a:r>
            <a:endParaRPr lang="en-US" dirty="0"/>
          </a:p>
          <a:p>
            <a:pPr lvl="0"/>
            <a:r>
              <a:rPr lang="ar-SA" dirty="0"/>
              <a:t>يمكن تنفيذ هذا النموذج في إ</a:t>
            </a:r>
            <a:r>
              <a:rPr lang="ar-SA" dirty="0" smtClean="0"/>
              <a:t>طار </a:t>
            </a:r>
            <a:r>
              <a:rPr lang="ar-SA" dirty="0"/>
              <a:t>أساليب التدخل القصير المدى </a:t>
            </a:r>
            <a:r>
              <a:rPr lang="ar-SA" dirty="0" err="1"/>
              <a:t>و</a:t>
            </a:r>
            <a:r>
              <a:rPr lang="ar-SA" dirty="0"/>
              <a:t> الذي يتم تنفيذه خلال عدد من المقابلات التي قد تتراوح ما بين 6-12 مقابلة .</a:t>
            </a:r>
            <a:endParaRPr lang="en-US" dirty="0"/>
          </a:p>
          <a:p>
            <a:pPr lvl="0"/>
            <a:r>
              <a:rPr lang="ar-SA" dirty="0" smtClean="0"/>
              <a:t>يتميز بقابليته </a:t>
            </a:r>
            <a:r>
              <a:rPr lang="ar-SA" dirty="0"/>
              <a:t>للقياس </a:t>
            </a:r>
            <a:r>
              <a:rPr lang="ar-SA" dirty="0" err="1"/>
              <a:t>و</a:t>
            </a:r>
            <a:r>
              <a:rPr lang="ar-SA" dirty="0"/>
              <a:t> التقويم .</a:t>
            </a:r>
            <a:endParaRPr lang="en-US" dirty="0"/>
          </a:p>
          <a:p>
            <a:pPr>
              <a:buNone/>
            </a:pPr>
            <a:endParaRPr lang="ar-SA"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7"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i="1" dirty="0" smtClean="0">
                <a:solidFill>
                  <a:srgbClr val="C00000"/>
                </a:solidFill>
                <a:cs typeface="PT Simple Bold Ruled" pitchFamily="2" charset="-78"/>
              </a:rPr>
              <a:t>تابع : نموذج التركيز على المهام</a:t>
            </a:r>
            <a:endParaRPr lang="ar-SA" dirty="0">
              <a:solidFill>
                <a:srgbClr val="C00000"/>
              </a:solidFill>
            </a:endParaRPr>
          </a:p>
        </p:txBody>
      </p:sp>
      <p:sp>
        <p:nvSpPr>
          <p:cNvPr id="3" name="عنصر نائب للمحتوى 2"/>
          <p:cNvSpPr>
            <a:spLocks noGrp="1"/>
          </p:cNvSpPr>
          <p:nvPr>
            <p:ph idx="1"/>
          </p:nvPr>
        </p:nvSpPr>
        <p:spPr>
          <a:noFill/>
          <a:ln>
            <a:noFill/>
          </a:ln>
        </p:spPr>
        <p:style>
          <a:lnRef idx="1">
            <a:schemeClr val="accent3"/>
          </a:lnRef>
          <a:fillRef idx="2">
            <a:schemeClr val="accent3"/>
          </a:fillRef>
          <a:effectRef idx="1">
            <a:schemeClr val="accent3"/>
          </a:effectRef>
          <a:fontRef idx="minor">
            <a:schemeClr val="dk1"/>
          </a:fontRef>
        </p:style>
        <p:txBody>
          <a:bodyPr>
            <a:normAutofit fontScale="77500" lnSpcReduction="20000"/>
          </a:bodyPr>
          <a:lstStyle/>
          <a:p>
            <a:pPr>
              <a:buNone/>
            </a:pPr>
            <a:endParaRPr lang="ar-SA" b="1" dirty="0" smtClean="0">
              <a:solidFill>
                <a:srgbClr val="C00000"/>
              </a:solidFill>
            </a:endParaRPr>
          </a:p>
          <a:p>
            <a:pPr>
              <a:buNone/>
            </a:pPr>
            <a:r>
              <a:rPr lang="ar-SA" b="1" i="1" u="sng" dirty="0">
                <a:solidFill>
                  <a:srgbClr val="C00000"/>
                </a:solidFill>
              </a:rPr>
              <a:t>خطوات تطبيق هذا </a:t>
            </a:r>
            <a:r>
              <a:rPr lang="ar-SA" b="1" i="1" u="sng" dirty="0" smtClean="0">
                <a:solidFill>
                  <a:srgbClr val="C00000"/>
                </a:solidFill>
              </a:rPr>
              <a:t>النموذج</a:t>
            </a:r>
          </a:p>
          <a:p>
            <a:pPr>
              <a:buNone/>
            </a:pPr>
            <a:endParaRPr lang="en-US" b="1" dirty="0"/>
          </a:p>
          <a:p>
            <a:pPr lvl="0"/>
            <a:r>
              <a:rPr lang="ar-SA" b="1" dirty="0"/>
              <a:t>يركز الأخصائي في المقابلة الأولى على اكتشاف </a:t>
            </a:r>
            <a:r>
              <a:rPr lang="ar-SA" b="1" dirty="0" err="1"/>
              <a:t>و</a:t>
            </a:r>
            <a:r>
              <a:rPr lang="ar-SA" b="1" dirty="0"/>
              <a:t> توضيح المشكلات التي قد </a:t>
            </a:r>
            <a:r>
              <a:rPr lang="ar-SA" b="1" dirty="0" smtClean="0"/>
              <a:t>لا يدركها </a:t>
            </a:r>
            <a:r>
              <a:rPr lang="ar-SA" b="1" dirty="0"/>
              <a:t>العميل مع </a:t>
            </a:r>
            <a:r>
              <a:rPr lang="ar-SA" b="1" dirty="0" err="1"/>
              <a:t>ضوروة</a:t>
            </a:r>
            <a:r>
              <a:rPr lang="ar-SA" b="1" dirty="0"/>
              <a:t> موافقة العميل على المشكلات التي يجب التعامل معها .</a:t>
            </a:r>
            <a:endParaRPr lang="en-US" b="1" dirty="0"/>
          </a:p>
          <a:p>
            <a:pPr lvl="0"/>
            <a:r>
              <a:rPr lang="ar-SA" b="1" dirty="0"/>
              <a:t>تحديد المدة التي يمكن أن </a:t>
            </a:r>
            <a:r>
              <a:rPr lang="ar-SA" b="1" dirty="0" err="1"/>
              <a:t>يستغرقها</a:t>
            </a:r>
            <a:r>
              <a:rPr lang="ar-SA" b="1" dirty="0"/>
              <a:t> العمل مع هذه المشكلات </a:t>
            </a:r>
            <a:r>
              <a:rPr lang="ar-SA" b="1" dirty="0" err="1"/>
              <a:t>و</a:t>
            </a:r>
            <a:r>
              <a:rPr lang="ar-SA" b="1" dirty="0"/>
              <a:t> التي قد </a:t>
            </a:r>
            <a:r>
              <a:rPr lang="ar-SA" b="1" dirty="0" err="1"/>
              <a:t>تتتراوح</a:t>
            </a:r>
            <a:r>
              <a:rPr lang="ar-SA" b="1" dirty="0"/>
              <a:t> ما بين شهرين إلى أربعة شهور تتضمن عادة عددا من المقابلات تتراوح بين 6-12مقابلة .</a:t>
            </a:r>
            <a:endParaRPr lang="en-US" b="1" dirty="0"/>
          </a:p>
          <a:p>
            <a:pPr lvl="0"/>
            <a:r>
              <a:rPr lang="ar-SA" b="1" dirty="0"/>
              <a:t>يتفق الأخصائي مع العميل على نوعية الخدمات اللازمة للقيام بالمهام .</a:t>
            </a:r>
            <a:endParaRPr lang="en-US" b="1" dirty="0"/>
          </a:p>
          <a:p>
            <a:pPr lvl="0"/>
            <a:r>
              <a:rPr lang="ar-SA" b="1" dirty="0"/>
              <a:t>بعد ذلك يقوم الأخصائي بتحديد المهام الواجب على العميل القيام بها للتخفيف من حدة المشكلات المتفق عليها . </a:t>
            </a:r>
            <a:endParaRPr lang="en-US" b="1" dirty="0"/>
          </a:p>
          <a:p>
            <a:pPr>
              <a:buNone/>
            </a:pPr>
            <a:endParaRPr lang="ar-SA"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39" presetClass="entr" presetSubtype="0" accel="10000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500" fill="hold"/>
                                        <p:tgtEl>
                                          <p:spTgt spid="3">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4" dur="500" fill="hold"/>
                                        <p:tgtEl>
                                          <p:spTgt spid="3">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5" dur="500" fill="hold"/>
                                        <p:tgtEl>
                                          <p:spTgt spid="3">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16" dur="500" fill="hold"/>
                                        <p:tgtEl>
                                          <p:spTgt spid="3">
                                            <p:txEl>
                                              <p:pRg st="1" end="1"/>
                                            </p:txEl>
                                          </p:spTgt>
                                        </p:tgtEl>
                                        <p:attrNameLst>
                                          <p:attrName>ppt_y</p:attrName>
                                        </p:attrNameLst>
                                      </p:cBhvr>
                                      <p:tavLst>
                                        <p:tav tm="0">
                                          <p:val>
                                            <p:strVal val="#ppt_y"/>
                                          </p:val>
                                        </p:tav>
                                        <p:tav tm="100000">
                                          <p:val>
                                            <p:strVal val="#ppt_y"/>
                                          </p:val>
                                        </p:tav>
                                      </p:tavLst>
                                    </p:anim>
                                  </p:childTnLst>
                                </p:cTn>
                              </p:par>
                              <p:par>
                                <p:cTn id="17" presetID="39" presetClass="entr" presetSubtype="0" accel="10000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500" fill="hold"/>
                                        <p:tgtEl>
                                          <p:spTgt spid="3">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0" dur="500" fill="hold"/>
                                        <p:tgtEl>
                                          <p:spTgt spid="3">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1" dur="500" fill="hold"/>
                                        <p:tgtEl>
                                          <p:spTgt spid="3">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22" dur="500" fill="hold"/>
                                        <p:tgtEl>
                                          <p:spTgt spid="3">
                                            <p:txEl>
                                              <p:pRg st="3" end="3"/>
                                            </p:txEl>
                                          </p:spTgt>
                                        </p:tgtEl>
                                        <p:attrNameLst>
                                          <p:attrName>ppt_y</p:attrName>
                                        </p:attrNameLst>
                                      </p:cBhvr>
                                      <p:tavLst>
                                        <p:tav tm="0">
                                          <p:val>
                                            <p:strVal val="#ppt_y"/>
                                          </p:val>
                                        </p:tav>
                                        <p:tav tm="100000">
                                          <p:val>
                                            <p:strVal val="#ppt_y"/>
                                          </p:val>
                                        </p:tav>
                                      </p:tavLst>
                                    </p:anim>
                                  </p:childTnLst>
                                </p:cTn>
                              </p:par>
                              <p:par>
                                <p:cTn id="23" presetID="39" presetClass="entr" presetSubtype="0" accel="10000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p:cTn id="25" dur="500" fill="hold"/>
                                        <p:tgtEl>
                                          <p:spTgt spid="3">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6" dur="500" fill="hold"/>
                                        <p:tgtEl>
                                          <p:spTgt spid="3">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7" dur="500" fill="hold"/>
                                        <p:tgtEl>
                                          <p:spTgt spid="3">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28" dur="500" fill="hold"/>
                                        <p:tgtEl>
                                          <p:spTgt spid="3">
                                            <p:txEl>
                                              <p:pRg st="4" end="4"/>
                                            </p:txEl>
                                          </p:spTgt>
                                        </p:tgtEl>
                                        <p:attrNameLst>
                                          <p:attrName>ppt_y</p:attrName>
                                        </p:attrNameLst>
                                      </p:cBhvr>
                                      <p:tavLst>
                                        <p:tav tm="0">
                                          <p:val>
                                            <p:strVal val="#ppt_y"/>
                                          </p:val>
                                        </p:tav>
                                        <p:tav tm="100000">
                                          <p:val>
                                            <p:strVal val="#ppt_y"/>
                                          </p:val>
                                        </p:tav>
                                      </p:tavLst>
                                    </p:anim>
                                  </p:childTnLst>
                                </p:cTn>
                              </p:par>
                              <p:par>
                                <p:cTn id="29" presetID="39" presetClass="entr" presetSubtype="0" accel="100000"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p:cTn id="31" dur="500" fill="hold"/>
                                        <p:tgtEl>
                                          <p:spTgt spid="3">
                                            <p:txEl>
                                              <p:pRg st="5" end="5"/>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2" dur="500" fill="hold"/>
                                        <p:tgtEl>
                                          <p:spTgt spid="3">
                                            <p:txEl>
                                              <p:pRg st="5" end="5"/>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3" dur="500" fill="hold"/>
                                        <p:tgtEl>
                                          <p:spTgt spid="3">
                                            <p:txEl>
                                              <p:pRg st="5" end="5"/>
                                            </p:txEl>
                                          </p:spTgt>
                                        </p:tgtEl>
                                        <p:attrNameLst>
                                          <p:attrName>ppt_x</p:attrName>
                                        </p:attrNameLst>
                                      </p:cBhvr>
                                      <p:tavLst>
                                        <p:tav tm="0">
                                          <p:val>
                                            <p:strVal val="#ppt_x-.3"/>
                                          </p:val>
                                        </p:tav>
                                        <p:tav tm="50000">
                                          <p:val>
                                            <p:strVal val="#ppt_x"/>
                                          </p:val>
                                        </p:tav>
                                        <p:tav tm="100000">
                                          <p:val>
                                            <p:strVal val="#ppt_x"/>
                                          </p:val>
                                        </p:tav>
                                      </p:tavLst>
                                    </p:anim>
                                    <p:anim calcmode="lin" valueType="num">
                                      <p:cBhvr>
                                        <p:cTn id="34" dur="500" fill="hold"/>
                                        <p:tgtEl>
                                          <p:spTgt spid="3">
                                            <p:txEl>
                                              <p:pRg st="5" end="5"/>
                                            </p:txEl>
                                          </p:spTgt>
                                        </p:tgtEl>
                                        <p:attrNameLst>
                                          <p:attrName>ppt_y</p:attrName>
                                        </p:attrNameLst>
                                      </p:cBhvr>
                                      <p:tavLst>
                                        <p:tav tm="0">
                                          <p:val>
                                            <p:strVal val="#ppt_y"/>
                                          </p:val>
                                        </p:tav>
                                        <p:tav tm="100000">
                                          <p:val>
                                            <p:strVal val="#ppt_y"/>
                                          </p:val>
                                        </p:tav>
                                      </p:tavLst>
                                    </p:anim>
                                  </p:childTnLst>
                                </p:cTn>
                              </p:par>
                              <p:par>
                                <p:cTn id="35" presetID="39" presetClass="entr" presetSubtype="0" accel="10000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p:cTn id="37" dur="500" fill="hold"/>
                                        <p:tgtEl>
                                          <p:spTgt spid="3">
                                            <p:txEl>
                                              <p:pRg st="6" end="6"/>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8" dur="500" fill="hold"/>
                                        <p:tgtEl>
                                          <p:spTgt spid="3">
                                            <p:txEl>
                                              <p:pRg st="6" end="6"/>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9" dur="500" fill="hold"/>
                                        <p:tgtEl>
                                          <p:spTgt spid="3">
                                            <p:txEl>
                                              <p:pRg st="6" end="6"/>
                                            </p:txEl>
                                          </p:spTgt>
                                        </p:tgtEl>
                                        <p:attrNameLst>
                                          <p:attrName>ppt_x</p:attrName>
                                        </p:attrNameLst>
                                      </p:cBhvr>
                                      <p:tavLst>
                                        <p:tav tm="0">
                                          <p:val>
                                            <p:strVal val="#ppt_x-.3"/>
                                          </p:val>
                                        </p:tav>
                                        <p:tav tm="50000">
                                          <p:val>
                                            <p:strVal val="#ppt_x"/>
                                          </p:val>
                                        </p:tav>
                                        <p:tav tm="100000">
                                          <p:val>
                                            <p:strVal val="#ppt_x"/>
                                          </p:val>
                                        </p:tav>
                                      </p:tavLst>
                                    </p:anim>
                                    <p:anim calcmode="lin" valueType="num">
                                      <p:cBhvr>
                                        <p:cTn id="40"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i="1" dirty="0" smtClean="0">
                <a:solidFill>
                  <a:srgbClr val="C00000"/>
                </a:solidFill>
                <a:cs typeface="PT Simple Bold Ruled" pitchFamily="2" charset="-78"/>
              </a:rPr>
              <a:t>تابع : نموذج التركيز على المهام</a:t>
            </a:r>
            <a:endParaRPr lang="ar-SA" dirty="0">
              <a:solidFill>
                <a:srgbClr val="C00000"/>
              </a:solidFill>
            </a:endParaRPr>
          </a:p>
        </p:txBody>
      </p:sp>
      <p:sp>
        <p:nvSpPr>
          <p:cNvPr id="3" name="عنصر نائب للمحتوى 2"/>
          <p:cNvSpPr>
            <a:spLocks noGrp="1"/>
          </p:cNvSpPr>
          <p:nvPr>
            <p:ph idx="1"/>
          </p:nvPr>
        </p:nvSpPr>
        <p:spPr>
          <a:noFill/>
          <a:ln>
            <a:noFill/>
          </a:ln>
        </p:spPr>
        <p:style>
          <a:lnRef idx="1">
            <a:schemeClr val="accent3"/>
          </a:lnRef>
          <a:fillRef idx="2">
            <a:schemeClr val="accent3"/>
          </a:fillRef>
          <a:effectRef idx="1">
            <a:schemeClr val="accent3"/>
          </a:effectRef>
          <a:fontRef idx="minor">
            <a:schemeClr val="dk1"/>
          </a:fontRef>
        </p:style>
        <p:txBody>
          <a:bodyPr/>
          <a:lstStyle/>
          <a:p>
            <a:pPr>
              <a:buNone/>
            </a:pPr>
            <a:endParaRPr lang="ar-SA" b="1" dirty="0" smtClean="0"/>
          </a:p>
          <a:p>
            <a:r>
              <a:rPr lang="ar-SA" b="1" i="1" u="sng" dirty="0">
                <a:solidFill>
                  <a:srgbClr val="C00000"/>
                </a:solidFill>
              </a:rPr>
              <a:t>أنواع </a:t>
            </a:r>
            <a:r>
              <a:rPr lang="ar-SA" b="1" i="1" u="sng" dirty="0" smtClean="0">
                <a:solidFill>
                  <a:srgbClr val="C00000"/>
                </a:solidFill>
              </a:rPr>
              <a:t>المهام</a:t>
            </a:r>
            <a:endParaRPr lang="en-US" b="1" i="1" u="sng" dirty="0">
              <a:solidFill>
                <a:srgbClr val="C00000"/>
              </a:solidFill>
            </a:endParaRPr>
          </a:p>
          <a:p>
            <a:pPr>
              <a:buNone/>
            </a:pPr>
            <a:r>
              <a:rPr lang="ar-SA" b="1" dirty="0" smtClean="0">
                <a:solidFill>
                  <a:srgbClr val="C00000"/>
                </a:solidFill>
              </a:rPr>
              <a:t>   # المهام </a:t>
            </a:r>
            <a:r>
              <a:rPr lang="ar-SA" b="1" dirty="0">
                <a:solidFill>
                  <a:srgbClr val="C00000"/>
                </a:solidFill>
              </a:rPr>
              <a:t>العامة </a:t>
            </a:r>
            <a:r>
              <a:rPr lang="ar-SA" b="1" dirty="0" err="1">
                <a:solidFill>
                  <a:srgbClr val="C00000"/>
                </a:solidFill>
              </a:rPr>
              <a:t>و</a:t>
            </a:r>
            <a:r>
              <a:rPr lang="ar-SA" b="1" dirty="0">
                <a:solidFill>
                  <a:srgbClr val="C00000"/>
                </a:solidFill>
              </a:rPr>
              <a:t> المهام </a:t>
            </a:r>
            <a:r>
              <a:rPr lang="ar-SA" b="1" dirty="0" smtClean="0">
                <a:solidFill>
                  <a:srgbClr val="C00000"/>
                </a:solidFill>
              </a:rPr>
              <a:t>الإجرائية/</a:t>
            </a:r>
          </a:p>
          <a:p>
            <a:r>
              <a:rPr lang="ar-SA" b="1" dirty="0" smtClean="0"/>
              <a:t>المهام </a:t>
            </a:r>
            <a:r>
              <a:rPr lang="ar-SA" b="1" dirty="0"/>
              <a:t>العامة : تركز على تزويد العميل بالمعلومات و التوجهات العامة نحو طبيعة أداء المهام و لكنها لا توضح له تماما ما الذي يجب ان يقوم به .</a:t>
            </a:r>
            <a:endParaRPr lang="en-US" b="1" dirty="0"/>
          </a:p>
          <a:p>
            <a:r>
              <a:rPr lang="ar-SA" b="1" dirty="0"/>
              <a:t>    المهام الإجرائية : مهام تتسم بالخصوصية و تدعو إى القيام بواجبات محددة و واضحة و ترتبط غالبا بالتطبيق . </a:t>
            </a:r>
            <a:endParaRPr lang="en-US" b="1" dirty="0"/>
          </a:p>
          <a:p>
            <a:pPr>
              <a:buNone/>
            </a:pPr>
            <a:endParaRPr lang="ar-SA"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9" presetClass="entr" presetSubtype="0" accel="10000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5" dur="500" fill="hold"/>
                                        <p:tgtEl>
                                          <p:spTgt spid="3">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6" dur="500" fill="hold"/>
                                        <p:tgtEl>
                                          <p:spTgt spid="3">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17" dur="500" fill="hold"/>
                                        <p:tgtEl>
                                          <p:spTgt spid="3">
                                            <p:txEl>
                                              <p:pRg st="1" end="1"/>
                                            </p:txEl>
                                          </p:spTgt>
                                        </p:tgtEl>
                                        <p:attrNameLst>
                                          <p:attrName>ppt_y</p:attrName>
                                        </p:attrNameLst>
                                      </p:cBhvr>
                                      <p:tavLst>
                                        <p:tav tm="0">
                                          <p:val>
                                            <p:strVal val="#ppt_y"/>
                                          </p:val>
                                        </p:tav>
                                        <p:tav tm="100000">
                                          <p:val>
                                            <p:strVal val="#ppt_y"/>
                                          </p:val>
                                        </p:tav>
                                      </p:tavLst>
                                    </p:anim>
                                  </p:childTnLst>
                                </p:cTn>
                              </p:par>
                              <p:par>
                                <p:cTn id="18" presetID="39" presetClass="entr" presetSubtype="0" accel="100000" fill="hold"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p:cTn id="20" dur="500" fill="hold"/>
                                        <p:tgtEl>
                                          <p:spTgt spid="3">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1" dur="500" fill="hold"/>
                                        <p:tgtEl>
                                          <p:spTgt spid="3">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2" dur="500" fill="hold"/>
                                        <p:tgtEl>
                                          <p:spTgt spid="3">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23" dur="500" fill="hold"/>
                                        <p:tgtEl>
                                          <p:spTgt spid="3">
                                            <p:txEl>
                                              <p:pRg st="2" end="2"/>
                                            </p:txEl>
                                          </p:spTgt>
                                        </p:tgtEl>
                                        <p:attrNameLst>
                                          <p:attrName>ppt_y</p:attrName>
                                        </p:attrNameLst>
                                      </p:cBhvr>
                                      <p:tavLst>
                                        <p:tav tm="0">
                                          <p:val>
                                            <p:strVal val="#ppt_y"/>
                                          </p:val>
                                        </p:tav>
                                        <p:tav tm="100000">
                                          <p:val>
                                            <p:strVal val="#ppt_y"/>
                                          </p:val>
                                        </p:tav>
                                      </p:tavLst>
                                    </p:anim>
                                  </p:childTnLst>
                                </p:cTn>
                              </p:par>
                              <p:par>
                                <p:cTn id="24" presetID="39" presetClass="entr" presetSubtype="0" accel="100000" fill="hold" nodeType="with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p:cTn id="26" dur="500" fill="hold"/>
                                        <p:tgtEl>
                                          <p:spTgt spid="3">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7" dur="500" fill="hold"/>
                                        <p:tgtEl>
                                          <p:spTgt spid="3">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8" dur="500" fill="hold"/>
                                        <p:tgtEl>
                                          <p:spTgt spid="3">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29" dur="500" fill="hold"/>
                                        <p:tgtEl>
                                          <p:spTgt spid="3">
                                            <p:txEl>
                                              <p:pRg st="3" end="3"/>
                                            </p:txEl>
                                          </p:spTgt>
                                        </p:tgtEl>
                                        <p:attrNameLst>
                                          <p:attrName>ppt_y</p:attrName>
                                        </p:attrNameLst>
                                      </p:cBhvr>
                                      <p:tavLst>
                                        <p:tav tm="0">
                                          <p:val>
                                            <p:strVal val="#ppt_y"/>
                                          </p:val>
                                        </p:tav>
                                        <p:tav tm="100000">
                                          <p:val>
                                            <p:strVal val="#ppt_y"/>
                                          </p:val>
                                        </p:tav>
                                      </p:tavLst>
                                    </p:anim>
                                  </p:childTnLst>
                                </p:cTn>
                              </p:par>
                              <p:par>
                                <p:cTn id="30" presetID="39" presetClass="entr" presetSubtype="0" accel="100000" fill="hold" nodeType="with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 calcmode="lin" valueType="num">
                                      <p:cBhvr>
                                        <p:cTn id="32" dur="500" fill="hold"/>
                                        <p:tgtEl>
                                          <p:spTgt spid="3">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3" dur="500" fill="hold"/>
                                        <p:tgtEl>
                                          <p:spTgt spid="3">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4" dur="500" fill="hold"/>
                                        <p:tgtEl>
                                          <p:spTgt spid="3">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35"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i="1" dirty="0" smtClean="0">
                <a:solidFill>
                  <a:srgbClr val="C00000"/>
                </a:solidFill>
                <a:cs typeface="PT Simple Bold Ruled" pitchFamily="2" charset="-78"/>
              </a:rPr>
              <a:t>تابع : نموذج التركيز على المهام</a:t>
            </a:r>
            <a:endParaRPr lang="ar-SA" dirty="0">
              <a:solidFill>
                <a:srgbClr val="C00000"/>
              </a:solidFill>
            </a:endParaRPr>
          </a:p>
        </p:txBody>
      </p:sp>
      <p:sp>
        <p:nvSpPr>
          <p:cNvPr id="3" name="عنصر نائب للمحتوى 2"/>
          <p:cNvSpPr>
            <a:spLocks noGrp="1"/>
          </p:cNvSpPr>
          <p:nvPr>
            <p:ph idx="1"/>
          </p:nvPr>
        </p:nvSpPr>
        <p:spPr>
          <a:xfrm>
            <a:off x="506506" y="2204864"/>
            <a:ext cx="8915400" cy="3805883"/>
          </a:xfrm>
          <a:noFill/>
          <a:ln>
            <a:noFill/>
          </a:ln>
        </p:spPr>
        <p:style>
          <a:lnRef idx="1">
            <a:schemeClr val="accent3"/>
          </a:lnRef>
          <a:fillRef idx="2">
            <a:schemeClr val="accent3"/>
          </a:fillRef>
          <a:effectRef idx="1">
            <a:schemeClr val="accent3"/>
          </a:effectRef>
          <a:fontRef idx="minor">
            <a:schemeClr val="dk1"/>
          </a:fontRef>
        </p:style>
        <p:txBody>
          <a:bodyPr>
            <a:normAutofit/>
          </a:bodyPr>
          <a:lstStyle/>
          <a:p>
            <a:pPr>
              <a:buNone/>
            </a:pPr>
            <a:endParaRPr lang="ar-SA" sz="3200" b="1" dirty="0" smtClean="0"/>
          </a:p>
          <a:p>
            <a:pPr>
              <a:buNone/>
            </a:pPr>
            <a:r>
              <a:rPr lang="ar-SA" sz="3200" b="1" dirty="0" smtClean="0">
                <a:solidFill>
                  <a:srgbClr val="C00000"/>
                </a:solidFill>
              </a:rPr>
              <a:t># المهام </a:t>
            </a:r>
            <a:r>
              <a:rPr lang="ar-SA" sz="3200" b="1" dirty="0">
                <a:solidFill>
                  <a:srgbClr val="C00000"/>
                </a:solidFill>
              </a:rPr>
              <a:t>البسيطة </a:t>
            </a:r>
            <a:r>
              <a:rPr lang="ar-SA" sz="3200" b="1" dirty="0" smtClean="0">
                <a:solidFill>
                  <a:srgbClr val="C00000"/>
                </a:solidFill>
              </a:rPr>
              <a:t>والمهام </a:t>
            </a:r>
            <a:r>
              <a:rPr lang="ar-SA" sz="3200" b="1" dirty="0">
                <a:solidFill>
                  <a:srgbClr val="C00000"/>
                </a:solidFill>
              </a:rPr>
              <a:t>المعقدة </a:t>
            </a:r>
            <a:r>
              <a:rPr lang="ar-SA" sz="3200" b="1" dirty="0" smtClean="0">
                <a:solidFill>
                  <a:srgbClr val="C00000"/>
                </a:solidFill>
              </a:rPr>
              <a:t>/</a:t>
            </a:r>
          </a:p>
          <a:p>
            <a:pPr>
              <a:buNone/>
            </a:pPr>
            <a:r>
              <a:rPr lang="ar-SA" sz="3200" b="1" dirty="0" smtClean="0"/>
              <a:t>  </a:t>
            </a:r>
            <a:r>
              <a:rPr lang="ar-SA" sz="3200" b="1" dirty="0"/>
              <a:t>المهام البسيطة : تشير إلى مهام معينة تؤدى بواسطة فرد و أنها قد تتضمن عددا من الخطوات .</a:t>
            </a:r>
            <a:endParaRPr lang="en-US" sz="3200" b="1" dirty="0"/>
          </a:p>
          <a:p>
            <a:pPr>
              <a:buNone/>
            </a:pPr>
            <a:r>
              <a:rPr lang="ar-SA" sz="3200" b="1" dirty="0" smtClean="0"/>
              <a:t>   </a:t>
            </a:r>
            <a:r>
              <a:rPr lang="ar-SA" sz="3200" b="1" dirty="0"/>
              <a:t>المهام المعقدة : هي التي تتطلب من الفرد جهود أكثر بمعنى مجموعة من المهام منفصلة و إن كانت بينها علاقة .</a:t>
            </a:r>
            <a:endParaRPr lang="en-US" sz="3200" b="1" dirty="0"/>
          </a:p>
          <a:p>
            <a:pPr>
              <a:buNone/>
            </a:pPr>
            <a:endParaRPr lang="ar-SA" sz="32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iterate type="lt">
                                    <p:tmPct val="5000"/>
                                  </p:iterate>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par>
                                <p:cTn id="18" presetID="31" presetClass="entr" presetSubtype="0" fill="hold" nodeType="withEffect">
                                  <p:stCondLst>
                                    <p:cond delay="0"/>
                                  </p:stCondLst>
                                  <p:iterate type="lt">
                                    <p:tmPct val="5000"/>
                                  </p:iterate>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p:cTn id="20"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1"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2"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3" dur="1000"/>
                                        <p:tgtEl>
                                          <p:spTgt spid="3">
                                            <p:txEl>
                                              <p:pRg st="2" end="2"/>
                                            </p:txEl>
                                          </p:spTgt>
                                        </p:tgtEl>
                                      </p:cBhvr>
                                    </p:animEffect>
                                  </p:childTnLst>
                                </p:cTn>
                              </p:par>
                              <p:par>
                                <p:cTn id="24" presetID="31" presetClass="entr" presetSubtype="0" fill="hold" nodeType="withEffect">
                                  <p:stCondLst>
                                    <p:cond delay="0"/>
                                  </p:stCondLst>
                                  <p:iterate type="lt">
                                    <p:tmPct val="5000"/>
                                  </p:iterate>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p:cTn id="26"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7"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8"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9"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i="1" dirty="0" smtClean="0">
                <a:solidFill>
                  <a:srgbClr val="C00000"/>
                </a:solidFill>
                <a:cs typeface="PT Simple Bold Ruled" pitchFamily="2" charset="-78"/>
              </a:rPr>
              <a:t>تابع : نموذج التركيز على المهام</a:t>
            </a:r>
            <a:endParaRPr lang="ar-SA" dirty="0">
              <a:solidFill>
                <a:srgbClr val="C00000"/>
              </a:solidFill>
            </a:endParaRPr>
          </a:p>
        </p:txBody>
      </p:sp>
      <p:sp>
        <p:nvSpPr>
          <p:cNvPr id="3" name="عنصر نائب للمحتوى 2"/>
          <p:cNvSpPr>
            <a:spLocks noGrp="1"/>
          </p:cNvSpPr>
          <p:nvPr>
            <p:ph idx="1"/>
          </p:nvPr>
        </p:nvSpPr>
        <p:spPr>
          <a:noFill/>
          <a:ln>
            <a:noFill/>
          </a:ln>
        </p:spPr>
        <p:style>
          <a:lnRef idx="1">
            <a:schemeClr val="accent3"/>
          </a:lnRef>
          <a:fillRef idx="2">
            <a:schemeClr val="accent3"/>
          </a:fillRef>
          <a:effectRef idx="1">
            <a:schemeClr val="accent3"/>
          </a:effectRef>
          <a:fontRef idx="minor">
            <a:schemeClr val="dk1"/>
          </a:fontRef>
        </p:style>
        <p:txBody>
          <a:bodyPr>
            <a:normAutofit fontScale="85000" lnSpcReduction="10000"/>
          </a:bodyPr>
          <a:lstStyle/>
          <a:p>
            <a:pPr>
              <a:buNone/>
            </a:pPr>
            <a:endParaRPr lang="ar-SA" b="1" dirty="0" smtClean="0"/>
          </a:p>
          <a:p>
            <a:pPr>
              <a:buNone/>
            </a:pPr>
            <a:r>
              <a:rPr lang="ar-SA" b="1" dirty="0" smtClean="0">
                <a:solidFill>
                  <a:srgbClr val="C00000"/>
                </a:solidFill>
              </a:rPr>
              <a:t># المهام </a:t>
            </a:r>
            <a:r>
              <a:rPr lang="ar-SA" b="1" dirty="0">
                <a:solidFill>
                  <a:srgbClr val="C00000"/>
                </a:solidFill>
              </a:rPr>
              <a:t>الفردية </a:t>
            </a:r>
            <a:r>
              <a:rPr lang="ar-SA" b="1" dirty="0" smtClean="0">
                <a:solidFill>
                  <a:srgbClr val="C00000"/>
                </a:solidFill>
              </a:rPr>
              <a:t>والمتبادلة والمشتركة </a:t>
            </a:r>
            <a:endParaRPr lang="en-US" b="1" dirty="0">
              <a:solidFill>
                <a:srgbClr val="C00000"/>
              </a:solidFill>
            </a:endParaRPr>
          </a:p>
          <a:p>
            <a:r>
              <a:rPr lang="ar-SA" b="1" dirty="0"/>
              <a:t>المهام الفردية : هي التي تنفذ بواسطة العميل بمفرده حتى و إن تضمنت العديد من الخطوات .</a:t>
            </a:r>
            <a:endParaRPr lang="en-US" b="1" dirty="0"/>
          </a:p>
          <a:p>
            <a:r>
              <a:rPr lang="ar-SA" b="1" dirty="0"/>
              <a:t>المهام المتبادلة : هي مهام متداخلة يتم تنفيذها بواسطة أفراد مختلفين و غالبا ما يكونوا من نفس الاسرة و اهم ما يميزها أنها تشير إلى الفعل و رد الفعل .</a:t>
            </a:r>
            <a:endParaRPr lang="en-US" b="1" dirty="0"/>
          </a:p>
          <a:p>
            <a:r>
              <a:rPr lang="ar-SA" b="1" dirty="0"/>
              <a:t>المهام المشتركة : تشير إلى مهمة واحدة تنفذ بواسطة شخصين أو أكثر .</a:t>
            </a:r>
            <a:endParaRPr lang="en-US" b="1" dirty="0"/>
          </a:p>
          <a:p>
            <a:r>
              <a:rPr lang="ar-SA" b="1" dirty="0" smtClean="0"/>
              <a:t>بالإضافة </a:t>
            </a:r>
            <a:r>
              <a:rPr lang="ar-SA" b="1" dirty="0"/>
              <a:t>إلى ذلك هناك مهام قد تنفذ لمرة واحدة </a:t>
            </a:r>
            <a:r>
              <a:rPr lang="ar-SA" b="1" dirty="0" err="1"/>
              <a:t>و</a:t>
            </a:r>
            <a:r>
              <a:rPr lang="ar-SA" b="1" dirty="0"/>
              <a:t> مهام قد يتم تنفيذها </a:t>
            </a:r>
            <a:r>
              <a:rPr lang="ar-SA" b="1" dirty="0" smtClean="0"/>
              <a:t>أكثر </a:t>
            </a:r>
            <a:r>
              <a:rPr lang="ar-SA" b="1" dirty="0"/>
              <a:t>من مرة. </a:t>
            </a:r>
            <a:endParaRPr lang="en-US" b="1" dirty="0"/>
          </a:p>
          <a:p>
            <a:pPr>
              <a:buNone/>
            </a:pPr>
            <a:endParaRPr lang="ar-SA"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3"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
                                        <p:tgtEl>
                                          <p:spTgt spid="3">
                                            <p:txEl>
                                              <p:pRg st="1" end="1"/>
                                            </p:txEl>
                                          </p:spTgt>
                                        </p:tgtEl>
                                      </p:cBhvr>
                                    </p:animEffect>
                                    <p:anim calcmode="lin" valueType="num">
                                      <p:cBhvr>
                                        <p:cTn id="15" dur="4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400" fill="hold"/>
                                        <p:tgtEl>
                                          <p:spTgt spid="3">
                                            <p:txEl>
                                              <p:pRg st="1" end="1"/>
                                            </p:txEl>
                                          </p:spTgt>
                                        </p:tgtEl>
                                        <p:attrNameLst>
                                          <p:attrName>ppt_y</p:attrName>
                                        </p:attrNameLst>
                                      </p:cBhvr>
                                      <p:tavLst>
                                        <p:tav tm="0">
                                          <p:val>
                                            <p:strVal val="#ppt_y+0.31"/>
                                          </p:val>
                                        </p:tav>
                                        <p:tav tm="100000">
                                          <p:val>
                                            <p:strVal val="#ppt_y+0.31"/>
                                          </p:val>
                                        </p:tav>
                                      </p:tavLst>
                                    </p:anim>
                                    <p:anim calcmode="lin" valueType="num">
                                      <p:cBhvr>
                                        <p:cTn id="17" dur="600" decel="50000" fill="hold">
                                          <p:stCondLst>
                                            <p:cond delay="400"/>
                                          </p:stCondLst>
                                        </p:cTn>
                                        <p:tgtEl>
                                          <p:spTgt spid="3">
                                            <p:txEl>
                                              <p:pRg st="1" end="1"/>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8" dur="600" decel="50000" fill="hold">
                                          <p:stCondLst>
                                            <p:cond delay="400"/>
                                          </p:stCondLst>
                                        </p:cTn>
                                        <p:tgtEl>
                                          <p:spTgt spid="3">
                                            <p:txEl>
                                              <p:pRg st="1" end="1"/>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19" presetID="43" presetClass="entr" presetSubtype="0"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
                                        <p:tgtEl>
                                          <p:spTgt spid="3">
                                            <p:txEl>
                                              <p:pRg st="2" end="2"/>
                                            </p:txEl>
                                          </p:spTgt>
                                        </p:tgtEl>
                                      </p:cBhvr>
                                    </p:animEffect>
                                    <p:anim calcmode="lin" valueType="num">
                                      <p:cBhvr>
                                        <p:cTn id="22" dur="4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400" fill="hold"/>
                                        <p:tgtEl>
                                          <p:spTgt spid="3">
                                            <p:txEl>
                                              <p:pRg st="2" end="2"/>
                                            </p:txEl>
                                          </p:spTgt>
                                        </p:tgtEl>
                                        <p:attrNameLst>
                                          <p:attrName>ppt_y</p:attrName>
                                        </p:attrNameLst>
                                      </p:cBhvr>
                                      <p:tavLst>
                                        <p:tav tm="0">
                                          <p:val>
                                            <p:strVal val="#ppt_y+0.31"/>
                                          </p:val>
                                        </p:tav>
                                        <p:tav tm="100000">
                                          <p:val>
                                            <p:strVal val="#ppt_y+0.31"/>
                                          </p:val>
                                        </p:tav>
                                      </p:tavLst>
                                    </p:anim>
                                    <p:anim calcmode="lin" valueType="num">
                                      <p:cBhvr>
                                        <p:cTn id="24" dur="600" decel="50000" fill="hold">
                                          <p:stCondLst>
                                            <p:cond delay="400"/>
                                          </p:stCondLst>
                                        </p:cTn>
                                        <p:tgtEl>
                                          <p:spTgt spid="3">
                                            <p:txEl>
                                              <p:pRg st="2" end="2"/>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5" dur="600" decel="50000" fill="hold">
                                          <p:stCondLst>
                                            <p:cond delay="400"/>
                                          </p:stCondLst>
                                        </p:cTn>
                                        <p:tgtEl>
                                          <p:spTgt spid="3">
                                            <p:txEl>
                                              <p:pRg st="2" end="2"/>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26" presetID="43" presetClass="entr" presetSubtype="0" fill="hold" nodeType="with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
                                        <p:tgtEl>
                                          <p:spTgt spid="3">
                                            <p:txEl>
                                              <p:pRg st="3" end="3"/>
                                            </p:txEl>
                                          </p:spTgt>
                                        </p:tgtEl>
                                      </p:cBhvr>
                                    </p:animEffect>
                                    <p:anim calcmode="lin" valueType="num">
                                      <p:cBhvr>
                                        <p:cTn id="29" dur="4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400" fill="hold"/>
                                        <p:tgtEl>
                                          <p:spTgt spid="3">
                                            <p:txEl>
                                              <p:pRg st="3" end="3"/>
                                            </p:txEl>
                                          </p:spTgt>
                                        </p:tgtEl>
                                        <p:attrNameLst>
                                          <p:attrName>ppt_y</p:attrName>
                                        </p:attrNameLst>
                                      </p:cBhvr>
                                      <p:tavLst>
                                        <p:tav tm="0">
                                          <p:val>
                                            <p:strVal val="#ppt_y+0.31"/>
                                          </p:val>
                                        </p:tav>
                                        <p:tav tm="100000">
                                          <p:val>
                                            <p:strVal val="#ppt_y+0.31"/>
                                          </p:val>
                                        </p:tav>
                                      </p:tavLst>
                                    </p:anim>
                                    <p:anim calcmode="lin" valueType="num">
                                      <p:cBhvr>
                                        <p:cTn id="31" dur="600" decel="50000" fill="hold">
                                          <p:stCondLst>
                                            <p:cond delay="400"/>
                                          </p:stCondLst>
                                        </p:cTn>
                                        <p:tgtEl>
                                          <p:spTgt spid="3">
                                            <p:txEl>
                                              <p:pRg st="3" end="3"/>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2" dur="600" decel="50000" fill="hold">
                                          <p:stCondLst>
                                            <p:cond delay="400"/>
                                          </p:stCondLst>
                                        </p:cTn>
                                        <p:tgtEl>
                                          <p:spTgt spid="3">
                                            <p:txEl>
                                              <p:pRg st="3" end="3"/>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33" presetID="43" presetClass="entr" presetSubtype="0" fill="hold" nodeType="with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
                                        <p:tgtEl>
                                          <p:spTgt spid="3">
                                            <p:txEl>
                                              <p:pRg st="4" end="4"/>
                                            </p:txEl>
                                          </p:spTgt>
                                        </p:tgtEl>
                                      </p:cBhvr>
                                    </p:animEffect>
                                    <p:anim calcmode="lin" valueType="num">
                                      <p:cBhvr>
                                        <p:cTn id="36" dur="4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400" fill="hold"/>
                                        <p:tgtEl>
                                          <p:spTgt spid="3">
                                            <p:txEl>
                                              <p:pRg st="4" end="4"/>
                                            </p:txEl>
                                          </p:spTgt>
                                        </p:tgtEl>
                                        <p:attrNameLst>
                                          <p:attrName>ppt_y</p:attrName>
                                        </p:attrNameLst>
                                      </p:cBhvr>
                                      <p:tavLst>
                                        <p:tav tm="0">
                                          <p:val>
                                            <p:strVal val="#ppt_y+0.31"/>
                                          </p:val>
                                        </p:tav>
                                        <p:tav tm="100000">
                                          <p:val>
                                            <p:strVal val="#ppt_y+0.31"/>
                                          </p:val>
                                        </p:tav>
                                      </p:tavLst>
                                    </p:anim>
                                    <p:anim calcmode="lin" valueType="num">
                                      <p:cBhvr>
                                        <p:cTn id="38" dur="600" decel="50000" fill="hold">
                                          <p:stCondLst>
                                            <p:cond delay="400"/>
                                          </p:stCondLst>
                                        </p:cTn>
                                        <p:tgtEl>
                                          <p:spTgt spid="3">
                                            <p:txEl>
                                              <p:pRg st="4" end="4"/>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9" dur="600" decel="50000" fill="hold">
                                          <p:stCondLst>
                                            <p:cond delay="400"/>
                                          </p:stCondLst>
                                        </p:cTn>
                                        <p:tgtEl>
                                          <p:spTgt spid="3">
                                            <p:txEl>
                                              <p:pRg st="4" end="4"/>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40" presetID="43" presetClass="entr" presetSubtype="0" fill="hold" nodeType="with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
                                        <p:tgtEl>
                                          <p:spTgt spid="3">
                                            <p:txEl>
                                              <p:pRg st="5" end="5"/>
                                            </p:txEl>
                                          </p:spTgt>
                                        </p:tgtEl>
                                      </p:cBhvr>
                                    </p:animEffect>
                                    <p:anim calcmode="lin" valueType="num">
                                      <p:cBhvr>
                                        <p:cTn id="43" dur="4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400" fill="hold"/>
                                        <p:tgtEl>
                                          <p:spTgt spid="3">
                                            <p:txEl>
                                              <p:pRg st="5" end="5"/>
                                            </p:txEl>
                                          </p:spTgt>
                                        </p:tgtEl>
                                        <p:attrNameLst>
                                          <p:attrName>ppt_y</p:attrName>
                                        </p:attrNameLst>
                                      </p:cBhvr>
                                      <p:tavLst>
                                        <p:tav tm="0">
                                          <p:val>
                                            <p:strVal val="#ppt_y+0.31"/>
                                          </p:val>
                                        </p:tav>
                                        <p:tav tm="100000">
                                          <p:val>
                                            <p:strVal val="#ppt_y+0.31"/>
                                          </p:val>
                                        </p:tav>
                                      </p:tavLst>
                                    </p:anim>
                                    <p:anim calcmode="lin" valueType="num">
                                      <p:cBhvr>
                                        <p:cTn id="45" dur="600" decel="50000" fill="hold">
                                          <p:stCondLst>
                                            <p:cond delay="400"/>
                                          </p:stCondLst>
                                        </p:cTn>
                                        <p:tgtEl>
                                          <p:spTgt spid="3">
                                            <p:txEl>
                                              <p:pRg st="5" end="5"/>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46" dur="600" decel="50000" fill="hold">
                                          <p:stCondLst>
                                            <p:cond delay="400"/>
                                          </p:stCondLst>
                                        </p:cTn>
                                        <p:tgtEl>
                                          <p:spTgt spid="3">
                                            <p:txEl>
                                              <p:pRg st="5" end="5"/>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i="1" dirty="0" smtClean="0">
                <a:solidFill>
                  <a:srgbClr val="C00000"/>
                </a:solidFill>
                <a:cs typeface="PT Simple Bold Ruled" pitchFamily="2" charset="-78"/>
              </a:rPr>
              <a:t>نموذج التدخل باستخدام مفهوم الذات</a:t>
            </a:r>
            <a:endParaRPr lang="ar-SA" dirty="0">
              <a:solidFill>
                <a:srgbClr val="C00000"/>
              </a:solidFill>
            </a:endParaRPr>
          </a:p>
        </p:txBody>
      </p:sp>
      <p:sp>
        <p:nvSpPr>
          <p:cNvPr id="3" name="عنصر نائب للمحتوى 2"/>
          <p:cNvSpPr>
            <a:spLocks noGrp="1"/>
          </p:cNvSpPr>
          <p:nvPr>
            <p:ph idx="1"/>
          </p:nvPr>
        </p:nvSpPr>
        <p:spPr>
          <a:noFill/>
        </p:spPr>
        <p:txBody>
          <a:bodyPr>
            <a:normAutofit fontScale="77500" lnSpcReduction="20000"/>
          </a:bodyPr>
          <a:lstStyle/>
          <a:p>
            <a:pPr>
              <a:buNone/>
            </a:pPr>
            <a:endParaRPr lang="ar-SA" b="1" dirty="0" smtClean="0"/>
          </a:p>
          <a:p>
            <a:r>
              <a:rPr lang="ar-SA" b="1" dirty="0"/>
              <a:t>و قد حدد البعض وظائف الذات فيما يلي : </a:t>
            </a:r>
            <a:endParaRPr lang="en-US" b="1" dirty="0"/>
          </a:p>
          <a:p>
            <a:pPr>
              <a:buNone/>
            </a:pPr>
            <a:endParaRPr lang="en-US" b="1" dirty="0"/>
          </a:p>
          <a:p>
            <a:pPr lvl="0"/>
            <a:r>
              <a:rPr lang="ar-SA" b="1" dirty="0"/>
              <a:t>اختبار الواقع .</a:t>
            </a:r>
            <a:endParaRPr lang="en-US" b="1" dirty="0"/>
          </a:p>
          <a:p>
            <a:pPr lvl="0"/>
            <a:r>
              <a:rPr lang="ar-SA" b="1" dirty="0"/>
              <a:t>الحكم .</a:t>
            </a:r>
            <a:endParaRPr lang="en-US" b="1" dirty="0"/>
          </a:p>
          <a:p>
            <a:pPr lvl="0"/>
            <a:r>
              <a:rPr lang="ar-SA" b="1" dirty="0"/>
              <a:t>القدرة على تفهم الواقع المرتبط بالنفس </a:t>
            </a:r>
            <a:r>
              <a:rPr lang="ar-SA" b="1" dirty="0" err="1"/>
              <a:t>و</a:t>
            </a:r>
            <a:r>
              <a:rPr lang="ar-SA" b="1" dirty="0"/>
              <a:t> العالم </a:t>
            </a:r>
            <a:r>
              <a:rPr lang="ar-SA" b="1" dirty="0" err="1"/>
              <a:t>الخاجي</a:t>
            </a:r>
            <a:r>
              <a:rPr lang="ar-SA" b="1" dirty="0"/>
              <a:t> .</a:t>
            </a:r>
            <a:endParaRPr lang="en-US" b="1" dirty="0"/>
          </a:p>
          <a:p>
            <a:pPr lvl="0"/>
            <a:r>
              <a:rPr lang="ar-SA" b="1" dirty="0"/>
              <a:t>قدرة التنظيم </a:t>
            </a:r>
            <a:r>
              <a:rPr lang="ar-SA" b="1" dirty="0" err="1"/>
              <a:t>و</a:t>
            </a:r>
            <a:r>
              <a:rPr lang="ar-SA" b="1" dirty="0"/>
              <a:t> التحكم في الدوافع </a:t>
            </a:r>
            <a:r>
              <a:rPr lang="ar-SA" b="1" dirty="0" err="1"/>
              <a:t>و</a:t>
            </a:r>
            <a:r>
              <a:rPr lang="ar-SA" b="1" dirty="0"/>
              <a:t> النزوات .</a:t>
            </a:r>
            <a:endParaRPr lang="en-US" b="1" dirty="0"/>
          </a:p>
          <a:p>
            <a:pPr lvl="0"/>
            <a:r>
              <a:rPr lang="ar-SA" b="1" dirty="0"/>
              <a:t>تنمية </a:t>
            </a:r>
            <a:r>
              <a:rPr lang="ar-SA" b="1" dirty="0" err="1"/>
              <a:t>و</a:t>
            </a:r>
            <a:r>
              <a:rPr lang="ar-SA" b="1" dirty="0"/>
              <a:t> بناء العلاقات الشخصية .</a:t>
            </a:r>
            <a:endParaRPr lang="en-US" b="1" dirty="0"/>
          </a:p>
          <a:p>
            <a:pPr lvl="0"/>
            <a:r>
              <a:rPr lang="ar-SA" b="1" dirty="0"/>
              <a:t>عمليات التفكير .</a:t>
            </a:r>
            <a:endParaRPr lang="en-US" b="1" dirty="0"/>
          </a:p>
          <a:p>
            <a:pPr lvl="0"/>
            <a:r>
              <a:rPr lang="ar-SA" b="1" dirty="0"/>
              <a:t>التوائم الارتدادي لمساعدة الذات على التكيف .</a:t>
            </a:r>
            <a:endParaRPr lang="en-US" b="1" dirty="0"/>
          </a:p>
          <a:p>
            <a:pPr lvl="0"/>
            <a:r>
              <a:rPr lang="ar-SA" b="1" dirty="0"/>
              <a:t>الوظائف الدفاعية .</a:t>
            </a:r>
            <a:endParaRPr lang="en-US" b="1" dirty="0"/>
          </a:p>
          <a:p>
            <a:pPr>
              <a:buNone/>
            </a:pPr>
            <a:endParaRPr lang="ar-SA"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
                                        <p:tgtEl>
                                          <p:spTgt spid="2"/>
                                        </p:tgtEl>
                                      </p:cBhvr>
                                    </p:animEffect>
                                    <p:anim calcmode="lin" valueType="num">
                                      <p:cBhvr>
                                        <p:cTn id="8" dur="400" fill="hold"/>
                                        <p:tgtEl>
                                          <p:spTgt spid="2"/>
                                        </p:tgtEl>
                                        <p:attrNameLst>
                                          <p:attrName>ppt_x</p:attrName>
                                        </p:attrNameLst>
                                      </p:cBhvr>
                                      <p:tavLst>
                                        <p:tav tm="0">
                                          <p:val>
                                            <p:strVal val="#ppt_x"/>
                                          </p:val>
                                        </p:tav>
                                        <p:tav tm="100000">
                                          <p:val>
                                            <p:strVal val="#ppt_x"/>
                                          </p:val>
                                        </p:tav>
                                      </p:tavLst>
                                    </p:anim>
                                    <p:anim calcmode="lin" valueType="num">
                                      <p:cBhvr>
                                        <p:cTn id="9" dur="400" fill="hold"/>
                                        <p:tgtEl>
                                          <p:spTgt spid="2"/>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30" presetClass="entr" presetSubtype="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800" decel="100000"/>
                                        <p:tgtEl>
                                          <p:spTgt spid="3">
                                            <p:txEl>
                                              <p:pRg st="1" end="1"/>
                                            </p:txEl>
                                          </p:spTgt>
                                        </p:tgtEl>
                                      </p:cBhvr>
                                    </p:animEffect>
                                    <p:anim calcmode="lin" valueType="num">
                                      <p:cBhvr>
                                        <p:cTn id="17" dur="800" decel="100000" fill="hold"/>
                                        <p:tgtEl>
                                          <p:spTgt spid="3">
                                            <p:txEl>
                                              <p:pRg st="1" end="1"/>
                                            </p:txEl>
                                          </p:spTgt>
                                        </p:tgtEl>
                                        <p:attrNameLst>
                                          <p:attrName>style.rotation</p:attrName>
                                        </p:attrNameLst>
                                      </p:cBhvr>
                                      <p:tavLst>
                                        <p:tav tm="0">
                                          <p:val>
                                            <p:fltVal val="-90"/>
                                          </p:val>
                                        </p:tav>
                                        <p:tav tm="100000">
                                          <p:val>
                                            <p:fltVal val="0"/>
                                          </p:val>
                                        </p:tav>
                                      </p:tavLst>
                                    </p:anim>
                                    <p:anim calcmode="lin" valueType="num">
                                      <p:cBhvr>
                                        <p:cTn id="18" dur="800" decel="100000" fill="hold"/>
                                        <p:tgtEl>
                                          <p:spTgt spid="3">
                                            <p:txEl>
                                              <p:pRg st="1" end="1"/>
                                            </p:txEl>
                                          </p:spTgt>
                                        </p:tgtEl>
                                        <p:attrNameLst>
                                          <p:attrName>ppt_x</p:attrName>
                                        </p:attrNameLst>
                                      </p:cBhvr>
                                      <p:tavLst>
                                        <p:tav tm="0">
                                          <p:val>
                                            <p:strVal val="#ppt_x+0.4"/>
                                          </p:val>
                                        </p:tav>
                                        <p:tav tm="100000">
                                          <p:val>
                                            <p:strVal val="#ppt_x-0.05"/>
                                          </p:val>
                                        </p:tav>
                                      </p:tavLst>
                                    </p:anim>
                                    <p:anim calcmode="lin" valueType="num">
                                      <p:cBhvr>
                                        <p:cTn id="19" dur="800" decel="100000" fill="hold"/>
                                        <p:tgtEl>
                                          <p:spTgt spid="3">
                                            <p:txEl>
                                              <p:pRg st="1" end="1"/>
                                            </p:txEl>
                                          </p:spTgt>
                                        </p:tgtEl>
                                        <p:attrNameLst>
                                          <p:attrName>ppt_y</p:attrName>
                                        </p:attrNameLst>
                                      </p:cBhvr>
                                      <p:tavLst>
                                        <p:tav tm="0">
                                          <p:val>
                                            <p:strVal val="#ppt_y-0.4"/>
                                          </p:val>
                                        </p:tav>
                                        <p:tav tm="100000">
                                          <p:val>
                                            <p:strVal val="#ppt_y+0.1"/>
                                          </p:val>
                                        </p:tav>
                                      </p:tavLst>
                                    </p:anim>
                                    <p:anim calcmode="lin" valueType="num">
                                      <p:cBhvr>
                                        <p:cTn id="20" dur="200" accel="100000" fill="hold">
                                          <p:stCondLst>
                                            <p:cond delay="800"/>
                                          </p:stCondLst>
                                        </p:cTn>
                                        <p:tgtEl>
                                          <p:spTgt spid="3">
                                            <p:txEl>
                                              <p:pRg st="1" end="1"/>
                                            </p:txEl>
                                          </p:spTgt>
                                        </p:tgtEl>
                                        <p:attrNameLst>
                                          <p:attrName>ppt_x</p:attrName>
                                        </p:attrNameLst>
                                      </p:cBhvr>
                                      <p:tavLst>
                                        <p:tav tm="0">
                                          <p:val>
                                            <p:strVal val="#ppt_x-0.05"/>
                                          </p:val>
                                        </p:tav>
                                        <p:tav tm="100000">
                                          <p:val>
                                            <p:strVal val="#ppt_x"/>
                                          </p:val>
                                        </p:tav>
                                      </p:tavLst>
                                    </p:anim>
                                    <p:anim calcmode="lin" valueType="num">
                                      <p:cBhvr>
                                        <p:cTn id="21" dur="200" accel="100000" fill="hold">
                                          <p:stCondLst>
                                            <p:cond delay="800"/>
                                          </p:stCondLst>
                                        </p:cTn>
                                        <p:tgtEl>
                                          <p:spTgt spid="3">
                                            <p:txEl>
                                              <p:pRg st="1" end="1"/>
                                            </p:txEl>
                                          </p:spTgt>
                                        </p:tgtEl>
                                        <p:attrNameLst>
                                          <p:attrName>ppt_y</p:attrName>
                                        </p:attrNameLst>
                                      </p:cBhvr>
                                      <p:tavLst>
                                        <p:tav tm="0">
                                          <p:val>
                                            <p:strVal val="#ppt_y+0.1"/>
                                          </p:val>
                                        </p:tav>
                                        <p:tav tm="100000">
                                          <p:val>
                                            <p:strVal val="#ppt_y"/>
                                          </p:val>
                                        </p:tav>
                                      </p:tavLst>
                                    </p:anim>
                                  </p:childTnLst>
                                </p:cTn>
                              </p:par>
                              <p:par>
                                <p:cTn id="22" presetID="30" presetClass="entr" presetSubtype="0"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800" decel="100000"/>
                                        <p:tgtEl>
                                          <p:spTgt spid="3">
                                            <p:txEl>
                                              <p:pRg st="3" end="3"/>
                                            </p:txEl>
                                          </p:spTgt>
                                        </p:tgtEl>
                                      </p:cBhvr>
                                    </p:animEffect>
                                    <p:anim calcmode="lin" valueType="num">
                                      <p:cBhvr>
                                        <p:cTn id="25" dur="800" decel="100000" fill="hold"/>
                                        <p:tgtEl>
                                          <p:spTgt spid="3">
                                            <p:txEl>
                                              <p:pRg st="3" end="3"/>
                                            </p:txEl>
                                          </p:spTgt>
                                        </p:tgtEl>
                                        <p:attrNameLst>
                                          <p:attrName>style.rotation</p:attrName>
                                        </p:attrNameLst>
                                      </p:cBhvr>
                                      <p:tavLst>
                                        <p:tav tm="0">
                                          <p:val>
                                            <p:fltVal val="-90"/>
                                          </p:val>
                                        </p:tav>
                                        <p:tav tm="100000">
                                          <p:val>
                                            <p:fltVal val="0"/>
                                          </p:val>
                                        </p:tav>
                                      </p:tavLst>
                                    </p:anim>
                                    <p:anim calcmode="lin" valueType="num">
                                      <p:cBhvr>
                                        <p:cTn id="26" dur="800" decel="100000" fill="hold"/>
                                        <p:tgtEl>
                                          <p:spTgt spid="3">
                                            <p:txEl>
                                              <p:pRg st="3" end="3"/>
                                            </p:txEl>
                                          </p:spTgt>
                                        </p:tgtEl>
                                        <p:attrNameLst>
                                          <p:attrName>ppt_x</p:attrName>
                                        </p:attrNameLst>
                                      </p:cBhvr>
                                      <p:tavLst>
                                        <p:tav tm="0">
                                          <p:val>
                                            <p:strVal val="#ppt_x+0.4"/>
                                          </p:val>
                                        </p:tav>
                                        <p:tav tm="100000">
                                          <p:val>
                                            <p:strVal val="#ppt_x-0.05"/>
                                          </p:val>
                                        </p:tav>
                                      </p:tavLst>
                                    </p:anim>
                                    <p:anim calcmode="lin" valueType="num">
                                      <p:cBhvr>
                                        <p:cTn id="27" dur="800" decel="100000" fill="hold"/>
                                        <p:tgtEl>
                                          <p:spTgt spid="3">
                                            <p:txEl>
                                              <p:pRg st="3" end="3"/>
                                            </p:txEl>
                                          </p:spTgt>
                                        </p:tgtEl>
                                        <p:attrNameLst>
                                          <p:attrName>ppt_y</p:attrName>
                                        </p:attrNameLst>
                                      </p:cBhvr>
                                      <p:tavLst>
                                        <p:tav tm="0">
                                          <p:val>
                                            <p:strVal val="#ppt_y-0.4"/>
                                          </p:val>
                                        </p:tav>
                                        <p:tav tm="100000">
                                          <p:val>
                                            <p:strVal val="#ppt_y+0.1"/>
                                          </p:val>
                                        </p:tav>
                                      </p:tavLst>
                                    </p:anim>
                                    <p:anim calcmode="lin" valueType="num">
                                      <p:cBhvr>
                                        <p:cTn id="28" dur="200" accel="100000" fill="hold">
                                          <p:stCondLst>
                                            <p:cond delay="800"/>
                                          </p:stCondLst>
                                        </p:cTn>
                                        <p:tgtEl>
                                          <p:spTgt spid="3">
                                            <p:txEl>
                                              <p:pRg st="3" end="3"/>
                                            </p:txEl>
                                          </p:spTgt>
                                        </p:tgtEl>
                                        <p:attrNameLst>
                                          <p:attrName>ppt_x</p:attrName>
                                        </p:attrNameLst>
                                      </p:cBhvr>
                                      <p:tavLst>
                                        <p:tav tm="0">
                                          <p:val>
                                            <p:strVal val="#ppt_x-0.05"/>
                                          </p:val>
                                        </p:tav>
                                        <p:tav tm="100000">
                                          <p:val>
                                            <p:strVal val="#ppt_x"/>
                                          </p:val>
                                        </p:tav>
                                      </p:tavLst>
                                    </p:anim>
                                    <p:anim calcmode="lin" valueType="num">
                                      <p:cBhvr>
                                        <p:cTn id="29" dur="200" accel="100000" fill="hold">
                                          <p:stCondLst>
                                            <p:cond delay="800"/>
                                          </p:stCondLst>
                                        </p:cTn>
                                        <p:tgtEl>
                                          <p:spTgt spid="3">
                                            <p:txEl>
                                              <p:pRg st="3" end="3"/>
                                            </p:txEl>
                                          </p:spTgt>
                                        </p:tgtEl>
                                        <p:attrNameLst>
                                          <p:attrName>ppt_y</p:attrName>
                                        </p:attrNameLst>
                                      </p:cBhvr>
                                      <p:tavLst>
                                        <p:tav tm="0">
                                          <p:val>
                                            <p:strVal val="#ppt_y+0.1"/>
                                          </p:val>
                                        </p:tav>
                                        <p:tav tm="100000">
                                          <p:val>
                                            <p:strVal val="#ppt_y"/>
                                          </p:val>
                                        </p:tav>
                                      </p:tavLst>
                                    </p:anim>
                                  </p:childTnLst>
                                </p:cTn>
                              </p:par>
                              <p:par>
                                <p:cTn id="30" presetID="30" presetClass="entr" presetSubtype="0" fill="hold" nodeType="with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800" decel="100000"/>
                                        <p:tgtEl>
                                          <p:spTgt spid="3">
                                            <p:txEl>
                                              <p:pRg st="4" end="4"/>
                                            </p:txEl>
                                          </p:spTgt>
                                        </p:tgtEl>
                                      </p:cBhvr>
                                    </p:animEffect>
                                    <p:anim calcmode="lin" valueType="num">
                                      <p:cBhvr>
                                        <p:cTn id="33" dur="800" decel="100000" fill="hold"/>
                                        <p:tgtEl>
                                          <p:spTgt spid="3">
                                            <p:txEl>
                                              <p:pRg st="4" end="4"/>
                                            </p:txEl>
                                          </p:spTgt>
                                        </p:tgtEl>
                                        <p:attrNameLst>
                                          <p:attrName>style.rotation</p:attrName>
                                        </p:attrNameLst>
                                      </p:cBhvr>
                                      <p:tavLst>
                                        <p:tav tm="0">
                                          <p:val>
                                            <p:fltVal val="-90"/>
                                          </p:val>
                                        </p:tav>
                                        <p:tav tm="100000">
                                          <p:val>
                                            <p:fltVal val="0"/>
                                          </p:val>
                                        </p:tav>
                                      </p:tavLst>
                                    </p:anim>
                                    <p:anim calcmode="lin" valueType="num">
                                      <p:cBhvr>
                                        <p:cTn id="34" dur="800" decel="100000" fill="hold"/>
                                        <p:tgtEl>
                                          <p:spTgt spid="3">
                                            <p:txEl>
                                              <p:pRg st="4" end="4"/>
                                            </p:txEl>
                                          </p:spTgt>
                                        </p:tgtEl>
                                        <p:attrNameLst>
                                          <p:attrName>ppt_x</p:attrName>
                                        </p:attrNameLst>
                                      </p:cBhvr>
                                      <p:tavLst>
                                        <p:tav tm="0">
                                          <p:val>
                                            <p:strVal val="#ppt_x+0.4"/>
                                          </p:val>
                                        </p:tav>
                                        <p:tav tm="100000">
                                          <p:val>
                                            <p:strVal val="#ppt_x-0.05"/>
                                          </p:val>
                                        </p:tav>
                                      </p:tavLst>
                                    </p:anim>
                                    <p:anim calcmode="lin" valueType="num">
                                      <p:cBhvr>
                                        <p:cTn id="35" dur="800" decel="100000" fill="hold"/>
                                        <p:tgtEl>
                                          <p:spTgt spid="3">
                                            <p:txEl>
                                              <p:pRg st="4" end="4"/>
                                            </p:txEl>
                                          </p:spTgt>
                                        </p:tgtEl>
                                        <p:attrNameLst>
                                          <p:attrName>ppt_y</p:attrName>
                                        </p:attrNameLst>
                                      </p:cBhvr>
                                      <p:tavLst>
                                        <p:tav tm="0">
                                          <p:val>
                                            <p:strVal val="#ppt_y-0.4"/>
                                          </p:val>
                                        </p:tav>
                                        <p:tav tm="100000">
                                          <p:val>
                                            <p:strVal val="#ppt_y+0.1"/>
                                          </p:val>
                                        </p:tav>
                                      </p:tavLst>
                                    </p:anim>
                                    <p:anim calcmode="lin" valueType="num">
                                      <p:cBhvr>
                                        <p:cTn id="36" dur="200" accel="100000" fill="hold">
                                          <p:stCondLst>
                                            <p:cond delay="800"/>
                                          </p:stCondLst>
                                        </p:cTn>
                                        <p:tgtEl>
                                          <p:spTgt spid="3">
                                            <p:txEl>
                                              <p:pRg st="4" end="4"/>
                                            </p:txEl>
                                          </p:spTgt>
                                        </p:tgtEl>
                                        <p:attrNameLst>
                                          <p:attrName>ppt_x</p:attrName>
                                        </p:attrNameLst>
                                      </p:cBhvr>
                                      <p:tavLst>
                                        <p:tav tm="0">
                                          <p:val>
                                            <p:strVal val="#ppt_x-0.05"/>
                                          </p:val>
                                        </p:tav>
                                        <p:tav tm="100000">
                                          <p:val>
                                            <p:strVal val="#ppt_x"/>
                                          </p:val>
                                        </p:tav>
                                      </p:tavLst>
                                    </p:anim>
                                    <p:anim calcmode="lin" valueType="num">
                                      <p:cBhvr>
                                        <p:cTn id="37" dur="200" accel="100000" fill="hold">
                                          <p:stCondLst>
                                            <p:cond delay="800"/>
                                          </p:stCondLst>
                                        </p:cTn>
                                        <p:tgtEl>
                                          <p:spTgt spid="3">
                                            <p:txEl>
                                              <p:pRg st="4" end="4"/>
                                            </p:txEl>
                                          </p:spTgt>
                                        </p:tgtEl>
                                        <p:attrNameLst>
                                          <p:attrName>ppt_y</p:attrName>
                                        </p:attrNameLst>
                                      </p:cBhvr>
                                      <p:tavLst>
                                        <p:tav tm="0">
                                          <p:val>
                                            <p:strVal val="#ppt_y+0.1"/>
                                          </p:val>
                                        </p:tav>
                                        <p:tav tm="100000">
                                          <p:val>
                                            <p:strVal val="#ppt_y"/>
                                          </p:val>
                                        </p:tav>
                                      </p:tavLst>
                                    </p:anim>
                                  </p:childTnLst>
                                </p:cTn>
                              </p:par>
                              <p:par>
                                <p:cTn id="38" presetID="30" presetClass="entr" presetSubtype="0" fill="hold" nodeType="with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800" decel="100000"/>
                                        <p:tgtEl>
                                          <p:spTgt spid="3">
                                            <p:txEl>
                                              <p:pRg st="5" end="5"/>
                                            </p:txEl>
                                          </p:spTgt>
                                        </p:tgtEl>
                                      </p:cBhvr>
                                    </p:animEffect>
                                    <p:anim calcmode="lin" valueType="num">
                                      <p:cBhvr>
                                        <p:cTn id="41" dur="800" decel="100000" fill="hold"/>
                                        <p:tgtEl>
                                          <p:spTgt spid="3">
                                            <p:txEl>
                                              <p:pRg st="5" end="5"/>
                                            </p:txEl>
                                          </p:spTgt>
                                        </p:tgtEl>
                                        <p:attrNameLst>
                                          <p:attrName>style.rotation</p:attrName>
                                        </p:attrNameLst>
                                      </p:cBhvr>
                                      <p:tavLst>
                                        <p:tav tm="0">
                                          <p:val>
                                            <p:fltVal val="-90"/>
                                          </p:val>
                                        </p:tav>
                                        <p:tav tm="100000">
                                          <p:val>
                                            <p:fltVal val="0"/>
                                          </p:val>
                                        </p:tav>
                                      </p:tavLst>
                                    </p:anim>
                                    <p:anim calcmode="lin" valueType="num">
                                      <p:cBhvr>
                                        <p:cTn id="42" dur="800" decel="100000" fill="hold"/>
                                        <p:tgtEl>
                                          <p:spTgt spid="3">
                                            <p:txEl>
                                              <p:pRg st="5" end="5"/>
                                            </p:txEl>
                                          </p:spTgt>
                                        </p:tgtEl>
                                        <p:attrNameLst>
                                          <p:attrName>ppt_x</p:attrName>
                                        </p:attrNameLst>
                                      </p:cBhvr>
                                      <p:tavLst>
                                        <p:tav tm="0">
                                          <p:val>
                                            <p:strVal val="#ppt_x+0.4"/>
                                          </p:val>
                                        </p:tav>
                                        <p:tav tm="100000">
                                          <p:val>
                                            <p:strVal val="#ppt_x-0.05"/>
                                          </p:val>
                                        </p:tav>
                                      </p:tavLst>
                                    </p:anim>
                                    <p:anim calcmode="lin" valueType="num">
                                      <p:cBhvr>
                                        <p:cTn id="43" dur="800" decel="100000" fill="hold"/>
                                        <p:tgtEl>
                                          <p:spTgt spid="3">
                                            <p:txEl>
                                              <p:pRg st="5" end="5"/>
                                            </p:txEl>
                                          </p:spTgt>
                                        </p:tgtEl>
                                        <p:attrNameLst>
                                          <p:attrName>ppt_y</p:attrName>
                                        </p:attrNameLst>
                                      </p:cBhvr>
                                      <p:tavLst>
                                        <p:tav tm="0">
                                          <p:val>
                                            <p:strVal val="#ppt_y-0.4"/>
                                          </p:val>
                                        </p:tav>
                                        <p:tav tm="100000">
                                          <p:val>
                                            <p:strVal val="#ppt_y+0.1"/>
                                          </p:val>
                                        </p:tav>
                                      </p:tavLst>
                                    </p:anim>
                                    <p:anim calcmode="lin" valueType="num">
                                      <p:cBhvr>
                                        <p:cTn id="44" dur="200" accel="100000" fill="hold">
                                          <p:stCondLst>
                                            <p:cond delay="800"/>
                                          </p:stCondLst>
                                        </p:cTn>
                                        <p:tgtEl>
                                          <p:spTgt spid="3">
                                            <p:txEl>
                                              <p:pRg st="5" end="5"/>
                                            </p:txEl>
                                          </p:spTgt>
                                        </p:tgtEl>
                                        <p:attrNameLst>
                                          <p:attrName>ppt_x</p:attrName>
                                        </p:attrNameLst>
                                      </p:cBhvr>
                                      <p:tavLst>
                                        <p:tav tm="0">
                                          <p:val>
                                            <p:strVal val="#ppt_x-0.05"/>
                                          </p:val>
                                        </p:tav>
                                        <p:tav tm="100000">
                                          <p:val>
                                            <p:strVal val="#ppt_x"/>
                                          </p:val>
                                        </p:tav>
                                      </p:tavLst>
                                    </p:anim>
                                    <p:anim calcmode="lin" valueType="num">
                                      <p:cBhvr>
                                        <p:cTn id="45" dur="200" accel="100000" fill="hold">
                                          <p:stCondLst>
                                            <p:cond delay="800"/>
                                          </p:stCondLst>
                                        </p:cTn>
                                        <p:tgtEl>
                                          <p:spTgt spid="3">
                                            <p:txEl>
                                              <p:pRg st="5" end="5"/>
                                            </p:txEl>
                                          </p:spTgt>
                                        </p:tgtEl>
                                        <p:attrNameLst>
                                          <p:attrName>ppt_y</p:attrName>
                                        </p:attrNameLst>
                                      </p:cBhvr>
                                      <p:tavLst>
                                        <p:tav tm="0">
                                          <p:val>
                                            <p:strVal val="#ppt_y+0.1"/>
                                          </p:val>
                                        </p:tav>
                                        <p:tav tm="100000">
                                          <p:val>
                                            <p:strVal val="#ppt_y"/>
                                          </p:val>
                                        </p:tav>
                                      </p:tavLst>
                                    </p:anim>
                                  </p:childTnLst>
                                </p:cTn>
                              </p:par>
                              <p:par>
                                <p:cTn id="46" presetID="30" presetClass="entr" presetSubtype="0" fill="hold" nodeType="withEffect">
                                  <p:stCondLst>
                                    <p:cond delay="0"/>
                                  </p:stCondLst>
                                  <p:childTnLst>
                                    <p:set>
                                      <p:cBhvr>
                                        <p:cTn id="47" dur="1" fill="hold">
                                          <p:stCondLst>
                                            <p:cond delay="0"/>
                                          </p:stCondLst>
                                        </p:cTn>
                                        <p:tgtEl>
                                          <p:spTgt spid="3">
                                            <p:txEl>
                                              <p:pRg st="6" end="6"/>
                                            </p:txEl>
                                          </p:spTgt>
                                        </p:tgtEl>
                                        <p:attrNameLst>
                                          <p:attrName>style.visibility</p:attrName>
                                        </p:attrNameLst>
                                      </p:cBhvr>
                                      <p:to>
                                        <p:strVal val="visible"/>
                                      </p:to>
                                    </p:set>
                                    <p:animEffect transition="in" filter="fade">
                                      <p:cBhvr>
                                        <p:cTn id="48" dur="800" decel="100000"/>
                                        <p:tgtEl>
                                          <p:spTgt spid="3">
                                            <p:txEl>
                                              <p:pRg st="6" end="6"/>
                                            </p:txEl>
                                          </p:spTgt>
                                        </p:tgtEl>
                                      </p:cBhvr>
                                    </p:animEffect>
                                    <p:anim calcmode="lin" valueType="num">
                                      <p:cBhvr>
                                        <p:cTn id="49" dur="800" decel="100000" fill="hold"/>
                                        <p:tgtEl>
                                          <p:spTgt spid="3">
                                            <p:txEl>
                                              <p:pRg st="6" end="6"/>
                                            </p:txEl>
                                          </p:spTgt>
                                        </p:tgtEl>
                                        <p:attrNameLst>
                                          <p:attrName>style.rotation</p:attrName>
                                        </p:attrNameLst>
                                      </p:cBhvr>
                                      <p:tavLst>
                                        <p:tav tm="0">
                                          <p:val>
                                            <p:fltVal val="-90"/>
                                          </p:val>
                                        </p:tav>
                                        <p:tav tm="100000">
                                          <p:val>
                                            <p:fltVal val="0"/>
                                          </p:val>
                                        </p:tav>
                                      </p:tavLst>
                                    </p:anim>
                                    <p:anim calcmode="lin" valueType="num">
                                      <p:cBhvr>
                                        <p:cTn id="50" dur="800" decel="100000" fill="hold"/>
                                        <p:tgtEl>
                                          <p:spTgt spid="3">
                                            <p:txEl>
                                              <p:pRg st="6" end="6"/>
                                            </p:txEl>
                                          </p:spTgt>
                                        </p:tgtEl>
                                        <p:attrNameLst>
                                          <p:attrName>ppt_x</p:attrName>
                                        </p:attrNameLst>
                                      </p:cBhvr>
                                      <p:tavLst>
                                        <p:tav tm="0">
                                          <p:val>
                                            <p:strVal val="#ppt_x+0.4"/>
                                          </p:val>
                                        </p:tav>
                                        <p:tav tm="100000">
                                          <p:val>
                                            <p:strVal val="#ppt_x-0.05"/>
                                          </p:val>
                                        </p:tav>
                                      </p:tavLst>
                                    </p:anim>
                                    <p:anim calcmode="lin" valueType="num">
                                      <p:cBhvr>
                                        <p:cTn id="51" dur="800" decel="100000" fill="hold"/>
                                        <p:tgtEl>
                                          <p:spTgt spid="3">
                                            <p:txEl>
                                              <p:pRg st="6" end="6"/>
                                            </p:txEl>
                                          </p:spTgt>
                                        </p:tgtEl>
                                        <p:attrNameLst>
                                          <p:attrName>ppt_y</p:attrName>
                                        </p:attrNameLst>
                                      </p:cBhvr>
                                      <p:tavLst>
                                        <p:tav tm="0">
                                          <p:val>
                                            <p:strVal val="#ppt_y-0.4"/>
                                          </p:val>
                                        </p:tav>
                                        <p:tav tm="100000">
                                          <p:val>
                                            <p:strVal val="#ppt_y+0.1"/>
                                          </p:val>
                                        </p:tav>
                                      </p:tavLst>
                                    </p:anim>
                                    <p:anim calcmode="lin" valueType="num">
                                      <p:cBhvr>
                                        <p:cTn id="52" dur="200" accel="100000" fill="hold">
                                          <p:stCondLst>
                                            <p:cond delay="800"/>
                                          </p:stCondLst>
                                        </p:cTn>
                                        <p:tgtEl>
                                          <p:spTgt spid="3">
                                            <p:txEl>
                                              <p:pRg st="6" end="6"/>
                                            </p:txEl>
                                          </p:spTgt>
                                        </p:tgtEl>
                                        <p:attrNameLst>
                                          <p:attrName>ppt_x</p:attrName>
                                        </p:attrNameLst>
                                      </p:cBhvr>
                                      <p:tavLst>
                                        <p:tav tm="0">
                                          <p:val>
                                            <p:strVal val="#ppt_x-0.05"/>
                                          </p:val>
                                        </p:tav>
                                        <p:tav tm="100000">
                                          <p:val>
                                            <p:strVal val="#ppt_x"/>
                                          </p:val>
                                        </p:tav>
                                      </p:tavLst>
                                    </p:anim>
                                    <p:anim calcmode="lin" valueType="num">
                                      <p:cBhvr>
                                        <p:cTn id="53" dur="200" accel="100000" fill="hold">
                                          <p:stCondLst>
                                            <p:cond delay="800"/>
                                          </p:stCondLst>
                                        </p:cTn>
                                        <p:tgtEl>
                                          <p:spTgt spid="3">
                                            <p:txEl>
                                              <p:pRg st="6" end="6"/>
                                            </p:txEl>
                                          </p:spTgt>
                                        </p:tgtEl>
                                        <p:attrNameLst>
                                          <p:attrName>ppt_y</p:attrName>
                                        </p:attrNameLst>
                                      </p:cBhvr>
                                      <p:tavLst>
                                        <p:tav tm="0">
                                          <p:val>
                                            <p:strVal val="#ppt_y+0.1"/>
                                          </p:val>
                                        </p:tav>
                                        <p:tav tm="100000">
                                          <p:val>
                                            <p:strVal val="#ppt_y"/>
                                          </p:val>
                                        </p:tav>
                                      </p:tavLst>
                                    </p:anim>
                                  </p:childTnLst>
                                </p:cTn>
                              </p:par>
                              <p:par>
                                <p:cTn id="54" presetID="30" presetClass="entr" presetSubtype="0" fill="hold" nodeType="with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800" decel="100000"/>
                                        <p:tgtEl>
                                          <p:spTgt spid="3">
                                            <p:txEl>
                                              <p:pRg st="7" end="7"/>
                                            </p:txEl>
                                          </p:spTgt>
                                        </p:tgtEl>
                                      </p:cBhvr>
                                    </p:animEffect>
                                    <p:anim calcmode="lin" valueType="num">
                                      <p:cBhvr>
                                        <p:cTn id="57" dur="800" decel="100000" fill="hold"/>
                                        <p:tgtEl>
                                          <p:spTgt spid="3">
                                            <p:txEl>
                                              <p:pRg st="7" end="7"/>
                                            </p:txEl>
                                          </p:spTgt>
                                        </p:tgtEl>
                                        <p:attrNameLst>
                                          <p:attrName>style.rotation</p:attrName>
                                        </p:attrNameLst>
                                      </p:cBhvr>
                                      <p:tavLst>
                                        <p:tav tm="0">
                                          <p:val>
                                            <p:fltVal val="-90"/>
                                          </p:val>
                                        </p:tav>
                                        <p:tav tm="100000">
                                          <p:val>
                                            <p:fltVal val="0"/>
                                          </p:val>
                                        </p:tav>
                                      </p:tavLst>
                                    </p:anim>
                                    <p:anim calcmode="lin" valueType="num">
                                      <p:cBhvr>
                                        <p:cTn id="58" dur="800" decel="100000" fill="hold"/>
                                        <p:tgtEl>
                                          <p:spTgt spid="3">
                                            <p:txEl>
                                              <p:pRg st="7" end="7"/>
                                            </p:txEl>
                                          </p:spTgt>
                                        </p:tgtEl>
                                        <p:attrNameLst>
                                          <p:attrName>ppt_x</p:attrName>
                                        </p:attrNameLst>
                                      </p:cBhvr>
                                      <p:tavLst>
                                        <p:tav tm="0">
                                          <p:val>
                                            <p:strVal val="#ppt_x+0.4"/>
                                          </p:val>
                                        </p:tav>
                                        <p:tav tm="100000">
                                          <p:val>
                                            <p:strVal val="#ppt_x-0.05"/>
                                          </p:val>
                                        </p:tav>
                                      </p:tavLst>
                                    </p:anim>
                                    <p:anim calcmode="lin" valueType="num">
                                      <p:cBhvr>
                                        <p:cTn id="59" dur="800" decel="100000" fill="hold"/>
                                        <p:tgtEl>
                                          <p:spTgt spid="3">
                                            <p:txEl>
                                              <p:pRg st="7" end="7"/>
                                            </p:txEl>
                                          </p:spTgt>
                                        </p:tgtEl>
                                        <p:attrNameLst>
                                          <p:attrName>ppt_y</p:attrName>
                                        </p:attrNameLst>
                                      </p:cBhvr>
                                      <p:tavLst>
                                        <p:tav tm="0">
                                          <p:val>
                                            <p:strVal val="#ppt_y-0.4"/>
                                          </p:val>
                                        </p:tav>
                                        <p:tav tm="100000">
                                          <p:val>
                                            <p:strVal val="#ppt_y+0.1"/>
                                          </p:val>
                                        </p:tav>
                                      </p:tavLst>
                                    </p:anim>
                                    <p:anim calcmode="lin" valueType="num">
                                      <p:cBhvr>
                                        <p:cTn id="60" dur="200" accel="100000" fill="hold">
                                          <p:stCondLst>
                                            <p:cond delay="800"/>
                                          </p:stCondLst>
                                        </p:cTn>
                                        <p:tgtEl>
                                          <p:spTgt spid="3">
                                            <p:txEl>
                                              <p:pRg st="7" end="7"/>
                                            </p:txEl>
                                          </p:spTgt>
                                        </p:tgtEl>
                                        <p:attrNameLst>
                                          <p:attrName>ppt_x</p:attrName>
                                        </p:attrNameLst>
                                      </p:cBhvr>
                                      <p:tavLst>
                                        <p:tav tm="0">
                                          <p:val>
                                            <p:strVal val="#ppt_x-0.05"/>
                                          </p:val>
                                        </p:tav>
                                        <p:tav tm="100000">
                                          <p:val>
                                            <p:strVal val="#ppt_x"/>
                                          </p:val>
                                        </p:tav>
                                      </p:tavLst>
                                    </p:anim>
                                    <p:anim calcmode="lin" valueType="num">
                                      <p:cBhvr>
                                        <p:cTn id="61" dur="200" accel="100000" fill="hold">
                                          <p:stCondLst>
                                            <p:cond delay="800"/>
                                          </p:stCondLst>
                                        </p:cTn>
                                        <p:tgtEl>
                                          <p:spTgt spid="3">
                                            <p:txEl>
                                              <p:pRg st="7" end="7"/>
                                            </p:txEl>
                                          </p:spTgt>
                                        </p:tgtEl>
                                        <p:attrNameLst>
                                          <p:attrName>ppt_y</p:attrName>
                                        </p:attrNameLst>
                                      </p:cBhvr>
                                      <p:tavLst>
                                        <p:tav tm="0">
                                          <p:val>
                                            <p:strVal val="#ppt_y+0.1"/>
                                          </p:val>
                                        </p:tav>
                                        <p:tav tm="100000">
                                          <p:val>
                                            <p:strVal val="#ppt_y"/>
                                          </p:val>
                                        </p:tav>
                                      </p:tavLst>
                                    </p:anim>
                                  </p:childTnLst>
                                </p:cTn>
                              </p:par>
                              <p:par>
                                <p:cTn id="62" presetID="30" presetClass="entr" presetSubtype="0" fill="hold" nodeType="withEffect">
                                  <p:stCondLst>
                                    <p:cond delay="0"/>
                                  </p:stCondLst>
                                  <p:childTnLst>
                                    <p:set>
                                      <p:cBhvr>
                                        <p:cTn id="63" dur="1" fill="hold">
                                          <p:stCondLst>
                                            <p:cond delay="0"/>
                                          </p:stCondLst>
                                        </p:cTn>
                                        <p:tgtEl>
                                          <p:spTgt spid="3">
                                            <p:txEl>
                                              <p:pRg st="8" end="8"/>
                                            </p:txEl>
                                          </p:spTgt>
                                        </p:tgtEl>
                                        <p:attrNameLst>
                                          <p:attrName>style.visibility</p:attrName>
                                        </p:attrNameLst>
                                      </p:cBhvr>
                                      <p:to>
                                        <p:strVal val="visible"/>
                                      </p:to>
                                    </p:set>
                                    <p:animEffect transition="in" filter="fade">
                                      <p:cBhvr>
                                        <p:cTn id="64" dur="800" decel="100000"/>
                                        <p:tgtEl>
                                          <p:spTgt spid="3">
                                            <p:txEl>
                                              <p:pRg st="8" end="8"/>
                                            </p:txEl>
                                          </p:spTgt>
                                        </p:tgtEl>
                                      </p:cBhvr>
                                    </p:animEffect>
                                    <p:anim calcmode="lin" valueType="num">
                                      <p:cBhvr>
                                        <p:cTn id="65" dur="800" decel="100000" fill="hold"/>
                                        <p:tgtEl>
                                          <p:spTgt spid="3">
                                            <p:txEl>
                                              <p:pRg st="8" end="8"/>
                                            </p:txEl>
                                          </p:spTgt>
                                        </p:tgtEl>
                                        <p:attrNameLst>
                                          <p:attrName>style.rotation</p:attrName>
                                        </p:attrNameLst>
                                      </p:cBhvr>
                                      <p:tavLst>
                                        <p:tav tm="0">
                                          <p:val>
                                            <p:fltVal val="-90"/>
                                          </p:val>
                                        </p:tav>
                                        <p:tav tm="100000">
                                          <p:val>
                                            <p:fltVal val="0"/>
                                          </p:val>
                                        </p:tav>
                                      </p:tavLst>
                                    </p:anim>
                                    <p:anim calcmode="lin" valueType="num">
                                      <p:cBhvr>
                                        <p:cTn id="66" dur="800" decel="100000" fill="hold"/>
                                        <p:tgtEl>
                                          <p:spTgt spid="3">
                                            <p:txEl>
                                              <p:pRg st="8" end="8"/>
                                            </p:txEl>
                                          </p:spTgt>
                                        </p:tgtEl>
                                        <p:attrNameLst>
                                          <p:attrName>ppt_x</p:attrName>
                                        </p:attrNameLst>
                                      </p:cBhvr>
                                      <p:tavLst>
                                        <p:tav tm="0">
                                          <p:val>
                                            <p:strVal val="#ppt_x+0.4"/>
                                          </p:val>
                                        </p:tav>
                                        <p:tav tm="100000">
                                          <p:val>
                                            <p:strVal val="#ppt_x-0.05"/>
                                          </p:val>
                                        </p:tav>
                                      </p:tavLst>
                                    </p:anim>
                                    <p:anim calcmode="lin" valueType="num">
                                      <p:cBhvr>
                                        <p:cTn id="67" dur="800" decel="100000" fill="hold"/>
                                        <p:tgtEl>
                                          <p:spTgt spid="3">
                                            <p:txEl>
                                              <p:pRg st="8" end="8"/>
                                            </p:txEl>
                                          </p:spTgt>
                                        </p:tgtEl>
                                        <p:attrNameLst>
                                          <p:attrName>ppt_y</p:attrName>
                                        </p:attrNameLst>
                                      </p:cBhvr>
                                      <p:tavLst>
                                        <p:tav tm="0">
                                          <p:val>
                                            <p:strVal val="#ppt_y-0.4"/>
                                          </p:val>
                                        </p:tav>
                                        <p:tav tm="100000">
                                          <p:val>
                                            <p:strVal val="#ppt_y+0.1"/>
                                          </p:val>
                                        </p:tav>
                                      </p:tavLst>
                                    </p:anim>
                                    <p:anim calcmode="lin" valueType="num">
                                      <p:cBhvr>
                                        <p:cTn id="68" dur="200" accel="100000" fill="hold">
                                          <p:stCondLst>
                                            <p:cond delay="800"/>
                                          </p:stCondLst>
                                        </p:cTn>
                                        <p:tgtEl>
                                          <p:spTgt spid="3">
                                            <p:txEl>
                                              <p:pRg st="8" end="8"/>
                                            </p:txEl>
                                          </p:spTgt>
                                        </p:tgtEl>
                                        <p:attrNameLst>
                                          <p:attrName>ppt_x</p:attrName>
                                        </p:attrNameLst>
                                      </p:cBhvr>
                                      <p:tavLst>
                                        <p:tav tm="0">
                                          <p:val>
                                            <p:strVal val="#ppt_x-0.05"/>
                                          </p:val>
                                        </p:tav>
                                        <p:tav tm="100000">
                                          <p:val>
                                            <p:strVal val="#ppt_x"/>
                                          </p:val>
                                        </p:tav>
                                      </p:tavLst>
                                    </p:anim>
                                    <p:anim calcmode="lin" valueType="num">
                                      <p:cBhvr>
                                        <p:cTn id="69" dur="200" accel="100000" fill="hold">
                                          <p:stCondLst>
                                            <p:cond delay="800"/>
                                          </p:stCondLst>
                                        </p:cTn>
                                        <p:tgtEl>
                                          <p:spTgt spid="3">
                                            <p:txEl>
                                              <p:pRg st="8" end="8"/>
                                            </p:txEl>
                                          </p:spTgt>
                                        </p:tgtEl>
                                        <p:attrNameLst>
                                          <p:attrName>ppt_y</p:attrName>
                                        </p:attrNameLst>
                                      </p:cBhvr>
                                      <p:tavLst>
                                        <p:tav tm="0">
                                          <p:val>
                                            <p:strVal val="#ppt_y+0.1"/>
                                          </p:val>
                                        </p:tav>
                                        <p:tav tm="100000">
                                          <p:val>
                                            <p:strVal val="#ppt_y"/>
                                          </p:val>
                                        </p:tav>
                                      </p:tavLst>
                                    </p:anim>
                                  </p:childTnLst>
                                </p:cTn>
                              </p:par>
                              <p:par>
                                <p:cTn id="70" presetID="30" presetClass="entr" presetSubtype="0" fill="hold" nodeType="withEffect">
                                  <p:stCondLst>
                                    <p:cond delay="0"/>
                                  </p:stCondLst>
                                  <p:childTnLst>
                                    <p:set>
                                      <p:cBhvr>
                                        <p:cTn id="71" dur="1" fill="hold">
                                          <p:stCondLst>
                                            <p:cond delay="0"/>
                                          </p:stCondLst>
                                        </p:cTn>
                                        <p:tgtEl>
                                          <p:spTgt spid="3">
                                            <p:txEl>
                                              <p:pRg st="9" end="9"/>
                                            </p:txEl>
                                          </p:spTgt>
                                        </p:tgtEl>
                                        <p:attrNameLst>
                                          <p:attrName>style.visibility</p:attrName>
                                        </p:attrNameLst>
                                      </p:cBhvr>
                                      <p:to>
                                        <p:strVal val="visible"/>
                                      </p:to>
                                    </p:set>
                                    <p:animEffect transition="in" filter="fade">
                                      <p:cBhvr>
                                        <p:cTn id="72" dur="800" decel="100000"/>
                                        <p:tgtEl>
                                          <p:spTgt spid="3">
                                            <p:txEl>
                                              <p:pRg st="9" end="9"/>
                                            </p:txEl>
                                          </p:spTgt>
                                        </p:tgtEl>
                                      </p:cBhvr>
                                    </p:animEffect>
                                    <p:anim calcmode="lin" valueType="num">
                                      <p:cBhvr>
                                        <p:cTn id="73" dur="800" decel="100000" fill="hold"/>
                                        <p:tgtEl>
                                          <p:spTgt spid="3">
                                            <p:txEl>
                                              <p:pRg st="9" end="9"/>
                                            </p:txEl>
                                          </p:spTgt>
                                        </p:tgtEl>
                                        <p:attrNameLst>
                                          <p:attrName>style.rotation</p:attrName>
                                        </p:attrNameLst>
                                      </p:cBhvr>
                                      <p:tavLst>
                                        <p:tav tm="0">
                                          <p:val>
                                            <p:fltVal val="-90"/>
                                          </p:val>
                                        </p:tav>
                                        <p:tav tm="100000">
                                          <p:val>
                                            <p:fltVal val="0"/>
                                          </p:val>
                                        </p:tav>
                                      </p:tavLst>
                                    </p:anim>
                                    <p:anim calcmode="lin" valueType="num">
                                      <p:cBhvr>
                                        <p:cTn id="74" dur="800" decel="100000" fill="hold"/>
                                        <p:tgtEl>
                                          <p:spTgt spid="3">
                                            <p:txEl>
                                              <p:pRg st="9" end="9"/>
                                            </p:txEl>
                                          </p:spTgt>
                                        </p:tgtEl>
                                        <p:attrNameLst>
                                          <p:attrName>ppt_x</p:attrName>
                                        </p:attrNameLst>
                                      </p:cBhvr>
                                      <p:tavLst>
                                        <p:tav tm="0">
                                          <p:val>
                                            <p:strVal val="#ppt_x+0.4"/>
                                          </p:val>
                                        </p:tav>
                                        <p:tav tm="100000">
                                          <p:val>
                                            <p:strVal val="#ppt_x-0.05"/>
                                          </p:val>
                                        </p:tav>
                                      </p:tavLst>
                                    </p:anim>
                                    <p:anim calcmode="lin" valueType="num">
                                      <p:cBhvr>
                                        <p:cTn id="75" dur="800" decel="100000" fill="hold"/>
                                        <p:tgtEl>
                                          <p:spTgt spid="3">
                                            <p:txEl>
                                              <p:pRg st="9" end="9"/>
                                            </p:txEl>
                                          </p:spTgt>
                                        </p:tgtEl>
                                        <p:attrNameLst>
                                          <p:attrName>ppt_y</p:attrName>
                                        </p:attrNameLst>
                                      </p:cBhvr>
                                      <p:tavLst>
                                        <p:tav tm="0">
                                          <p:val>
                                            <p:strVal val="#ppt_y-0.4"/>
                                          </p:val>
                                        </p:tav>
                                        <p:tav tm="100000">
                                          <p:val>
                                            <p:strVal val="#ppt_y+0.1"/>
                                          </p:val>
                                        </p:tav>
                                      </p:tavLst>
                                    </p:anim>
                                    <p:anim calcmode="lin" valueType="num">
                                      <p:cBhvr>
                                        <p:cTn id="76" dur="200" accel="100000" fill="hold">
                                          <p:stCondLst>
                                            <p:cond delay="800"/>
                                          </p:stCondLst>
                                        </p:cTn>
                                        <p:tgtEl>
                                          <p:spTgt spid="3">
                                            <p:txEl>
                                              <p:pRg st="9" end="9"/>
                                            </p:txEl>
                                          </p:spTgt>
                                        </p:tgtEl>
                                        <p:attrNameLst>
                                          <p:attrName>ppt_x</p:attrName>
                                        </p:attrNameLst>
                                      </p:cBhvr>
                                      <p:tavLst>
                                        <p:tav tm="0">
                                          <p:val>
                                            <p:strVal val="#ppt_x-0.05"/>
                                          </p:val>
                                        </p:tav>
                                        <p:tav tm="100000">
                                          <p:val>
                                            <p:strVal val="#ppt_x"/>
                                          </p:val>
                                        </p:tav>
                                      </p:tavLst>
                                    </p:anim>
                                    <p:anim calcmode="lin" valueType="num">
                                      <p:cBhvr>
                                        <p:cTn id="77" dur="200" accel="100000" fill="hold">
                                          <p:stCondLst>
                                            <p:cond delay="800"/>
                                          </p:stCondLst>
                                        </p:cTn>
                                        <p:tgtEl>
                                          <p:spTgt spid="3">
                                            <p:txEl>
                                              <p:pRg st="9" end="9"/>
                                            </p:txEl>
                                          </p:spTgt>
                                        </p:tgtEl>
                                        <p:attrNameLst>
                                          <p:attrName>ppt_y</p:attrName>
                                        </p:attrNameLst>
                                      </p:cBhvr>
                                      <p:tavLst>
                                        <p:tav tm="0">
                                          <p:val>
                                            <p:strVal val="#ppt_y+0.1"/>
                                          </p:val>
                                        </p:tav>
                                        <p:tav tm="100000">
                                          <p:val>
                                            <p:strVal val="#ppt_y"/>
                                          </p:val>
                                        </p:tav>
                                      </p:tavLst>
                                    </p:anim>
                                  </p:childTnLst>
                                </p:cTn>
                              </p:par>
                              <p:par>
                                <p:cTn id="78" presetID="30" presetClass="entr" presetSubtype="0" fill="hold" nodeType="withEffect">
                                  <p:stCondLst>
                                    <p:cond delay="0"/>
                                  </p:stCondLst>
                                  <p:childTnLst>
                                    <p:set>
                                      <p:cBhvr>
                                        <p:cTn id="79" dur="1" fill="hold">
                                          <p:stCondLst>
                                            <p:cond delay="0"/>
                                          </p:stCondLst>
                                        </p:cTn>
                                        <p:tgtEl>
                                          <p:spTgt spid="3">
                                            <p:txEl>
                                              <p:pRg st="10" end="10"/>
                                            </p:txEl>
                                          </p:spTgt>
                                        </p:tgtEl>
                                        <p:attrNameLst>
                                          <p:attrName>style.visibility</p:attrName>
                                        </p:attrNameLst>
                                      </p:cBhvr>
                                      <p:to>
                                        <p:strVal val="visible"/>
                                      </p:to>
                                    </p:set>
                                    <p:animEffect transition="in" filter="fade">
                                      <p:cBhvr>
                                        <p:cTn id="80" dur="800" decel="100000"/>
                                        <p:tgtEl>
                                          <p:spTgt spid="3">
                                            <p:txEl>
                                              <p:pRg st="10" end="10"/>
                                            </p:txEl>
                                          </p:spTgt>
                                        </p:tgtEl>
                                      </p:cBhvr>
                                    </p:animEffect>
                                    <p:anim calcmode="lin" valueType="num">
                                      <p:cBhvr>
                                        <p:cTn id="81" dur="800" decel="100000" fill="hold"/>
                                        <p:tgtEl>
                                          <p:spTgt spid="3">
                                            <p:txEl>
                                              <p:pRg st="10" end="10"/>
                                            </p:txEl>
                                          </p:spTgt>
                                        </p:tgtEl>
                                        <p:attrNameLst>
                                          <p:attrName>style.rotation</p:attrName>
                                        </p:attrNameLst>
                                      </p:cBhvr>
                                      <p:tavLst>
                                        <p:tav tm="0">
                                          <p:val>
                                            <p:fltVal val="-90"/>
                                          </p:val>
                                        </p:tav>
                                        <p:tav tm="100000">
                                          <p:val>
                                            <p:fltVal val="0"/>
                                          </p:val>
                                        </p:tav>
                                      </p:tavLst>
                                    </p:anim>
                                    <p:anim calcmode="lin" valueType="num">
                                      <p:cBhvr>
                                        <p:cTn id="82" dur="800" decel="100000" fill="hold"/>
                                        <p:tgtEl>
                                          <p:spTgt spid="3">
                                            <p:txEl>
                                              <p:pRg st="10" end="10"/>
                                            </p:txEl>
                                          </p:spTgt>
                                        </p:tgtEl>
                                        <p:attrNameLst>
                                          <p:attrName>ppt_x</p:attrName>
                                        </p:attrNameLst>
                                      </p:cBhvr>
                                      <p:tavLst>
                                        <p:tav tm="0">
                                          <p:val>
                                            <p:strVal val="#ppt_x+0.4"/>
                                          </p:val>
                                        </p:tav>
                                        <p:tav tm="100000">
                                          <p:val>
                                            <p:strVal val="#ppt_x-0.05"/>
                                          </p:val>
                                        </p:tav>
                                      </p:tavLst>
                                    </p:anim>
                                    <p:anim calcmode="lin" valueType="num">
                                      <p:cBhvr>
                                        <p:cTn id="83" dur="800" decel="100000" fill="hold"/>
                                        <p:tgtEl>
                                          <p:spTgt spid="3">
                                            <p:txEl>
                                              <p:pRg st="10" end="10"/>
                                            </p:txEl>
                                          </p:spTgt>
                                        </p:tgtEl>
                                        <p:attrNameLst>
                                          <p:attrName>ppt_y</p:attrName>
                                        </p:attrNameLst>
                                      </p:cBhvr>
                                      <p:tavLst>
                                        <p:tav tm="0">
                                          <p:val>
                                            <p:strVal val="#ppt_y-0.4"/>
                                          </p:val>
                                        </p:tav>
                                        <p:tav tm="100000">
                                          <p:val>
                                            <p:strVal val="#ppt_y+0.1"/>
                                          </p:val>
                                        </p:tav>
                                      </p:tavLst>
                                    </p:anim>
                                    <p:anim calcmode="lin" valueType="num">
                                      <p:cBhvr>
                                        <p:cTn id="84" dur="200" accel="100000" fill="hold">
                                          <p:stCondLst>
                                            <p:cond delay="800"/>
                                          </p:stCondLst>
                                        </p:cTn>
                                        <p:tgtEl>
                                          <p:spTgt spid="3">
                                            <p:txEl>
                                              <p:pRg st="10" end="10"/>
                                            </p:txEl>
                                          </p:spTgt>
                                        </p:tgtEl>
                                        <p:attrNameLst>
                                          <p:attrName>ppt_x</p:attrName>
                                        </p:attrNameLst>
                                      </p:cBhvr>
                                      <p:tavLst>
                                        <p:tav tm="0">
                                          <p:val>
                                            <p:strVal val="#ppt_x-0.05"/>
                                          </p:val>
                                        </p:tav>
                                        <p:tav tm="100000">
                                          <p:val>
                                            <p:strVal val="#ppt_x"/>
                                          </p:val>
                                        </p:tav>
                                      </p:tavLst>
                                    </p:anim>
                                    <p:anim calcmode="lin" valueType="num">
                                      <p:cBhvr>
                                        <p:cTn id="85" dur="200" accel="100000" fill="hold">
                                          <p:stCondLst>
                                            <p:cond delay="800"/>
                                          </p:stCondLst>
                                        </p:cTn>
                                        <p:tgtEl>
                                          <p:spTgt spid="3">
                                            <p:txEl>
                                              <p:pRg st="10" end="10"/>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i="1" dirty="0" smtClean="0">
                <a:solidFill>
                  <a:srgbClr val="C00000"/>
                </a:solidFill>
                <a:cs typeface="PT Simple Bold Ruled" pitchFamily="2" charset="-78"/>
              </a:rPr>
              <a:t>نموذج التدخل باستخدام مفهوم الذات</a:t>
            </a:r>
            <a:endParaRPr lang="ar-SA" dirty="0">
              <a:solidFill>
                <a:srgbClr val="C00000"/>
              </a:solidFill>
            </a:endParaRPr>
          </a:p>
        </p:txBody>
      </p:sp>
      <p:sp>
        <p:nvSpPr>
          <p:cNvPr id="3" name="عنصر نائب للمحتوى 2"/>
          <p:cNvSpPr>
            <a:spLocks noGrp="1"/>
          </p:cNvSpPr>
          <p:nvPr>
            <p:ph idx="1"/>
          </p:nvPr>
        </p:nvSpPr>
        <p:spPr>
          <a:noFill/>
        </p:spPr>
        <p:txBody>
          <a:bodyPr/>
          <a:lstStyle/>
          <a:p>
            <a:pPr>
              <a:buNone/>
            </a:pPr>
            <a:endParaRPr lang="ar-SA" b="1" dirty="0" smtClean="0"/>
          </a:p>
          <a:p>
            <a:r>
              <a:rPr lang="ar-SA" b="1" dirty="0">
                <a:solidFill>
                  <a:srgbClr val="FF0000"/>
                </a:solidFill>
              </a:rPr>
              <a:t>قوة الذات </a:t>
            </a:r>
            <a:r>
              <a:rPr lang="ar-SA" b="1" dirty="0" err="1">
                <a:solidFill>
                  <a:srgbClr val="FF0000"/>
                </a:solidFill>
              </a:rPr>
              <a:t>و</a:t>
            </a:r>
            <a:r>
              <a:rPr lang="ar-SA" b="1" dirty="0">
                <a:solidFill>
                  <a:srgbClr val="FF0000"/>
                </a:solidFill>
              </a:rPr>
              <a:t> ضعف </a:t>
            </a:r>
            <a:r>
              <a:rPr lang="ar-SA" b="1" dirty="0" smtClean="0">
                <a:solidFill>
                  <a:srgbClr val="FF0000"/>
                </a:solidFill>
              </a:rPr>
              <a:t>الذات:</a:t>
            </a:r>
            <a:endParaRPr lang="en-US" b="1" dirty="0">
              <a:solidFill>
                <a:srgbClr val="FF0000"/>
              </a:solidFill>
            </a:endParaRPr>
          </a:p>
          <a:p>
            <a:r>
              <a:rPr lang="ar-SA" b="1" dirty="0"/>
              <a:t>يقصد بقوة الذات وجود إطار متكامل من القدرات </a:t>
            </a:r>
            <a:r>
              <a:rPr lang="ar-SA" b="1" dirty="0" err="1"/>
              <a:t>و</a:t>
            </a:r>
            <a:r>
              <a:rPr lang="ar-SA" b="1" dirty="0"/>
              <a:t> الملكات النفسية التي يستخدمها الفرد خلال عمليات التفاعل مع الآخرين </a:t>
            </a:r>
            <a:r>
              <a:rPr lang="ar-SA" b="1" dirty="0" err="1"/>
              <a:t>و</a:t>
            </a:r>
            <a:r>
              <a:rPr lang="ar-SA" b="1" dirty="0"/>
              <a:t> مع الأنساق الموجودة في البيئة ، أما ضعف الذات فيعني العجز في القدرات و الملكات النفسية المكونة للذات و التي قد تسبب نوع من التوائم السلبي و التفاعل المشكل مع الآخرين .</a:t>
            </a:r>
            <a:endParaRPr lang="en-US" b="1" dirty="0"/>
          </a:p>
          <a:p>
            <a:pPr>
              <a:buNone/>
            </a:pPr>
            <a:endParaRPr lang="ar-SA"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9" presetClass="entr" presetSubtype="0" accel="10000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p:cTn id="17" dur="500" fill="hold"/>
                                        <p:tgtEl>
                                          <p:spTgt spid="3">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8" dur="500" fill="hold"/>
                                        <p:tgtEl>
                                          <p:spTgt spid="3">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9" dur="500" fill="hold"/>
                                        <p:tgtEl>
                                          <p:spTgt spid="3">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20" dur="500" fill="hold"/>
                                        <p:tgtEl>
                                          <p:spTgt spid="3">
                                            <p:txEl>
                                              <p:pRg st="1" end="1"/>
                                            </p:txEl>
                                          </p:spTgt>
                                        </p:tgtEl>
                                        <p:attrNameLst>
                                          <p:attrName>ppt_y</p:attrName>
                                        </p:attrNameLst>
                                      </p:cBhvr>
                                      <p:tavLst>
                                        <p:tav tm="0">
                                          <p:val>
                                            <p:strVal val="#ppt_y"/>
                                          </p:val>
                                        </p:tav>
                                        <p:tav tm="100000">
                                          <p:val>
                                            <p:strVal val="#ppt_y"/>
                                          </p:val>
                                        </p:tav>
                                      </p:tavLst>
                                    </p:anim>
                                  </p:childTnLst>
                                </p:cTn>
                              </p:par>
                              <p:par>
                                <p:cTn id="21" presetID="39" presetClass="entr" presetSubtype="0" accel="10000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500" fill="hold"/>
                                        <p:tgtEl>
                                          <p:spTgt spid="3">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3">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3">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i="1" dirty="0" smtClean="0">
                <a:solidFill>
                  <a:srgbClr val="C00000"/>
                </a:solidFill>
                <a:cs typeface="PT Simple Bold Ruled" pitchFamily="2" charset="-78"/>
              </a:rPr>
              <a:t>نموذج الدور الاجتماعي </a:t>
            </a:r>
            <a:endParaRPr lang="ar-SA" dirty="0"/>
          </a:p>
        </p:txBody>
      </p:sp>
      <p:sp>
        <p:nvSpPr>
          <p:cNvPr id="3" name="عنصر نائب للمحتوى 2"/>
          <p:cNvSpPr>
            <a:spLocks noGrp="1"/>
          </p:cNvSpPr>
          <p:nvPr>
            <p:ph idx="1"/>
          </p:nvPr>
        </p:nvSpPr>
        <p:spPr>
          <a:xfrm>
            <a:off x="350489" y="1935480"/>
            <a:ext cx="9060211" cy="4389120"/>
          </a:xfrm>
        </p:spPr>
        <p:txBody>
          <a:bodyPr>
            <a:normAutofit fontScale="85000" lnSpcReduction="10000"/>
          </a:bodyPr>
          <a:lstStyle/>
          <a:p>
            <a:pPr>
              <a:buNone/>
            </a:pPr>
            <a:r>
              <a:rPr lang="ar-SA" b="1" i="1" u="sng" dirty="0" smtClean="0">
                <a:solidFill>
                  <a:srgbClr val="FF0000"/>
                </a:solidFill>
              </a:rPr>
              <a:t>و تقوم نظرية الدور الاجتماعي على مجموعة من الافتراضات وهي كالتالي: </a:t>
            </a:r>
            <a:endParaRPr lang="en-US" b="1" i="1" u="sng" dirty="0" smtClean="0">
              <a:solidFill>
                <a:srgbClr val="FF0000"/>
              </a:solidFill>
            </a:endParaRPr>
          </a:p>
          <a:p>
            <a:pPr lvl="0"/>
            <a:r>
              <a:rPr lang="ar-SA" b="1" dirty="0" smtClean="0"/>
              <a:t>يشغل الناس العديد من المراكز الاجتماعية في البناء الاجتماعي </a:t>
            </a:r>
            <a:r>
              <a:rPr lang="ar-SA" b="1" dirty="0" err="1" smtClean="0"/>
              <a:t>و</a:t>
            </a:r>
            <a:r>
              <a:rPr lang="ar-SA" b="1" dirty="0" smtClean="0"/>
              <a:t> كل مركز يرتبط به دورا خاصا به .</a:t>
            </a:r>
            <a:endParaRPr lang="en-US" b="1" dirty="0" smtClean="0"/>
          </a:p>
          <a:p>
            <a:pPr lvl="0"/>
            <a:r>
              <a:rPr lang="ar-SA" b="1" dirty="0" smtClean="0"/>
              <a:t>إن الدور الاجتماعي هو سلوك متعلم .</a:t>
            </a:r>
            <a:endParaRPr lang="en-US" b="1" dirty="0" smtClean="0"/>
          </a:p>
          <a:p>
            <a:pPr lvl="0"/>
            <a:r>
              <a:rPr lang="ar-SA" b="1" dirty="0" smtClean="0"/>
              <a:t>إن منظومة الأدوار تشير إلى مجموعة من الأدوار التي ترتبط بمركز اجتماعي معين .</a:t>
            </a:r>
            <a:endParaRPr lang="en-US" b="1" dirty="0" smtClean="0"/>
          </a:p>
          <a:p>
            <a:pPr lvl="0"/>
            <a:r>
              <a:rPr lang="ar-SA" b="1" dirty="0" smtClean="0"/>
              <a:t>إن توقعات الدور تمثل التصورات </a:t>
            </a:r>
            <a:r>
              <a:rPr lang="ar-SA" b="1" dirty="0" err="1" smtClean="0"/>
              <a:t>و</a:t>
            </a:r>
            <a:r>
              <a:rPr lang="ar-SA" b="1" dirty="0" smtClean="0"/>
              <a:t> الأفكار التي يتوقعها الأشخاص المشاركين للشخص أو المحيطين به </a:t>
            </a:r>
            <a:r>
              <a:rPr lang="ar-SA" b="1" dirty="0" err="1" smtClean="0"/>
              <a:t>و</a:t>
            </a:r>
            <a:r>
              <a:rPr lang="ar-SA" b="1" dirty="0" smtClean="0"/>
              <a:t> المتفاعلين معه حول ما يجب أن يكون السلوك أو الدور الذي يقوم به في ضوء المركز الذي يشغله . </a:t>
            </a:r>
            <a:endParaRPr lang="en-US" b="1" dirty="0" smtClean="0"/>
          </a:p>
          <a:p>
            <a:pPr>
              <a:buNone/>
            </a:pPr>
            <a:endParaRPr lang="ar-SA"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strVal val="#ppt_w+.3"/>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0" end="0"/>
                                            </p:txEl>
                                          </p:spTgt>
                                        </p:tgtEl>
                                      </p:cBhvr>
                                    </p:animEffect>
                                  </p:childTnLst>
                                </p:cTn>
                              </p:par>
                              <p:par>
                                <p:cTn id="17" presetID="50" presetClass="entr" presetSubtype="0" decel="10000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1000" fill="hold"/>
                                        <p:tgtEl>
                                          <p:spTgt spid="3">
                                            <p:txEl>
                                              <p:pRg st="1" end="1"/>
                                            </p:txEl>
                                          </p:spTgt>
                                        </p:tgtEl>
                                        <p:attrNameLst>
                                          <p:attrName>ppt_w</p:attrName>
                                        </p:attrNameLst>
                                      </p:cBhvr>
                                      <p:tavLst>
                                        <p:tav tm="0">
                                          <p:val>
                                            <p:strVal val="#ppt_w+.3"/>
                                          </p:val>
                                        </p:tav>
                                        <p:tav tm="100000">
                                          <p:val>
                                            <p:strVal val="#ppt_w"/>
                                          </p:val>
                                        </p:tav>
                                      </p:tavLst>
                                    </p:anim>
                                    <p:anim calcmode="lin" valueType="num">
                                      <p:cBhvr>
                                        <p:cTn id="20"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3">
                                            <p:txEl>
                                              <p:pRg st="1" end="1"/>
                                            </p:txEl>
                                          </p:spTgt>
                                        </p:tgtEl>
                                      </p:cBhvr>
                                    </p:animEffect>
                                  </p:childTnLst>
                                </p:cTn>
                              </p:par>
                              <p:par>
                                <p:cTn id="22" presetID="50" presetClass="entr" presetSubtype="0" decel="100000" fill="hold"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p:cTn id="24" dur="1000" fill="hold"/>
                                        <p:tgtEl>
                                          <p:spTgt spid="3">
                                            <p:txEl>
                                              <p:pRg st="2" end="2"/>
                                            </p:txEl>
                                          </p:spTgt>
                                        </p:tgtEl>
                                        <p:attrNameLst>
                                          <p:attrName>ppt_w</p:attrName>
                                        </p:attrNameLst>
                                      </p:cBhvr>
                                      <p:tavLst>
                                        <p:tav tm="0">
                                          <p:val>
                                            <p:strVal val="#ppt_w+.3"/>
                                          </p:val>
                                        </p:tav>
                                        <p:tav tm="100000">
                                          <p:val>
                                            <p:strVal val="#ppt_w"/>
                                          </p:val>
                                        </p:tav>
                                      </p:tavLst>
                                    </p:anim>
                                    <p:anim calcmode="lin" valueType="num">
                                      <p:cBhvr>
                                        <p:cTn id="25"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6" dur="1000"/>
                                        <p:tgtEl>
                                          <p:spTgt spid="3">
                                            <p:txEl>
                                              <p:pRg st="2" end="2"/>
                                            </p:txEl>
                                          </p:spTgt>
                                        </p:tgtEl>
                                      </p:cBhvr>
                                    </p:animEffect>
                                  </p:childTnLst>
                                </p:cTn>
                              </p:par>
                              <p:par>
                                <p:cTn id="27" presetID="50" presetClass="entr" presetSubtype="0" decel="100000" fill="hold" nodeType="with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p:cTn id="29" dur="1000" fill="hold"/>
                                        <p:tgtEl>
                                          <p:spTgt spid="3">
                                            <p:txEl>
                                              <p:pRg st="3" end="3"/>
                                            </p:txEl>
                                          </p:spTgt>
                                        </p:tgtEl>
                                        <p:attrNameLst>
                                          <p:attrName>ppt_w</p:attrName>
                                        </p:attrNameLst>
                                      </p:cBhvr>
                                      <p:tavLst>
                                        <p:tav tm="0">
                                          <p:val>
                                            <p:strVal val="#ppt_w+.3"/>
                                          </p:val>
                                        </p:tav>
                                        <p:tav tm="100000">
                                          <p:val>
                                            <p:strVal val="#ppt_w"/>
                                          </p:val>
                                        </p:tav>
                                      </p:tavLst>
                                    </p:anim>
                                    <p:anim calcmode="lin" valueType="num">
                                      <p:cBhvr>
                                        <p:cTn id="30"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1" dur="1000"/>
                                        <p:tgtEl>
                                          <p:spTgt spid="3">
                                            <p:txEl>
                                              <p:pRg st="3" end="3"/>
                                            </p:txEl>
                                          </p:spTgt>
                                        </p:tgtEl>
                                      </p:cBhvr>
                                    </p:animEffect>
                                  </p:childTnLst>
                                </p:cTn>
                              </p:par>
                              <p:par>
                                <p:cTn id="32" presetID="50" presetClass="entr" presetSubtype="0" decel="100000" fill="hold" nodeType="with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 calcmode="lin" valueType="num">
                                      <p:cBhvr>
                                        <p:cTn id="34" dur="1000" fill="hold"/>
                                        <p:tgtEl>
                                          <p:spTgt spid="3">
                                            <p:txEl>
                                              <p:pRg st="4" end="4"/>
                                            </p:txEl>
                                          </p:spTgt>
                                        </p:tgtEl>
                                        <p:attrNameLst>
                                          <p:attrName>ppt_w</p:attrName>
                                        </p:attrNameLst>
                                      </p:cBhvr>
                                      <p:tavLst>
                                        <p:tav tm="0">
                                          <p:val>
                                            <p:strVal val="#ppt_w+.3"/>
                                          </p:val>
                                        </p:tav>
                                        <p:tav tm="100000">
                                          <p:val>
                                            <p:strVal val="#ppt_w"/>
                                          </p:val>
                                        </p:tav>
                                      </p:tavLst>
                                    </p:anim>
                                    <p:anim calcmode="lin" valueType="num">
                                      <p:cBhvr>
                                        <p:cTn id="35"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6"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ربع نص 6"/>
          <p:cNvSpPr txBox="1"/>
          <p:nvPr/>
        </p:nvSpPr>
        <p:spPr>
          <a:xfrm>
            <a:off x="3581400" y="457200"/>
            <a:ext cx="5928659" cy="707886"/>
          </a:xfrm>
          <a:prstGeom prst="rect">
            <a:avLst/>
          </a:prstGeom>
          <a:noFill/>
        </p:spPr>
        <p:txBody>
          <a:bodyPr rtlCol="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fontAlgn="auto">
              <a:spcBef>
                <a:spcPts val="0"/>
              </a:spcBef>
              <a:spcAft>
                <a:spcPts val="0"/>
              </a:spcAft>
              <a:defRPr/>
            </a:pPr>
            <a:r>
              <a:rPr lang="ar-SA" sz="4000" b="1" spc="50" dirty="0">
                <a:ln w="11430"/>
                <a:solidFill>
                  <a:srgbClr val="FF0000"/>
                </a:solidFill>
                <a:effectLst>
                  <a:outerShdw blurRad="76200" dist="50800" dir="5400000" algn="tl" rotWithShape="0">
                    <a:srgbClr val="000000">
                      <a:alpha val="65000"/>
                    </a:srgbClr>
                  </a:outerShdw>
                </a:effectLst>
                <a:latin typeface="+mn-lt"/>
                <a:cs typeface="AL-Mateen" pitchFamily="2" charset="-78"/>
              </a:rPr>
              <a:t>الفرضيات الأساسية للعلاج الأسري :</a:t>
            </a:r>
          </a:p>
        </p:txBody>
      </p:sp>
      <p:sp>
        <p:nvSpPr>
          <p:cNvPr id="5124" name="مربع نص 7"/>
          <p:cNvSpPr txBox="1">
            <a:spLocks noChangeArrowheads="1"/>
          </p:cNvSpPr>
          <p:nvPr/>
        </p:nvSpPr>
        <p:spPr bwMode="auto">
          <a:xfrm>
            <a:off x="0" y="1700214"/>
            <a:ext cx="9555163" cy="4154984"/>
          </a:xfrm>
          <a:prstGeom prst="rect">
            <a:avLst/>
          </a:prstGeom>
          <a:noFill/>
          <a:ln w="9525">
            <a:noFill/>
            <a:miter lim="800000"/>
            <a:headEnd/>
            <a:tailEnd/>
          </a:ln>
        </p:spPr>
        <p:txBody>
          <a:bodyPr wrap="square">
            <a:spAutoFit/>
          </a:bodyPr>
          <a:lstStyle/>
          <a:p>
            <a:pPr algn="justLow"/>
            <a:r>
              <a:rPr lang="ar-SA" sz="4400" dirty="0" smtClean="0">
                <a:latin typeface="Calibri" pitchFamily="34" charset="0"/>
                <a:cs typeface="AL-Mohanad Bold" pitchFamily="2" charset="-78"/>
              </a:rPr>
              <a:t>إن </a:t>
            </a:r>
            <a:r>
              <a:rPr lang="ar-SA" sz="4400" dirty="0">
                <a:latin typeface="Calibri" pitchFamily="34" charset="0"/>
                <a:cs typeface="AL-Mohanad Bold" pitchFamily="2" charset="-78"/>
              </a:rPr>
              <a:t>ذيوع وانتشار العلاج الأسري في ممارسات خدمة الفرد في الآونة الأخيرة مردة إلى الأتي :</a:t>
            </a:r>
            <a:endParaRPr lang="en-US" sz="4400" dirty="0">
              <a:latin typeface="Calibri" pitchFamily="34" charset="0"/>
              <a:cs typeface="AL-Mohanad Bold" pitchFamily="2" charset="-78"/>
            </a:endParaRPr>
          </a:p>
          <a:p>
            <a:pPr algn="justLow"/>
            <a:r>
              <a:rPr lang="ar-SA" sz="4400" dirty="0">
                <a:latin typeface="Calibri" pitchFamily="34" charset="0"/>
                <a:cs typeface="AL-Mohanad Bold" pitchFamily="2" charset="-78"/>
              </a:rPr>
              <a:t>1- أن جزء كبير من أهمية العلاج الأسري مستمد أساساً من أهمية الأسرة نفسها كأهم النظم الاجتماعية القائمة في المجتمع .</a:t>
            </a:r>
            <a:endParaRPr lang="en-US" sz="4400" dirty="0">
              <a:latin typeface="Calibri" pitchFamily="34" charset="0"/>
              <a:cs typeface="AL-Mohanad Bold" pitchFamily="2" charset="-78"/>
            </a:endParaRPr>
          </a:p>
          <a:p>
            <a:pPr algn="justLow"/>
            <a:r>
              <a:rPr lang="ar-SA" sz="4400" dirty="0">
                <a:latin typeface="Calibri" pitchFamily="34" charset="0"/>
                <a:cs typeface="AL-Mohanad Bold" pitchFamily="2" charset="-78"/>
              </a:rPr>
              <a:t>2- تكمن أهمية العلاج الأسري في أنه لا يجوز الفصل بين تنمية وتغيير كل من الفرد وأسرته فهما دائماً يسيران في خط متوازي .</a:t>
            </a:r>
            <a:endParaRPr lang="en-US" sz="4400" dirty="0">
              <a:latin typeface="Calibri" pitchFamily="34" charset="0"/>
              <a:cs typeface="AL-Mohanad Bold" pitchFamily="2" charset="-78"/>
            </a:endParaRPr>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مربع نص 2"/>
          <p:cNvSpPr txBox="1">
            <a:spLocks noChangeArrowheads="1"/>
          </p:cNvSpPr>
          <p:nvPr/>
        </p:nvSpPr>
        <p:spPr bwMode="auto">
          <a:xfrm>
            <a:off x="0" y="1412876"/>
            <a:ext cx="9321272" cy="5632311"/>
          </a:xfrm>
          <a:prstGeom prst="rect">
            <a:avLst/>
          </a:prstGeom>
          <a:noFill/>
          <a:ln w="9525">
            <a:noFill/>
            <a:miter lim="800000"/>
            <a:headEnd/>
            <a:tailEnd/>
          </a:ln>
        </p:spPr>
        <p:txBody>
          <a:bodyPr wrap="square">
            <a:spAutoFit/>
          </a:bodyPr>
          <a:lstStyle/>
          <a:p>
            <a:pPr algn="just"/>
            <a:r>
              <a:rPr lang="ar-SA" sz="3600" dirty="0">
                <a:latin typeface="Calibri" pitchFamily="34" charset="0"/>
                <a:cs typeface="AL-Mohanad Bold" pitchFamily="2" charset="-78"/>
              </a:rPr>
              <a:t>3- يرى المؤيدون للعلاج الأسري أن الخبرة الميدانية أوضحت أنه عندما يعالج الفرد الذي يعاني من مشكلة بعيداً عن الأسرة فإن أجزاء جوانب هامه من المشكلة الكلية تظل غير واضحة .</a:t>
            </a:r>
            <a:endParaRPr lang="en-US" sz="3600" dirty="0">
              <a:latin typeface="Calibri" pitchFamily="34" charset="0"/>
              <a:cs typeface="AL-Mohanad Bold" pitchFamily="2" charset="-78"/>
            </a:endParaRPr>
          </a:p>
          <a:p>
            <a:pPr algn="just"/>
            <a:r>
              <a:rPr lang="ar-SA" sz="3600" dirty="0">
                <a:latin typeface="Calibri" pitchFamily="34" charset="0"/>
                <a:cs typeface="AL-Mohanad Bold" pitchFamily="2" charset="-78"/>
              </a:rPr>
              <a:t>4- إن العمل مع الفرد صاحب المشكلة في الأسرة وحده بعيداً عن الأسرة قد يؤدي إلى معاناة فرداً آخر لكي يعود التوازن للنسق الأسري ككل، ولذا فإنه لامناص مع العمل مع الأسرة </a:t>
            </a:r>
            <a:r>
              <a:rPr lang="ar-SA" sz="3600" dirty="0" smtClean="0">
                <a:latin typeface="Calibri" pitchFamily="34" charset="0"/>
                <a:cs typeface="AL-Mohanad Bold" pitchFamily="2" charset="-78"/>
              </a:rPr>
              <a:t>.</a:t>
            </a:r>
          </a:p>
          <a:p>
            <a:pPr algn="just"/>
            <a:r>
              <a:rPr lang="ar-SA" sz="3600" dirty="0" smtClean="0">
                <a:latin typeface="Calibri" pitchFamily="34" charset="0"/>
                <a:cs typeface="AL-Mohanad Bold" pitchFamily="2" charset="-78"/>
              </a:rPr>
              <a:t>5- جاء العلاج الأسري مصاحباً لتحول النظر من الاهتمام بالتعامل فقط مع الحالات الفردية إلى الاهتمام أيضاً بالجماعات الصغيرة ، هذا فضلاً عن أن العلاج الأسري يحقق هدفاً علاجياً مزدوجاً للأسرة ككل ولأفرادها.</a:t>
            </a:r>
            <a:endParaRPr lang="en-US" sz="3600" dirty="0" smtClean="0">
              <a:latin typeface="Calibri" pitchFamily="34" charset="0"/>
              <a:cs typeface="AL-Mohanad Bold" pitchFamily="2" charset="-78"/>
            </a:endParaRPr>
          </a:p>
          <a:p>
            <a:endParaRPr lang="en-US" sz="3600" dirty="0">
              <a:latin typeface="Calibri" pitchFamily="34" charset="0"/>
              <a:cs typeface="AL-Mohanad Bold" pitchFamily="2" charset="-78"/>
            </a:endParaRPr>
          </a:p>
        </p:txBody>
      </p:sp>
      <p:sp>
        <p:nvSpPr>
          <p:cNvPr id="14" name="مستطيل 13"/>
          <p:cNvSpPr/>
          <p:nvPr/>
        </p:nvSpPr>
        <p:spPr>
          <a:xfrm>
            <a:off x="2667000" y="304800"/>
            <a:ext cx="6400800" cy="646331"/>
          </a:xfrm>
          <a:prstGeom prst="rect">
            <a:avLst/>
          </a:prstGeom>
        </p:spPr>
        <p:txBody>
          <a:bodyPr wrap="square">
            <a:spAutoFit/>
          </a:bodyPr>
          <a:lstStyle/>
          <a:p>
            <a:pPr fontAlgn="auto">
              <a:spcBef>
                <a:spcPts val="0"/>
              </a:spcBef>
              <a:spcAft>
                <a:spcPts val="0"/>
              </a:spcAft>
              <a:defRPr/>
            </a:pPr>
            <a:r>
              <a:rPr lang="ar-SA" sz="3600" b="1" spc="50" dirty="0" smtClean="0">
                <a:ln w="11430"/>
                <a:solidFill>
                  <a:srgbClr val="FF0000"/>
                </a:solidFill>
                <a:effectLst>
                  <a:outerShdw blurRad="76200" dist="50800" dir="5400000" algn="tl" rotWithShape="0">
                    <a:srgbClr val="000000">
                      <a:alpha val="65000"/>
                    </a:srgbClr>
                  </a:outerShdw>
                </a:effectLst>
                <a:cs typeface="AL-Mateen" pitchFamily="2" charset="-78"/>
              </a:rPr>
              <a:t>تابع :الفرضيات الأساسية للعلاج الأسري :</a:t>
            </a:r>
            <a:endParaRPr lang="ar-SA" sz="3600" b="1" spc="50" dirty="0">
              <a:ln w="11430"/>
              <a:solidFill>
                <a:srgbClr val="FF0000"/>
              </a:solidFill>
              <a:effectLst>
                <a:outerShdw blurRad="76200" dist="50800" dir="5400000" algn="tl" rotWithShape="0">
                  <a:srgbClr val="000000">
                    <a:alpha val="65000"/>
                  </a:srgbClr>
                </a:outerShdw>
              </a:effectLst>
              <a:cs typeface="AL-Mateen" pitchFamily="2" charset="-78"/>
            </a:endParaRPr>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مربع نص 2"/>
          <p:cNvSpPr txBox="1">
            <a:spLocks noChangeArrowheads="1"/>
          </p:cNvSpPr>
          <p:nvPr/>
        </p:nvSpPr>
        <p:spPr bwMode="auto">
          <a:xfrm>
            <a:off x="0" y="1447801"/>
            <a:ext cx="9524999" cy="2062103"/>
          </a:xfrm>
          <a:prstGeom prst="rect">
            <a:avLst/>
          </a:prstGeom>
          <a:noFill/>
          <a:ln w="9525">
            <a:noFill/>
            <a:miter lim="800000"/>
            <a:headEnd/>
            <a:tailEnd/>
          </a:ln>
        </p:spPr>
        <p:txBody>
          <a:bodyPr wrap="square">
            <a:spAutoFit/>
          </a:bodyPr>
          <a:lstStyle/>
          <a:p>
            <a:pPr algn="justLow"/>
            <a:r>
              <a:rPr lang="ar-SA" sz="3200" dirty="0" smtClean="0">
                <a:latin typeface="Calibri" pitchFamily="34" charset="0"/>
                <a:cs typeface="AL-Mohanad Bold" pitchFamily="2" charset="-78"/>
              </a:rPr>
              <a:t>5- يتجه العلاج الأسري نحو الاهتمام بالوسط الاجتماعي الذي يعيش فيه الطفل قدر اهتمامه  بالطفل نفسه .</a:t>
            </a:r>
            <a:endParaRPr lang="en-US" sz="3200" dirty="0" smtClean="0">
              <a:latin typeface="Calibri" pitchFamily="34" charset="0"/>
              <a:cs typeface="AL-Mohanad Bold" pitchFamily="2" charset="-78"/>
            </a:endParaRPr>
          </a:p>
          <a:p>
            <a:pPr algn="justLow"/>
            <a:r>
              <a:rPr lang="ar-SA" sz="3200" dirty="0" smtClean="0">
                <a:latin typeface="Calibri" pitchFamily="34" charset="0"/>
                <a:cs typeface="AL-Mohanad Bold" pitchFamily="2" charset="-78"/>
              </a:rPr>
              <a:t>6- العلاج الأسري لا ينظر إلى الطفل صاحب المشكلة على انه طفل مشكل، وإنما ينظر إلى الطفل الذي يعاني من مشكلة ما على أنه ضحية ظروف أسرية مواتية.</a:t>
            </a:r>
            <a:endParaRPr lang="en-US" sz="3200" dirty="0">
              <a:latin typeface="Calibri" pitchFamily="34" charset="0"/>
              <a:cs typeface="AL-Mohanad Bold" pitchFamily="2" charset="-78"/>
            </a:endParaRPr>
          </a:p>
        </p:txBody>
      </p:sp>
      <p:sp>
        <p:nvSpPr>
          <p:cNvPr id="7" name="مربع نص 6"/>
          <p:cNvSpPr txBox="1"/>
          <p:nvPr/>
        </p:nvSpPr>
        <p:spPr>
          <a:xfrm>
            <a:off x="1754189" y="304800"/>
            <a:ext cx="7313612" cy="861774"/>
          </a:xfrm>
          <a:prstGeom prst="rect">
            <a:avLst/>
          </a:prstGeom>
          <a:noFill/>
        </p:spPr>
        <p:txBody>
          <a:bodyPr wrap="square" rtlCol="1">
            <a:spAutoFit/>
          </a:bodyPr>
          <a:lstStyle/>
          <a:p>
            <a:pPr fontAlgn="auto">
              <a:spcBef>
                <a:spcPts val="0"/>
              </a:spcBef>
              <a:spcAft>
                <a:spcPts val="0"/>
              </a:spcAft>
              <a:defRPr/>
            </a:pPr>
            <a:r>
              <a:rPr lang="ar-SA" sz="3200" dirty="0" smtClean="0">
                <a:solidFill>
                  <a:schemeClr val="tx2">
                    <a:lumMod val="75000"/>
                  </a:schemeClr>
                </a:solidFill>
                <a:latin typeface="+mn-lt"/>
                <a:cs typeface="AL-Mateen" pitchFamily="2" charset="-78"/>
              </a:rPr>
              <a:t>تابع  : </a:t>
            </a:r>
            <a:r>
              <a:rPr lang="ar-SA" sz="3200" b="1" dirty="0" smtClean="0">
                <a:solidFill>
                  <a:srgbClr val="FF0000"/>
                </a:solidFill>
                <a:latin typeface="Calibri" pitchFamily="34" charset="0"/>
                <a:cs typeface="AL-Mohanad Bold" pitchFamily="2" charset="-78"/>
              </a:rPr>
              <a:t>مبررات ممارسة العلاج الأسري في حالات الأطفال : </a:t>
            </a:r>
            <a:r>
              <a:rPr lang="ar-SA" dirty="0">
                <a:solidFill>
                  <a:schemeClr val="tx2">
                    <a:lumMod val="75000"/>
                  </a:schemeClr>
                </a:solidFill>
                <a:latin typeface="+mn-lt"/>
                <a:cs typeface="AL-Mateen" pitchFamily="2" charset="-78"/>
              </a:rPr>
              <a:t>			</a:t>
            </a:r>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مربع نص 2"/>
          <p:cNvSpPr txBox="1">
            <a:spLocks noChangeArrowheads="1"/>
          </p:cNvSpPr>
          <p:nvPr/>
        </p:nvSpPr>
        <p:spPr bwMode="auto">
          <a:xfrm>
            <a:off x="228600" y="1600200"/>
            <a:ext cx="9448800" cy="4031873"/>
          </a:xfrm>
          <a:prstGeom prst="rect">
            <a:avLst/>
          </a:prstGeom>
          <a:noFill/>
          <a:ln w="9525">
            <a:noFill/>
            <a:miter lim="800000"/>
            <a:headEnd/>
            <a:tailEnd/>
          </a:ln>
        </p:spPr>
        <p:txBody>
          <a:bodyPr wrap="square">
            <a:spAutoFit/>
          </a:bodyPr>
          <a:lstStyle/>
          <a:p>
            <a:pPr algn="justLow"/>
            <a:r>
              <a:rPr lang="ar-SA" sz="3200" dirty="0" smtClean="0">
                <a:latin typeface="Calibri" pitchFamily="34" charset="0"/>
                <a:cs typeface="AL-Mohanad Bold" pitchFamily="2" charset="-78"/>
              </a:rPr>
              <a:t>3- تفسير المستقبل لهذه الرسالة ومحاولة إدراك معانيها أو فك رموزها وهنا تصبح الرسالة واضحة لهذا الفرد .</a:t>
            </a:r>
            <a:endParaRPr lang="en-US" sz="3200" dirty="0" smtClean="0">
              <a:latin typeface="Calibri" pitchFamily="34" charset="0"/>
              <a:cs typeface="AL-Mohanad Bold" pitchFamily="2" charset="-78"/>
            </a:endParaRPr>
          </a:p>
          <a:p>
            <a:pPr algn="justLow"/>
            <a:r>
              <a:rPr lang="ar-SA" sz="3200" dirty="0" smtClean="0">
                <a:latin typeface="Calibri" pitchFamily="34" charset="0"/>
                <a:cs typeface="AL-Mohanad Bold" pitchFamily="2" charset="-78"/>
              </a:rPr>
              <a:t>4- وتتمثل في استجابة الفرد لهذه الرسالة ، وقد تكون الاستجابة سلباً أو إيجاباً بحيث يتحقق على وجه التحديد مدى قبول أو رفض المستقبل لرسالة الطرف الآخر ( المرسل).</a:t>
            </a:r>
            <a:endParaRPr lang="en-US" sz="3200" dirty="0" smtClean="0">
              <a:latin typeface="Calibri" pitchFamily="34" charset="0"/>
              <a:cs typeface="AL-Mohanad Bold" pitchFamily="2" charset="-78"/>
            </a:endParaRPr>
          </a:p>
          <a:p>
            <a:pPr algn="justLow"/>
            <a:r>
              <a:rPr lang="ar-SA" sz="3200" dirty="0" smtClean="0">
                <a:latin typeface="Calibri" pitchFamily="34" charset="0"/>
                <a:cs typeface="AL-Mohanad Bold" pitchFamily="2" charset="-78"/>
              </a:rPr>
              <a:t>5- التغذية المرتدة حيث تشكل الأصداء الراجعة رسالة جديدة يستقبلها المرسل الذي يتحول إلى مستقبل للاستجابة على رسالته الأساسية ويتولى إدراك معانيها وفك رموزها وبذلك تكتمل الدورة الاتصالية . وهكذا تتضح أن هناك خمس عناصر أساسية للعملية الاتصالية هي المرسل ، المستقبل ، الرسالة ، الوسيلة ، والرجع .</a:t>
            </a:r>
            <a:endParaRPr lang="en-US" sz="3200" dirty="0" smtClean="0">
              <a:latin typeface="Calibri" pitchFamily="34" charset="0"/>
              <a:cs typeface="AL-Mohanad Bold" pitchFamily="2" charset="-78"/>
            </a:endParaRPr>
          </a:p>
        </p:txBody>
      </p:sp>
      <p:sp>
        <p:nvSpPr>
          <p:cNvPr id="7" name="مربع نص 6"/>
          <p:cNvSpPr txBox="1"/>
          <p:nvPr/>
        </p:nvSpPr>
        <p:spPr>
          <a:xfrm>
            <a:off x="1754188" y="333375"/>
            <a:ext cx="7957477" cy="984885"/>
          </a:xfrm>
          <a:prstGeom prst="rect">
            <a:avLst/>
          </a:prstGeom>
          <a:noFill/>
        </p:spPr>
        <p:txBody>
          <a:bodyPr rtlCol="1">
            <a:spAutoFit/>
          </a:bodyPr>
          <a:lstStyle/>
          <a:p>
            <a:pPr fontAlgn="auto">
              <a:spcBef>
                <a:spcPts val="0"/>
              </a:spcBef>
              <a:spcAft>
                <a:spcPts val="0"/>
              </a:spcAft>
              <a:defRPr/>
            </a:pPr>
            <a:r>
              <a:rPr lang="ar-SA" dirty="0" smtClean="0">
                <a:solidFill>
                  <a:srgbClr val="FF0000"/>
                </a:solidFill>
                <a:latin typeface="Calibri" pitchFamily="34" charset="0"/>
                <a:cs typeface="AL-Mateen" pitchFamily="2" charset="-78"/>
              </a:rPr>
              <a:t>           </a:t>
            </a:r>
            <a:r>
              <a:rPr lang="ar-SA" sz="4000" dirty="0" smtClean="0">
                <a:solidFill>
                  <a:srgbClr val="FF0000"/>
                </a:solidFill>
                <a:latin typeface="Calibri" pitchFamily="34" charset="0"/>
                <a:cs typeface="AL-Mateen" pitchFamily="2" charset="-78"/>
              </a:rPr>
              <a:t>تابع : نظرية الاتصال : </a:t>
            </a:r>
            <a:endParaRPr lang="en-US" dirty="0" smtClean="0">
              <a:solidFill>
                <a:srgbClr val="FF0000"/>
              </a:solidFill>
              <a:latin typeface="Calibri" pitchFamily="34" charset="0"/>
              <a:cs typeface="AL-Mateen" pitchFamily="2" charset="-78"/>
            </a:endParaRPr>
          </a:p>
          <a:p>
            <a:pPr fontAlgn="auto">
              <a:spcBef>
                <a:spcPts val="0"/>
              </a:spcBef>
              <a:spcAft>
                <a:spcPts val="0"/>
              </a:spcAft>
              <a:defRPr/>
            </a:pPr>
            <a:r>
              <a:rPr lang="ar-SA" dirty="0">
                <a:solidFill>
                  <a:schemeClr val="tx2">
                    <a:lumMod val="75000"/>
                  </a:schemeClr>
                </a:solidFill>
                <a:latin typeface="+mn-lt"/>
                <a:cs typeface="AL-Mateen" pitchFamily="2" charset="-78"/>
              </a:rPr>
              <a:t>			</a:t>
            </a:r>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مربع نص 2"/>
          <p:cNvSpPr txBox="1">
            <a:spLocks noChangeArrowheads="1"/>
          </p:cNvSpPr>
          <p:nvPr/>
        </p:nvSpPr>
        <p:spPr bwMode="auto">
          <a:xfrm>
            <a:off x="350838" y="1447800"/>
            <a:ext cx="9204325" cy="4524315"/>
          </a:xfrm>
          <a:prstGeom prst="rect">
            <a:avLst/>
          </a:prstGeom>
          <a:noFill/>
          <a:ln w="9525">
            <a:noFill/>
            <a:miter lim="800000"/>
            <a:headEnd/>
            <a:tailEnd/>
          </a:ln>
        </p:spPr>
        <p:txBody>
          <a:bodyPr wrap="square">
            <a:spAutoFit/>
          </a:bodyPr>
          <a:lstStyle/>
          <a:p>
            <a:pPr algn="justLow"/>
            <a:r>
              <a:rPr lang="ar-SA" sz="3200" dirty="0" smtClean="0">
                <a:solidFill>
                  <a:srgbClr val="FF0066"/>
                </a:solidFill>
                <a:latin typeface="Calibri" pitchFamily="34" charset="0"/>
                <a:cs typeface="AL-Mohanad Bold" pitchFamily="2" charset="-78"/>
              </a:rPr>
              <a:t>وتجدر الإشارة إلى إن كل رسالة لها مستويان :</a:t>
            </a:r>
            <a:endParaRPr lang="ar-SA" sz="3200" u="sng" dirty="0" smtClean="0">
              <a:solidFill>
                <a:srgbClr val="FF0066"/>
              </a:solidFill>
              <a:latin typeface="Calibri" pitchFamily="34" charset="0"/>
              <a:cs typeface="AL-Mohanad Bold" pitchFamily="2" charset="-78"/>
            </a:endParaRPr>
          </a:p>
          <a:p>
            <a:pPr algn="justLow"/>
            <a:r>
              <a:rPr lang="ar-SA" sz="3200" u="sng" dirty="0" smtClean="0">
                <a:solidFill>
                  <a:schemeClr val="accent6">
                    <a:lumMod val="50000"/>
                  </a:schemeClr>
                </a:solidFill>
                <a:latin typeface="Calibri" pitchFamily="34" charset="0"/>
                <a:cs typeface="AL-Mohanad Bold" pitchFamily="2" charset="-78"/>
              </a:rPr>
              <a:t>المستوى الأول : </a:t>
            </a:r>
            <a:r>
              <a:rPr lang="ar-SA" sz="3200" dirty="0" smtClean="0">
                <a:latin typeface="Calibri" pitchFamily="34" charset="0"/>
                <a:cs typeface="AL-Mohanad Bold" pitchFamily="2" charset="-78"/>
              </a:rPr>
              <a:t>وهو المستوى المباشر الذي يختص ويتصل مباشرة </a:t>
            </a:r>
            <a:endParaRPr lang="en-US" sz="3200" dirty="0" smtClean="0">
              <a:latin typeface="Calibri" pitchFamily="34" charset="0"/>
              <a:cs typeface="AL-Mohanad Bold" pitchFamily="2" charset="-78"/>
            </a:endParaRPr>
          </a:p>
          <a:p>
            <a:pPr algn="justLow"/>
            <a:r>
              <a:rPr lang="ar-SA" sz="3200" dirty="0" smtClean="0">
                <a:latin typeface="Calibri" pitchFamily="34" charset="0"/>
                <a:cs typeface="AL-Mohanad Bold" pitchFamily="2" charset="-78"/>
              </a:rPr>
              <a:t>بالمعلومة المرسلة .</a:t>
            </a:r>
            <a:endParaRPr lang="en-US" sz="3200" dirty="0" smtClean="0">
              <a:latin typeface="Calibri" pitchFamily="34" charset="0"/>
              <a:cs typeface="AL-Mohanad Bold" pitchFamily="2" charset="-78"/>
            </a:endParaRPr>
          </a:p>
          <a:p>
            <a:pPr algn="justLow"/>
            <a:r>
              <a:rPr lang="ar-SA" sz="3200" u="sng" dirty="0" smtClean="0">
                <a:solidFill>
                  <a:schemeClr val="accent6">
                    <a:lumMod val="50000"/>
                  </a:schemeClr>
                </a:solidFill>
                <a:latin typeface="Calibri" pitchFamily="34" charset="0"/>
                <a:cs typeface="AL-Mohanad Bold" pitchFamily="2" charset="-78"/>
              </a:rPr>
              <a:t>المستوى الثاني : </a:t>
            </a:r>
            <a:r>
              <a:rPr lang="ar-SA" sz="3200" dirty="0" smtClean="0">
                <a:latin typeface="Calibri" pitchFamily="34" charset="0"/>
                <a:cs typeface="AL-Mohanad Bold" pitchFamily="2" charset="-78"/>
              </a:rPr>
              <a:t>وهو ما وراء المستوى المباشر ، والذي يتضح مثلاً</a:t>
            </a:r>
            <a:endParaRPr lang="en-US" sz="3200" dirty="0" smtClean="0">
              <a:latin typeface="Calibri" pitchFamily="34" charset="0"/>
              <a:cs typeface="AL-Mohanad Bold" pitchFamily="2" charset="-78"/>
            </a:endParaRPr>
          </a:p>
          <a:p>
            <a:pPr algn="justLow"/>
            <a:r>
              <a:rPr lang="ar-SA" sz="3200" dirty="0" smtClean="0">
                <a:latin typeface="Calibri" pitchFamily="34" charset="0"/>
                <a:cs typeface="AL-Mohanad Bold" pitchFamily="2" charset="-78"/>
              </a:rPr>
              <a:t>عندما تنادي الأم طفلها بالقول " تعال يا عزيزي لأداعبك " بينما هي تبدو غاضبة بطريقة تبين ما وراء الاتصال الذي يعبر عنه وجهها الغاضب ، وبصفة عامة يمكن القول أن </a:t>
            </a:r>
            <a:r>
              <a:rPr lang="ar-SA" sz="3200" dirty="0" smtClean="0">
                <a:solidFill>
                  <a:srgbClr val="FF0066"/>
                </a:solidFill>
                <a:latin typeface="Calibri" pitchFamily="34" charset="0"/>
                <a:cs typeface="AL-Mohanad Bold" pitchFamily="2" charset="-78"/>
              </a:rPr>
              <a:t>هناك نوعان </a:t>
            </a:r>
            <a:r>
              <a:rPr lang="ar-SA" sz="3200" dirty="0" smtClean="0">
                <a:latin typeface="Calibri" pitchFamily="34" charset="0"/>
                <a:cs typeface="AL-Mohanad Bold" pitchFamily="2" charset="-78"/>
              </a:rPr>
              <a:t>أو شكلان رئيسيان من أنواع الاتصال هما:</a:t>
            </a:r>
            <a:endParaRPr lang="en-US" sz="3200" dirty="0" smtClean="0">
              <a:latin typeface="Calibri" pitchFamily="34" charset="0"/>
              <a:cs typeface="AL-Mohanad Bold" pitchFamily="2" charset="-78"/>
            </a:endParaRPr>
          </a:p>
          <a:p>
            <a:pPr algn="justLow"/>
            <a:r>
              <a:rPr lang="ar-SA" sz="3200" dirty="0" smtClean="0">
                <a:solidFill>
                  <a:srgbClr val="FF0066"/>
                </a:solidFill>
                <a:latin typeface="Calibri" pitchFamily="34" charset="0"/>
                <a:cs typeface="AL-Mohanad Bold" pitchFamily="2" charset="-78"/>
              </a:rPr>
              <a:t>1- اتصال لفظي شفهي .</a:t>
            </a:r>
            <a:endParaRPr lang="en-US" sz="3200" dirty="0" smtClean="0">
              <a:solidFill>
                <a:srgbClr val="FF0066"/>
              </a:solidFill>
              <a:latin typeface="Calibri" pitchFamily="34" charset="0"/>
              <a:cs typeface="AL-Mohanad Bold" pitchFamily="2" charset="-78"/>
            </a:endParaRPr>
          </a:p>
          <a:p>
            <a:pPr algn="justLow"/>
            <a:r>
              <a:rPr lang="ar-SA" sz="3200" dirty="0" smtClean="0">
                <a:solidFill>
                  <a:srgbClr val="FF0066"/>
                </a:solidFill>
                <a:latin typeface="Calibri" pitchFamily="34" charset="0"/>
                <a:cs typeface="AL-Mohanad Bold" pitchFamily="2" charset="-78"/>
              </a:rPr>
              <a:t>2- اتصال غير لفظي حركي .</a:t>
            </a:r>
            <a:endParaRPr lang="en-US" sz="3200" dirty="0">
              <a:solidFill>
                <a:srgbClr val="FF0066"/>
              </a:solidFill>
              <a:latin typeface="Calibri" pitchFamily="34" charset="0"/>
              <a:cs typeface="AL-Mohanad Bold" pitchFamily="2" charset="-78"/>
            </a:endParaRPr>
          </a:p>
        </p:txBody>
      </p:sp>
      <p:sp>
        <p:nvSpPr>
          <p:cNvPr id="7" name="مربع نص 6"/>
          <p:cNvSpPr txBox="1"/>
          <p:nvPr/>
        </p:nvSpPr>
        <p:spPr>
          <a:xfrm>
            <a:off x="1754188" y="333375"/>
            <a:ext cx="7957477" cy="984885"/>
          </a:xfrm>
          <a:prstGeom prst="rect">
            <a:avLst/>
          </a:prstGeom>
          <a:noFill/>
        </p:spPr>
        <p:txBody>
          <a:bodyPr rtlCol="1">
            <a:spAutoFit/>
          </a:bodyPr>
          <a:lstStyle/>
          <a:p>
            <a:pPr fontAlgn="auto">
              <a:spcBef>
                <a:spcPts val="0"/>
              </a:spcBef>
              <a:spcAft>
                <a:spcPts val="0"/>
              </a:spcAft>
              <a:defRPr/>
            </a:pPr>
            <a:r>
              <a:rPr lang="ar-SA" dirty="0" smtClean="0">
                <a:solidFill>
                  <a:srgbClr val="FF0000"/>
                </a:solidFill>
                <a:latin typeface="Calibri" pitchFamily="34" charset="0"/>
                <a:cs typeface="AL-Mateen" pitchFamily="2" charset="-78"/>
              </a:rPr>
              <a:t>                </a:t>
            </a:r>
            <a:r>
              <a:rPr lang="ar-SA" sz="4000" dirty="0" smtClean="0">
                <a:solidFill>
                  <a:srgbClr val="FF0000"/>
                </a:solidFill>
                <a:latin typeface="Calibri" pitchFamily="34" charset="0"/>
                <a:cs typeface="AL-Mateen" pitchFamily="2" charset="-78"/>
              </a:rPr>
              <a:t>تابع : نظرية الاتصال : </a:t>
            </a:r>
            <a:endParaRPr lang="en-US" dirty="0" smtClean="0">
              <a:solidFill>
                <a:srgbClr val="FF0000"/>
              </a:solidFill>
              <a:latin typeface="Calibri" pitchFamily="34" charset="0"/>
              <a:cs typeface="AL-Mateen" pitchFamily="2" charset="-78"/>
            </a:endParaRPr>
          </a:p>
          <a:p>
            <a:pPr fontAlgn="auto">
              <a:spcBef>
                <a:spcPts val="0"/>
              </a:spcBef>
              <a:spcAft>
                <a:spcPts val="0"/>
              </a:spcAft>
              <a:defRPr/>
            </a:pPr>
            <a:r>
              <a:rPr lang="ar-SA" dirty="0">
                <a:solidFill>
                  <a:schemeClr val="tx2">
                    <a:lumMod val="75000"/>
                  </a:schemeClr>
                </a:solidFill>
                <a:latin typeface="+mn-lt"/>
                <a:cs typeface="AL-Mateen" pitchFamily="2" charset="-78"/>
              </a:rPr>
              <a:t>			</a:t>
            </a:r>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228600" y="1268413"/>
            <a:ext cx="9092671" cy="4524315"/>
          </a:xfrm>
          <a:prstGeom prst="rect">
            <a:avLst/>
          </a:prstGeom>
          <a:noFill/>
        </p:spPr>
        <p:txBody>
          <a:bodyPr wrap="square" rtlCol="1">
            <a:spAutoFit/>
          </a:bodyPr>
          <a:lstStyle/>
          <a:p>
            <a:pPr algn="justLow"/>
            <a:r>
              <a:rPr lang="ar-SA" sz="3200" u="sng" dirty="0" smtClean="0">
                <a:solidFill>
                  <a:srgbClr val="FF0066"/>
                </a:solidFill>
                <a:latin typeface="Calibri" pitchFamily="34" charset="0"/>
                <a:cs typeface="AL-Mohanad Bold" pitchFamily="2" charset="-78"/>
              </a:rPr>
              <a:t>نوعي الاتصال :</a:t>
            </a:r>
          </a:p>
          <a:p>
            <a:pPr algn="justLow"/>
            <a:r>
              <a:rPr lang="ar-SA" sz="3200" dirty="0" smtClean="0">
                <a:solidFill>
                  <a:srgbClr val="FF0066"/>
                </a:solidFill>
                <a:latin typeface="Calibri" pitchFamily="34" charset="0"/>
                <a:cs typeface="AL-Mohanad Bold" pitchFamily="2" charset="-78"/>
              </a:rPr>
              <a:t>1- اتصال لفظي شفهي :</a:t>
            </a:r>
            <a:r>
              <a:rPr lang="ar-SA" sz="3200" dirty="0" smtClean="0">
                <a:latin typeface="+mn-lt"/>
                <a:cs typeface="AL-Mohanad Bold" pitchFamily="2" charset="-78"/>
              </a:rPr>
              <a:t>يعني </a:t>
            </a:r>
            <a:r>
              <a:rPr lang="ar-SA" sz="3200" dirty="0">
                <a:latin typeface="+mn-lt"/>
                <a:cs typeface="AL-Mohanad Bold" pitchFamily="2" charset="-78"/>
              </a:rPr>
              <a:t>استخدام الكلمات والمفاهيم لنقل المعلومات ويعتبر هذا النوع من الاتصال قليل الأثر .</a:t>
            </a:r>
            <a:endParaRPr lang="en-US" sz="3200" dirty="0">
              <a:latin typeface="+mn-lt"/>
              <a:cs typeface="AL-Mohanad Bold" pitchFamily="2" charset="-78"/>
            </a:endParaRPr>
          </a:p>
          <a:p>
            <a:pPr fontAlgn="auto">
              <a:spcBef>
                <a:spcPts val="0"/>
              </a:spcBef>
              <a:spcAft>
                <a:spcPts val="0"/>
              </a:spcAft>
              <a:defRPr/>
            </a:pPr>
            <a:r>
              <a:rPr lang="ar-SA" sz="3200" dirty="0" smtClean="0">
                <a:solidFill>
                  <a:srgbClr val="FF0066"/>
                </a:solidFill>
                <a:latin typeface="Calibri" pitchFamily="34" charset="0"/>
                <a:cs typeface="AL-Mohanad Bold" pitchFamily="2" charset="-78"/>
              </a:rPr>
              <a:t>2- اتصال غير لفظي حركي : </a:t>
            </a:r>
            <a:r>
              <a:rPr lang="ar-SA" sz="3200" dirty="0" smtClean="0">
                <a:latin typeface="+mn-lt"/>
                <a:cs typeface="AL-Mohanad Bold" pitchFamily="2" charset="-78"/>
              </a:rPr>
              <a:t>من </a:t>
            </a:r>
            <a:r>
              <a:rPr lang="ar-SA" sz="3200" dirty="0">
                <a:latin typeface="+mn-lt"/>
                <a:cs typeface="AL-Mohanad Bold" pitchFamily="2" charset="-78"/>
              </a:rPr>
              <a:t>الإتصال التعبيري فإنه يعتمد أساساً على تعبيرات الوجه والإشارات والحركات ... الخ ، ويمتاز هذا النوع من الإتصال بقوة التأثير </a:t>
            </a:r>
            <a:r>
              <a:rPr lang="ar-SA" sz="3200" dirty="0" smtClean="0">
                <a:latin typeface="+mn-lt"/>
                <a:cs typeface="AL-Mohanad Bold" pitchFamily="2" charset="-78"/>
              </a:rPr>
              <a:t>.</a:t>
            </a:r>
          </a:p>
          <a:p>
            <a:pPr fontAlgn="auto">
              <a:spcBef>
                <a:spcPts val="0"/>
              </a:spcBef>
              <a:spcAft>
                <a:spcPts val="0"/>
              </a:spcAft>
              <a:defRPr/>
            </a:pPr>
            <a:r>
              <a:rPr lang="ar-SA" sz="3200" dirty="0" smtClean="0">
                <a:latin typeface="+mn-lt"/>
                <a:cs typeface="AL-Mohanad Bold" pitchFamily="2" charset="-78"/>
              </a:rPr>
              <a:t> </a:t>
            </a:r>
            <a:r>
              <a:rPr lang="ar-SA" sz="3200" dirty="0">
                <a:latin typeface="+mn-lt"/>
                <a:cs typeface="AL-Mohanad Bold" pitchFamily="2" charset="-78"/>
              </a:rPr>
              <a:t>وسواء كان الاتصال لفظياً أو تعبيرياً فإنه يمكن القول أن </a:t>
            </a:r>
            <a:r>
              <a:rPr lang="ar-SA" sz="3200" b="1" dirty="0">
                <a:latin typeface="+mn-lt"/>
                <a:cs typeface="AL-Mohanad Bold" pitchFamily="2" charset="-78"/>
              </a:rPr>
              <a:t>الاتصال غير الواضح في الأسرة عادة ما يأخذ أربع أشكالاً رئيسية هي :</a:t>
            </a:r>
          </a:p>
          <a:p>
            <a:pPr fontAlgn="auto">
              <a:spcBef>
                <a:spcPts val="0"/>
              </a:spcBef>
              <a:spcAft>
                <a:spcPts val="0"/>
              </a:spcAft>
              <a:defRPr/>
            </a:pPr>
            <a:r>
              <a:rPr lang="ar-SA" sz="3200" dirty="0">
                <a:latin typeface="+mn-lt"/>
                <a:cs typeface="AL-Mohanad Bold" pitchFamily="2" charset="-78"/>
              </a:rPr>
              <a:t>1- </a:t>
            </a:r>
            <a:r>
              <a:rPr lang="ar-SA" sz="3200" dirty="0">
                <a:solidFill>
                  <a:schemeClr val="accent6">
                    <a:lumMod val="50000"/>
                  </a:schemeClr>
                </a:solidFill>
                <a:latin typeface="+mn-lt"/>
                <a:cs typeface="AL-Mohanad Bold" pitchFamily="2" charset="-78"/>
              </a:rPr>
              <a:t>المبالغة في التعميم </a:t>
            </a:r>
            <a:r>
              <a:rPr lang="ar-SA" sz="3200" dirty="0" smtClean="0">
                <a:solidFill>
                  <a:schemeClr val="accent6">
                    <a:lumMod val="50000"/>
                  </a:schemeClr>
                </a:solidFill>
                <a:latin typeface="+mn-lt"/>
                <a:cs typeface="AL-Mohanad Bold" pitchFamily="2" charset="-78"/>
              </a:rPr>
              <a:t>: </a:t>
            </a:r>
          </a:p>
          <a:p>
            <a:pPr fontAlgn="auto">
              <a:spcBef>
                <a:spcPts val="0"/>
              </a:spcBef>
              <a:spcAft>
                <a:spcPts val="0"/>
              </a:spcAft>
              <a:defRPr/>
            </a:pPr>
            <a:r>
              <a:rPr lang="ar-SA" sz="3200" dirty="0" smtClean="0">
                <a:latin typeface="+mn-lt"/>
                <a:cs typeface="AL-Mohanad Bold" pitchFamily="2" charset="-78"/>
              </a:rPr>
              <a:t>ويعني الخروج </a:t>
            </a:r>
            <a:r>
              <a:rPr lang="ar-SA" sz="3200" dirty="0">
                <a:latin typeface="+mn-lt"/>
                <a:cs typeface="AL-Mohanad Bold" pitchFamily="2" charset="-78"/>
              </a:rPr>
              <a:t>من واقعة بذاتها إلى التعميم على الوقائع الأخرى </a:t>
            </a:r>
            <a:r>
              <a:rPr lang="ar-SA" sz="3200" dirty="0">
                <a:latin typeface="+mn-lt"/>
                <a:cs typeface="+mn-cs"/>
              </a:rPr>
              <a:t>.</a:t>
            </a:r>
            <a:endParaRPr lang="en-US" sz="3200" dirty="0">
              <a:latin typeface="+mn-lt"/>
              <a:cs typeface="AL-Mohanad Bold" pitchFamily="2" charset="-78"/>
            </a:endParaRPr>
          </a:p>
        </p:txBody>
      </p:sp>
      <p:sp>
        <p:nvSpPr>
          <p:cNvPr id="14" name="مستطيل 13"/>
          <p:cNvSpPr/>
          <p:nvPr/>
        </p:nvSpPr>
        <p:spPr>
          <a:xfrm>
            <a:off x="4648200" y="304800"/>
            <a:ext cx="4343400" cy="707886"/>
          </a:xfrm>
          <a:prstGeom prst="rect">
            <a:avLst/>
          </a:prstGeom>
        </p:spPr>
        <p:txBody>
          <a:bodyPr wrap="square">
            <a:spAutoFit/>
          </a:bodyPr>
          <a:lstStyle/>
          <a:p>
            <a:r>
              <a:rPr lang="ar-SA" sz="4000" dirty="0" smtClean="0">
                <a:solidFill>
                  <a:srgbClr val="FF0000"/>
                </a:solidFill>
                <a:latin typeface="Calibri" pitchFamily="34" charset="0"/>
                <a:cs typeface="AL-Mateen" pitchFamily="2" charset="-78"/>
              </a:rPr>
              <a:t>تابع : نظرية الاتصال : </a:t>
            </a:r>
            <a:endParaRPr lang="ar-SA" sz="4000" dirty="0"/>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65</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التوجيه والإرشاد الاجتماعي</a:t>
            </a:r>
            <a:endParaRPr lang="ar-SA" sz="2800" b="1" dirty="0">
              <a:solidFill>
                <a:srgbClr val="7F7F7F"/>
              </a:solidFill>
              <a:latin typeface="Calibri" pitchFamily="34" charset="0"/>
              <a:cs typeface="Times New Roman" pitchFamily="18" charset="0"/>
            </a:endParaRPr>
          </a:p>
          <a:p>
            <a:pPr algn="ctr"/>
            <a:r>
              <a:rPr lang="ar-SA" sz="2600" b="1" dirty="0" smtClean="0">
                <a:solidFill>
                  <a:srgbClr val="7F7F7F"/>
                </a:solidFill>
                <a:latin typeface="Calibri" pitchFamily="34" charset="0"/>
                <a:cs typeface="Times New Roman" pitchFamily="18" charset="0"/>
              </a:rPr>
              <a:t>د. علي سمير</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65</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66</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عنوان المحاضرة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المحاضرة السابعة</a:t>
            </a:r>
          </a:p>
          <a:p>
            <a:pPr eaLnBrk="1" hangingPunct="1"/>
            <a:r>
              <a:rPr lang="ar-SA" b="1" dirty="0" smtClean="0">
                <a:solidFill>
                  <a:schemeClr val="tx1"/>
                </a:solidFill>
                <a:cs typeface="Arial" pitchFamily="34" charset="0"/>
              </a:rPr>
              <a:t>تابع نماذج التدخل المهني</a:t>
            </a:r>
          </a:p>
          <a:p>
            <a:pPr eaLnBrk="1" hangingPunct="1"/>
            <a:r>
              <a:rPr lang="ar-SA" sz="4000" b="1" dirty="0" smtClean="0">
                <a:solidFill>
                  <a:srgbClr val="FF0000"/>
                </a:solidFill>
                <a:cs typeface="Arial" pitchFamily="34" charset="0"/>
              </a:rPr>
              <a:t>العلاج الواقعي</a:t>
            </a:r>
            <a:endParaRPr lang="en-US" sz="4000" b="1" dirty="0" smtClean="0">
              <a:solidFill>
                <a:srgbClr val="FF0000"/>
              </a:solidFill>
              <a:cs typeface="Arial" pitchFamily="34"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normAutofit/>
          </a:bodyPr>
          <a:lstStyle/>
          <a:p>
            <a:pPr rtl="1" eaLnBrk="1" hangingPunct="1">
              <a:buFont typeface="Arial" pitchFamily="34" charset="0"/>
              <a:buChar char="•"/>
            </a:pPr>
            <a:r>
              <a:rPr lang="ar-SA" sz="2800" b="1" dirty="0" smtClean="0">
                <a:cs typeface="Arial" pitchFamily="34" charset="0"/>
              </a:rPr>
              <a:t>  مقدمة</a:t>
            </a:r>
          </a:p>
          <a:p>
            <a:pPr marL="514350" indent="-514350" rtl="1">
              <a:buFont typeface="Arial" pitchFamily="34" charset="0"/>
              <a:buChar char="•"/>
            </a:pPr>
            <a:r>
              <a:rPr lang="ar-SA" sz="2800" b="1" dirty="0" smtClean="0">
                <a:cs typeface="Arial" pitchFamily="34" charset="0"/>
              </a:rPr>
              <a:t>المفاهيم والمنطلقات النظرية للعلاج الواقعي </a:t>
            </a:r>
          </a:p>
          <a:p>
            <a:pPr marL="514350" indent="-514350" rtl="1">
              <a:buFont typeface="Arial" pitchFamily="34" charset="0"/>
              <a:buChar char="•"/>
            </a:pPr>
            <a:r>
              <a:rPr lang="ar-SA" sz="2800" b="1" dirty="0" smtClean="0">
                <a:cs typeface="Arial" pitchFamily="34" charset="0"/>
              </a:rPr>
              <a:t>أهداف التدخل بالعلاج الواقعي</a:t>
            </a:r>
          </a:p>
          <a:p>
            <a:pPr marL="514350" indent="-514350" rtl="1">
              <a:buFont typeface="Arial" pitchFamily="34" charset="0"/>
              <a:buChar char="•"/>
            </a:pPr>
            <a:r>
              <a:rPr lang="ar-SA" sz="2800" b="1" dirty="0" smtClean="0">
                <a:cs typeface="Arial" pitchFamily="34" charset="0"/>
              </a:rPr>
              <a:t> مستويات العلاج </a:t>
            </a:r>
          </a:p>
          <a:p>
            <a:pPr marL="514350" indent="-514350" rtl="1">
              <a:buFont typeface="Arial" pitchFamily="34" charset="0"/>
              <a:buChar char="•"/>
            </a:pPr>
            <a:r>
              <a:rPr lang="ar-SA" sz="2800" b="1" dirty="0" smtClean="0">
                <a:cs typeface="Arial" pitchFamily="34" charset="0"/>
              </a:rPr>
              <a:t>دور الأخصائي الاجتماعي في العلاج الواقعي</a:t>
            </a:r>
          </a:p>
          <a:p>
            <a:pPr marL="514350" indent="-514350" rtl="1">
              <a:buFont typeface="Arial" pitchFamily="34" charset="0"/>
              <a:buChar char="•"/>
            </a:pPr>
            <a:r>
              <a:rPr lang="ar-SA" sz="2800" b="1" dirty="0" smtClean="0">
                <a:cs typeface="Arial" pitchFamily="34" charset="0"/>
              </a:rPr>
              <a:t>الحدود المفروضة على العلاج الواقعي</a:t>
            </a: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chemeClr val="tx2">
                    <a:lumMod val="75000"/>
                  </a:schemeClr>
                </a:solidFill>
                <a:cs typeface="Arial" pitchFamily="34" charset="0"/>
              </a:rPr>
              <a:t>مقدمة:</a:t>
            </a:r>
          </a:p>
        </p:txBody>
      </p:sp>
      <p:sp>
        <p:nvSpPr>
          <p:cNvPr id="8195" name="Content Placeholder 2"/>
          <p:cNvSpPr>
            <a:spLocks noGrp="1"/>
          </p:cNvSpPr>
          <p:nvPr>
            <p:ph idx="1"/>
          </p:nvPr>
        </p:nvSpPr>
        <p:spPr>
          <a:xfrm>
            <a:off x="228600" y="1295400"/>
            <a:ext cx="9144000" cy="4678363"/>
          </a:xfrm>
        </p:spPr>
        <p:txBody>
          <a:bodyPr/>
          <a:lstStyle/>
          <a:p>
            <a:r>
              <a:rPr lang="ar-SA" dirty="0" smtClean="0"/>
              <a:t>ظهر العلاج الواقعي في ممارسات خدمة الفرد منذ أواخر الستينات حيث حدد مفاهيمه وصاغ اسمه وليام </a:t>
            </a:r>
            <a:r>
              <a:rPr lang="ar-SA" dirty="0" err="1" smtClean="0"/>
              <a:t>جلايسر</a:t>
            </a:r>
            <a:r>
              <a:rPr lang="ar-SA" dirty="0" smtClean="0"/>
              <a:t>, ولقد استخدم </a:t>
            </a:r>
            <a:r>
              <a:rPr lang="ar-SA" dirty="0" err="1" smtClean="0"/>
              <a:t>جلايسر</a:t>
            </a:r>
            <a:r>
              <a:rPr lang="ar-SA" dirty="0" smtClean="0"/>
              <a:t> في هذا العلاج صيغة تجمع بين كل من الاتجاه العقلي والاتجاه الوظيفي , يرى أنها تتميز بقدر كبير من الواقعية والقدرة على التطبيق ومواجهة مشكلات العملاء بقدر كبير من الفاعلية.</a:t>
            </a:r>
            <a:endParaRPr lang="en-US" dirty="0" smtClean="0"/>
          </a:p>
          <a:p>
            <a:r>
              <a:rPr lang="ar-SA" dirty="0" smtClean="0"/>
              <a:t>وترى بيتي </a:t>
            </a:r>
            <a:r>
              <a:rPr lang="ar-SA" dirty="0" err="1" smtClean="0"/>
              <a:t>بيكارد</a:t>
            </a:r>
            <a:r>
              <a:rPr lang="ar-SA" dirty="0" smtClean="0"/>
              <a:t> أن العلاج الواقعي يمثل منطلقا علاجيا ووقائيا وتنمويا يستثمر القدرة أكثر مما يعالج الضعف ، بينما يرى </a:t>
            </a:r>
            <a:r>
              <a:rPr lang="ar-SA" dirty="0" err="1" smtClean="0"/>
              <a:t>باركر</a:t>
            </a:r>
            <a:r>
              <a:rPr lang="ar-SA" dirty="0" smtClean="0"/>
              <a:t> أن العلاج الواقعي هو احد أنماط العلاج المعرفي الذي اجتمع له عنصر الإدراك والعقل .</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600201" y="260648"/>
            <a:ext cx="7810500" cy="1156990"/>
          </a:xfrm>
        </p:spPr>
        <p:txBody>
          <a:bodyPr>
            <a:normAutofit fontScale="90000"/>
          </a:bodyPr>
          <a:lstStyle/>
          <a:p>
            <a:r>
              <a:rPr lang="ar-SA" b="1" dirty="0" smtClean="0">
                <a:solidFill>
                  <a:srgbClr val="7030A0"/>
                </a:solidFill>
              </a:rPr>
              <a:t>المفاهيم والمنطلقات النظرية للعلاج الواقعي :</a:t>
            </a:r>
            <a:endParaRPr lang="ar-SA" dirty="0">
              <a:solidFill>
                <a:srgbClr val="C00000"/>
              </a:solidFill>
            </a:endParaRPr>
          </a:p>
        </p:txBody>
      </p:sp>
      <p:sp>
        <p:nvSpPr>
          <p:cNvPr id="3" name="عنصر نائب للمحتوى 2"/>
          <p:cNvSpPr>
            <a:spLocks noGrp="1"/>
          </p:cNvSpPr>
          <p:nvPr>
            <p:ph idx="1"/>
          </p:nvPr>
        </p:nvSpPr>
        <p:spPr>
          <a:xfrm>
            <a:off x="457200" y="1447800"/>
            <a:ext cx="8904194" cy="4896544"/>
          </a:xfrm>
          <a:noFill/>
        </p:spPr>
        <p:txBody>
          <a:bodyPr>
            <a:normAutofit fontScale="92500" lnSpcReduction="10000"/>
          </a:bodyPr>
          <a:lstStyle/>
          <a:p>
            <a:r>
              <a:rPr lang="ar-SA" sz="3200" b="1" dirty="0" smtClean="0">
                <a:latin typeface="Bodoni MT Condensed" pitchFamily="18" charset="0"/>
              </a:rPr>
              <a:t>1- </a:t>
            </a:r>
            <a:r>
              <a:rPr lang="ar-SA" b="1" dirty="0" smtClean="0">
                <a:solidFill>
                  <a:srgbClr val="7030A0"/>
                </a:solidFill>
              </a:rPr>
              <a:t>الدافعية :</a:t>
            </a:r>
          </a:p>
          <a:p>
            <a:r>
              <a:rPr lang="ar-SA" dirty="0" smtClean="0"/>
              <a:t>يؤكد العلاج الواقعي على ضرورة مساعدة العملاء على أن يعرفوا </a:t>
            </a:r>
          </a:p>
          <a:p>
            <a:r>
              <a:rPr lang="ar-SA" dirty="0" smtClean="0"/>
              <a:t>أنفسهم كأفراد لهم أهمية واستقلالية وفردية ، وأطلق </a:t>
            </a:r>
            <a:r>
              <a:rPr lang="ar-SA" dirty="0" err="1" smtClean="0"/>
              <a:t>جلاسر</a:t>
            </a:r>
            <a:r>
              <a:rPr lang="ar-SA" dirty="0" smtClean="0"/>
              <a:t> على هذه الحاجة الأساسية مصطلح الهوية أو الذاتية</a:t>
            </a:r>
            <a:endParaRPr lang="en-US" dirty="0" smtClean="0"/>
          </a:p>
          <a:p>
            <a:r>
              <a:rPr lang="ar-SA" dirty="0" smtClean="0"/>
              <a:t>ويميز </a:t>
            </a:r>
            <a:r>
              <a:rPr lang="ar-SA" dirty="0" err="1" smtClean="0"/>
              <a:t>جلاسر</a:t>
            </a:r>
            <a:r>
              <a:rPr lang="ar-SA" dirty="0" smtClean="0"/>
              <a:t> بين نوعين من الذاتية "الذاتية الناجحة والذاتية الفاشلة" وتشير الأولى إلى الفرد الذي لديه استبصار بنفسه ويشعر بالقيمة والأهمية ولديه القدرة على التأثير في البيئة وإدارة شئون حياته بنفسه,بينما الثانية تشير إلى الفرد الذي تعوزه القدرة على تكوين علاقات فعالة مع الآخرين والذي لا يتصرف بمسئولية وينتابه شعور بالقنوط وعدم الأهمية .</a:t>
            </a:r>
            <a:endParaRPr lang="ar-SA" sz="3200" b="1" dirty="0" smtClean="0">
              <a:latin typeface="Bodoni MT Condensed" pitchFamily="18" charset="0"/>
            </a:endParaRPr>
          </a:p>
          <a:p>
            <a:endParaRPr lang="en-US" sz="3200" b="1" dirty="0">
              <a:cs typeface="DecoType Naskh" pitchFamily="2" charset="-78"/>
            </a:endParaRPr>
          </a:p>
          <a:p>
            <a:pPr>
              <a:buNone/>
            </a:pPr>
            <a:endParaRPr lang="ar-SA" sz="3200" b="1" dirty="0">
              <a:cs typeface="DecoType Naskh"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9" presetClass="entr" presetSubtype="0" accel="10000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3" dur="500" fill="hold"/>
                                        <p:tgtEl>
                                          <p:spTgt spid="3">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4" dur="500" fill="hold"/>
                                        <p:tgtEl>
                                          <p:spTgt spid="3">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9" presetClass="entr" presetSubtype="0" accel="10000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500" fill="hold"/>
                                        <p:tgtEl>
                                          <p:spTgt spid="3">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1" dur="500" fill="hold"/>
                                        <p:tgtEl>
                                          <p:spTgt spid="3">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2" dur="500" fill="hold"/>
                                        <p:tgtEl>
                                          <p:spTgt spid="3">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23"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9" presetClass="entr" presetSubtype="0" accel="10000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9" dur="500" fill="hold"/>
                                        <p:tgtEl>
                                          <p:spTgt spid="3">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0" dur="500" fill="hold"/>
                                        <p:tgtEl>
                                          <p:spTgt spid="3">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31"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9" presetClass="entr" presetSubtype="0" accel="100000" fill="hold"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 calcmode="lin" valueType="num">
                                      <p:cBhvr>
                                        <p:cTn id="36" dur="500" fill="hold"/>
                                        <p:tgtEl>
                                          <p:spTgt spid="3">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7" dur="500" fill="hold"/>
                                        <p:tgtEl>
                                          <p:spTgt spid="3">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8" dur="500" fill="hold"/>
                                        <p:tgtEl>
                                          <p:spTgt spid="3">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39"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208584" y="1628800"/>
            <a:ext cx="8502945" cy="5040560"/>
          </a:xfrm>
          <a:noFill/>
        </p:spPr>
        <p:txBody>
          <a:bodyPr>
            <a:normAutofit fontScale="92500"/>
          </a:bodyPr>
          <a:lstStyle/>
          <a:p>
            <a:r>
              <a:rPr lang="ar-SA" sz="3600" dirty="0" smtClean="0">
                <a:solidFill>
                  <a:srgbClr val="7030A0"/>
                </a:solidFill>
              </a:rPr>
              <a:t>والأفراد بطبيعتهم لديهم ميل داخلي لتحقيق ذاتيه ناجحة وهذه الذاتية الناجحة تتطلب الوفاء بحاجتين أساسيتين :</a:t>
            </a:r>
            <a:endParaRPr lang="en-US" sz="3600" dirty="0" smtClean="0">
              <a:solidFill>
                <a:srgbClr val="7030A0"/>
              </a:solidFill>
            </a:endParaRPr>
          </a:p>
          <a:p>
            <a:r>
              <a:rPr lang="ar-SA" sz="3600" dirty="0" smtClean="0"/>
              <a:t>أ-الحاجة إلى الشعور بالقيمة والأهمية</a:t>
            </a:r>
            <a:endParaRPr lang="en-US" sz="3600" dirty="0" smtClean="0"/>
          </a:p>
          <a:p>
            <a:r>
              <a:rPr lang="ar-SA" sz="3600" dirty="0" smtClean="0"/>
              <a:t>ب- الحاجة إلى الشعور بالحب</a:t>
            </a:r>
            <a:endParaRPr lang="en-US" sz="3600" dirty="0" smtClean="0"/>
          </a:p>
          <a:p>
            <a:r>
              <a:rPr lang="ar-SA" sz="3600" dirty="0" smtClean="0"/>
              <a:t>كما أن </a:t>
            </a:r>
            <a:r>
              <a:rPr lang="ar-SA" sz="3600" dirty="0" smtClean="0">
                <a:solidFill>
                  <a:srgbClr val="FF0000"/>
                </a:solidFill>
              </a:rPr>
              <a:t>هناك أمرين </a:t>
            </a:r>
            <a:r>
              <a:rPr lang="ar-SA" sz="3600" dirty="0" smtClean="0"/>
              <a:t>لهما علاقة وثيقة بالأهمية الذاتية للفرد :</a:t>
            </a:r>
            <a:endParaRPr lang="en-US" sz="3600" dirty="0" smtClean="0"/>
          </a:p>
          <a:p>
            <a:r>
              <a:rPr lang="ar-SA" sz="3600" dirty="0" smtClean="0"/>
              <a:t>أ-</a:t>
            </a:r>
            <a:r>
              <a:rPr lang="ar-SA" sz="3600" dirty="0" err="1" smtClean="0"/>
              <a:t>ان</a:t>
            </a:r>
            <a:r>
              <a:rPr lang="ar-SA" sz="3600" dirty="0" smtClean="0"/>
              <a:t> هذه الأهمية لا تمنح بواسطة شخص آخر وإنما تكسب من خلال ما يفعله الفرد</a:t>
            </a:r>
            <a:endParaRPr lang="en-US" sz="3600" dirty="0" smtClean="0"/>
          </a:p>
          <a:p>
            <a:r>
              <a:rPr lang="ar-SA" sz="3600" dirty="0" smtClean="0"/>
              <a:t>ب- تتطلب </a:t>
            </a:r>
            <a:r>
              <a:rPr lang="ar-SA" sz="3600" dirty="0" err="1" smtClean="0"/>
              <a:t>ان</a:t>
            </a:r>
            <a:r>
              <a:rPr lang="ar-SA" sz="3600" dirty="0" smtClean="0"/>
              <a:t> يحكم الآخرون على سلوك الفرد حكما ايجابيا</a:t>
            </a:r>
            <a:endParaRPr lang="en-US" sz="3600" dirty="0"/>
          </a:p>
        </p:txBody>
      </p:sp>
      <p:sp>
        <p:nvSpPr>
          <p:cNvPr id="4" name="مستطيل 3"/>
          <p:cNvSpPr/>
          <p:nvPr/>
        </p:nvSpPr>
        <p:spPr>
          <a:xfrm>
            <a:off x="1219200" y="228600"/>
            <a:ext cx="7848600" cy="646331"/>
          </a:xfrm>
          <a:prstGeom prst="rect">
            <a:avLst/>
          </a:prstGeom>
        </p:spPr>
        <p:txBody>
          <a:bodyPr wrap="square">
            <a:spAutoFit/>
          </a:bodyPr>
          <a:lstStyle/>
          <a:p>
            <a:r>
              <a:rPr lang="ar-SA" sz="3600" i="1" dirty="0" smtClean="0">
                <a:solidFill>
                  <a:srgbClr val="C00000"/>
                </a:solidFill>
                <a:cs typeface="PT Simple Bold Ruled" pitchFamily="2" charset="-78"/>
              </a:rPr>
              <a:t>تابع :</a:t>
            </a:r>
            <a:r>
              <a:rPr lang="ar-SA" sz="3600" b="1" dirty="0" smtClean="0">
                <a:solidFill>
                  <a:srgbClr val="7030A0"/>
                </a:solidFill>
              </a:rPr>
              <a:t>المفاهيم والمنطلقات النظرية للعلاج الواقعي :</a:t>
            </a:r>
            <a:endParaRPr lang="ar-SA" sz="3600" dirty="0"/>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2"/>
          <p:cNvSpPr txBox="1">
            <a:spLocks/>
          </p:cNvSpPr>
          <p:nvPr/>
        </p:nvSpPr>
        <p:spPr>
          <a:xfrm>
            <a:off x="506506" y="1340768"/>
            <a:ext cx="8814979" cy="5102027"/>
          </a:xfrm>
          <a:prstGeom prst="rect">
            <a:avLst/>
          </a:prstGeom>
          <a:noFill/>
        </p:spPr>
        <p:txBody>
          <a:bodyPr vert="horz" lIns="91440" tIns="45720" rIns="91440" bIns="45720" rtlCol="1">
            <a:normAutofit fontScale="85000" lnSpcReduction="10000"/>
          </a:bodyPr>
          <a:lstStyle/>
          <a:p>
            <a:pPr marL="342900" lvl="0" indent="-342900" algn="just">
              <a:spcBef>
                <a:spcPct val="20000"/>
              </a:spcBef>
            </a:pPr>
            <a:r>
              <a:rPr lang="ar-SA" sz="3200" b="1" dirty="0"/>
              <a:t> </a:t>
            </a:r>
            <a:r>
              <a:rPr lang="ar-SA" sz="3200" b="1" dirty="0" smtClean="0"/>
              <a:t>  </a:t>
            </a:r>
          </a:p>
          <a:p>
            <a:pPr lvl="0"/>
            <a:r>
              <a:rPr lang="ar-SA" sz="3200" b="1" dirty="0" smtClean="0"/>
              <a:t>2 -ا</a:t>
            </a:r>
            <a:r>
              <a:rPr lang="ar-SA" sz="3200" b="1" dirty="0" smtClean="0">
                <a:solidFill>
                  <a:srgbClr val="7030A0"/>
                </a:solidFill>
              </a:rPr>
              <a:t>لمسؤولية</a:t>
            </a:r>
            <a:endParaRPr lang="en-US" sz="3200" dirty="0" smtClean="0">
              <a:solidFill>
                <a:srgbClr val="7030A0"/>
              </a:solidFill>
            </a:endParaRPr>
          </a:p>
          <a:p>
            <a:r>
              <a:rPr lang="ar-SA" sz="3200" dirty="0" smtClean="0"/>
              <a:t>يعرفها </a:t>
            </a:r>
            <a:r>
              <a:rPr lang="ar-SA" sz="3200" dirty="0" err="1" smtClean="0"/>
              <a:t>جلاسر</a:t>
            </a:r>
            <a:r>
              <a:rPr lang="ar-SA" sz="3200" dirty="0" smtClean="0"/>
              <a:t> </a:t>
            </a:r>
            <a:r>
              <a:rPr lang="ar-SA" sz="3200" dirty="0" err="1" smtClean="0"/>
              <a:t>انها</a:t>
            </a:r>
            <a:r>
              <a:rPr lang="ar-SA" sz="3200" dirty="0" smtClean="0"/>
              <a:t> </a:t>
            </a:r>
            <a:r>
              <a:rPr lang="ar-SA" sz="3200" dirty="0" err="1" smtClean="0"/>
              <a:t>القدره</a:t>
            </a:r>
            <a:r>
              <a:rPr lang="ar-SA" sz="3200" dirty="0" smtClean="0"/>
              <a:t> على </a:t>
            </a:r>
            <a:r>
              <a:rPr lang="ar-SA" sz="3200" dirty="0" err="1" smtClean="0"/>
              <a:t>اشباع</a:t>
            </a:r>
            <a:r>
              <a:rPr lang="ar-SA" sz="3200" dirty="0" smtClean="0"/>
              <a:t> الحاجات الشخصية بطريقه لا تتعارض مع احتياجات </a:t>
            </a:r>
            <a:r>
              <a:rPr lang="ar-SA" sz="3200" dirty="0" err="1" smtClean="0"/>
              <a:t>الاخرين</a:t>
            </a:r>
            <a:endParaRPr lang="en-US" sz="3200" dirty="0" smtClean="0"/>
          </a:p>
          <a:p>
            <a:r>
              <a:rPr lang="ar-SA" sz="3200" dirty="0" smtClean="0"/>
              <a:t> </a:t>
            </a:r>
            <a:endParaRPr lang="en-US" sz="3200" dirty="0" smtClean="0"/>
          </a:p>
          <a:p>
            <a:r>
              <a:rPr lang="ar-SA" sz="3200" dirty="0" smtClean="0"/>
              <a:t>3-</a:t>
            </a:r>
            <a:r>
              <a:rPr lang="ar-SA" sz="3200" b="1" dirty="0" smtClean="0">
                <a:solidFill>
                  <a:srgbClr val="7030A0"/>
                </a:solidFill>
              </a:rPr>
              <a:t>الواقعية</a:t>
            </a:r>
            <a:endParaRPr lang="en-US" sz="3200" dirty="0" smtClean="0">
              <a:solidFill>
                <a:srgbClr val="7030A0"/>
              </a:solidFill>
            </a:endParaRPr>
          </a:p>
          <a:p>
            <a:r>
              <a:rPr lang="ar-SA" sz="3200" dirty="0" smtClean="0"/>
              <a:t>يعني ذلك </a:t>
            </a:r>
            <a:r>
              <a:rPr lang="ar-SA" sz="3200" dirty="0" err="1" smtClean="0"/>
              <a:t>ان</a:t>
            </a:r>
            <a:r>
              <a:rPr lang="ar-SA" sz="3200" dirty="0" smtClean="0"/>
              <a:t> على الفرد </a:t>
            </a:r>
            <a:r>
              <a:rPr lang="ar-SA" sz="3200" dirty="0" err="1" smtClean="0"/>
              <a:t>ان</a:t>
            </a:r>
            <a:r>
              <a:rPr lang="ar-SA" sz="3200" dirty="0" smtClean="0"/>
              <a:t> يدرك العالم الحقيقي من حوله وان يفهم </a:t>
            </a:r>
            <a:r>
              <a:rPr lang="ar-SA" sz="3200" dirty="0" err="1" smtClean="0"/>
              <a:t>ان</a:t>
            </a:r>
            <a:r>
              <a:rPr lang="ar-SA" sz="3200" dirty="0" smtClean="0"/>
              <a:t> حاجاته يجب </a:t>
            </a:r>
            <a:r>
              <a:rPr lang="ar-SA" sz="3200" dirty="0" err="1" smtClean="0"/>
              <a:t>ان</a:t>
            </a:r>
            <a:r>
              <a:rPr lang="ar-SA" sz="3200" dirty="0" smtClean="0"/>
              <a:t> تشبع في إطار الضوابط التي يفرضها الواقع الذي يعيش فيه</a:t>
            </a:r>
            <a:endParaRPr lang="en-US" sz="3200" dirty="0" smtClean="0"/>
          </a:p>
          <a:p>
            <a:r>
              <a:rPr lang="ar-SA" sz="3200" dirty="0" smtClean="0"/>
              <a:t> </a:t>
            </a:r>
            <a:endParaRPr lang="en-US" sz="3200" dirty="0" smtClean="0"/>
          </a:p>
          <a:p>
            <a:r>
              <a:rPr lang="ar-SA" sz="3200" dirty="0" smtClean="0">
                <a:solidFill>
                  <a:srgbClr val="7030A0"/>
                </a:solidFill>
              </a:rPr>
              <a:t>4-</a:t>
            </a:r>
            <a:r>
              <a:rPr lang="ar-SA" sz="3200" b="1" dirty="0" smtClean="0">
                <a:solidFill>
                  <a:srgbClr val="7030A0"/>
                </a:solidFill>
              </a:rPr>
              <a:t>الصحيح (الحق </a:t>
            </a:r>
            <a:r>
              <a:rPr lang="ar-SA" sz="3200" b="1" dirty="0" err="1" smtClean="0">
                <a:solidFill>
                  <a:srgbClr val="7030A0"/>
                </a:solidFill>
              </a:rPr>
              <a:t>او</a:t>
            </a:r>
            <a:r>
              <a:rPr lang="ar-SA" sz="3200" b="1" dirty="0" smtClean="0">
                <a:solidFill>
                  <a:srgbClr val="7030A0"/>
                </a:solidFill>
              </a:rPr>
              <a:t> </a:t>
            </a:r>
            <a:r>
              <a:rPr lang="ar-SA" sz="3200" b="1" dirty="0" err="1" smtClean="0">
                <a:solidFill>
                  <a:srgbClr val="7030A0"/>
                </a:solidFill>
              </a:rPr>
              <a:t>الاستقامه</a:t>
            </a:r>
            <a:r>
              <a:rPr lang="ar-SA" sz="3200" dirty="0" smtClean="0">
                <a:solidFill>
                  <a:srgbClr val="7030A0"/>
                </a:solidFill>
              </a:rPr>
              <a:t>)</a:t>
            </a:r>
            <a:endParaRPr lang="en-US" sz="3200" dirty="0" smtClean="0">
              <a:solidFill>
                <a:srgbClr val="7030A0"/>
              </a:solidFill>
            </a:endParaRPr>
          </a:p>
          <a:p>
            <a:r>
              <a:rPr lang="ar-SA" sz="3200" dirty="0" smtClean="0"/>
              <a:t>تلعب </a:t>
            </a:r>
            <a:r>
              <a:rPr lang="ar-SA" sz="3200" dirty="0" err="1" smtClean="0"/>
              <a:t>الاحكام</a:t>
            </a:r>
            <a:r>
              <a:rPr lang="ar-SA" sz="3200" dirty="0" smtClean="0"/>
              <a:t> </a:t>
            </a:r>
            <a:r>
              <a:rPr lang="ar-SA" sz="3200" dirty="0" err="1" smtClean="0"/>
              <a:t>القيميه</a:t>
            </a:r>
            <a:r>
              <a:rPr lang="ar-SA" sz="3200" dirty="0" smtClean="0"/>
              <a:t> </a:t>
            </a:r>
            <a:r>
              <a:rPr lang="ar-SA" sz="3200" dirty="0" err="1" smtClean="0"/>
              <a:t>والاخلاقية</a:t>
            </a:r>
            <a:r>
              <a:rPr lang="ar-SA" sz="3200" dirty="0" smtClean="0"/>
              <a:t> دورا مهما في تشكيل سلوك </a:t>
            </a:r>
            <a:r>
              <a:rPr lang="ar-SA" sz="3200" dirty="0" err="1" smtClean="0"/>
              <a:t>الافراد</a:t>
            </a:r>
            <a:r>
              <a:rPr lang="ar-SA" sz="3200" dirty="0" smtClean="0"/>
              <a:t> </a:t>
            </a:r>
            <a:r>
              <a:rPr lang="ar-SA" sz="3200" dirty="0" err="1" smtClean="0"/>
              <a:t>ولاتقتصر</a:t>
            </a:r>
            <a:r>
              <a:rPr lang="ar-SA" sz="3200" dirty="0" smtClean="0"/>
              <a:t> </a:t>
            </a:r>
            <a:r>
              <a:rPr lang="ar-SA" sz="3200" dirty="0" err="1" smtClean="0"/>
              <a:t>اهمية</a:t>
            </a:r>
            <a:r>
              <a:rPr lang="ar-SA" sz="3200" dirty="0" smtClean="0"/>
              <a:t> هذه </a:t>
            </a:r>
            <a:r>
              <a:rPr lang="ar-SA" sz="3200" dirty="0" err="1" smtClean="0"/>
              <a:t>الاحكام</a:t>
            </a:r>
            <a:r>
              <a:rPr lang="ar-SA" sz="3200" dirty="0" smtClean="0"/>
              <a:t> على توجيه السلوك فقط </a:t>
            </a:r>
            <a:r>
              <a:rPr lang="ar-SA" sz="3200" dirty="0" err="1" smtClean="0"/>
              <a:t>وانما</a:t>
            </a:r>
            <a:r>
              <a:rPr lang="ar-SA" sz="3200" dirty="0" smtClean="0"/>
              <a:t> </a:t>
            </a:r>
            <a:r>
              <a:rPr lang="ar-SA" sz="3200" dirty="0" err="1" smtClean="0"/>
              <a:t>ضروريه</a:t>
            </a:r>
            <a:r>
              <a:rPr lang="ar-SA" sz="3200" dirty="0" smtClean="0"/>
              <a:t> للوفاء </a:t>
            </a:r>
            <a:r>
              <a:rPr lang="ar-SA" sz="3200" dirty="0" err="1" smtClean="0"/>
              <a:t>بالحاجه</a:t>
            </a:r>
            <a:r>
              <a:rPr lang="ar-SA" sz="3200" dirty="0" smtClean="0"/>
              <a:t> </a:t>
            </a:r>
            <a:r>
              <a:rPr lang="ar-SA" sz="3200" dirty="0" err="1" smtClean="0"/>
              <a:t>الى</a:t>
            </a:r>
            <a:r>
              <a:rPr lang="ar-SA" sz="3200" dirty="0" smtClean="0"/>
              <a:t> </a:t>
            </a:r>
            <a:r>
              <a:rPr lang="ar-SA" sz="3200" dirty="0" err="1" smtClean="0"/>
              <a:t>الاهميه</a:t>
            </a:r>
            <a:r>
              <a:rPr lang="ar-SA" sz="3200" dirty="0" smtClean="0"/>
              <a:t> </a:t>
            </a:r>
            <a:r>
              <a:rPr lang="ar-SA" sz="3200" dirty="0" err="1" smtClean="0"/>
              <a:t>الذاتيه</a:t>
            </a:r>
            <a:endParaRPr lang="en-US" sz="3200" dirty="0"/>
          </a:p>
        </p:txBody>
      </p:sp>
      <p:sp>
        <p:nvSpPr>
          <p:cNvPr id="3" name="مستطيل 2"/>
          <p:cNvSpPr/>
          <p:nvPr/>
        </p:nvSpPr>
        <p:spPr>
          <a:xfrm>
            <a:off x="1524000" y="533400"/>
            <a:ext cx="7239000" cy="584775"/>
          </a:xfrm>
          <a:prstGeom prst="rect">
            <a:avLst/>
          </a:prstGeom>
        </p:spPr>
        <p:txBody>
          <a:bodyPr wrap="square">
            <a:spAutoFit/>
          </a:bodyPr>
          <a:lstStyle/>
          <a:p>
            <a:r>
              <a:rPr lang="ar-SA" sz="3200" i="1" dirty="0" smtClean="0">
                <a:solidFill>
                  <a:srgbClr val="C00000"/>
                </a:solidFill>
                <a:cs typeface="PT Simple Bold Ruled" pitchFamily="2" charset="-78"/>
              </a:rPr>
              <a:t>تابع :</a:t>
            </a:r>
            <a:r>
              <a:rPr lang="ar-SA" sz="3200" b="1" dirty="0" smtClean="0">
                <a:solidFill>
                  <a:srgbClr val="7030A0"/>
                </a:solidFill>
              </a:rPr>
              <a:t>المفاهيم والمنطلقات النظرية للعلاج الواقعي :</a:t>
            </a:r>
            <a:endParaRPr lang="ar-SA" sz="3200" dirty="0"/>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208584" y="1268760"/>
            <a:ext cx="7422029" cy="4536504"/>
          </a:xfrm>
          <a:noFill/>
        </p:spPr>
        <p:txBody>
          <a:bodyPr>
            <a:normAutofit/>
          </a:bodyPr>
          <a:lstStyle/>
          <a:p>
            <a:pPr lvl="0" algn="just">
              <a:buNone/>
              <a:defRPr/>
            </a:pPr>
            <a:endParaRPr lang="ar-SA" sz="3200" b="1" dirty="0" smtClean="0"/>
          </a:p>
          <a:p>
            <a:r>
              <a:rPr lang="ar-SA" dirty="0" smtClean="0"/>
              <a:t>يعتقد </a:t>
            </a:r>
            <a:r>
              <a:rPr lang="ar-SA" dirty="0" err="1" smtClean="0"/>
              <a:t>جلاسر</a:t>
            </a:r>
            <a:r>
              <a:rPr lang="ar-SA" dirty="0" smtClean="0"/>
              <a:t> </a:t>
            </a:r>
            <a:r>
              <a:rPr lang="ar-SA" dirty="0" err="1" smtClean="0"/>
              <a:t>ان</a:t>
            </a:r>
            <a:r>
              <a:rPr lang="ar-SA" dirty="0" smtClean="0"/>
              <a:t> المشاعر والاتجاهات تنمو من سلوك الفرد ليس العكس ومن هذا المنطلق فان ذاتية الفرد تتكون نتيجة لسلوكه .</a:t>
            </a:r>
            <a:endParaRPr lang="en-US" dirty="0" smtClean="0"/>
          </a:p>
          <a:p>
            <a:r>
              <a:rPr lang="ar-SA" dirty="0" smtClean="0"/>
              <a:t>فيمكن القول </a:t>
            </a:r>
            <a:r>
              <a:rPr lang="ar-SA" dirty="0" err="1" smtClean="0"/>
              <a:t>ان</a:t>
            </a:r>
            <a:r>
              <a:rPr lang="ar-SA" dirty="0" smtClean="0"/>
              <a:t> </a:t>
            </a:r>
            <a:r>
              <a:rPr lang="ar-SA" dirty="0" smtClean="0">
                <a:solidFill>
                  <a:srgbClr val="FF0000"/>
                </a:solidFill>
              </a:rPr>
              <a:t>غاية العلاج الواقعي </a:t>
            </a:r>
            <a:r>
              <a:rPr lang="ar-SA" dirty="0" smtClean="0"/>
              <a:t>هي مساعدة العملاء على </a:t>
            </a:r>
            <a:r>
              <a:rPr lang="ar-SA" dirty="0" err="1" smtClean="0"/>
              <a:t>ان</a:t>
            </a:r>
            <a:r>
              <a:rPr lang="ar-SA" dirty="0" smtClean="0"/>
              <a:t> يصبحوا واعيين سلوكهم وان يصدروا أحكاما تقويمية ويتبنوا خططا للتغيير مع مساعدتهم لاكتساب المهارات</a:t>
            </a:r>
          </a:p>
          <a:p>
            <a:pPr lvl="0" algn="just" rtl="1">
              <a:buNone/>
              <a:defRPr/>
            </a:pPr>
            <a:endParaRPr lang="ar-SA" sz="3200" b="1" dirty="0"/>
          </a:p>
        </p:txBody>
      </p:sp>
      <p:sp>
        <p:nvSpPr>
          <p:cNvPr id="4" name="مستطيل 3"/>
          <p:cNvSpPr/>
          <p:nvPr/>
        </p:nvSpPr>
        <p:spPr>
          <a:xfrm>
            <a:off x="3124200" y="457200"/>
            <a:ext cx="5356436" cy="584775"/>
          </a:xfrm>
          <a:prstGeom prst="rect">
            <a:avLst/>
          </a:prstGeom>
        </p:spPr>
        <p:txBody>
          <a:bodyPr wrap="square">
            <a:spAutoFit/>
          </a:bodyPr>
          <a:lstStyle/>
          <a:p>
            <a:r>
              <a:rPr lang="ar-SA" sz="3200" b="1" dirty="0" smtClean="0"/>
              <a:t> </a:t>
            </a:r>
            <a:r>
              <a:rPr lang="ar-SA" sz="3200" b="1" dirty="0" err="1" smtClean="0">
                <a:solidFill>
                  <a:srgbClr val="7030A0"/>
                </a:solidFill>
              </a:rPr>
              <a:t>اهداف</a:t>
            </a:r>
            <a:r>
              <a:rPr lang="ar-SA" sz="3200" b="1" dirty="0" smtClean="0">
                <a:solidFill>
                  <a:srgbClr val="7030A0"/>
                </a:solidFill>
              </a:rPr>
              <a:t> التدخل بالعلاج الواقعي :</a:t>
            </a:r>
            <a:endParaRPr lang="ar-SA" sz="3200" dirty="0"/>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1600200"/>
            <a:ext cx="9448800" cy="4038600"/>
          </a:xfrm>
        </p:spPr>
        <p:txBody>
          <a:bodyPr>
            <a:noAutofit/>
          </a:bodyPr>
          <a:lstStyle/>
          <a:p>
            <a:pPr rtl="1"/>
            <a:r>
              <a:rPr lang="en-US" sz="2000" dirty="0" smtClean="0">
                <a:solidFill>
                  <a:srgbClr val="7030A0"/>
                </a:solidFill>
              </a:rPr>
              <a:t/>
            </a:r>
            <a:br>
              <a:rPr lang="en-US" sz="2000" dirty="0" smtClean="0">
                <a:solidFill>
                  <a:srgbClr val="7030A0"/>
                </a:solidFill>
              </a:rPr>
            </a:br>
            <a:r>
              <a:rPr lang="ar-SA" sz="2400" dirty="0" smtClean="0"/>
              <a:t>حدد </a:t>
            </a:r>
            <a:r>
              <a:rPr lang="ar-SA" sz="2400" dirty="0" err="1" smtClean="0"/>
              <a:t>جلاسر</a:t>
            </a:r>
            <a:r>
              <a:rPr lang="ar-SA" sz="2400" dirty="0" smtClean="0"/>
              <a:t> 8 قواعد </a:t>
            </a:r>
            <a:r>
              <a:rPr lang="ar-SA" sz="2400" dirty="0" err="1" smtClean="0"/>
              <a:t>اساسية</a:t>
            </a:r>
            <a:r>
              <a:rPr lang="en-US" sz="2400" dirty="0" smtClean="0"/>
              <a:t/>
            </a:r>
            <a:br>
              <a:rPr lang="en-US" sz="2400" dirty="0" smtClean="0"/>
            </a:br>
            <a:r>
              <a:rPr lang="ar-SA" sz="2400" dirty="0" smtClean="0">
                <a:solidFill>
                  <a:srgbClr val="7030A0"/>
                </a:solidFill>
              </a:rPr>
              <a:t>1-</a:t>
            </a:r>
            <a:r>
              <a:rPr lang="ar-SA" sz="2400" b="1" dirty="0" err="1" smtClean="0">
                <a:solidFill>
                  <a:srgbClr val="7030A0"/>
                </a:solidFill>
              </a:rPr>
              <a:t>العلاقه</a:t>
            </a:r>
            <a:r>
              <a:rPr lang="ar-SA" sz="2400" b="1" dirty="0" smtClean="0">
                <a:solidFill>
                  <a:srgbClr val="7030A0"/>
                </a:solidFill>
              </a:rPr>
              <a:t> المهنية</a:t>
            </a:r>
            <a:r>
              <a:rPr lang="ar-SA" sz="2400" dirty="0" smtClean="0">
                <a:solidFill>
                  <a:srgbClr val="7030A0"/>
                </a:solidFill>
              </a:rPr>
              <a:t> :</a:t>
            </a:r>
            <a:r>
              <a:rPr lang="en-US" sz="2400" dirty="0" smtClean="0">
                <a:solidFill>
                  <a:srgbClr val="7030A0"/>
                </a:solidFill>
              </a:rPr>
              <a:t/>
            </a:r>
            <a:br>
              <a:rPr lang="en-US" sz="2400" dirty="0" smtClean="0">
                <a:solidFill>
                  <a:srgbClr val="7030A0"/>
                </a:solidFill>
              </a:rPr>
            </a:br>
            <a:r>
              <a:rPr lang="ar-SA" sz="2400" dirty="0" err="1" smtClean="0"/>
              <a:t>للعلاقه</a:t>
            </a:r>
            <a:r>
              <a:rPr lang="ar-SA" sz="2400" dirty="0" smtClean="0"/>
              <a:t> </a:t>
            </a:r>
            <a:r>
              <a:rPr lang="ar-SA" sz="2400" dirty="0" err="1" smtClean="0"/>
              <a:t>المهنيه</a:t>
            </a:r>
            <a:r>
              <a:rPr lang="ar-SA" sz="2400" dirty="0" smtClean="0"/>
              <a:t> بين الممارس والعميل </a:t>
            </a:r>
            <a:r>
              <a:rPr lang="ar-SA" sz="2400" dirty="0" err="1" smtClean="0"/>
              <a:t>اهمية</a:t>
            </a:r>
            <a:r>
              <a:rPr lang="ar-SA" sz="2400" dirty="0" smtClean="0"/>
              <a:t> </a:t>
            </a:r>
            <a:r>
              <a:rPr lang="ar-SA" sz="2400" dirty="0" err="1" smtClean="0"/>
              <a:t>متعاظمه</a:t>
            </a:r>
            <a:r>
              <a:rPr lang="ar-SA" sz="2400" dirty="0" smtClean="0"/>
              <a:t> في تحقيق حاجه العميل </a:t>
            </a:r>
            <a:r>
              <a:rPr lang="ar-SA" sz="2400" dirty="0" err="1" smtClean="0"/>
              <a:t>الاساسية</a:t>
            </a:r>
            <a:r>
              <a:rPr lang="ar-SA" sz="2400" dirty="0" smtClean="0"/>
              <a:t> </a:t>
            </a:r>
            <a:r>
              <a:rPr lang="ar-SA" sz="2400" dirty="0" err="1" smtClean="0"/>
              <a:t>الى</a:t>
            </a:r>
            <a:r>
              <a:rPr lang="ar-SA" sz="2400" dirty="0" smtClean="0"/>
              <a:t> الحب والشعور بالقيمة</a:t>
            </a:r>
            <a:r>
              <a:rPr lang="en-US" sz="2400" dirty="0" smtClean="0"/>
              <a:t/>
            </a:r>
            <a:br>
              <a:rPr lang="en-US" sz="2400" dirty="0" smtClean="0"/>
            </a:br>
            <a:r>
              <a:rPr lang="ar-SA" sz="2400" dirty="0" smtClean="0">
                <a:solidFill>
                  <a:srgbClr val="7030A0"/>
                </a:solidFill>
              </a:rPr>
              <a:t>2-</a:t>
            </a:r>
            <a:r>
              <a:rPr lang="ar-SA" sz="2400" b="1" dirty="0" smtClean="0">
                <a:solidFill>
                  <a:srgbClr val="7030A0"/>
                </a:solidFill>
              </a:rPr>
              <a:t>التركيز على السلوك </a:t>
            </a:r>
            <a:r>
              <a:rPr lang="ar-SA" sz="2400" b="1" dirty="0" err="1" smtClean="0">
                <a:solidFill>
                  <a:srgbClr val="7030A0"/>
                </a:solidFill>
              </a:rPr>
              <a:t>اكثر</a:t>
            </a:r>
            <a:r>
              <a:rPr lang="ar-SA" sz="2400" b="1" dirty="0" smtClean="0">
                <a:solidFill>
                  <a:srgbClr val="7030A0"/>
                </a:solidFill>
              </a:rPr>
              <a:t> من التركيز على المشاعر</a:t>
            </a:r>
            <a:r>
              <a:rPr lang="en-US" sz="2400" dirty="0" smtClean="0">
                <a:solidFill>
                  <a:srgbClr val="7030A0"/>
                </a:solidFill>
              </a:rPr>
              <a:t/>
            </a:r>
            <a:br>
              <a:rPr lang="en-US" sz="2400" dirty="0" smtClean="0">
                <a:solidFill>
                  <a:srgbClr val="7030A0"/>
                </a:solidFill>
              </a:rPr>
            </a:br>
            <a:r>
              <a:rPr lang="ar-SA" sz="2400" dirty="0" smtClean="0"/>
              <a:t>يذهب </a:t>
            </a:r>
            <a:r>
              <a:rPr lang="ar-SA" sz="2400" dirty="0" err="1" smtClean="0"/>
              <a:t>جلاسر</a:t>
            </a:r>
            <a:r>
              <a:rPr lang="ar-SA" sz="2400" dirty="0" smtClean="0"/>
              <a:t> </a:t>
            </a:r>
            <a:r>
              <a:rPr lang="ar-SA" sz="2400" dirty="0" err="1" smtClean="0"/>
              <a:t>الى</a:t>
            </a:r>
            <a:r>
              <a:rPr lang="ar-SA" sz="2400" dirty="0" smtClean="0"/>
              <a:t> انه ليس بمقدور أحد </a:t>
            </a:r>
            <a:r>
              <a:rPr lang="ar-SA" sz="2400" dirty="0" err="1" smtClean="0"/>
              <a:t>ان</a:t>
            </a:r>
            <a:r>
              <a:rPr lang="ar-SA" sz="2400" dirty="0" smtClean="0"/>
              <a:t> يكسب ذاتية </a:t>
            </a:r>
            <a:r>
              <a:rPr lang="ar-SA" sz="2400" dirty="0" err="1" smtClean="0"/>
              <a:t>ناجحه</a:t>
            </a:r>
            <a:r>
              <a:rPr lang="ar-SA" sz="2400" dirty="0" smtClean="0"/>
              <a:t> دون </a:t>
            </a:r>
            <a:r>
              <a:rPr lang="ar-SA" sz="2400" dirty="0" err="1" smtClean="0"/>
              <a:t>ان</a:t>
            </a:r>
            <a:r>
              <a:rPr lang="ar-SA" sz="2400" dirty="0" smtClean="0"/>
              <a:t> يكون واعيا بسلوكه ويقوم فكرة العلاج الواقعي على </a:t>
            </a:r>
            <a:r>
              <a:rPr lang="ar-SA" sz="2400" dirty="0" err="1" smtClean="0"/>
              <a:t>ان</a:t>
            </a:r>
            <a:r>
              <a:rPr lang="ar-SA" sz="2400" dirty="0" smtClean="0"/>
              <a:t> </a:t>
            </a:r>
            <a:r>
              <a:rPr lang="ar-SA" sz="2400" dirty="0" err="1" smtClean="0"/>
              <a:t>الافراد</a:t>
            </a:r>
            <a:r>
              <a:rPr lang="ar-SA" sz="2400" dirty="0" smtClean="0"/>
              <a:t> لديهم سيطرة </a:t>
            </a:r>
            <a:r>
              <a:rPr lang="ar-SA" sz="2400" dirty="0" err="1" smtClean="0"/>
              <a:t>محدوده</a:t>
            </a:r>
            <a:r>
              <a:rPr lang="ar-SA" sz="2400" dirty="0" smtClean="0"/>
              <a:t> على مشاعرهم </a:t>
            </a:r>
            <a:r>
              <a:rPr lang="ar-SA" sz="2400" dirty="0" err="1" smtClean="0"/>
              <a:t>واحاسيسهم</a:t>
            </a:r>
            <a:r>
              <a:rPr lang="ar-SA" sz="2400" dirty="0" smtClean="0"/>
              <a:t> فيما يكون بوسعهم </a:t>
            </a:r>
            <a:r>
              <a:rPr lang="ar-SA" sz="2400" dirty="0" err="1" smtClean="0"/>
              <a:t>ان</a:t>
            </a:r>
            <a:r>
              <a:rPr lang="ar-SA" sz="2400" dirty="0" smtClean="0"/>
              <a:t> يضبطوا سلوكهم وتصرفاتهم بسهولة اكبر </a:t>
            </a:r>
            <a:r>
              <a:rPr lang="ar-SA" sz="2400" dirty="0" err="1" smtClean="0"/>
              <a:t>و</a:t>
            </a:r>
            <a:r>
              <a:rPr lang="ar-SA" sz="2400" dirty="0" smtClean="0"/>
              <a:t> ذلك ينبغي عليه </a:t>
            </a:r>
            <a:r>
              <a:rPr lang="ar-SA" sz="2400" dirty="0" err="1" smtClean="0"/>
              <a:t>ان</a:t>
            </a:r>
            <a:r>
              <a:rPr lang="ar-SA" sz="2400" dirty="0" smtClean="0"/>
              <a:t> لا ينكر المشاعر </a:t>
            </a:r>
            <a:r>
              <a:rPr lang="ar-SA" sz="2400" dirty="0" err="1" smtClean="0"/>
              <a:t>انكارا</a:t>
            </a:r>
            <a:r>
              <a:rPr lang="ar-SA" sz="2400" dirty="0" smtClean="0"/>
              <a:t> تاما </a:t>
            </a:r>
            <a:r>
              <a:rPr lang="ar-SA" sz="2400" dirty="0" err="1" smtClean="0"/>
              <a:t>و</a:t>
            </a:r>
            <a:r>
              <a:rPr lang="ar-SA" sz="2400" dirty="0" smtClean="0"/>
              <a:t> لكن يحب عليه </a:t>
            </a:r>
            <a:r>
              <a:rPr lang="ar-SA" sz="2400" dirty="0" err="1" smtClean="0"/>
              <a:t>الا</a:t>
            </a:r>
            <a:r>
              <a:rPr lang="ar-SA" sz="2400" dirty="0" smtClean="0"/>
              <a:t> يعول عليها كثيرا, فعلى سبيل المثال </a:t>
            </a:r>
            <a:r>
              <a:rPr lang="ar-SA" sz="2400" dirty="0" err="1" smtClean="0"/>
              <a:t>اذا</a:t>
            </a:r>
            <a:r>
              <a:rPr lang="ar-SA" sz="2400" dirty="0" smtClean="0"/>
              <a:t> قال عميل </a:t>
            </a:r>
            <a:r>
              <a:rPr lang="ar-SA" sz="2400" dirty="0" err="1" smtClean="0"/>
              <a:t>للاخصائي</a:t>
            </a:r>
            <a:r>
              <a:rPr lang="ar-SA" sz="2400" dirty="0" smtClean="0"/>
              <a:t> الاجتماعي انه تعيس فإن </a:t>
            </a:r>
            <a:r>
              <a:rPr lang="ar-SA" sz="2400" dirty="0" err="1" smtClean="0"/>
              <a:t>الاخصائي</a:t>
            </a:r>
            <a:r>
              <a:rPr lang="ar-SA" sz="2400" dirty="0" smtClean="0"/>
              <a:t> لا يوجه </a:t>
            </a:r>
            <a:r>
              <a:rPr lang="ar-SA" sz="2400" dirty="0" err="1" smtClean="0"/>
              <a:t>اليه</a:t>
            </a:r>
            <a:r>
              <a:rPr lang="ar-SA" sz="2400" dirty="0" smtClean="0"/>
              <a:t> </a:t>
            </a:r>
            <a:r>
              <a:rPr lang="ar-SA" sz="2400" dirty="0" err="1" smtClean="0"/>
              <a:t>اسئلة</a:t>
            </a:r>
            <a:r>
              <a:rPr lang="ar-SA" sz="2400" dirty="0" smtClean="0"/>
              <a:t> تتصل بهذا الجانب </a:t>
            </a:r>
            <a:r>
              <a:rPr lang="ar-SA" sz="2400" dirty="0" err="1" smtClean="0"/>
              <a:t>اللإنفعالي</a:t>
            </a:r>
            <a:r>
              <a:rPr lang="ar-SA" sz="2400" dirty="0" smtClean="0"/>
              <a:t> أو المدة التي قضاها في مشاعر التعاسة </a:t>
            </a:r>
            <a:r>
              <a:rPr lang="ar-SA" sz="2400" dirty="0" err="1" smtClean="0"/>
              <a:t>و</a:t>
            </a:r>
            <a:r>
              <a:rPr lang="ar-SA" sz="2400" dirty="0" smtClean="0"/>
              <a:t> إنما يركز </a:t>
            </a:r>
            <a:r>
              <a:rPr lang="ar-SA" sz="2400" dirty="0" err="1" smtClean="0"/>
              <a:t>اهمتمامه</a:t>
            </a:r>
            <a:r>
              <a:rPr lang="ar-SA" sz="2400" dirty="0" smtClean="0"/>
              <a:t> على السلوك فيقول للعميل ماذا تفعل لتجعل نفسك تعيسا؟ و هكذا يجب على الأخصائي </a:t>
            </a:r>
            <a:r>
              <a:rPr lang="ar-SA" sz="2400" dirty="0" err="1" smtClean="0"/>
              <a:t>ان</a:t>
            </a:r>
            <a:r>
              <a:rPr lang="ar-SA" sz="2400" dirty="0" smtClean="0"/>
              <a:t> يساعد العميل على أن يصبح واعيا لما يقول به في دنيا الواقع.</a:t>
            </a:r>
            <a:endParaRPr lang="en-US" sz="2400" dirty="0"/>
          </a:p>
        </p:txBody>
      </p:sp>
      <p:sp>
        <p:nvSpPr>
          <p:cNvPr id="3" name="مستطيل 2"/>
          <p:cNvSpPr/>
          <p:nvPr/>
        </p:nvSpPr>
        <p:spPr>
          <a:xfrm>
            <a:off x="5334000" y="304800"/>
            <a:ext cx="3810000" cy="584775"/>
          </a:xfrm>
          <a:prstGeom prst="rect">
            <a:avLst/>
          </a:prstGeom>
        </p:spPr>
        <p:txBody>
          <a:bodyPr wrap="square">
            <a:spAutoFit/>
          </a:bodyPr>
          <a:lstStyle/>
          <a:p>
            <a:r>
              <a:rPr lang="ar-SA" sz="3200" b="1" dirty="0" smtClean="0">
                <a:solidFill>
                  <a:srgbClr val="FF0000"/>
                </a:solidFill>
              </a:rPr>
              <a:t>مستويات العلاج :</a:t>
            </a:r>
            <a:endParaRPr lang="ar-SA" sz="3200"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smtClean="0">
                <a:solidFill>
                  <a:srgbClr val="FF0000"/>
                </a:solidFill>
              </a:rPr>
              <a:t>تابع : مستويات العلاج :</a:t>
            </a:r>
            <a:endParaRPr lang="ar-SA" dirty="0">
              <a:solidFill>
                <a:srgbClr val="FF0000"/>
              </a:solidFill>
            </a:endParaRPr>
          </a:p>
        </p:txBody>
      </p:sp>
      <p:sp>
        <p:nvSpPr>
          <p:cNvPr id="4" name="عنصر نائب للمحتوى 2"/>
          <p:cNvSpPr>
            <a:spLocks noGrp="1"/>
          </p:cNvSpPr>
          <p:nvPr>
            <p:ph idx="1"/>
          </p:nvPr>
        </p:nvSpPr>
        <p:spPr>
          <a:xfrm>
            <a:off x="228600" y="1447800"/>
            <a:ext cx="9144000" cy="4678365"/>
          </a:xfrm>
          <a:noFill/>
        </p:spPr>
        <p:txBody>
          <a:bodyPr>
            <a:noAutofit/>
          </a:bodyPr>
          <a:lstStyle/>
          <a:p>
            <a:pPr lvl="0" algn="just" rtl="1"/>
            <a:r>
              <a:rPr lang="ar-SA" sz="2400" b="1" dirty="0" smtClean="0">
                <a:solidFill>
                  <a:srgbClr val="7030A0"/>
                </a:solidFill>
              </a:rPr>
              <a:t>3-التركيز على الحاضر</a:t>
            </a:r>
            <a:endParaRPr lang="en-US" sz="2400" dirty="0" smtClean="0">
              <a:solidFill>
                <a:srgbClr val="7030A0"/>
              </a:solidFill>
            </a:endParaRPr>
          </a:p>
          <a:p>
            <a:pPr algn="just" rtl="1"/>
            <a:r>
              <a:rPr lang="ar-SA" sz="2400" dirty="0" smtClean="0"/>
              <a:t>بالرغم من أن محور </a:t>
            </a:r>
            <a:r>
              <a:rPr lang="ar-SA" sz="2400" dirty="0" err="1" smtClean="0"/>
              <a:t>الإهتمام</a:t>
            </a:r>
            <a:r>
              <a:rPr lang="ar-SA" sz="2400" dirty="0" smtClean="0"/>
              <a:t> في العلاج الواقعي هو الحاضر </a:t>
            </a:r>
            <a:r>
              <a:rPr lang="ar-SA" sz="2400" dirty="0" err="1" smtClean="0"/>
              <a:t>الا</a:t>
            </a:r>
            <a:r>
              <a:rPr lang="ar-SA" sz="2400" dirty="0" smtClean="0"/>
              <a:t> </a:t>
            </a:r>
            <a:r>
              <a:rPr lang="ar-SA" sz="2400" dirty="0" err="1" smtClean="0"/>
              <a:t>ان</a:t>
            </a:r>
            <a:r>
              <a:rPr lang="ar-SA" sz="2400" dirty="0" smtClean="0"/>
              <a:t> الممارس قد يجب نفسه مدفوعا في بعض المواقع </a:t>
            </a:r>
            <a:r>
              <a:rPr lang="ar-SA" sz="2400" dirty="0" err="1" smtClean="0"/>
              <a:t>الى</a:t>
            </a:r>
            <a:r>
              <a:rPr lang="ar-SA" sz="2400" dirty="0" smtClean="0"/>
              <a:t> التطرق </a:t>
            </a:r>
            <a:r>
              <a:rPr lang="ar-SA" sz="2400" dirty="0" err="1" smtClean="0"/>
              <a:t>الى</a:t>
            </a:r>
            <a:r>
              <a:rPr lang="ar-SA" sz="2400" dirty="0" smtClean="0"/>
              <a:t> الماضي، </a:t>
            </a:r>
            <a:r>
              <a:rPr lang="ar-SA" sz="2400" dirty="0" err="1" smtClean="0"/>
              <a:t>و</a:t>
            </a:r>
            <a:r>
              <a:rPr lang="ar-SA" sz="2400" dirty="0" smtClean="0"/>
              <a:t> عند </a:t>
            </a:r>
            <a:r>
              <a:rPr lang="ar-SA" sz="2400" dirty="0" err="1" smtClean="0"/>
              <a:t>اذ</a:t>
            </a:r>
            <a:r>
              <a:rPr lang="ar-SA" sz="2400" dirty="0" smtClean="0"/>
              <a:t> يحاول ربطه دائما بالسلوك الحالي فعلى سبيل </a:t>
            </a:r>
            <a:r>
              <a:rPr lang="ar-SA" sz="2400" dirty="0" err="1" smtClean="0"/>
              <a:t>المثاال</a:t>
            </a:r>
            <a:r>
              <a:rPr lang="ar-SA" sz="2400" dirty="0" smtClean="0"/>
              <a:t> </a:t>
            </a:r>
            <a:r>
              <a:rPr lang="ar-SA" sz="2400" dirty="0" err="1" smtClean="0"/>
              <a:t>اذا</a:t>
            </a:r>
            <a:r>
              <a:rPr lang="ar-SA" sz="2400" dirty="0" smtClean="0"/>
              <a:t> تحدث العميل عن </a:t>
            </a:r>
            <a:r>
              <a:rPr lang="ar-SA" sz="2400" dirty="0" err="1" smtClean="0"/>
              <a:t>ازمه</a:t>
            </a:r>
            <a:r>
              <a:rPr lang="ar-SA" sz="2400" dirty="0" smtClean="0"/>
              <a:t> </a:t>
            </a:r>
            <a:r>
              <a:rPr lang="ar-SA" sz="2400" dirty="0" err="1" smtClean="0"/>
              <a:t>او</a:t>
            </a:r>
            <a:r>
              <a:rPr lang="ar-SA" sz="2400" dirty="0" smtClean="0"/>
              <a:t> خبره </a:t>
            </a:r>
            <a:r>
              <a:rPr lang="ar-SA" sz="2400" dirty="0" err="1" smtClean="0"/>
              <a:t>سيئه</a:t>
            </a:r>
            <a:r>
              <a:rPr lang="ar-SA" sz="2400" dirty="0" smtClean="0"/>
              <a:t> مرت به منذ سنوات فإن </a:t>
            </a:r>
            <a:r>
              <a:rPr lang="ar-SA" sz="2400" dirty="0" err="1" smtClean="0"/>
              <a:t>الاخصائي</a:t>
            </a:r>
            <a:r>
              <a:rPr lang="ar-SA" sz="2400" dirty="0" smtClean="0"/>
              <a:t> الاجتماعي يسأل عن مدى تأثير </a:t>
            </a:r>
            <a:r>
              <a:rPr lang="ar-SA" sz="2400" dirty="0" err="1" smtClean="0"/>
              <a:t>الخبره</a:t>
            </a:r>
            <a:r>
              <a:rPr lang="ar-SA" sz="2400" dirty="0" smtClean="0"/>
              <a:t> على المشكلة الحالية.</a:t>
            </a:r>
            <a:endParaRPr lang="en-US" sz="2400" dirty="0" smtClean="0"/>
          </a:p>
          <a:p>
            <a:pPr algn="just" rtl="1"/>
            <a:r>
              <a:rPr lang="ar-SA" sz="2400" dirty="0" smtClean="0"/>
              <a:t>و بينما يركز التحليل النفسي على المواقف </a:t>
            </a:r>
            <a:r>
              <a:rPr lang="ar-SA" sz="2400" dirty="0" err="1" smtClean="0"/>
              <a:t>الصدمية</a:t>
            </a:r>
            <a:r>
              <a:rPr lang="ar-SA" sz="2400" dirty="0" smtClean="0"/>
              <a:t> التي واجهها الفرد في الماضي فإن </a:t>
            </a:r>
            <a:r>
              <a:rPr lang="ar-SA" sz="2400" b="1" dirty="0" smtClean="0">
                <a:solidFill>
                  <a:srgbClr val="FF0000"/>
                </a:solidFill>
              </a:rPr>
              <a:t>الممارس للعلاج الواقعي عندما يناقش الماضي يكون في ذهنه الجوانب الآتية:</a:t>
            </a:r>
            <a:endParaRPr lang="en-US" sz="2400" b="1" dirty="0" smtClean="0">
              <a:solidFill>
                <a:srgbClr val="FF0000"/>
              </a:solidFill>
            </a:endParaRPr>
          </a:p>
          <a:p>
            <a:pPr lvl="0" algn="just" rtl="1">
              <a:buFont typeface="Arial" pitchFamily="34" charset="0"/>
              <a:buChar char="•"/>
            </a:pPr>
            <a:r>
              <a:rPr lang="ar-SA" sz="2400" dirty="0" smtClean="0"/>
              <a:t>ربط هذه الخبرات بالسلوك الحالي </a:t>
            </a:r>
            <a:r>
              <a:rPr lang="ar-SA" sz="2400" dirty="0" err="1" smtClean="0"/>
              <a:t>و</a:t>
            </a:r>
            <a:r>
              <a:rPr lang="ar-SA" sz="2400" dirty="0" smtClean="0"/>
              <a:t> المحاولات الجارية لتكوين ذاتية ناجحة.</a:t>
            </a:r>
            <a:endParaRPr lang="en-US" sz="2400" dirty="0" smtClean="0"/>
          </a:p>
          <a:p>
            <a:pPr lvl="0" algn="just" rtl="1">
              <a:buFont typeface="Arial" pitchFamily="34" charset="0"/>
              <a:buChar char="•"/>
            </a:pPr>
            <a:r>
              <a:rPr lang="ar-SA" sz="2400" dirty="0" smtClean="0"/>
              <a:t>مناقشة البدائل البناءة التي كان ينبغي أن يقوم بها العميل في الماضي .</a:t>
            </a:r>
            <a:endParaRPr lang="en-US" sz="2400" dirty="0" smtClean="0"/>
          </a:p>
          <a:p>
            <a:pPr lvl="0" algn="just" rtl="1">
              <a:buFont typeface="Arial" pitchFamily="34" charset="0"/>
              <a:buChar char="•"/>
            </a:pPr>
            <a:r>
              <a:rPr lang="ar-SA" sz="2400" dirty="0" smtClean="0"/>
              <a:t>مناقشة هذه الخبرات على أنها نتيجة للسلوك دون الخوض في تفاصيل أسباب حدوث هذه  الخبرات</a:t>
            </a:r>
            <a:r>
              <a:rPr lang="ar-SA" sz="3600" dirty="0" smtClean="0"/>
              <a:t>.</a:t>
            </a:r>
            <a:endParaRPr lang="en-US" sz="3600" dirty="0" smtClean="0"/>
          </a:p>
          <a:p>
            <a:pPr rtl="1">
              <a:buNone/>
            </a:pPr>
            <a:endParaRPr lang="en-US" sz="3600" b="1" dirty="0"/>
          </a:p>
          <a:p>
            <a:pPr>
              <a:buNone/>
            </a:pPr>
            <a:endParaRPr lang="ar-SA" sz="36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800" decel="100000"/>
                                        <p:tgtEl>
                                          <p:spTgt spid="4">
                                            <p:txEl>
                                              <p:pRg st="0" end="0"/>
                                            </p:txEl>
                                          </p:spTgt>
                                        </p:tgtEl>
                                      </p:cBhvr>
                                    </p:animEffect>
                                    <p:anim calcmode="lin" valueType="num">
                                      <p:cBhvr>
                                        <p:cTn id="13" dur="800" decel="100000" fill="hold"/>
                                        <p:tgtEl>
                                          <p:spTgt spid="4">
                                            <p:txEl>
                                              <p:pRg st="0" end="0"/>
                                            </p:txEl>
                                          </p:spTgt>
                                        </p:tgtEl>
                                        <p:attrNameLst>
                                          <p:attrName>style.rotation</p:attrName>
                                        </p:attrNameLst>
                                      </p:cBhvr>
                                      <p:tavLst>
                                        <p:tav tm="0">
                                          <p:val>
                                            <p:fltVal val="-90"/>
                                          </p:val>
                                        </p:tav>
                                        <p:tav tm="100000">
                                          <p:val>
                                            <p:fltVal val="0"/>
                                          </p:val>
                                        </p:tav>
                                      </p:tavLst>
                                    </p:anim>
                                    <p:anim calcmode="lin" valueType="num">
                                      <p:cBhvr>
                                        <p:cTn id="14" dur="800" decel="100000" fill="hold"/>
                                        <p:tgtEl>
                                          <p:spTgt spid="4">
                                            <p:txEl>
                                              <p:pRg st="0" end="0"/>
                                            </p:txEl>
                                          </p:spTgt>
                                        </p:tgtEl>
                                        <p:attrNameLst>
                                          <p:attrName>ppt_x</p:attrName>
                                        </p:attrNameLst>
                                      </p:cBhvr>
                                      <p:tavLst>
                                        <p:tav tm="0">
                                          <p:val>
                                            <p:strVal val="#ppt_x+0.4"/>
                                          </p:val>
                                        </p:tav>
                                        <p:tav tm="100000">
                                          <p:val>
                                            <p:strVal val="#ppt_x-0.05"/>
                                          </p:val>
                                        </p:tav>
                                      </p:tavLst>
                                    </p:anim>
                                    <p:anim calcmode="lin" valueType="num">
                                      <p:cBhvr>
                                        <p:cTn id="15" dur="800" decel="100000" fill="hold"/>
                                        <p:tgtEl>
                                          <p:spTgt spid="4">
                                            <p:txEl>
                                              <p:pRg st="0" end="0"/>
                                            </p:txEl>
                                          </p:spTgt>
                                        </p:tgtEl>
                                        <p:attrNameLst>
                                          <p:attrName>ppt_y</p:attrName>
                                        </p:attrNameLst>
                                      </p:cBhvr>
                                      <p:tavLst>
                                        <p:tav tm="0">
                                          <p:val>
                                            <p:strVal val="#ppt_y-0.4"/>
                                          </p:val>
                                        </p:tav>
                                        <p:tav tm="100000">
                                          <p:val>
                                            <p:strVal val="#ppt_y+0.1"/>
                                          </p:val>
                                        </p:tav>
                                      </p:tavLst>
                                    </p:anim>
                                    <p:anim calcmode="lin" valueType="num">
                                      <p:cBhvr>
                                        <p:cTn id="16" dur="200" accel="100000" fill="hold">
                                          <p:stCondLst>
                                            <p:cond delay="800"/>
                                          </p:stCondLst>
                                        </p:cTn>
                                        <p:tgtEl>
                                          <p:spTgt spid="4">
                                            <p:txEl>
                                              <p:pRg st="0" end="0"/>
                                            </p:txEl>
                                          </p:spTgt>
                                        </p:tgtEl>
                                        <p:attrNameLst>
                                          <p:attrName>ppt_x</p:attrName>
                                        </p:attrNameLst>
                                      </p:cBhvr>
                                      <p:tavLst>
                                        <p:tav tm="0">
                                          <p:val>
                                            <p:strVal val="#ppt_x-0.05"/>
                                          </p:val>
                                        </p:tav>
                                        <p:tav tm="100000">
                                          <p:val>
                                            <p:strVal val="#ppt_x"/>
                                          </p:val>
                                        </p:tav>
                                      </p:tavLst>
                                    </p:anim>
                                    <p:anim calcmode="lin" valueType="num">
                                      <p:cBhvr>
                                        <p:cTn id="17" dur="200" accel="100000" fill="hold">
                                          <p:stCondLst>
                                            <p:cond delay="800"/>
                                          </p:stCondLst>
                                        </p:cTn>
                                        <p:tgtEl>
                                          <p:spTgt spid="4">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0" presetClass="entr" presetSubtype="0" fill="hold"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fade">
                                      <p:cBhvr>
                                        <p:cTn id="22" dur="800" decel="100000"/>
                                        <p:tgtEl>
                                          <p:spTgt spid="4">
                                            <p:txEl>
                                              <p:pRg st="1" end="1"/>
                                            </p:txEl>
                                          </p:spTgt>
                                        </p:tgtEl>
                                      </p:cBhvr>
                                    </p:animEffect>
                                    <p:anim calcmode="lin" valueType="num">
                                      <p:cBhvr>
                                        <p:cTn id="23" dur="800" decel="100000" fill="hold"/>
                                        <p:tgtEl>
                                          <p:spTgt spid="4">
                                            <p:txEl>
                                              <p:pRg st="1" end="1"/>
                                            </p:txEl>
                                          </p:spTgt>
                                        </p:tgtEl>
                                        <p:attrNameLst>
                                          <p:attrName>style.rotation</p:attrName>
                                        </p:attrNameLst>
                                      </p:cBhvr>
                                      <p:tavLst>
                                        <p:tav tm="0">
                                          <p:val>
                                            <p:fltVal val="-90"/>
                                          </p:val>
                                        </p:tav>
                                        <p:tav tm="100000">
                                          <p:val>
                                            <p:fltVal val="0"/>
                                          </p:val>
                                        </p:tav>
                                      </p:tavLst>
                                    </p:anim>
                                    <p:anim calcmode="lin" valueType="num">
                                      <p:cBhvr>
                                        <p:cTn id="24" dur="800" decel="100000" fill="hold"/>
                                        <p:tgtEl>
                                          <p:spTgt spid="4">
                                            <p:txEl>
                                              <p:pRg st="1" end="1"/>
                                            </p:txEl>
                                          </p:spTgt>
                                        </p:tgtEl>
                                        <p:attrNameLst>
                                          <p:attrName>ppt_x</p:attrName>
                                        </p:attrNameLst>
                                      </p:cBhvr>
                                      <p:tavLst>
                                        <p:tav tm="0">
                                          <p:val>
                                            <p:strVal val="#ppt_x+0.4"/>
                                          </p:val>
                                        </p:tav>
                                        <p:tav tm="100000">
                                          <p:val>
                                            <p:strVal val="#ppt_x-0.05"/>
                                          </p:val>
                                        </p:tav>
                                      </p:tavLst>
                                    </p:anim>
                                    <p:anim calcmode="lin" valueType="num">
                                      <p:cBhvr>
                                        <p:cTn id="25" dur="800" decel="100000" fill="hold"/>
                                        <p:tgtEl>
                                          <p:spTgt spid="4">
                                            <p:txEl>
                                              <p:pRg st="1" end="1"/>
                                            </p:txEl>
                                          </p:spTgt>
                                        </p:tgtEl>
                                        <p:attrNameLst>
                                          <p:attrName>ppt_y</p:attrName>
                                        </p:attrNameLst>
                                      </p:cBhvr>
                                      <p:tavLst>
                                        <p:tav tm="0">
                                          <p:val>
                                            <p:strVal val="#ppt_y-0.4"/>
                                          </p:val>
                                        </p:tav>
                                        <p:tav tm="100000">
                                          <p:val>
                                            <p:strVal val="#ppt_y+0.1"/>
                                          </p:val>
                                        </p:tav>
                                      </p:tavLst>
                                    </p:anim>
                                    <p:anim calcmode="lin" valueType="num">
                                      <p:cBhvr>
                                        <p:cTn id="26" dur="200" accel="100000" fill="hold">
                                          <p:stCondLst>
                                            <p:cond delay="800"/>
                                          </p:stCondLst>
                                        </p:cTn>
                                        <p:tgtEl>
                                          <p:spTgt spid="4">
                                            <p:txEl>
                                              <p:pRg st="1" end="1"/>
                                            </p:txEl>
                                          </p:spTgt>
                                        </p:tgtEl>
                                        <p:attrNameLst>
                                          <p:attrName>ppt_x</p:attrName>
                                        </p:attrNameLst>
                                      </p:cBhvr>
                                      <p:tavLst>
                                        <p:tav tm="0">
                                          <p:val>
                                            <p:strVal val="#ppt_x-0.05"/>
                                          </p:val>
                                        </p:tav>
                                        <p:tav tm="100000">
                                          <p:val>
                                            <p:strVal val="#ppt_x"/>
                                          </p:val>
                                        </p:tav>
                                      </p:tavLst>
                                    </p:anim>
                                    <p:anim calcmode="lin" valueType="num">
                                      <p:cBhvr>
                                        <p:cTn id="27" dur="200" accel="100000" fill="hold">
                                          <p:stCondLst>
                                            <p:cond delay="800"/>
                                          </p:stCondLst>
                                        </p:cTn>
                                        <p:tgtEl>
                                          <p:spTgt spid="4">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30" presetClass="entr" presetSubtype="0" fill="hold" nodeType="clickEffect">
                                  <p:stCondLst>
                                    <p:cond delay="0"/>
                                  </p:stCondLst>
                                  <p:childTnLst>
                                    <p:set>
                                      <p:cBhvr>
                                        <p:cTn id="31" dur="1" fill="hold">
                                          <p:stCondLst>
                                            <p:cond delay="0"/>
                                          </p:stCondLst>
                                        </p:cTn>
                                        <p:tgtEl>
                                          <p:spTgt spid="4">
                                            <p:txEl>
                                              <p:pRg st="2" end="2"/>
                                            </p:txEl>
                                          </p:spTgt>
                                        </p:tgtEl>
                                        <p:attrNameLst>
                                          <p:attrName>style.visibility</p:attrName>
                                        </p:attrNameLst>
                                      </p:cBhvr>
                                      <p:to>
                                        <p:strVal val="visible"/>
                                      </p:to>
                                    </p:set>
                                    <p:animEffect transition="in" filter="fade">
                                      <p:cBhvr>
                                        <p:cTn id="32" dur="800" decel="100000"/>
                                        <p:tgtEl>
                                          <p:spTgt spid="4">
                                            <p:txEl>
                                              <p:pRg st="2" end="2"/>
                                            </p:txEl>
                                          </p:spTgt>
                                        </p:tgtEl>
                                      </p:cBhvr>
                                    </p:animEffect>
                                    <p:anim calcmode="lin" valueType="num">
                                      <p:cBhvr>
                                        <p:cTn id="33" dur="800" decel="100000" fill="hold"/>
                                        <p:tgtEl>
                                          <p:spTgt spid="4">
                                            <p:txEl>
                                              <p:pRg st="2" end="2"/>
                                            </p:txEl>
                                          </p:spTgt>
                                        </p:tgtEl>
                                        <p:attrNameLst>
                                          <p:attrName>style.rotation</p:attrName>
                                        </p:attrNameLst>
                                      </p:cBhvr>
                                      <p:tavLst>
                                        <p:tav tm="0">
                                          <p:val>
                                            <p:fltVal val="-90"/>
                                          </p:val>
                                        </p:tav>
                                        <p:tav tm="100000">
                                          <p:val>
                                            <p:fltVal val="0"/>
                                          </p:val>
                                        </p:tav>
                                      </p:tavLst>
                                    </p:anim>
                                    <p:anim calcmode="lin" valueType="num">
                                      <p:cBhvr>
                                        <p:cTn id="34" dur="800" decel="100000" fill="hold"/>
                                        <p:tgtEl>
                                          <p:spTgt spid="4">
                                            <p:txEl>
                                              <p:pRg st="2" end="2"/>
                                            </p:txEl>
                                          </p:spTgt>
                                        </p:tgtEl>
                                        <p:attrNameLst>
                                          <p:attrName>ppt_x</p:attrName>
                                        </p:attrNameLst>
                                      </p:cBhvr>
                                      <p:tavLst>
                                        <p:tav tm="0">
                                          <p:val>
                                            <p:strVal val="#ppt_x+0.4"/>
                                          </p:val>
                                        </p:tav>
                                        <p:tav tm="100000">
                                          <p:val>
                                            <p:strVal val="#ppt_x-0.05"/>
                                          </p:val>
                                        </p:tav>
                                      </p:tavLst>
                                    </p:anim>
                                    <p:anim calcmode="lin" valueType="num">
                                      <p:cBhvr>
                                        <p:cTn id="35" dur="800" decel="100000" fill="hold"/>
                                        <p:tgtEl>
                                          <p:spTgt spid="4">
                                            <p:txEl>
                                              <p:pRg st="2" end="2"/>
                                            </p:txEl>
                                          </p:spTgt>
                                        </p:tgtEl>
                                        <p:attrNameLst>
                                          <p:attrName>ppt_y</p:attrName>
                                        </p:attrNameLst>
                                      </p:cBhvr>
                                      <p:tavLst>
                                        <p:tav tm="0">
                                          <p:val>
                                            <p:strVal val="#ppt_y-0.4"/>
                                          </p:val>
                                        </p:tav>
                                        <p:tav tm="100000">
                                          <p:val>
                                            <p:strVal val="#ppt_y+0.1"/>
                                          </p:val>
                                        </p:tav>
                                      </p:tavLst>
                                    </p:anim>
                                    <p:anim calcmode="lin" valueType="num">
                                      <p:cBhvr>
                                        <p:cTn id="36" dur="200" accel="100000" fill="hold">
                                          <p:stCondLst>
                                            <p:cond delay="800"/>
                                          </p:stCondLst>
                                        </p:cTn>
                                        <p:tgtEl>
                                          <p:spTgt spid="4">
                                            <p:txEl>
                                              <p:pRg st="2" end="2"/>
                                            </p:txEl>
                                          </p:spTgt>
                                        </p:tgtEl>
                                        <p:attrNameLst>
                                          <p:attrName>ppt_x</p:attrName>
                                        </p:attrNameLst>
                                      </p:cBhvr>
                                      <p:tavLst>
                                        <p:tav tm="0">
                                          <p:val>
                                            <p:strVal val="#ppt_x-0.05"/>
                                          </p:val>
                                        </p:tav>
                                        <p:tav tm="100000">
                                          <p:val>
                                            <p:strVal val="#ppt_x"/>
                                          </p:val>
                                        </p:tav>
                                      </p:tavLst>
                                    </p:anim>
                                    <p:anim calcmode="lin" valueType="num">
                                      <p:cBhvr>
                                        <p:cTn id="37" dur="200" accel="100000" fill="hold">
                                          <p:stCondLst>
                                            <p:cond delay="800"/>
                                          </p:stCondLst>
                                        </p:cTn>
                                        <p:tgtEl>
                                          <p:spTgt spid="4">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30" presetClass="entr" presetSubtype="0" fill="hold" nodeType="clickEffect">
                                  <p:stCondLst>
                                    <p:cond delay="0"/>
                                  </p:stCondLst>
                                  <p:childTnLst>
                                    <p:set>
                                      <p:cBhvr>
                                        <p:cTn id="41" dur="1" fill="hold">
                                          <p:stCondLst>
                                            <p:cond delay="0"/>
                                          </p:stCondLst>
                                        </p:cTn>
                                        <p:tgtEl>
                                          <p:spTgt spid="4">
                                            <p:txEl>
                                              <p:pRg st="3" end="3"/>
                                            </p:txEl>
                                          </p:spTgt>
                                        </p:tgtEl>
                                        <p:attrNameLst>
                                          <p:attrName>style.visibility</p:attrName>
                                        </p:attrNameLst>
                                      </p:cBhvr>
                                      <p:to>
                                        <p:strVal val="visible"/>
                                      </p:to>
                                    </p:set>
                                    <p:animEffect transition="in" filter="fade">
                                      <p:cBhvr>
                                        <p:cTn id="42" dur="800" decel="100000"/>
                                        <p:tgtEl>
                                          <p:spTgt spid="4">
                                            <p:txEl>
                                              <p:pRg st="3" end="3"/>
                                            </p:txEl>
                                          </p:spTgt>
                                        </p:tgtEl>
                                      </p:cBhvr>
                                    </p:animEffect>
                                    <p:anim calcmode="lin" valueType="num">
                                      <p:cBhvr>
                                        <p:cTn id="43" dur="800" decel="100000" fill="hold"/>
                                        <p:tgtEl>
                                          <p:spTgt spid="4">
                                            <p:txEl>
                                              <p:pRg st="3" end="3"/>
                                            </p:txEl>
                                          </p:spTgt>
                                        </p:tgtEl>
                                        <p:attrNameLst>
                                          <p:attrName>style.rotation</p:attrName>
                                        </p:attrNameLst>
                                      </p:cBhvr>
                                      <p:tavLst>
                                        <p:tav tm="0">
                                          <p:val>
                                            <p:fltVal val="-90"/>
                                          </p:val>
                                        </p:tav>
                                        <p:tav tm="100000">
                                          <p:val>
                                            <p:fltVal val="0"/>
                                          </p:val>
                                        </p:tav>
                                      </p:tavLst>
                                    </p:anim>
                                    <p:anim calcmode="lin" valueType="num">
                                      <p:cBhvr>
                                        <p:cTn id="44" dur="800" decel="100000" fill="hold"/>
                                        <p:tgtEl>
                                          <p:spTgt spid="4">
                                            <p:txEl>
                                              <p:pRg st="3" end="3"/>
                                            </p:txEl>
                                          </p:spTgt>
                                        </p:tgtEl>
                                        <p:attrNameLst>
                                          <p:attrName>ppt_x</p:attrName>
                                        </p:attrNameLst>
                                      </p:cBhvr>
                                      <p:tavLst>
                                        <p:tav tm="0">
                                          <p:val>
                                            <p:strVal val="#ppt_x+0.4"/>
                                          </p:val>
                                        </p:tav>
                                        <p:tav tm="100000">
                                          <p:val>
                                            <p:strVal val="#ppt_x-0.05"/>
                                          </p:val>
                                        </p:tav>
                                      </p:tavLst>
                                    </p:anim>
                                    <p:anim calcmode="lin" valueType="num">
                                      <p:cBhvr>
                                        <p:cTn id="45" dur="800" decel="100000" fill="hold"/>
                                        <p:tgtEl>
                                          <p:spTgt spid="4">
                                            <p:txEl>
                                              <p:pRg st="3" end="3"/>
                                            </p:txEl>
                                          </p:spTgt>
                                        </p:tgtEl>
                                        <p:attrNameLst>
                                          <p:attrName>ppt_y</p:attrName>
                                        </p:attrNameLst>
                                      </p:cBhvr>
                                      <p:tavLst>
                                        <p:tav tm="0">
                                          <p:val>
                                            <p:strVal val="#ppt_y-0.4"/>
                                          </p:val>
                                        </p:tav>
                                        <p:tav tm="100000">
                                          <p:val>
                                            <p:strVal val="#ppt_y+0.1"/>
                                          </p:val>
                                        </p:tav>
                                      </p:tavLst>
                                    </p:anim>
                                    <p:anim calcmode="lin" valueType="num">
                                      <p:cBhvr>
                                        <p:cTn id="46" dur="200" accel="100000" fill="hold">
                                          <p:stCondLst>
                                            <p:cond delay="800"/>
                                          </p:stCondLst>
                                        </p:cTn>
                                        <p:tgtEl>
                                          <p:spTgt spid="4">
                                            <p:txEl>
                                              <p:pRg st="3" end="3"/>
                                            </p:txEl>
                                          </p:spTgt>
                                        </p:tgtEl>
                                        <p:attrNameLst>
                                          <p:attrName>ppt_x</p:attrName>
                                        </p:attrNameLst>
                                      </p:cBhvr>
                                      <p:tavLst>
                                        <p:tav tm="0">
                                          <p:val>
                                            <p:strVal val="#ppt_x-0.05"/>
                                          </p:val>
                                        </p:tav>
                                        <p:tav tm="100000">
                                          <p:val>
                                            <p:strVal val="#ppt_x"/>
                                          </p:val>
                                        </p:tav>
                                      </p:tavLst>
                                    </p:anim>
                                    <p:anim calcmode="lin" valueType="num">
                                      <p:cBhvr>
                                        <p:cTn id="47" dur="200" accel="100000" fill="hold">
                                          <p:stCondLst>
                                            <p:cond delay="800"/>
                                          </p:stCondLst>
                                        </p:cTn>
                                        <p:tgtEl>
                                          <p:spTgt spid="4">
                                            <p:txEl>
                                              <p:pRg st="3" end="3"/>
                                            </p:txEl>
                                          </p:spTgt>
                                        </p:tgtEl>
                                        <p:attrNameLst>
                                          <p:attrName>ppt_y</p:attrName>
                                        </p:attrNameLst>
                                      </p:cBhvr>
                                      <p:tavLst>
                                        <p:tav tm="0">
                                          <p:val>
                                            <p:strVal val="#ppt_y+0.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30" presetClass="entr" presetSubtype="0" fill="hold" nodeType="clickEffect">
                                  <p:stCondLst>
                                    <p:cond delay="0"/>
                                  </p:stCondLst>
                                  <p:childTnLst>
                                    <p:set>
                                      <p:cBhvr>
                                        <p:cTn id="51" dur="1" fill="hold">
                                          <p:stCondLst>
                                            <p:cond delay="0"/>
                                          </p:stCondLst>
                                        </p:cTn>
                                        <p:tgtEl>
                                          <p:spTgt spid="4">
                                            <p:txEl>
                                              <p:pRg st="4" end="4"/>
                                            </p:txEl>
                                          </p:spTgt>
                                        </p:tgtEl>
                                        <p:attrNameLst>
                                          <p:attrName>style.visibility</p:attrName>
                                        </p:attrNameLst>
                                      </p:cBhvr>
                                      <p:to>
                                        <p:strVal val="visible"/>
                                      </p:to>
                                    </p:set>
                                    <p:animEffect transition="in" filter="fade">
                                      <p:cBhvr>
                                        <p:cTn id="52" dur="800" decel="100000"/>
                                        <p:tgtEl>
                                          <p:spTgt spid="4">
                                            <p:txEl>
                                              <p:pRg st="4" end="4"/>
                                            </p:txEl>
                                          </p:spTgt>
                                        </p:tgtEl>
                                      </p:cBhvr>
                                    </p:animEffect>
                                    <p:anim calcmode="lin" valueType="num">
                                      <p:cBhvr>
                                        <p:cTn id="53" dur="800" decel="100000" fill="hold"/>
                                        <p:tgtEl>
                                          <p:spTgt spid="4">
                                            <p:txEl>
                                              <p:pRg st="4" end="4"/>
                                            </p:txEl>
                                          </p:spTgt>
                                        </p:tgtEl>
                                        <p:attrNameLst>
                                          <p:attrName>style.rotation</p:attrName>
                                        </p:attrNameLst>
                                      </p:cBhvr>
                                      <p:tavLst>
                                        <p:tav tm="0">
                                          <p:val>
                                            <p:fltVal val="-90"/>
                                          </p:val>
                                        </p:tav>
                                        <p:tav tm="100000">
                                          <p:val>
                                            <p:fltVal val="0"/>
                                          </p:val>
                                        </p:tav>
                                      </p:tavLst>
                                    </p:anim>
                                    <p:anim calcmode="lin" valueType="num">
                                      <p:cBhvr>
                                        <p:cTn id="54" dur="800" decel="100000" fill="hold"/>
                                        <p:tgtEl>
                                          <p:spTgt spid="4">
                                            <p:txEl>
                                              <p:pRg st="4" end="4"/>
                                            </p:txEl>
                                          </p:spTgt>
                                        </p:tgtEl>
                                        <p:attrNameLst>
                                          <p:attrName>ppt_x</p:attrName>
                                        </p:attrNameLst>
                                      </p:cBhvr>
                                      <p:tavLst>
                                        <p:tav tm="0">
                                          <p:val>
                                            <p:strVal val="#ppt_x+0.4"/>
                                          </p:val>
                                        </p:tav>
                                        <p:tav tm="100000">
                                          <p:val>
                                            <p:strVal val="#ppt_x-0.05"/>
                                          </p:val>
                                        </p:tav>
                                      </p:tavLst>
                                    </p:anim>
                                    <p:anim calcmode="lin" valueType="num">
                                      <p:cBhvr>
                                        <p:cTn id="55" dur="800" decel="100000" fill="hold"/>
                                        <p:tgtEl>
                                          <p:spTgt spid="4">
                                            <p:txEl>
                                              <p:pRg st="4" end="4"/>
                                            </p:txEl>
                                          </p:spTgt>
                                        </p:tgtEl>
                                        <p:attrNameLst>
                                          <p:attrName>ppt_y</p:attrName>
                                        </p:attrNameLst>
                                      </p:cBhvr>
                                      <p:tavLst>
                                        <p:tav tm="0">
                                          <p:val>
                                            <p:strVal val="#ppt_y-0.4"/>
                                          </p:val>
                                        </p:tav>
                                        <p:tav tm="100000">
                                          <p:val>
                                            <p:strVal val="#ppt_y+0.1"/>
                                          </p:val>
                                        </p:tav>
                                      </p:tavLst>
                                    </p:anim>
                                    <p:anim calcmode="lin" valueType="num">
                                      <p:cBhvr>
                                        <p:cTn id="56" dur="200" accel="100000" fill="hold">
                                          <p:stCondLst>
                                            <p:cond delay="800"/>
                                          </p:stCondLst>
                                        </p:cTn>
                                        <p:tgtEl>
                                          <p:spTgt spid="4">
                                            <p:txEl>
                                              <p:pRg st="4" end="4"/>
                                            </p:txEl>
                                          </p:spTgt>
                                        </p:tgtEl>
                                        <p:attrNameLst>
                                          <p:attrName>ppt_x</p:attrName>
                                        </p:attrNameLst>
                                      </p:cBhvr>
                                      <p:tavLst>
                                        <p:tav tm="0">
                                          <p:val>
                                            <p:strVal val="#ppt_x-0.05"/>
                                          </p:val>
                                        </p:tav>
                                        <p:tav tm="100000">
                                          <p:val>
                                            <p:strVal val="#ppt_x"/>
                                          </p:val>
                                        </p:tav>
                                      </p:tavLst>
                                    </p:anim>
                                    <p:anim calcmode="lin" valueType="num">
                                      <p:cBhvr>
                                        <p:cTn id="57" dur="200" accel="100000" fill="hold">
                                          <p:stCondLst>
                                            <p:cond delay="800"/>
                                          </p:stCondLst>
                                        </p:cTn>
                                        <p:tgtEl>
                                          <p:spTgt spid="4">
                                            <p:txEl>
                                              <p:pRg st="4" end="4"/>
                                            </p:txEl>
                                          </p:spTgt>
                                        </p:tgtEl>
                                        <p:attrNameLst>
                                          <p:attrName>ppt_y</p:attrName>
                                        </p:attrNameLst>
                                      </p:cBhvr>
                                      <p:tavLst>
                                        <p:tav tm="0">
                                          <p:val>
                                            <p:strVal val="#ppt_y+0.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30" presetClass="entr" presetSubtype="0" fill="hold" nodeType="clickEffect">
                                  <p:stCondLst>
                                    <p:cond delay="0"/>
                                  </p:stCondLst>
                                  <p:childTnLst>
                                    <p:set>
                                      <p:cBhvr>
                                        <p:cTn id="61" dur="1" fill="hold">
                                          <p:stCondLst>
                                            <p:cond delay="0"/>
                                          </p:stCondLst>
                                        </p:cTn>
                                        <p:tgtEl>
                                          <p:spTgt spid="4">
                                            <p:txEl>
                                              <p:pRg st="5" end="5"/>
                                            </p:txEl>
                                          </p:spTgt>
                                        </p:tgtEl>
                                        <p:attrNameLst>
                                          <p:attrName>style.visibility</p:attrName>
                                        </p:attrNameLst>
                                      </p:cBhvr>
                                      <p:to>
                                        <p:strVal val="visible"/>
                                      </p:to>
                                    </p:set>
                                    <p:animEffect transition="in" filter="fade">
                                      <p:cBhvr>
                                        <p:cTn id="62" dur="800" decel="100000"/>
                                        <p:tgtEl>
                                          <p:spTgt spid="4">
                                            <p:txEl>
                                              <p:pRg st="5" end="5"/>
                                            </p:txEl>
                                          </p:spTgt>
                                        </p:tgtEl>
                                      </p:cBhvr>
                                    </p:animEffect>
                                    <p:anim calcmode="lin" valueType="num">
                                      <p:cBhvr>
                                        <p:cTn id="63" dur="800" decel="100000" fill="hold"/>
                                        <p:tgtEl>
                                          <p:spTgt spid="4">
                                            <p:txEl>
                                              <p:pRg st="5" end="5"/>
                                            </p:txEl>
                                          </p:spTgt>
                                        </p:tgtEl>
                                        <p:attrNameLst>
                                          <p:attrName>style.rotation</p:attrName>
                                        </p:attrNameLst>
                                      </p:cBhvr>
                                      <p:tavLst>
                                        <p:tav tm="0">
                                          <p:val>
                                            <p:fltVal val="-90"/>
                                          </p:val>
                                        </p:tav>
                                        <p:tav tm="100000">
                                          <p:val>
                                            <p:fltVal val="0"/>
                                          </p:val>
                                        </p:tav>
                                      </p:tavLst>
                                    </p:anim>
                                    <p:anim calcmode="lin" valueType="num">
                                      <p:cBhvr>
                                        <p:cTn id="64" dur="800" decel="100000" fill="hold"/>
                                        <p:tgtEl>
                                          <p:spTgt spid="4">
                                            <p:txEl>
                                              <p:pRg st="5" end="5"/>
                                            </p:txEl>
                                          </p:spTgt>
                                        </p:tgtEl>
                                        <p:attrNameLst>
                                          <p:attrName>ppt_x</p:attrName>
                                        </p:attrNameLst>
                                      </p:cBhvr>
                                      <p:tavLst>
                                        <p:tav tm="0">
                                          <p:val>
                                            <p:strVal val="#ppt_x+0.4"/>
                                          </p:val>
                                        </p:tav>
                                        <p:tav tm="100000">
                                          <p:val>
                                            <p:strVal val="#ppt_x-0.05"/>
                                          </p:val>
                                        </p:tav>
                                      </p:tavLst>
                                    </p:anim>
                                    <p:anim calcmode="lin" valueType="num">
                                      <p:cBhvr>
                                        <p:cTn id="65" dur="800" decel="100000" fill="hold"/>
                                        <p:tgtEl>
                                          <p:spTgt spid="4">
                                            <p:txEl>
                                              <p:pRg st="5" end="5"/>
                                            </p:txEl>
                                          </p:spTgt>
                                        </p:tgtEl>
                                        <p:attrNameLst>
                                          <p:attrName>ppt_y</p:attrName>
                                        </p:attrNameLst>
                                      </p:cBhvr>
                                      <p:tavLst>
                                        <p:tav tm="0">
                                          <p:val>
                                            <p:strVal val="#ppt_y-0.4"/>
                                          </p:val>
                                        </p:tav>
                                        <p:tav tm="100000">
                                          <p:val>
                                            <p:strVal val="#ppt_y+0.1"/>
                                          </p:val>
                                        </p:tav>
                                      </p:tavLst>
                                    </p:anim>
                                    <p:anim calcmode="lin" valueType="num">
                                      <p:cBhvr>
                                        <p:cTn id="66" dur="200" accel="100000" fill="hold">
                                          <p:stCondLst>
                                            <p:cond delay="800"/>
                                          </p:stCondLst>
                                        </p:cTn>
                                        <p:tgtEl>
                                          <p:spTgt spid="4">
                                            <p:txEl>
                                              <p:pRg st="5" end="5"/>
                                            </p:txEl>
                                          </p:spTgt>
                                        </p:tgtEl>
                                        <p:attrNameLst>
                                          <p:attrName>ppt_x</p:attrName>
                                        </p:attrNameLst>
                                      </p:cBhvr>
                                      <p:tavLst>
                                        <p:tav tm="0">
                                          <p:val>
                                            <p:strVal val="#ppt_x-0.05"/>
                                          </p:val>
                                        </p:tav>
                                        <p:tav tm="100000">
                                          <p:val>
                                            <p:strVal val="#ppt_x"/>
                                          </p:val>
                                        </p:tav>
                                      </p:tavLst>
                                    </p:anim>
                                    <p:anim calcmode="lin" valueType="num">
                                      <p:cBhvr>
                                        <p:cTn id="67" dur="200" accel="100000" fill="hold">
                                          <p:stCondLst>
                                            <p:cond delay="800"/>
                                          </p:stCondLst>
                                        </p:cTn>
                                        <p:tgtEl>
                                          <p:spTgt spid="4">
                                            <p:txEl>
                                              <p:pRg st="5" end="5"/>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smtClean="0">
                <a:solidFill>
                  <a:srgbClr val="FF0000"/>
                </a:solidFill>
              </a:rPr>
              <a:t>تابع : مستويات العلاج :</a:t>
            </a:r>
            <a:endParaRPr lang="ar-SA" dirty="0">
              <a:solidFill>
                <a:srgbClr val="FF0000"/>
              </a:solidFill>
            </a:endParaRPr>
          </a:p>
        </p:txBody>
      </p:sp>
      <p:sp>
        <p:nvSpPr>
          <p:cNvPr id="4" name="عنصر نائب للمحتوى 2"/>
          <p:cNvSpPr>
            <a:spLocks noGrp="1"/>
          </p:cNvSpPr>
          <p:nvPr>
            <p:ph idx="1"/>
          </p:nvPr>
        </p:nvSpPr>
        <p:spPr>
          <a:xfrm>
            <a:off x="228600" y="1447800"/>
            <a:ext cx="9144000" cy="4678365"/>
          </a:xfrm>
          <a:noFill/>
        </p:spPr>
        <p:txBody>
          <a:bodyPr>
            <a:noAutofit/>
          </a:bodyPr>
          <a:lstStyle/>
          <a:p>
            <a:pPr lvl="0"/>
            <a:r>
              <a:rPr lang="ar-SA" sz="2400" b="1" dirty="0" smtClean="0">
                <a:solidFill>
                  <a:srgbClr val="7030A0"/>
                </a:solidFill>
              </a:rPr>
              <a:t>4-الحكم على السلوك</a:t>
            </a:r>
            <a:endParaRPr lang="en-US" sz="2400" dirty="0" smtClean="0">
              <a:solidFill>
                <a:srgbClr val="7030A0"/>
              </a:solidFill>
            </a:endParaRPr>
          </a:p>
          <a:p>
            <a:r>
              <a:rPr lang="ar-SA" sz="2400" dirty="0" smtClean="0"/>
              <a:t>يقرر العلاج الواقعي على </a:t>
            </a:r>
            <a:r>
              <a:rPr lang="ar-SA" sz="2400" dirty="0" err="1" smtClean="0"/>
              <a:t>ان</a:t>
            </a:r>
            <a:r>
              <a:rPr lang="ar-SA" sz="2400" dirty="0" smtClean="0"/>
              <a:t> كل عميل </a:t>
            </a:r>
            <a:r>
              <a:rPr lang="ar-SA" sz="2400" dirty="0" err="1" smtClean="0"/>
              <a:t>ان</a:t>
            </a:r>
            <a:r>
              <a:rPr lang="ar-SA" sz="2400" dirty="0" smtClean="0"/>
              <a:t> يجري حكما تقويميا على سلوكه لمعرفة مدى مسؤولية هذا السلوك </a:t>
            </a:r>
            <a:r>
              <a:rPr lang="ar-SA" sz="2400" dirty="0" err="1" smtClean="0"/>
              <a:t>وتاثيره</a:t>
            </a:r>
            <a:r>
              <a:rPr lang="ar-SA" sz="2400" dirty="0" smtClean="0"/>
              <a:t> على العميل نفسه وعلى </a:t>
            </a:r>
            <a:r>
              <a:rPr lang="ar-SA" sz="2400" dirty="0" err="1" smtClean="0"/>
              <a:t>الاخرين</a:t>
            </a:r>
            <a:r>
              <a:rPr lang="ar-SA" sz="2400" dirty="0" smtClean="0"/>
              <a:t> .</a:t>
            </a:r>
          </a:p>
          <a:p>
            <a:r>
              <a:rPr lang="ar-SA" sz="2400" b="1" dirty="0" smtClean="0">
                <a:solidFill>
                  <a:srgbClr val="7030A0"/>
                </a:solidFill>
              </a:rPr>
              <a:t>5-التخطيط  للسلوك  المسئول</a:t>
            </a:r>
            <a:endParaRPr lang="en-US" sz="2400" b="1" dirty="0" smtClean="0">
              <a:solidFill>
                <a:srgbClr val="7030A0"/>
              </a:solidFill>
            </a:endParaRPr>
          </a:p>
          <a:p>
            <a:r>
              <a:rPr lang="ar-SA" sz="2400" dirty="0" smtClean="0"/>
              <a:t>يعني العلاج الواقعي كثيرا ببناء خطط محدده لتغيير سلوك العميل من السلوك الذي يؤدي </a:t>
            </a:r>
            <a:r>
              <a:rPr lang="ar-SA" sz="2400" dirty="0" err="1" smtClean="0"/>
              <a:t>الى</a:t>
            </a:r>
            <a:r>
              <a:rPr lang="ar-SA" sz="2400" dirty="0" smtClean="0"/>
              <a:t> الفشل </a:t>
            </a:r>
            <a:r>
              <a:rPr lang="ar-SA" sz="2400" dirty="0" err="1" smtClean="0"/>
              <a:t>الى</a:t>
            </a:r>
            <a:r>
              <a:rPr lang="ar-SA" sz="2400" dirty="0" smtClean="0"/>
              <a:t> السلوك الذي يؤدي </a:t>
            </a:r>
            <a:r>
              <a:rPr lang="ar-SA" sz="2400" dirty="0" err="1" smtClean="0"/>
              <a:t>الى</a:t>
            </a:r>
            <a:r>
              <a:rPr lang="ar-SA" sz="2400" dirty="0" smtClean="0"/>
              <a:t> النجاح</a:t>
            </a:r>
            <a:endParaRPr lang="en-US" sz="2400" dirty="0" smtClean="0"/>
          </a:p>
          <a:p>
            <a:r>
              <a:rPr lang="ar-SA" sz="2400" dirty="0" smtClean="0"/>
              <a:t>ينبغي </a:t>
            </a:r>
            <a:r>
              <a:rPr lang="ar-SA" sz="2400" dirty="0" err="1" smtClean="0"/>
              <a:t>ان</a:t>
            </a:r>
            <a:r>
              <a:rPr lang="ar-SA" sz="2400" dirty="0" smtClean="0"/>
              <a:t> تكون </a:t>
            </a:r>
            <a:r>
              <a:rPr lang="ar-SA" sz="2400" dirty="0" err="1" smtClean="0"/>
              <a:t>الخطه</a:t>
            </a:r>
            <a:r>
              <a:rPr lang="ar-SA" sz="2400" dirty="0" smtClean="0"/>
              <a:t> بسيطة وليست صعبه فعلى سبيل المثال </a:t>
            </a:r>
            <a:r>
              <a:rPr lang="ar-SA" sz="2400" dirty="0" err="1" smtClean="0"/>
              <a:t>اذا</a:t>
            </a:r>
            <a:r>
              <a:rPr lang="ar-SA" sz="2400" dirty="0" smtClean="0"/>
              <a:t> كان العميل تلميذا لم يسبق له استذكار دروسه بطريقه جيده ووضعنا معه خطة للاستذكار </a:t>
            </a:r>
            <a:r>
              <a:rPr lang="ar-SA" sz="2400" dirty="0" err="1" smtClean="0"/>
              <a:t>ولدة</a:t>
            </a:r>
            <a:r>
              <a:rPr lang="ar-SA" sz="2400" dirty="0" smtClean="0"/>
              <a:t> ساعتين يوميا فإن ذلك قد يكون صعب التحقيق عما بدأنا بخطة استذكار لمدة نصف ساعة يوميا ونحقق بذلك نجاحا مطلوبا</a:t>
            </a:r>
            <a:endParaRPr lang="en-US" sz="2400" dirty="0" smtClean="0"/>
          </a:p>
          <a:p>
            <a:r>
              <a:rPr lang="ar-SA" sz="2400" dirty="0" smtClean="0"/>
              <a:t>كما ينبغي </a:t>
            </a:r>
            <a:r>
              <a:rPr lang="ar-SA" sz="2400" dirty="0" err="1" smtClean="0"/>
              <a:t>ان</a:t>
            </a:r>
            <a:r>
              <a:rPr lang="ar-SA" sz="2400" dirty="0" smtClean="0"/>
              <a:t> تتصف </a:t>
            </a:r>
            <a:r>
              <a:rPr lang="ar-SA" sz="2400" dirty="0" err="1" smtClean="0"/>
              <a:t>الخطه</a:t>
            </a:r>
            <a:r>
              <a:rPr lang="ar-SA" sz="2400" dirty="0" smtClean="0"/>
              <a:t> </a:t>
            </a:r>
            <a:r>
              <a:rPr lang="ar-SA" sz="2400" dirty="0" err="1" smtClean="0"/>
              <a:t>بالمرونه</a:t>
            </a:r>
            <a:r>
              <a:rPr lang="ar-SA" sz="2400" dirty="0" smtClean="0"/>
              <a:t> والشمول مع ضرورة وضع خطط بديلة</a:t>
            </a:r>
            <a:endParaRPr lang="en-US" sz="2400" dirty="0" smtClean="0"/>
          </a:p>
          <a:p>
            <a:pPr rtl="1">
              <a:buNone/>
            </a:pPr>
            <a:endParaRPr lang="en-US" sz="3600" b="1" dirty="0"/>
          </a:p>
          <a:p>
            <a:pPr>
              <a:buNone/>
            </a:pPr>
            <a:endParaRPr lang="ar-SA" sz="36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800" decel="100000"/>
                                        <p:tgtEl>
                                          <p:spTgt spid="4">
                                            <p:txEl>
                                              <p:pRg st="0" end="0"/>
                                            </p:txEl>
                                          </p:spTgt>
                                        </p:tgtEl>
                                      </p:cBhvr>
                                    </p:animEffect>
                                    <p:anim calcmode="lin" valueType="num">
                                      <p:cBhvr>
                                        <p:cTn id="13" dur="800" decel="100000" fill="hold"/>
                                        <p:tgtEl>
                                          <p:spTgt spid="4">
                                            <p:txEl>
                                              <p:pRg st="0" end="0"/>
                                            </p:txEl>
                                          </p:spTgt>
                                        </p:tgtEl>
                                        <p:attrNameLst>
                                          <p:attrName>style.rotation</p:attrName>
                                        </p:attrNameLst>
                                      </p:cBhvr>
                                      <p:tavLst>
                                        <p:tav tm="0">
                                          <p:val>
                                            <p:fltVal val="-90"/>
                                          </p:val>
                                        </p:tav>
                                        <p:tav tm="100000">
                                          <p:val>
                                            <p:fltVal val="0"/>
                                          </p:val>
                                        </p:tav>
                                      </p:tavLst>
                                    </p:anim>
                                    <p:anim calcmode="lin" valueType="num">
                                      <p:cBhvr>
                                        <p:cTn id="14" dur="800" decel="100000" fill="hold"/>
                                        <p:tgtEl>
                                          <p:spTgt spid="4">
                                            <p:txEl>
                                              <p:pRg st="0" end="0"/>
                                            </p:txEl>
                                          </p:spTgt>
                                        </p:tgtEl>
                                        <p:attrNameLst>
                                          <p:attrName>ppt_x</p:attrName>
                                        </p:attrNameLst>
                                      </p:cBhvr>
                                      <p:tavLst>
                                        <p:tav tm="0">
                                          <p:val>
                                            <p:strVal val="#ppt_x+0.4"/>
                                          </p:val>
                                        </p:tav>
                                        <p:tav tm="100000">
                                          <p:val>
                                            <p:strVal val="#ppt_x-0.05"/>
                                          </p:val>
                                        </p:tav>
                                      </p:tavLst>
                                    </p:anim>
                                    <p:anim calcmode="lin" valueType="num">
                                      <p:cBhvr>
                                        <p:cTn id="15" dur="800" decel="100000" fill="hold"/>
                                        <p:tgtEl>
                                          <p:spTgt spid="4">
                                            <p:txEl>
                                              <p:pRg st="0" end="0"/>
                                            </p:txEl>
                                          </p:spTgt>
                                        </p:tgtEl>
                                        <p:attrNameLst>
                                          <p:attrName>ppt_y</p:attrName>
                                        </p:attrNameLst>
                                      </p:cBhvr>
                                      <p:tavLst>
                                        <p:tav tm="0">
                                          <p:val>
                                            <p:strVal val="#ppt_y-0.4"/>
                                          </p:val>
                                        </p:tav>
                                        <p:tav tm="100000">
                                          <p:val>
                                            <p:strVal val="#ppt_y+0.1"/>
                                          </p:val>
                                        </p:tav>
                                      </p:tavLst>
                                    </p:anim>
                                    <p:anim calcmode="lin" valueType="num">
                                      <p:cBhvr>
                                        <p:cTn id="16" dur="200" accel="100000" fill="hold">
                                          <p:stCondLst>
                                            <p:cond delay="800"/>
                                          </p:stCondLst>
                                        </p:cTn>
                                        <p:tgtEl>
                                          <p:spTgt spid="4">
                                            <p:txEl>
                                              <p:pRg st="0" end="0"/>
                                            </p:txEl>
                                          </p:spTgt>
                                        </p:tgtEl>
                                        <p:attrNameLst>
                                          <p:attrName>ppt_x</p:attrName>
                                        </p:attrNameLst>
                                      </p:cBhvr>
                                      <p:tavLst>
                                        <p:tav tm="0">
                                          <p:val>
                                            <p:strVal val="#ppt_x-0.05"/>
                                          </p:val>
                                        </p:tav>
                                        <p:tav tm="100000">
                                          <p:val>
                                            <p:strVal val="#ppt_x"/>
                                          </p:val>
                                        </p:tav>
                                      </p:tavLst>
                                    </p:anim>
                                    <p:anim calcmode="lin" valueType="num">
                                      <p:cBhvr>
                                        <p:cTn id="17" dur="200" accel="100000" fill="hold">
                                          <p:stCondLst>
                                            <p:cond delay="800"/>
                                          </p:stCondLst>
                                        </p:cTn>
                                        <p:tgtEl>
                                          <p:spTgt spid="4">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0" presetClass="entr" presetSubtype="0" fill="hold"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fade">
                                      <p:cBhvr>
                                        <p:cTn id="22" dur="800" decel="100000"/>
                                        <p:tgtEl>
                                          <p:spTgt spid="4">
                                            <p:txEl>
                                              <p:pRg st="1" end="1"/>
                                            </p:txEl>
                                          </p:spTgt>
                                        </p:tgtEl>
                                      </p:cBhvr>
                                    </p:animEffect>
                                    <p:anim calcmode="lin" valueType="num">
                                      <p:cBhvr>
                                        <p:cTn id="23" dur="800" decel="100000" fill="hold"/>
                                        <p:tgtEl>
                                          <p:spTgt spid="4">
                                            <p:txEl>
                                              <p:pRg st="1" end="1"/>
                                            </p:txEl>
                                          </p:spTgt>
                                        </p:tgtEl>
                                        <p:attrNameLst>
                                          <p:attrName>style.rotation</p:attrName>
                                        </p:attrNameLst>
                                      </p:cBhvr>
                                      <p:tavLst>
                                        <p:tav tm="0">
                                          <p:val>
                                            <p:fltVal val="-90"/>
                                          </p:val>
                                        </p:tav>
                                        <p:tav tm="100000">
                                          <p:val>
                                            <p:fltVal val="0"/>
                                          </p:val>
                                        </p:tav>
                                      </p:tavLst>
                                    </p:anim>
                                    <p:anim calcmode="lin" valueType="num">
                                      <p:cBhvr>
                                        <p:cTn id="24" dur="800" decel="100000" fill="hold"/>
                                        <p:tgtEl>
                                          <p:spTgt spid="4">
                                            <p:txEl>
                                              <p:pRg st="1" end="1"/>
                                            </p:txEl>
                                          </p:spTgt>
                                        </p:tgtEl>
                                        <p:attrNameLst>
                                          <p:attrName>ppt_x</p:attrName>
                                        </p:attrNameLst>
                                      </p:cBhvr>
                                      <p:tavLst>
                                        <p:tav tm="0">
                                          <p:val>
                                            <p:strVal val="#ppt_x+0.4"/>
                                          </p:val>
                                        </p:tav>
                                        <p:tav tm="100000">
                                          <p:val>
                                            <p:strVal val="#ppt_x-0.05"/>
                                          </p:val>
                                        </p:tav>
                                      </p:tavLst>
                                    </p:anim>
                                    <p:anim calcmode="lin" valueType="num">
                                      <p:cBhvr>
                                        <p:cTn id="25" dur="800" decel="100000" fill="hold"/>
                                        <p:tgtEl>
                                          <p:spTgt spid="4">
                                            <p:txEl>
                                              <p:pRg st="1" end="1"/>
                                            </p:txEl>
                                          </p:spTgt>
                                        </p:tgtEl>
                                        <p:attrNameLst>
                                          <p:attrName>ppt_y</p:attrName>
                                        </p:attrNameLst>
                                      </p:cBhvr>
                                      <p:tavLst>
                                        <p:tav tm="0">
                                          <p:val>
                                            <p:strVal val="#ppt_y-0.4"/>
                                          </p:val>
                                        </p:tav>
                                        <p:tav tm="100000">
                                          <p:val>
                                            <p:strVal val="#ppt_y+0.1"/>
                                          </p:val>
                                        </p:tav>
                                      </p:tavLst>
                                    </p:anim>
                                    <p:anim calcmode="lin" valueType="num">
                                      <p:cBhvr>
                                        <p:cTn id="26" dur="200" accel="100000" fill="hold">
                                          <p:stCondLst>
                                            <p:cond delay="800"/>
                                          </p:stCondLst>
                                        </p:cTn>
                                        <p:tgtEl>
                                          <p:spTgt spid="4">
                                            <p:txEl>
                                              <p:pRg st="1" end="1"/>
                                            </p:txEl>
                                          </p:spTgt>
                                        </p:tgtEl>
                                        <p:attrNameLst>
                                          <p:attrName>ppt_x</p:attrName>
                                        </p:attrNameLst>
                                      </p:cBhvr>
                                      <p:tavLst>
                                        <p:tav tm="0">
                                          <p:val>
                                            <p:strVal val="#ppt_x-0.05"/>
                                          </p:val>
                                        </p:tav>
                                        <p:tav tm="100000">
                                          <p:val>
                                            <p:strVal val="#ppt_x"/>
                                          </p:val>
                                        </p:tav>
                                      </p:tavLst>
                                    </p:anim>
                                    <p:anim calcmode="lin" valueType="num">
                                      <p:cBhvr>
                                        <p:cTn id="27" dur="200" accel="100000" fill="hold">
                                          <p:stCondLst>
                                            <p:cond delay="800"/>
                                          </p:stCondLst>
                                        </p:cTn>
                                        <p:tgtEl>
                                          <p:spTgt spid="4">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30" presetClass="entr" presetSubtype="0" fill="hold" nodeType="clickEffect">
                                  <p:stCondLst>
                                    <p:cond delay="0"/>
                                  </p:stCondLst>
                                  <p:childTnLst>
                                    <p:set>
                                      <p:cBhvr>
                                        <p:cTn id="31" dur="1" fill="hold">
                                          <p:stCondLst>
                                            <p:cond delay="0"/>
                                          </p:stCondLst>
                                        </p:cTn>
                                        <p:tgtEl>
                                          <p:spTgt spid="4">
                                            <p:txEl>
                                              <p:pRg st="2" end="2"/>
                                            </p:txEl>
                                          </p:spTgt>
                                        </p:tgtEl>
                                        <p:attrNameLst>
                                          <p:attrName>style.visibility</p:attrName>
                                        </p:attrNameLst>
                                      </p:cBhvr>
                                      <p:to>
                                        <p:strVal val="visible"/>
                                      </p:to>
                                    </p:set>
                                    <p:animEffect transition="in" filter="fade">
                                      <p:cBhvr>
                                        <p:cTn id="32" dur="800" decel="100000"/>
                                        <p:tgtEl>
                                          <p:spTgt spid="4">
                                            <p:txEl>
                                              <p:pRg st="2" end="2"/>
                                            </p:txEl>
                                          </p:spTgt>
                                        </p:tgtEl>
                                      </p:cBhvr>
                                    </p:animEffect>
                                    <p:anim calcmode="lin" valueType="num">
                                      <p:cBhvr>
                                        <p:cTn id="33" dur="800" decel="100000" fill="hold"/>
                                        <p:tgtEl>
                                          <p:spTgt spid="4">
                                            <p:txEl>
                                              <p:pRg st="2" end="2"/>
                                            </p:txEl>
                                          </p:spTgt>
                                        </p:tgtEl>
                                        <p:attrNameLst>
                                          <p:attrName>style.rotation</p:attrName>
                                        </p:attrNameLst>
                                      </p:cBhvr>
                                      <p:tavLst>
                                        <p:tav tm="0">
                                          <p:val>
                                            <p:fltVal val="-90"/>
                                          </p:val>
                                        </p:tav>
                                        <p:tav tm="100000">
                                          <p:val>
                                            <p:fltVal val="0"/>
                                          </p:val>
                                        </p:tav>
                                      </p:tavLst>
                                    </p:anim>
                                    <p:anim calcmode="lin" valueType="num">
                                      <p:cBhvr>
                                        <p:cTn id="34" dur="800" decel="100000" fill="hold"/>
                                        <p:tgtEl>
                                          <p:spTgt spid="4">
                                            <p:txEl>
                                              <p:pRg st="2" end="2"/>
                                            </p:txEl>
                                          </p:spTgt>
                                        </p:tgtEl>
                                        <p:attrNameLst>
                                          <p:attrName>ppt_x</p:attrName>
                                        </p:attrNameLst>
                                      </p:cBhvr>
                                      <p:tavLst>
                                        <p:tav tm="0">
                                          <p:val>
                                            <p:strVal val="#ppt_x+0.4"/>
                                          </p:val>
                                        </p:tav>
                                        <p:tav tm="100000">
                                          <p:val>
                                            <p:strVal val="#ppt_x-0.05"/>
                                          </p:val>
                                        </p:tav>
                                      </p:tavLst>
                                    </p:anim>
                                    <p:anim calcmode="lin" valueType="num">
                                      <p:cBhvr>
                                        <p:cTn id="35" dur="800" decel="100000" fill="hold"/>
                                        <p:tgtEl>
                                          <p:spTgt spid="4">
                                            <p:txEl>
                                              <p:pRg st="2" end="2"/>
                                            </p:txEl>
                                          </p:spTgt>
                                        </p:tgtEl>
                                        <p:attrNameLst>
                                          <p:attrName>ppt_y</p:attrName>
                                        </p:attrNameLst>
                                      </p:cBhvr>
                                      <p:tavLst>
                                        <p:tav tm="0">
                                          <p:val>
                                            <p:strVal val="#ppt_y-0.4"/>
                                          </p:val>
                                        </p:tav>
                                        <p:tav tm="100000">
                                          <p:val>
                                            <p:strVal val="#ppt_y+0.1"/>
                                          </p:val>
                                        </p:tav>
                                      </p:tavLst>
                                    </p:anim>
                                    <p:anim calcmode="lin" valueType="num">
                                      <p:cBhvr>
                                        <p:cTn id="36" dur="200" accel="100000" fill="hold">
                                          <p:stCondLst>
                                            <p:cond delay="800"/>
                                          </p:stCondLst>
                                        </p:cTn>
                                        <p:tgtEl>
                                          <p:spTgt spid="4">
                                            <p:txEl>
                                              <p:pRg st="2" end="2"/>
                                            </p:txEl>
                                          </p:spTgt>
                                        </p:tgtEl>
                                        <p:attrNameLst>
                                          <p:attrName>ppt_x</p:attrName>
                                        </p:attrNameLst>
                                      </p:cBhvr>
                                      <p:tavLst>
                                        <p:tav tm="0">
                                          <p:val>
                                            <p:strVal val="#ppt_x-0.05"/>
                                          </p:val>
                                        </p:tav>
                                        <p:tav tm="100000">
                                          <p:val>
                                            <p:strVal val="#ppt_x"/>
                                          </p:val>
                                        </p:tav>
                                      </p:tavLst>
                                    </p:anim>
                                    <p:anim calcmode="lin" valueType="num">
                                      <p:cBhvr>
                                        <p:cTn id="37" dur="200" accel="100000" fill="hold">
                                          <p:stCondLst>
                                            <p:cond delay="800"/>
                                          </p:stCondLst>
                                        </p:cTn>
                                        <p:tgtEl>
                                          <p:spTgt spid="4">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30" presetClass="entr" presetSubtype="0" fill="hold" nodeType="clickEffect">
                                  <p:stCondLst>
                                    <p:cond delay="0"/>
                                  </p:stCondLst>
                                  <p:childTnLst>
                                    <p:set>
                                      <p:cBhvr>
                                        <p:cTn id="41" dur="1" fill="hold">
                                          <p:stCondLst>
                                            <p:cond delay="0"/>
                                          </p:stCondLst>
                                        </p:cTn>
                                        <p:tgtEl>
                                          <p:spTgt spid="4">
                                            <p:txEl>
                                              <p:pRg st="3" end="3"/>
                                            </p:txEl>
                                          </p:spTgt>
                                        </p:tgtEl>
                                        <p:attrNameLst>
                                          <p:attrName>style.visibility</p:attrName>
                                        </p:attrNameLst>
                                      </p:cBhvr>
                                      <p:to>
                                        <p:strVal val="visible"/>
                                      </p:to>
                                    </p:set>
                                    <p:animEffect transition="in" filter="fade">
                                      <p:cBhvr>
                                        <p:cTn id="42" dur="800" decel="100000"/>
                                        <p:tgtEl>
                                          <p:spTgt spid="4">
                                            <p:txEl>
                                              <p:pRg st="3" end="3"/>
                                            </p:txEl>
                                          </p:spTgt>
                                        </p:tgtEl>
                                      </p:cBhvr>
                                    </p:animEffect>
                                    <p:anim calcmode="lin" valueType="num">
                                      <p:cBhvr>
                                        <p:cTn id="43" dur="800" decel="100000" fill="hold"/>
                                        <p:tgtEl>
                                          <p:spTgt spid="4">
                                            <p:txEl>
                                              <p:pRg st="3" end="3"/>
                                            </p:txEl>
                                          </p:spTgt>
                                        </p:tgtEl>
                                        <p:attrNameLst>
                                          <p:attrName>style.rotation</p:attrName>
                                        </p:attrNameLst>
                                      </p:cBhvr>
                                      <p:tavLst>
                                        <p:tav tm="0">
                                          <p:val>
                                            <p:fltVal val="-90"/>
                                          </p:val>
                                        </p:tav>
                                        <p:tav tm="100000">
                                          <p:val>
                                            <p:fltVal val="0"/>
                                          </p:val>
                                        </p:tav>
                                      </p:tavLst>
                                    </p:anim>
                                    <p:anim calcmode="lin" valueType="num">
                                      <p:cBhvr>
                                        <p:cTn id="44" dur="800" decel="100000" fill="hold"/>
                                        <p:tgtEl>
                                          <p:spTgt spid="4">
                                            <p:txEl>
                                              <p:pRg st="3" end="3"/>
                                            </p:txEl>
                                          </p:spTgt>
                                        </p:tgtEl>
                                        <p:attrNameLst>
                                          <p:attrName>ppt_x</p:attrName>
                                        </p:attrNameLst>
                                      </p:cBhvr>
                                      <p:tavLst>
                                        <p:tav tm="0">
                                          <p:val>
                                            <p:strVal val="#ppt_x+0.4"/>
                                          </p:val>
                                        </p:tav>
                                        <p:tav tm="100000">
                                          <p:val>
                                            <p:strVal val="#ppt_x-0.05"/>
                                          </p:val>
                                        </p:tav>
                                      </p:tavLst>
                                    </p:anim>
                                    <p:anim calcmode="lin" valueType="num">
                                      <p:cBhvr>
                                        <p:cTn id="45" dur="800" decel="100000" fill="hold"/>
                                        <p:tgtEl>
                                          <p:spTgt spid="4">
                                            <p:txEl>
                                              <p:pRg st="3" end="3"/>
                                            </p:txEl>
                                          </p:spTgt>
                                        </p:tgtEl>
                                        <p:attrNameLst>
                                          <p:attrName>ppt_y</p:attrName>
                                        </p:attrNameLst>
                                      </p:cBhvr>
                                      <p:tavLst>
                                        <p:tav tm="0">
                                          <p:val>
                                            <p:strVal val="#ppt_y-0.4"/>
                                          </p:val>
                                        </p:tav>
                                        <p:tav tm="100000">
                                          <p:val>
                                            <p:strVal val="#ppt_y+0.1"/>
                                          </p:val>
                                        </p:tav>
                                      </p:tavLst>
                                    </p:anim>
                                    <p:anim calcmode="lin" valueType="num">
                                      <p:cBhvr>
                                        <p:cTn id="46" dur="200" accel="100000" fill="hold">
                                          <p:stCondLst>
                                            <p:cond delay="800"/>
                                          </p:stCondLst>
                                        </p:cTn>
                                        <p:tgtEl>
                                          <p:spTgt spid="4">
                                            <p:txEl>
                                              <p:pRg st="3" end="3"/>
                                            </p:txEl>
                                          </p:spTgt>
                                        </p:tgtEl>
                                        <p:attrNameLst>
                                          <p:attrName>ppt_x</p:attrName>
                                        </p:attrNameLst>
                                      </p:cBhvr>
                                      <p:tavLst>
                                        <p:tav tm="0">
                                          <p:val>
                                            <p:strVal val="#ppt_x-0.05"/>
                                          </p:val>
                                        </p:tav>
                                        <p:tav tm="100000">
                                          <p:val>
                                            <p:strVal val="#ppt_x"/>
                                          </p:val>
                                        </p:tav>
                                      </p:tavLst>
                                    </p:anim>
                                    <p:anim calcmode="lin" valueType="num">
                                      <p:cBhvr>
                                        <p:cTn id="47" dur="200" accel="100000" fill="hold">
                                          <p:stCondLst>
                                            <p:cond delay="800"/>
                                          </p:stCondLst>
                                        </p:cTn>
                                        <p:tgtEl>
                                          <p:spTgt spid="4">
                                            <p:txEl>
                                              <p:pRg st="3" end="3"/>
                                            </p:txEl>
                                          </p:spTgt>
                                        </p:tgtEl>
                                        <p:attrNameLst>
                                          <p:attrName>ppt_y</p:attrName>
                                        </p:attrNameLst>
                                      </p:cBhvr>
                                      <p:tavLst>
                                        <p:tav tm="0">
                                          <p:val>
                                            <p:strVal val="#ppt_y+0.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30" presetClass="entr" presetSubtype="0" fill="hold" nodeType="clickEffect">
                                  <p:stCondLst>
                                    <p:cond delay="0"/>
                                  </p:stCondLst>
                                  <p:childTnLst>
                                    <p:set>
                                      <p:cBhvr>
                                        <p:cTn id="51" dur="1" fill="hold">
                                          <p:stCondLst>
                                            <p:cond delay="0"/>
                                          </p:stCondLst>
                                        </p:cTn>
                                        <p:tgtEl>
                                          <p:spTgt spid="4">
                                            <p:txEl>
                                              <p:pRg st="4" end="4"/>
                                            </p:txEl>
                                          </p:spTgt>
                                        </p:tgtEl>
                                        <p:attrNameLst>
                                          <p:attrName>style.visibility</p:attrName>
                                        </p:attrNameLst>
                                      </p:cBhvr>
                                      <p:to>
                                        <p:strVal val="visible"/>
                                      </p:to>
                                    </p:set>
                                    <p:animEffect transition="in" filter="fade">
                                      <p:cBhvr>
                                        <p:cTn id="52" dur="800" decel="100000"/>
                                        <p:tgtEl>
                                          <p:spTgt spid="4">
                                            <p:txEl>
                                              <p:pRg st="4" end="4"/>
                                            </p:txEl>
                                          </p:spTgt>
                                        </p:tgtEl>
                                      </p:cBhvr>
                                    </p:animEffect>
                                    <p:anim calcmode="lin" valueType="num">
                                      <p:cBhvr>
                                        <p:cTn id="53" dur="800" decel="100000" fill="hold"/>
                                        <p:tgtEl>
                                          <p:spTgt spid="4">
                                            <p:txEl>
                                              <p:pRg st="4" end="4"/>
                                            </p:txEl>
                                          </p:spTgt>
                                        </p:tgtEl>
                                        <p:attrNameLst>
                                          <p:attrName>style.rotation</p:attrName>
                                        </p:attrNameLst>
                                      </p:cBhvr>
                                      <p:tavLst>
                                        <p:tav tm="0">
                                          <p:val>
                                            <p:fltVal val="-90"/>
                                          </p:val>
                                        </p:tav>
                                        <p:tav tm="100000">
                                          <p:val>
                                            <p:fltVal val="0"/>
                                          </p:val>
                                        </p:tav>
                                      </p:tavLst>
                                    </p:anim>
                                    <p:anim calcmode="lin" valueType="num">
                                      <p:cBhvr>
                                        <p:cTn id="54" dur="800" decel="100000" fill="hold"/>
                                        <p:tgtEl>
                                          <p:spTgt spid="4">
                                            <p:txEl>
                                              <p:pRg st="4" end="4"/>
                                            </p:txEl>
                                          </p:spTgt>
                                        </p:tgtEl>
                                        <p:attrNameLst>
                                          <p:attrName>ppt_x</p:attrName>
                                        </p:attrNameLst>
                                      </p:cBhvr>
                                      <p:tavLst>
                                        <p:tav tm="0">
                                          <p:val>
                                            <p:strVal val="#ppt_x+0.4"/>
                                          </p:val>
                                        </p:tav>
                                        <p:tav tm="100000">
                                          <p:val>
                                            <p:strVal val="#ppt_x-0.05"/>
                                          </p:val>
                                        </p:tav>
                                      </p:tavLst>
                                    </p:anim>
                                    <p:anim calcmode="lin" valueType="num">
                                      <p:cBhvr>
                                        <p:cTn id="55" dur="800" decel="100000" fill="hold"/>
                                        <p:tgtEl>
                                          <p:spTgt spid="4">
                                            <p:txEl>
                                              <p:pRg st="4" end="4"/>
                                            </p:txEl>
                                          </p:spTgt>
                                        </p:tgtEl>
                                        <p:attrNameLst>
                                          <p:attrName>ppt_y</p:attrName>
                                        </p:attrNameLst>
                                      </p:cBhvr>
                                      <p:tavLst>
                                        <p:tav tm="0">
                                          <p:val>
                                            <p:strVal val="#ppt_y-0.4"/>
                                          </p:val>
                                        </p:tav>
                                        <p:tav tm="100000">
                                          <p:val>
                                            <p:strVal val="#ppt_y+0.1"/>
                                          </p:val>
                                        </p:tav>
                                      </p:tavLst>
                                    </p:anim>
                                    <p:anim calcmode="lin" valueType="num">
                                      <p:cBhvr>
                                        <p:cTn id="56" dur="200" accel="100000" fill="hold">
                                          <p:stCondLst>
                                            <p:cond delay="800"/>
                                          </p:stCondLst>
                                        </p:cTn>
                                        <p:tgtEl>
                                          <p:spTgt spid="4">
                                            <p:txEl>
                                              <p:pRg st="4" end="4"/>
                                            </p:txEl>
                                          </p:spTgt>
                                        </p:tgtEl>
                                        <p:attrNameLst>
                                          <p:attrName>ppt_x</p:attrName>
                                        </p:attrNameLst>
                                      </p:cBhvr>
                                      <p:tavLst>
                                        <p:tav tm="0">
                                          <p:val>
                                            <p:strVal val="#ppt_x-0.05"/>
                                          </p:val>
                                        </p:tav>
                                        <p:tav tm="100000">
                                          <p:val>
                                            <p:strVal val="#ppt_x"/>
                                          </p:val>
                                        </p:tav>
                                      </p:tavLst>
                                    </p:anim>
                                    <p:anim calcmode="lin" valueType="num">
                                      <p:cBhvr>
                                        <p:cTn id="57" dur="200" accel="100000" fill="hold">
                                          <p:stCondLst>
                                            <p:cond delay="800"/>
                                          </p:stCondLst>
                                        </p:cTn>
                                        <p:tgtEl>
                                          <p:spTgt spid="4">
                                            <p:txEl>
                                              <p:pRg st="4" end="4"/>
                                            </p:txEl>
                                          </p:spTgt>
                                        </p:tgtEl>
                                        <p:attrNameLst>
                                          <p:attrName>ppt_y</p:attrName>
                                        </p:attrNameLst>
                                      </p:cBhvr>
                                      <p:tavLst>
                                        <p:tav tm="0">
                                          <p:val>
                                            <p:strVal val="#ppt_y+0.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30" presetClass="entr" presetSubtype="0" fill="hold" nodeType="clickEffect">
                                  <p:stCondLst>
                                    <p:cond delay="0"/>
                                  </p:stCondLst>
                                  <p:childTnLst>
                                    <p:set>
                                      <p:cBhvr>
                                        <p:cTn id="61" dur="1" fill="hold">
                                          <p:stCondLst>
                                            <p:cond delay="0"/>
                                          </p:stCondLst>
                                        </p:cTn>
                                        <p:tgtEl>
                                          <p:spTgt spid="4">
                                            <p:txEl>
                                              <p:pRg st="5" end="5"/>
                                            </p:txEl>
                                          </p:spTgt>
                                        </p:tgtEl>
                                        <p:attrNameLst>
                                          <p:attrName>style.visibility</p:attrName>
                                        </p:attrNameLst>
                                      </p:cBhvr>
                                      <p:to>
                                        <p:strVal val="visible"/>
                                      </p:to>
                                    </p:set>
                                    <p:animEffect transition="in" filter="fade">
                                      <p:cBhvr>
                                        <p:cTn id="62" dur="800" decel="100000"/>
                                        <p:tgtEl>
                                          <p:spTgt spid="4">
                                            <p:txEl>
                                              <p:pRg st="5" end="5"/>
                                            </p:txEl>
                                          </p:spTgt>
                                        </p:tgtEl>
                                      </p:cBhvr>
                                    </p:animEffect>
                                    <p:anim calcmode="lin" valueType="num">
                                      <p:cBhvr>
                                        <p:cTn id="63" dur="800" decel="100000" fill="hold"/>
                                        <p:tgtEl>
                                          <p:spTgt spid="4">
                                            <p:txEl>
                                              <p:pRg st="5" end="5"/>
                                            </p:txEl>
                                          </p:spTgt>
                                        </p:tgtEl>
                                        <p:attrNameLst>
                                          <p:attrName>style.rotation</p:attrName>
                                        </p:attrNameLst>
                                      </p:cBhvr>
                                      <p:tavLst>
                                        <p:tav tm="0">
                                          <p:val>
                                            <p:fltVal val="-90"/>
                                          </p:val>
                                        </p:tav>
                                        <p:tav tm="100000">
                                          <p:val>
                                            <p:fltVal val="0"/>
                                          </p:val>
                                        </p:tav>
                                      </p:tavLst>
                                    </p:anim>
                                    <p:anim calcmode="lin" valueType="num">
                                      <p:cBhvr>
                                        <p:cTn id="64" dur="800" decel="100000" fill="hold"/>
                                        <p:tgtEl>
                                          <p:spTgt spid="4">
                                            <p:txEl>
                                              <p:pRg st="5" end="5"/>
                                            </p:txEl>
                                          </p:spTgt>
                                        </p:tgtEl>
                                        <p:attrNameLst>
                                          <p:attrName>ppt_x</p:attrName>
                                        </p:attrNameLst>
                                      </p:cBhvr>
                                      <p:tavLst>
                                        <p:tav tm="0">
                                          <p:val>
                                            <p:strVal val="#ppt_x+0.4"/>
                                          </p:val>
                                        </p:tav>
                                        <p:tav tm="100000">
                                          <p:val>
                                            <p:strVal val="#ppt_x-0.05"/>
                                          </p:val>
                                        </p:tav>
                                      </p:tavLst>
                                    </p:anim>
                                    <p:anim calcmode="lin" valueType="num">
                                      <p:cBhvr>
                                        <p:cTn id="65" dur="800" decel="100000" fill="hold"/>
                                        <p:tgtEl>
                                          <p:spTgt spid="4">
                                            <p:txEl>
                                              <p:pRg st="5" end="5"/>
                                            </p:txEl>
                                          </p:spTgt>
                                        </p:tgtEl>
                                        <p:attrNameLst>
                                          <p:attrName>ppt_y</p:attrName>
                                        </p:attrNameLst>
                                      </p:cBhvr>
                                      <p:tavLst>
                                        <p:tav tm="0">
                                          <p:val>
                                            <p:strVal val="#ppt_y-0.4"/>
                                          </p:val>
                                        </p:tav>
                                        <p:tav tm="100000">
                                          <p:val>
                                            <p:strVal val="#ppt_y+0.1"/>
                                          </p:val>
                                        </p:tav>
                                      </p:tavLst>
                                    </p:anim>
                                    <p:anim calcmode="lin" valueType="num">
                                      <p:cBhvr>
                                        <p:cTn id="66" dur="200" accel="100000" fill="hold">
                                          <p:stCondLst>
                                            <p:cond delay="800"/>
                                          </p:stCondLst>
                                        </p:cTn>
                                        <p:tgtEl>
                                          <p:spTgt spid="4">
                                            <p:txEl>
                                              <p:pRg st="5" end="5"/>
                                            </p:txEl>
                                          </p:spTgt>
                                        </p:tgtEl>
                                        <p:attrNameLst>
                                          <p:attrName>ppt_x</p:attrName>
                                        </p:attrNameLst>
                                      </p:cBhvr>
                                      <p:tavLst>
                                        <p:tav tm="0">
                                          <p:val>
                                            <p:strVal val="#ppt_x-0.05"/>
                                          </p:val>
                                        </p:tav>
                                        <p:tav tm="100000">
                                          <p:val>
                                            <p:strVal val="#ppt_x"/>
                                          </p:val>
                                        </p:tav>
                                      </p:tavLst>
                                    </p:anim>
                                    <p:anim calcmode="lin" valueType="num">
                                      <p:cBhvr>
                                        <p:cTn id="67" dur="200" accel="100000" fill="hold">
                                          <p:stCondLst>
                                            <p:cond delay="800"/>
                                          </p:stCondLst>
                                        </p:cTn>
                                        <p:tgtEl>
                                          <p:spTgt spid="4">
                                            <p:txEl>
                                              <p:pRg st="5" end="5"/>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smtClean="0">
                <a:solidFill>
                  <a:srgbClr val="FF0000"/>
                </a:solidFill>
              </a:rPr>
              <a:t>تابع : مستويات العلاج :</a:t>
            </a:r>
            <a:endParaRPr lang="ar-SA" dirty="0">
              <a:solidFill>
                <a:srgbClr val="FF0000"/>
              </a:solidFill>
            </a:endParaRPr>
          </a:p>
        </p:txBody>
      </p:sp>
      <p:sp>
        <p:nvSpPr>
          <p:cNvPr id="4" name="عنصر نائب للمحتوى 2"/>
          <p:cNvSpPr>
            <a:spLocks noGrp="1"/>
          </p:cNvSpPr>
          <p:nvPr>
            <p:ph idx="1"/>
          </p:nvPr>
        </p:nvSpPr>
        <p:spPr>
          <a:xfrm>
            <a:off x="228600" y="1447800"/>
            <a:ext cx="9144000" cy="4678365"/>
          </a:xfrm>
          <a:noFill/>
        </p:spPr>
        <p:txBody>
          <a:bodyPr>
            <a:noAutofit/>
          </a:bodyPr>
          <a:lstStyle/>
          <a:p>
            <a:r>
              <a:rPr lang="ar-SA" sz="2400" b="1" dirty="0" smtClean="0">
                <a:solidFill>
                  <a:srgbClr val="7030A0"/>
                </a:solidFill>
              </a:rPr>
              <a:t>6-الالتزام</a:t>
            </a:r>
            <a:endParaRPr lang="en-US" sz="2400" dirty="0" smtClean="0">
              <a:solidFill>
                <a:srgbClr val="7030A0"/>
              </a:solidFill>
            </a:endParaRPr>
          </a:p>
          <a:p>
            <a:r>
              <a:rPr lang="ar-SA" sz="2400" dirty="0" smtClean="0"/>
              <a:t>يعد </a:t>
            </a:r>
            <a:r>
              <a:rPr lang="ar-SA" sz="2400" dirty="0" err="1" smtClean="0"/>
              <a:t>ان</a:t>
            </a:r>
            <a:r>
              <a:rPr lang="ar-SA" sz="2400" dirty="0" smtClean="0"/>
              <a:t> يقوم العميل بالحكم على سلوكه </a:t>
            </a:r>
            <a:r>
              <a:rPr lang="ar-SA" sz="2400" dirty="0" err="1" smtClean="0"/>
              <a:t>واعداد</a:t>
            </a:r>
            <a:r>
              <a:rPr lang="ar-SA" sz="2400" dirty="0" smtClean="0"/>
              <a:t> خطط العمل </a:t>
            </a:r>
            <a:r>
              <a:rPr lang="ar-SA" sz="2400" dirty="0" err="1" smtClean="0"/>
              <a:t>ياتي</a:t>
            </a:r>
            <a:r>
              <a:rPr lang="ar-SA" sz="2400" dirty="0" smtClean="0"/>
              <a:t> دور تنفيذها بأن تساعد العميل على </a:t>
            </a:r>
            <a:r>
              <a:rPr lang="ar-SA" sz="2400" dirty="0" err="1" smtClean="0"/>
              <a:t>ان</a:t>
            </a:r>
            <a:r>
              <a:rPr lang="ar-SA" sz="2400" dirty="0" smtClean="0"/>
              <a:t> يلتزم بتنفيذ جوانب </a:t>
            </a:r>
            <a:r>
              <a:rPr lang="ar-SA" sz="2400" dirty="0" err="1" smtClean="0"/>
              <a:t>الخطه</a:t>
            </a:r>
            <a:r>
              <a:rPr lang="ar-SA" sz="2400" dirty="0" smtClean="0"/>
              <a:t> كل في وقته</a:t>
            </a:r>
            <a:endParaRPr lang="en-US" sz="2400" dirty="0" smtClean="0"/>
          </a:p>
          <a:p>
            <a:r>
              <a:rPr lang="ar-SA" sz="2400" dirty="0" smtClean="0">
                <a:solidFill>
                  <a:srgbClr val="7030A0"/>
                </a:solidFill>
              </a:rPr>
              <a:t>7-</a:t>
            </a:r>
            <a:r>
              <a:rPr lang="ar-SA" sz="2400" b="1" dirty="0" smtClean="0">
                <a:solidFill>
                  <a:srgbClr val="7030A0"/>
                </a:solidFill>
              </a:rPr>
              <a:t>لا اعتذارات</a:t>
            </a:r>
            <a:endParaRPr lang="en-US" sz="2400" dirty="0" smtClean="0">
              <a:solidFill>
                <a:srgbClr val="7030A0"/>
              </a:solidFill>
            </a:endParaRPr>
          </a:p>
          <a:p>
            <a:r>
              <a:rPr lang="ar-SA" sz="2400" dirty="0" smtClean="0"/>
              <a:t>من </a:t>
            </a:r>
            <a:r>
              <a:rPr lang="ar-SA" sz="2400" dirty="0" err="1" smtClean="0"/>
              <a:t>الخطا</a:t>
            </a:r>
            <a:r>
              <a:rPr lang="ar-SA" sz="2400" dirty="0" smtClean="0"/>
              <a:t> </a:t>
            </a:r>
            <a:r>
              <a:rPr lang="ar-SA" sz="2400" dirty="0" err="1" smtClean="0"/>
              <a:t>ان</a:t>
            </a:r>
            <a:r>
              <a:rPr lang="ar-SA" sz="2400" dirty="0" smtClean="0"/>
              <a:t> نتصور </a:t>
            </a:r>
            <a:r>
              <a:rPr lang="ar-SA" sz="2400" dirty="0" err="1" smtClean="0"/>
              <a:t>ان</a:t>
            </a:r>
            <a:r>
              <a:rPr lang="ar-SA" sz="2400" dirty="0" smtClean="0"/>
              <a:t> الخطط ستحقق نجاحا كاملا فقد يحدث </a:t>
            </a:r>
            <a:r>
              <a:rPr lang="ar-SA" sz="2400" dirty="0" err="1" smtClean="0"/>
              <a:t>ان</a:t>
            </a:r>
            <a:r>
              <a:rPr lang="ar-SA" sz="2400" dirty="0" smtClean="0"/>
              <a:t> تفشل الخطط وفي هذه </a:t>
            </a:r>
            <a:r>
              <a:rPr lang="ar-SA" sz="2400" dirty="0" err="1" smtClean="0"/>
              <a:t>الحاله</a:t>
            </a:r>
            <a:r>
              <a:rPr lang="ar-SA" sz="2400" dirty="0" smtClean="0"/>
              <a:t> يكون على </a:t>
            </a:r>
            <a:r>
              <a:rPr lang="ar-SA" sz="2400" dirty="0" err="1" smtClean="0"/>
              <a:t>الاخصائي</a:t>
            </a:r>
            <a:r>
              <a:rPr lang="ar-SA" sz="2400" dirty="0" smtClean="0"/>
              <a:t> الاجتماعي </a:t>
            </a:r>
            <a:r>
              <a:rPr lang="ar-SA" sz="2400" dirty="0" err="1" smtClean="0"/>
              <a:t>ان</a:t>
            </a:r>
            <a:r>
              <a:rPr lang="ar-SA" sz="2400" dirty="0" smtClean="0"/>
              <a:t> يوضح للعميل انه لا اعتذارات كما </a:t>
            </a:r>
            <a:r>
              <a:rPr lang="ar-SA" sz="2400" dirty="0" err="1" smtClean="0"/>
              <a:t>ان</a:t>
            </a:r>
            <a:r>
              <a:rPr lang="ar-SA" sz="2400" dirty="0" smtClean="0"/>
              <a:t> عليه </a:t>
            </a:r>
            <a:r>
              <a:rPr lang="ar-SA" sz="2400" dirty="0" err="1" smtClean="0"/>
              <a:t>الا</a:t>
            </a:r>
            <a:r>
              <a:rPr lang="ar-SA" sz="2400" dirty="0" smtClean="0"/>
              <a:t> يشغل نفسه بأسباب فشل </a:t>
            </a:r>
            <a:r>
              <a:rPr lang="ar-SA" sz="2400" dirty="0" err="1" smtClean="0"/>
              <a:t>الخطه</a:t>
            </a:r>
            <a:endParaRPr lang="en-US" sz="2400" dirty="0" smtClean="0"/>
          </a:p>
          <a:p>
            <a:r>
              <a:rPr lang="ar-SA" sz="2400" dirty="0" smtClean="0">
                <a:solidFill>
                  <a:srgbClr val="7030A0"/>
                </a:solidFill>
              </a:rPr>
              <a:t>8- </a:t>
            </a:r>
            <a:r>
              <a:rPr lang="ar-SA" sz="2400" b="1" dirty="0" smtClean="0">
                <a:solidFill>
                  <a:srgbClr val="7030A0"/>
                </a:solidFill>
              </a:rPr>
              <a:t>لا عقاب</a:t>
            </a:r>
            <a:endParaRPr lang="en-US" sz="2400" dirty="0" smtClean="0">
              <a:solidFill>
                <a:srgbClr val="7030A0"/>
              </a:solidFill>
            </a:endParaRPr>
          </a:p>
          <a:p>
            <a:r>
              <a:rPr lang="ar-SA" sz="2400" dirty="0" smtClean="0"/>
              <a:t>العلاج الواقعي يستبعد تماما اللجوء </a:t>
            </a:r>
            <a:r>
              <a:rPr lang="ar-SA" sz="2400" dirty="0" err="1" smtClean="0"/>
              <a:t>الى</a:t>
            </a:r>
            <a:r>
              <a:rPr lang="ar-SA" sz="2400" dirty="0" smtClean="0"/>
              <a:t> العقاب في التعامل مع العملاء ويدخل في نطاق العقاب كل </a:t>
            </a:r>
            <a:r>
              <a:rPr lang="ar-SA" sz="2400" dirty="0" err="1" smtClean="0"/>
              <a:t>الافعال</a:t>
            </a:r>
            <a:r>
              <a:rPr lang="ar-SA" sz="2400" dirty="0" smtClean="0"/>
              <a:t> </a:t>
            </a:r>
            <a:r>
              <a:rPr lang="ar-SA" sz="2400" dirty="0" err="1" smtClean="0"/>
              <a:t>والالفاظ</a:t>
            </a:r>
            <a:r>
              <a:rPr lang="ar-SA" sz="2400" dirty="0" smtClean="0"/>
              <a:t> التي تحط من قيمة العميل وتضعه موضع سخريه</a:t>
            </a:r>
            <a:endParaRPr lang="en-US" sz="2400" dirty="0" smtClean="0"/>
          </a:p>
          <a:p>
            <a:pPr rtl="1">
              <a:buNone/>
            </a:pPr>
            <a:endParaRPr lang="en-US" sz="3600" b="1" dirty="0"/>
          </a:p>
          <a:p>
            <a:pPr>
              <a:buNone/>
            </a:pPr>
            <a:endParaRPr lang="ar-SA" sz="36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52400" y="0"/>
            <a:ext cx="8915400" cy="1143000"/>
          </a:xfrm>
        </p:spPr>
        <p:txBody>
          <a:bodyPr/>
          <a:lstStyle/>
          <a:p>
            <a:r>
              <a:rPr lang="ar-SA" b="1" dirty="0" smtClean="0"/>
              <a:t>دور </a:t>
            </a:r>
            <a:r>
              <a:rPr lang="ar-SA" b="1" dirty="0" err="1" smtClean="0"/>
              <a:t>الاخصائي</a:t>
            </a:r>
            <a:r>
              <a:rPr lang="ar-SA" b="1" dirty="0" smtClean="0"/>
              <a:t> الاجتماعي في العلاج الواقعي :</a:t>
            </a:r>
            <a:endParaRPr lang="ar-SA" dirty="0">
              <a:solidFill>
                <a:srgbClr val="C00000"/>
              </a:solidFill>
              <a:cs typeface="+mn-cs"/>
            </a:endParaRPr>
          </a:p>
        </p:txBody>
      </p:sp>
      <p:sp>
        <p:nvSpPr>
          <p:cNvPr id="3" name="عنصر نائب للمحتوى 2"/>
          <p:cNvSpPr>
            <a:spLocks noGrp="1"/>
          </p:cNvSpPr>
          <p:nvPr>
            <p:ph idx="1"/>
          </p:nvPr>
        </p:nvSpPr>
        <p:spPr>
          <a:xfrm>
            <a:off x="651317" y="1556792"/>
            <a:ext cx="8436142" cy="4824536"/>
          </a:xfrm>
          <a:noFill/>
        </p:spPr>
        <p:txBody>
          <a:bodyPr>
            <a:normAutofit fontScale="92500"/>
          </a:bodyPr>
          <a:lstStyle/>
          <a:p>
            <a:r>
              <a:rPr lang="ar-SA" dirty="0" smtClean="0">
                <a:solidFill>
                  <a:srgbClr val="7030A0"/>
                </a:solidFill>
              </a:rPr>
              <a:t>يتمثل الدور الرئيس للأخصائي في العلاج الواقعي  في مساعدة العميل على تعديل سلوكه واكتساب ذاتيه ناجحة وذلك من خلال :</a:t>
            </a:r>
            <a:r>
              <a:rPr lang="ar-SA" dirty="0" smtClean="0"/>
              <a:t> </a:t>
            </a:r>
            <a:endParaRPr lang="en-US" dirty="0" smtClean="0"/>
          </a:p>
          <a:p>
            <a:r>
              <a:rPr lang="ar-SA" dirty="0" smtClean="0">
                <a:solidFill>
                  <a:srgbClr val="002060"/>
                </a:solidFill>
              </a:rPr>
              <a:t>1-</a:t>
            </a:r>
            <a:r>
              <a:rPr lang="ar-SA" b="1" dirty="0" smtClean="0">
                <a:solidFill>
                  <a:srgbClr val="002060"/>
                </a:solidFill>
              </a:rPr>
              <a:t>الصديق العاقل والمنضبط الحاسم</a:t>
            </a:r>
            <a:r>
              <a:rPr lang="ar-SA" dirty="0" smtClean="0">
                <a:solidFill>
                  <a:srgbClr val="002060"/>
                </a:solidFill>
              </a:rPr>
              <a:t> :</a:t>
            </a:r>
            <a:endParaRPr lang="en-US" dirty="0" smtClean="0">
              <a:solidFill>
                <a:srgbClr val="002060"/>
              </a:solidFill>
            </a:endParaRPr>
          </a:p>
          <a:p>
            <a:r>
              <a:rPr lang="ar-SA" dirty="0" smtClean="0"/>
              <a:t>كلما كان الأخصائي </a:t>
            </a:r>
            <a:r>
              <a:rPr lang="ar-SA" dirty="0" err="1" smtClean="0"/>
              <a:t>اكثر</a:t>
            </a:r>
            <a:r>
              <a:rPr lang="ar-SA" dirty="0" smtClean="0"/>
              <a:t> اشتراكا في مساعدة العميل كلما حصلنا على نتائج ويندرج تحت هذه </a:t>
            </a:r>
            <a:r>
              <a:rPr lang="ar-SA" dirty="0" err="1" smtClean="0"/>
              <a:t>الصداقه</a:t>
            </a:r>
            <a:r>
              <a:rPr lang="ar-SA" dirty="0" smtClean="0"/>
              <a:t> تقبل العميل للأخصائي ورغبته في العلاج وحساسيته تجاه </a:t>
            </a:r>
            <a:r>
              <a:rPr lang="ar-SA" dirty="0" err="1" smtClean="0"/>
              <a:t>اشباع</a:t>
            </a:r>
            <a:r>
              <a:rPr lang="ar-SA" dirty="0" smtClean="0"/>
              <a:t> حاجته في الواقع</a:t>
            </a:r>
            <a:endParaRPr lang="en-US" dirty="0" smtClean="0"/>
          </a:p>
          <a:p>
            <a:r>
              <a:rPr lang="ar-SA" b="1" dirty="0" smtClean="0">
                <a:solidFill>
                  <a:srgbClr val="002060"/>
                </a:solidFill>
              </a:rPr>
              <a:t>2-</a:t>
            </a:r>
            <a:r>
              <a:rPr lang="ar-SA" b="1" dirty="0" err="1" smtClean="0">
                <a:solidFill>
                  <a:srgbClr val="002060"/>
                </a:solidFill>
              </a:rPr>
              <a:t>القدوه</a:t>
            </a:r>
            <a:r>
              <a:rPr lang="ar-SA" b="1" dirty="0" smtClean="0">
                <a:solidFill>
                  <a:srgbClr val="002060"/>
                </a:solidFill>
              </a:rPr>
              <a:t> والنموذج : </a:t>
            </a:r>
          </a:p>
          <a:p>
            <a:r>
              <a:rPr lang="ar-SA" dirty="0" smtClean="0"/>
              <a:t>ينبغي </a:t>
            </a:r>
            <a:r>
              <a:rPr lang="ar-SA" dirty="0" err="1" smtClean="0"/>
              <a:t>ان</a:t>
            </a:r>
            <a:r>
              <a:rPr lang="ar-SA" dirty="0" smtClean="0"/>
              <a:t> يتمثل </a:t>
            </a:r>
            <a:r>
              <a:rPr lang="ar-SA" dirty="0" err="1" smtClean="0"/>
              <a:t>الاخصائي</a:t>
            </a:r>
            <a:r>
              <a:rPr lang="ar-SA" dirty="0" smtClean="0"/>
              <a:t> </a:t>
            </a:r>
            <a:r>
              <a:rPr lang="ar-SA" dirty="0" err="1" smtClean="0"/>
              <a:t>ان</a:t>
            </a:r>
            <a:r>
              <a:rPr lang="ar-SA" dirty="0" smtClean="0"/>
              <a:t> يتمثل دائما </a:t>
            </a:r>
            <a:r>
              <a:rPr lang="ar-SA" dirty="0" err="1" smtClean="0"/>
              <a:t>القدوه</a:t>
            </a:r>
            <a:r>
              <a:rPr lang="ar-SA" dirty="0" smtClean="0"/>
              <a:t> والنموذج الطيب قولا وفعلا وان يتم ذلك بشكل طبيعي وبكفاءة دون أي تصنع </a:t>
            </a:r>
            <a:r>
              <a:rPr lang="ar-SA" dirty="0" err="1" smtClean="0"/>
              <a:t>او</a:t>
            </a:r>
            <a:r>
              <a:rPr lang="ar-SA" dirty="0" smtClean="0"/>
              <a:t> تزيد</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p:cTn id="19"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22"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34"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3">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 calcmode="lin" valueType="num">
                                      <p:cBhvr>
                                        <p:cTn id="43"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46"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3">
                                            <p:txEl>
                                              <p:pRg st="2" end="2"/>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5" presetClass="entr" presetSubtype="0" fill="hold" nodeType="clickEffect">
                                  <p:stCondLst>
                                    <p:cond delay="0"/>
                                  </p:stCondLst>
                                  <p:childTnLst>
                                    <p:set>
                                      <p:cBhvr>
                                        <p:cTn id="54" dur="1" fill="hold">
                                          <p:stCondLst>
                                            <p:cond delay="0"/>
                                          </p:stCondLst>
                                        </p:cTn>
                                        <p:tgtEl>
                                          <p:spTgt spid="3">
                                            <p:txEl>
                                              <p:pRg st="3" end="3"/>
                                            </p:txEl>
                                          </p:spTgt>
                                        </p:tgtEl>
                                        <p:attrNameLst>
                                          <p:attrName>style.visibility</p:attrName>
                                        </p:attrNameLst>
                                      </p:cBhvr>
                                      <p:to>
                                        <p:strVal val="visible"/>
                                      </p:to>
                                    </p:set>
                                    <p:anim calcmode="lin" valueType="num">
                                      <p:cBhvr>
                                        <p:cTn id="55" dur="500" decel="50000" fill="hold">
                                          <p:stCondLst>
                                            <p:cond delay="0"/>
                                          </p:stCondLst>
                                        </p:cTn>
                                        <p:tgtEl>
                                          <p:spTgt spid="3">
                                            <p:txEl>
                                              <p:pRg st="3" end="3"/>
                                            </p:txEl>
                                          </p:spTgt>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3">
                                            <p:txEl>
                                              <p:pRg st="3" end="3"/>
                                            </p:txEl>
                                          </p:spTgt>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3">
                                            <p:txEl>
                                              <p:pRg st="3" end="3"/>
                                            </p:txEl>
                                          </p:spTgt>
                                        </p:tgtEl>
                                        <p:attrNameLst>
                                          <p:attrName>ppt_w</p:attrName>
                                        </p:attrNameLst>
                                      </p:cBhvr>
                                      <p:tavLst>
                                        <p:tav tm="0">
                                          <p:val>
                                            <p:strVal val="#ppt_w*.05"/>
                                          </p:val>
                                        </p:tav>
                                        <p:tav tm="100000">
                                          <p:val>
                                            <p:strVal val="#ppt_w"/>
                                          </p:val>
                                        </p:tav>
                                      </p:tavLst>
                                    </p:anim>
                                    <p:anim calcmode="lin" valueType="num">
                                      <p:cBhvr>
                                        <p:cTn id="58" dur="10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3">
                                            <p:txEl>
                                              <p:pRg st="3" end="3"/>
                                            </p:txEl>
                                          </p:spTgt>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3">
                                            <p:txEl>
                                              <p:pRg st="3" end="3"/>
                                            </p:txEl>
                                          </p:spTgt>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3">
                                            <p:txEl>
                                              <p:pRg st="3" end="3"/>
                                            </p:txEl>
                                          </p:spTgt>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3">
                                            <p:txEl>
                                              <p:p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5" presetClass="entr" presetSubtype="0" fill="hold" nodeType="clickEffect">
                                  <p:stCondLst>
                                    <p:cond delay="0"/>
                                  </p:stCondLst>
                                  <p:childTnLst>
                                    <p:set>
                                      <p:cBhvr>
                                        <p:cTn id="66" dur="1" fill="hold">
                                          <p:stCondLst>
                                            <p:cond delay="0"/>
                                          </p:stCondLst>
                                        </p:cTn>
                                        <p:tgtEl>
                                          <p:spTgt spid="3">
                                            <p:txEl>
                                              <p:pRg st="4" end="4"/>
                                            </p:txEl>
                                          </p:spTgt>
                                        </p:tgtEl>
                                        <p:attrNameLst>
                                          <p:attrName>style.visibility</p:attrName>
                                        </p:attrNameLst>
                                      </p:cBhvr>
                                      <p:to>
                                        <p:strVal val="visible"/>
                                      </p:to>
                                    </p:set>
                                    <p:anim calcmode="lin" valueType="num">
                                      <p:cBhvr>
                                        <p:cTn id="67" dur="500" decel="50000" fill="hold">
                                          <p:stCondLst>
                                            <p:cond delay="0"/>
                                          </p:stCondLst>
                                        </p:cTn>
                                        <p:tgtEl>
                                          <p:spTgt spid="3">
                                            <p:txEl>
                                              <p:pRg st="4" end="4"/>
                                            </p:txEl>
                                          </p:spTgt>
                                        </p:tgtEl>
                                        <p:attrNameLst>
                                          <p:attrName>style.rotation</p:attrName>
                                        </p:attrNameLst>
                                      </p:cBhvr>
                                      <p:tavLst>
                                        <p:tav tm="0">
                                          <p:val>
                                            <p:fltVal val="-90"/>
                                          </p:val>
                                        </p:tav>
                                        <p:tav tm="100000">
                                          <p:val>
                                            <p:fltVal val="0"/>
                                          </p:val>
                                        </p:tav>
                                      </p:tavLst>
                                    </p:anim>
                                    <p:anim calcmode="lin" valueType="num">
                                      <p:cBhvr>
                                        <p:cTn id="68" dur="500" decel="50000" fill="hold">
                                          <p:stCondLst>
                                            <p:cond delay="0"/>
                                          </p:stCondLst>
                                        </p:cTn>
                                        <p:tgtEl>
                                          <p:spTgt spid="3">
                                            <p:txEl>
                                              <p:pRg st="4" end="4"/>
                                            </p:txEl>
                                          </p:spTgt>
                                        </p:tgtEl>
                                        <p:attrNameLst>
                                          <p:attrName>ppt_w</p:attrName>
                                        </p:attrNameLst>
                                      </p:cBhvr>
                                      <p:tavLst>
                                        <p:tav tm="0">
                                          <p:val>
                                            <p:strVal val="#ppt_w"/>
                                          </p:val>
                                        </p:tav>
                                        <p:tav tm="100000">
                                          <p:val>
                                            <p:strVal val="#ppt_w*.05"/>
                                          </p:val>
                                        </p:tav>
                                      </p:tavLst>
                                    </p:anim>
                                    <p:anim calcmode="lin" valueType="num">
                                      <p:cBhvr>
                                        <p:cTn id="69" dur="500" accel="50000" fill="hold">
                                          <p:stCondLst>
                                            <p:cond delay="500"/>
                                          </p:stCondLst>
                                        </p:cTn>
                                        <p:tgtEl>
                                          <p:spTgt spid="3">
                                            <p:txEl>
                                              <p:pRg st="4" end="4"/>
                                            </p:txEl>
                                          </p:spTgt>
                                        </p:tgtEl>
                                        <p:attrNameLst>
                                          <p:attrName>ppt_w</p:attrName>
                                        </p:attrNameLst>
                                      </p:cBhvr>
                                      <p:tavLst>
                                        <p:tav tm="0">
                                          <p:val>
                                            <p:strVal val="#ppt_w*.05"/>
                                          </p:val>
                                        </p:tav>
                                        <p:tav tm="100000">
                                          <p:val>
                                            <p:strVal val="#ppt_w"/>
                                          </p:val>
                                        </p:tav>
                                      </p:tavLst>
                                    </p:anim>
                                    <p:anim calcmode="lin" valueType="num">
                                      <p:cBhvr>
                                        <p:cTn id="70" dur="10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71" dur="500" decel="50000" fill="hold">
                                          <p:stCondLst>
                                            <p:cond delay="0"/>
                                          </p:stCondLst>
                                        </p:cTn>
                                        <p:tgtEl>
                                          <p:spTgt spid="3">
                                            <p:txEl>
                                              <p:pRg st="4" end="4"/>
                                            </p:txEl>
                                          </p:spTgt>
                                        </p:tgtEl>
                                        <p:attrNameLst>
                                          <p:attrName>ppt_x</p:attrName>
                                        </p:attrNameLst>
                                      </p:cBhvr>
                                      <p:tavLst>
                                        <p:tav tm="0">
                                          <p:val>
                                            <p:strVal val="#ppt_x+.4"/>
                                          </p:val>
                                        </p:tav>
                                        <p:tav tm="100000">
                                          <p:val>
                                            <p:strVal val="#ppt_x"/>
                                          </p:val>
                                        </p:tav>
                                      </p:tavLst>
                                    </p:anim>
                                    <p:anim calcmode="lin" valueType="num">
                                      <p:cBhvr>
                                        <p:cTn id="72" dur="500" decel="50000" fill="hold">
                                          <p:stCondLst>
                                            <p:cond delay="0"/>
                                          </p:stCondLst>
                                        </p:cTn>
                                        <p:tgtEl>
                                          <p:spTgt spid="3">
                                            <p:txEl>
                                              <p:pRg st="4" end="4"/>
                                            </p:txEl>
                                          </p:spTgt>
                                        </p:tgtEl>
                                        <p:attrNameLst>
                                          <p:attrName>ppt_y</p:attrName>
                                        </p:attrNameLst>
                                      </p:cBhvr>
                                      <p:tavLst>
                                        <p:tav tm="0">
                                          <p:val>
                                            <p:strVal val="#ppt_y-.2"/>
                                          </p:val>
                                        </p:tav>
                                        <p:tav tm="100000">
                                          <p:val>
                                            <p:strVal val="#ppt_y+.1"/>
                                          </p:val>
                                        </p:tav>
                                      </p:tavLst>
                                    </p:anim>
                                    <p:anim calcmode="lin" valueType="num">
                                      <p:cBhvr>
                                        <p:cTn id="73" dur="500" accel="50000" fill="hold">
                                          <p:stCondLst>
                                            <p:cond delay="500"/>
                                          </p:stCondLst>
                                        </p:cTn>
                                        <p:tgtEl>
                                          <p:spTgt spid="3">
                                            <p:txEl>
                                              <p:pRg st="4" end="4"/>
                                            </p:txEl>
                                          </p:spTgt>
                                        </p:tgtEl>
                                        <p:attrNameLst>
                                          <p:attrName>ppt_y</p:attrName>
                                        </p:attrNameLst>
                                      </p:cBhvr>
                                      <p:tavLst>
                                        <p:tav tm="0">
                                          <p:val>
                                            <p:strVal val="#ppt_y+.1"/>
                                          </p:val>
                                        </p:tav>
                                        <p:tav tm="100000">
                                          <p:val>
                                            <p:strVal val="#ppt_y"/>
                                          </p:val>
                                        </p:tav>
                                      </p:tavLst>
                                    </p:anim>
                                    <p:animEffect transition="in" filter="fade">
                                      <p:cBhvr>
                                        <p:cTn id="74" dur="1000" decel="50000">
                                          <p:stCondLst>
                                            <p:cond delay="0"/>
                                          </p:stCondLst>
                                        </p:cTn>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4800" y="0"/>
            <a:ext cx="9677400" cy="1143000"/>
          </a:xfrm>
        </p:spPr>
        <p:txBody>
          <a:bodyPr/>
          <a:lstStyle/>
          <a:p>
            <a:r>
              <a:rPr lang="ar-SA" b="1" dirty="0" smtClean="0"/>
              <a:t>تابع :دور </a:t>
            </a:r>
            <a:r>
              <a:rPr lang="ar-SA" b="1" dirty="0" err="1" smtClean="0"/>
              <a:t>الاخصائي</a:t>
            </a:r>
            <a:r>
              <a:rPr lang="ar-SA" b="1" dirty="0" smtClean="0"/>
              <a:t> الاجتماعي في العلاج الواقعي :</a:t>
            </a:r>
            <a:endParaRPr lang="ar-SA" dirty="0">
              <a:solidFill>
                <a:srgbClr val="C00000"/>
              </a:solidFill>
              <a:cs typeface="+mn-cs"/>
            </a:endParaRPr>
          </a:p>
        </p:txBody>
      </p:sp>
      <p:sp>
        <p:nvSpPr>
          <p:cNvPr id="3" name="عنصر نائب للمحتوى 2"/>
          <p:cNvSpPr>
            <a:spLocks noGrp="1"/>
          </p:cNvSpPr>
          <p:nvPr>
            <p:ph idx="1"/>
          </p:nvPr>
        </p:nvSpPr>
        <p:spPr>
          <a:xfrm>
            <a:off x="651317" y="1556792"/>
            <a:ext cx="8436142" cy="4824536"/>
          </a:xfrm>
          <a:noFill/>
        </p:spPr>
        <p:txBody>
          <a:bodyPr>
            <a:normAutofit fontScale="70000" lnSpcReduction="20000"/>
          </a:bodyPr>
          <a:lstStyle/>
          <a:p>
            <a:pPr lvl="0"/>
            <a:r>
              <a:rPr lang="ar-SA" b="1" dirty="0" smtClean="0">
                <a:solidFill>
                  <a:srgbClr val="7030A0"/>
                </a:solidFill>
              </a:rPr>
              <a:t>3-المثير الواقعي :</a:t>
            </a:r>
            <a:endParaRPr lang="en-US" dirty="0" smtClean="0">
              <a:solidFill>
                <a:srgbClr val="7030A0"/>
              </a:solidFill>
            </a:endParaRPr>
          </a:p>
          <a:p>
            <a:r>
              <a:rPr lang="ar-SA" dirty="0" err="1" smtClean="0"/>
              <a:t>ان</a:t>
            </a:r>
            <a:r>
              <a:rPr lang="ar-SA" dirty="0" smtClean="0"/>
              <a:t> العمل </a:t>
            </a:r>
            <a:r>
              <a:rPr lang="ar-SA" dirty="0" err="1" smtClean="0"/>
              <a:t>الاساسي</a:t>
            </a:r>
            <a:r>
              <a:rPr lang="ar-SA" dirty="0" smtClean="0"/>
              <a:t> للمعالج الواقعي هو </a:t>
            </a:r>
            <a:r>
              <a:rPr lang="ar-SA" dirty="0" err="1" smtClean="0"/>
              <a:t>ان</a:t>
            </a:r>
            <a:r>
              <a:rPr lang="ar-SA" dirty="0" smtClean="0"/>
              <a:t> يساعد العميل على مواجهته للواقع ومجابهة المعالج للعميل هو </a:t>
            </a:r>
            <a:r>
              <a:rPr lang="ar-SA" dirty="0" err="1" smtClean="0"/>
              <a:t>اجباره</a:t>
            </a:r>
            <a:r>
              <a:rPr lang="ar-SA" dirty="0" smtClean="0"/>
              <a:t> على القرار فيما </a:t>
            </a:r>
            <a:r>
              <a:rPr lang="ar-SA" dirty="0" err="1" smtClean="0"/>
              <a:t>اذا</a:t>
            </a:r>
            <a:r>
              <a:rPr lang="ar-SA" dirty="0" smtClean="0"/>
              <a:t> كان يرغب بأن يتخذ طريقا مسئولا حيث </a:t>
            </a:r>
            <a:r>
              <a:rPr lang="ar-SA" dirty="0" err="1" smtClean="0"/>
              <a:t>ان</a:t>
            </a:r>
            <a:r>
              <a:rPr lang="ar-SA" dirty="0" smtClean="0"/>
              <a:t> المعالج يجب </a:t>
            </a:r>
            <a:r>
              <a:rPr lang="ar-SA" dirty="0" err="1" smtClean="0"/>
              <a:t>ان</a:t>
            </a:r>
            <a:r>
              <a:rPr lang="ar-SA" dirty="0" smtClean="0"/>
              <a:t> لا يضع </a:t>
            </a:r>
            <a:r>
              <a:rPr lang="ar-SA" dirty="0" err="1" smtClean="0"/>
              <a:t>احكاما</a:t>
            </a:r>
            <a:r>
              <a:rPr lang="ar-SA" dirty="0" smtClean="0"/>
              <a:t> خلقيه وقرارات </a:t>
            </a:r>
            <a:r>
              <a:rPr lang="ar-SA" dirty="0" err="1" smtClean="0"/>
              <a:t>الى</a:t>
            </a:r>
            <a:r>
              <a:rPr lang="ar-SA" dirty="0" smtClean="0"/>
              <a:t> العميل </a:t>
            </a:r>
            <a:r>
              <a:rPr lang="ar-SA" dirty="0" err="1" smtClean="0"/>
              <a:t>واذا</a:t>
            </a:r>
            <a:r>
              <a:rPr lang="ar-SA" dirty="0" smtClean="0"/>
              <a:t> حدث ذلك فمعناه </a:t>
            </a:r>
            <a:r>
              <a:rPr lang="ar-SA" dirty="0" err="1" smtClean="0"/>
              <a:t>بانه</a:t>
            </a:r>
            <a:r>
              <a:rPr lang="ar-SA" dirty="0" smtClean="0"/>
              <a:t> سوف يسلبه </a:t>
            </a:r>
            <a:r>
              <a:rPr lang="ar-SA" dirty="0" err="1" smtClean="0"/>
              <a:t>المسئوليه</a:t>
            </a:r>
            <a:r>
              <a:rPr lang="ar-SA" dirty="0" smtClean="0"/>
              <a:t> التي تعود للعميل وحده بل واجب المعالج هو مساعدة العميل على </a:t>
            </a:r>
            <a:r>
              <a:rPr lang="ar-SA" dirty="0" err="1" smtClean="0"/>
              <a:t>ادراك</a:t>
            </a:r>
            <a:r>
              <a:rPr lang="ar-SA" dirty="0" smtClean="0"/>
              <a:t> الواقع وتقدير سلوكه الخاص به </a:t>
            </a:r>
            <a:endParaRPr lang="en-US" dirty="0" smtClean="0"/>
          </a:p>
          <a:p>
            <a:pPr lvl="0"/>
            <a:r>
              <a:rPr lang="ar-SA" b="1" dirty="0" smtClean="0">
                <a:solidFill>
                  <a:srgbClr val="7030A0"/>
                </a:solidFill>
              </a:rPr>
              <a:t>4-المقوم للسلوك :</a:t>
            </a:r>
            <a:endParaRPr lang="en-US" dirty="0" smtClean="0">
              <a:solidFill>
                <a:srgbClr val="7030A0"/>
              </a:solidFill>
            </a:endParaRPr>
          </a:p>
          <a:p>
            <a:r>
              <a:rPr lang="ar-SA" dirty="0" smtClean="0"/>
              <a:t> </a:t>
            </a:r>
            <a:endParaRPr lang="en-US" dirty="0" smtClean="0"/>
          </a:p>
          <a:p>
            <a:r>
              <a:rPr lang="ar-SA" dirty="0" smtClean="0"/>
              <a:t>على المعالج </a:t>
            </a:r>
            <a:r>
              <a:rPr lang="ar-SA" dirty="0" err="1" smtClean="0"/>
              <a:t>ان</a:t>
            </a:r>
            <a:r>
              <a:rPr lang="ar-SA" dirty="0" smtClean="0"/>
              <a:t> يقود العميل </a:t>
            </a:r>
            <a:r>
              <a:rPr lang="ar-SA" dirty="0" err="1" smtClean="0"/>
              <a:t>اللى</a:t>
            </a:r>
            <a:r>
              <a:rPr lang="ar-SA" dirty="0" smtClean="0"/>
              <a:t> تقييم سلوكه بواسطة </a:t>
            </a:r>
            <a:r>
              <a:rPr lang="ar-SA" dirty="0" err="1" smtClean="0"/>
              <a:t>المشاركه</a:t>
            </a:r>
            <a:r>
              <a:rPr lang="ar-SA" dirty="0" smtClean="0"/>
              <a:t> في جلب السلوك الواقعي والحقيقي في شكل واضح</a:t>
            </a:r>
            <a:endParaRPr lang="en-US" dirty="0" smtClean="0"/>
          </a:p>
          <a:p>
            <a:r>
              <a:rPr lang="ar-SA" dirty="0" smtClean="0"/>
              <a:t> </a:t>
            </a:r>
            <a:endParaRPr lang="en-US" dirty="0" smtClean="0"/>
          </a:p>
          <a:p>
            <a:pPr lvl="0"/>
            <a:r>
              <a:rPr lang="ar-SA" b="1" dirty="0" smtClean="0">
                <a:solidFill>
                  <a:srgbClr val="7030A0"/>
                </a:solidFill>
              </a:rPr>
              <a:t>5-المواجهة للخطأ :</a:t>
            </a:r>
            <a:endParaRPr lang="en-US" dirty="0" smtClean="0">
              <a:solidFill>
                <a:srgbClr val="7030A0"/>
              </a:solidFill>
            </a:endParaRPr>
          </a:p>
          <a:p>
            <a:r>
              <a:rPr lang="ar-SA" dirty="0" smtClean="0"/>
              <a:t>يتوقع من المعالج الواقعي بأن يقوم ببعض المدح عندما يرى العميل يتصرف </a:t>
            </a:r>
            <a:r>
              <a:rPr lang="ar-SA" dirty="0" err="1" smtClean="0"/>
              <a:t>بإسلوب</a:t>
            </a:r>
            <a:r>
              <a:rPr lang="ar-SA" dirty="0" smtClean="0"/>
              <a:t> مسئول وكذلك عدم </a:t>
            </a:r>
            <a:r>
              <a:rPr lang="ar-SA" dirty="0" err="1" smtClean="0"/>
              <a:t>الموافقه</a:t>
            </a:r>
            <a:r>
              <a:rPr lang="ar-SA" dirty="0" smtClean="0"/>
              <a:t> عندما يتصرف  </a:t>
            </a:r>
            <a:r>
              <a:rPr lang="ar-SA" dirty="0" err="1" smtClean="0"/>
              <a:t>بإسلوب</a:t>
            </a:r>
            <a:r>
              <a:rPr lang="ar-SA" dirty="0" smtClean="0"/>
              <a:t> غير مسئول</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p:cTn id="19"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22"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34"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3">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 calcmode="lin" valueType="num">
                                      <p:cBhvr>
                                        <p:cTn id="43"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46"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3">
                                            <p:txEl>
                                              <p:pRg st="2" end="2"/>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5" presetClass="entr" presetSubtype="0" fill="hold" nodeType="clickEffect">
                                  <p:stCondLst>
                                    <p:cond delay="0"/>
                                  </p:stCondLst>
                                  <p:childTnLst>
                                    <p:set>
                                      <p:cBhvr>
                                        <p:cTn id="54" dur="1" fill="hold">
                                          <p:stCondLst>
                                            <p:cond delay="0"/>
                                          </p:stCondLst>
                                        </p:cTn>
                                        <p:tgtEl>
                                          <p:spTgt spid="3">
                                            <p:txEl>
                                              <p:pRg st="3" end="3"/>
                                            </p:txEl>
                                          </p:spTgt>
                                        </p:tgtEl>
                                        <p:attrNameLst>
                                          <p:attrName>style.visibility</p:attrName>
                                        </p:attrNameLst>
                                      </p:cBhvr>
                                      <p:to>
                                        <p:strVal val="visible"/>
                                      </p:to>
                                    </p:set>
                                    <p:anim calcmode="lin" valueType="num">
                                      <p:cBhvr>
                                        <p:cTn id="55" dur="500" decel="50000" fill="hold">
                                          <p:stCondLst>
                                            <p:cond delay="0"/>
                                          </p:stCondLst>
                                        </p:cTn>
                                        <p:tgtEl>
                                          <p:spTgt spid="3">
                                            <p:txEl>
                                              <p:pRg st="3" end="3"/>
                                            </p:txEl>
                                          </p:spTgt>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3">
                                            <p:txEl>
                                              <p:pRg st="3" end="3"/>
                                            </p:txEl>
                                          </p:spTgt>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3">
                                            <p:txEl>
                                              <p:pRg st="3" end="3"/>
                                            </p:txEl>
                                          </p:spTgt>
                                        </p:tgtEl>
                                        <p:attrNameLst>
                                          <p:attrName>ppt_w</p:attrName>
                                        </p:attrNameLst>
                                      </p:cBhvr>
                                      <p:tavLst>
                                        <p:tav tm="0">
                                          <p:val>
                                            <p:strVal val="#ppt_w*.05"/>
                                          </p:val>
                                        </p:tav>
                                        <p:tav tm="100000">
                                          <p:val>
                                            <p:strVal val="#ppt_w"/>
                                          </p:val>
                                        </p:tav>
                                      </p:tavLst>
                                    </p:anim>
                                    <p:anim calcmode="lin" valueType="num">
                                      <p:cBhvr>
                                        <p:cTn id="58" dur="10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3">
                                            <p:txEl>
                                              <p:pRg st="3" end="3"/>
                                            </p:txEl>
                                          </p:spTgt>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3">
                                            <p:txEl>
                                              <p:pRg st="3" end="3"/>
                                            </p:txEl>
                                          </p:spTgt>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3">
                                            <p:txEl>
                                              <p:pRg st="3" end="3"/>
                                            </p:txEl>
                                          </p:spTgt>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3">
                                            <p:txEl>
                                              <p:p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5" presetClass="entr" presetSubtype="0" fill="hold" nodeType="clickEffect">
                                  <p:stCondLst>
                                    <p:cond delay="0"/>
                                  </p:stCondLst>
                                  <p:childTnLst>
                                    <p:set>
                                      <p:cBhvr>
                                        <p:cTn id="66" dur="1" fill="hold">
                                          <p:stCondLst>
                                            <p:cond delay="0"/>
                                          </p:stCondLst>
                                        </p:cTn>
                                        <p:tgtEl>
                                          <p:spTgt spid="3">
                                            <p:txEl>
                                              <p:pRg st="4" end="4"/>
                                            </p:txEl>
                                          </p:spTgt>
                                        </p:tgtEl>
                                        <p:attrNameLst>
                                          <p:attrName>style.visibility</p:attrName>
                                        </p:attrNameLst>
                                      </p:cBhvr>
                                      <p:to>
                                        <p:strVal val="visible"/>
                                      </p:to>
                                    </p:set>
                                    <p:anim calcmode="lin" valueType="num">
                                      <p:cBhvr>
                                        <p:cTn id="67" dur="500" decel="50000" fill="hold">
                                          <p:stCondLst>
                                            <p:cond delay="0"/>
                                          </p:stCondLst>
                                        </p:cTn>
                                        <p:tgtEl>
                                          <p:spTgt spid="3">
                                            <p:txEl>
                                              <p:pRg st="4" end="4"/>
                                            </p:txEl>
                                          </p:spTgt>
                                        </p:tgtEl>
                                        <p:attrNameLst>
                                          <p:attrName>style.rotation</p:attrName>
                                        </p:attrNameLst>
                                      </p:cBhvr>
                                      <p:tavLst>
                                        <p:tav tm="0">
                                          <p:val>
                                            <p:fltVal val="-90"/>
                                          </p:val>
                                        </p:tav>
                                        <p:tav tm="100000">
                                          <p:val>
                                            <p:fltVal val="0"/>
                                          </p:val>
                                        </p:tav>
                                      </p:tavLst>
                                    </p:anim>
                                    <p:anim calcmode="lin" valueType="num">
                                      <p:cBhvr>
                                        <p:cTn id="68" dur="500" decel="50000" fill="hold">
                                          <p:stCondLst>
                                            <p:cond delay="0"/>
                                          </p:stCondLst>
                                        </p:cTn>
                                        <p:tgtEl>
                                          <p:spTgt spid="3">
                                            <p:txEl>
                                              <p:pRg st="4" end="4"/>
                                            </p:txEl>
                                          </p:spTgt>
                                        </p:tgtEl>
                                        <p:attrNameLst>
                                          <p:attrName>ppt_w</p:attrName>
                                        </p:attrNameLst>
                                      </p:cBhvr>
                                      <p:tavLst>
                                        <p:tav tm="0">
                                          <p:val>
                                            <p:strVal val="#ppt_w"/>
                                          </p:val>
                                        </p:tav>
                                        <p:tav tm="100000">
                                          <p:val>
                                            <p:strVal val="#ppt_w*.05"/>
                                          </p:val>
                                        </p:tav>
                                      </p:tavLst>
                                    </p:anim>
                                    <p:anim calcmode="lin" valueType="num">
                                      <p:cBhvr>
                                        <p:cTn id="69" dur="500" accel="50000" fill="hold">
                                          <p:stCondLst>
                                            <p:cond delay="500"/>
                                          </p:stCondLst>
                                        </p:cTn>
                                        <p:tgtEl>
                                          <p:spTgt spid="3">
                                            <p:txEl>
                                              <p:pRg st="4" end="4"/>
                                            </p:txEl>
                                          </p:spTgt>
                                        </p:tgtEl>
                                        <p:attrNameLst>
                                          <p:attrName>ppt_w</p:attrName>
                                        </p:attrNameLst>
                                      </p:cBhvr>
                                      <p:tavLst>
                                        <p:tav tm="0">
                                          <p:val>
                                            <p:strVal val="#ppt_w*.05"/>
                                          </p:val>
                                        </p:tav>
                                        <p:tav tm="100000">
                                          <p:val>
                                            <p:strVal val="#ppt_w"/>
                                          </p:val>
                                        </p:tav>
                                      </p:tavLst>
                                    </p:anim>
                                    <p:anim calcmode="lin" valueType="num">
                                      <p:cBhvr>
                                        <p:cTn id="70" dur="10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71" dur="500" decel="50000" fill="hold">
                                          <p:stCondLst>
                                            <p:cond delay="0"/>
                                          </p:stCondLst>
                                        </p:cTn>
                                        <p:tgtEl>
                                          <p:spTgt spid="3">
                                            <p:txEl>
                                              <p:pRg st="4" end="4"/>
                                            </p:txEl>
                                          </p:spTgt>
                                        </p:tgtEl>
                                        <p:attrNameLst>
                                          <p:attrName>ppt_x</p:attrName>
                                        </p:attrNameLst>
                                      </p:cBhvr>
                                      <p:tavLst>
                                        <p:tav tm="0">
                                          <p:val>
                                            <p:strVal val="#ppt_x+.4"/>
                                          </p:val>
                                        </p:tav>
                                        <p:tav tm="100000">
                                          <p:val>
                                            <p:strVal val="#ppt_x"/>
                                          </p:val>
                                        </p:tav>
                                      </p:tavLst>
                                    </p:anim>
                                    <p:anim calcmode="lin" valueType="num">
                                      <p:cBhvr>
                                        <p:cTn id="72" dur="500" decel="50000" fill="hold">
                                          <p:stCondLst>
                                            <p:cond delay="0"/>
                                          </p:stCondLst>
                                        </p:cTn>
                                        <p:tgtEl>
                                          <p:spTgt spid="3">
                                            <p:txEl>
                                              <p:pRg st="4" end="4"/>
                                            </p:txEl>
                                          </p:spTgt>
                                        </p:tgtEl>
                                        <p:attrNameLst>
                                          <p:attrName>ppt_y</p:attrName>
                                        </p:attrNameLst>
                                      </p:cBhvr>
                                      <p:tavLst>
                                        <p:tav tm="0">
                                          <p:val>
                                            <p:strVal val="#ppt_y-.2"/>
                                          </p:val>
                                        </p:tav>
                                        <p:tav tm="100000">
                                          <p:val>
                                            <p:strVal val="#ppt_y+.1"/>
                                          </p:val>
                                        </p:tav>
                                      </p:tavLst>
                                    </p:anim>
                                    <p:anim calcmode="lin" valueType="num">
                                      <p:cBhvr>
                                        <p:cTn id="73" dur="500" accel="50000" fill="hold">
                                          <p:stCondLst>
                                            <p:cond delay="500"/>
                                          </p:stCondLst>
                                        </p:cTn>
                                        <p:tgtEl>
                                          <p:spTgt spid="3">
                                            <p:txEl>
                                              <p:pRg st="4" end="4"/>
                                            </p:txEl>
                                          </p:spTgt>
                                        </p:tgtEl>
                                        <p:attrNameLst>
                                          <p:attrName>ppt_y</p:attrName>
                                        </p:attrNameLst>
                                      </p:cBhvr>
                                      <p:tavLst>
                                        <p:tav tm="0">
                                          <p:val>
                                            <p:strVal val="#ppt_y+.1"/>
                                          </p:val>
                                        </p:tav>
                                        <p:tav tm="100000">
                                          <p:val>
                                            <p:strVal val="#ppt_y"/>
                                          </p:val>
                                        </p:tav>
                                      </p:tavLst>
                                    </p:anim>
                                    <p:animEffect transition="in" filter="fade">
                                      <p:cBhvr>
                                        <p:cTn id="74" dur="1000" decel="50000">
                                          <p:stCondLst>
                                            <p:cond delay="0"/>
                                          </p:stCondLst>
                                        </p:cTn>
                                        <p:tgtEl>
                                          <p:spTgt spid="3">
                                            <p:txEl>
                                              <p:pRg st="4" end="4"/>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25" presetClass="entr" presetSubtype="0" fill="hold" nodeType="clickEffect">
                                  <p:stCondLst>
                                    <p:cond delay="0"/>
                                  </p:stCondLst>
                                  <p:childTnLst>
                                    <p:set>
                                      <p:cBhvr>
                                        <p:cTn id="78" dur="1" fill="hold">
                                          <p:stCondLst>
                                            <p:cond delay="0"/>
                                          </p:stCondLst>
                                        </p:cTn>
                                        <p:tgtEl>
                                          <p:spTgt spid="3">
                                            <p:txEl>
                                              <p:pRg st="5" end="5"/>
                                            </p:txEl>
                                          </p:spTgt>
                                        </p:tgtEl>
                                        <p:attrNameLst>
                                          <p:attrName>style.visibility</p:attrName>
                                        </p:attrNameLst>
                                      </p:cBhvr>
                                      <p:to>
                                        <p:strVal val="visible"/>
                                      </p:to>
                                    </p:set>
                                    <p:anim calcmode="lin" valueType="num">
                                      <p:cBhvr>
                                        <p:cTn id="79" dur="500" decel="50000" fill="hold">
                                          <p:stCondLst>
                                            <p:cond delay="0"/>
                                          </p:stCondLst>
                                        </p:cTn>
                                        <p:tgtEl>
                                          <p:spTgt spid="3">
                                            <p:txEl>
                                              <p:pRg st="5" end="5"/>
                                            </p:txEl>
                                          </p:spTgt>
                                        </p:tgtEl>
                                        <p:attrNameLst>
                                          <p:attrName>style.rotation</p:attrName>
                                        </p:attrNameLst>
                                      </p:cBhvr>
                                      <p:tavLst>
                                        <p:tav tm="0">
                                          <p:val>
                                            <p:fltVal val="-90"/>
                                          </p:val>
                                        </p:tav>
                                        <p:tav tm="100000">
                                          <p:val>
                                            <p:fltVal val="0"/>
                                          </p:val>
                                        </p:tav>
                                      </p:tavLst>
                                    </p:anim>
                                    <p:anim calcmode="lin" valueType="num">
                                      <p:cBhvr>
                                        <p:cTn id="80" dur="500" decel="50000" fill="hold">
                                          <p:stCondLst>
                                            <p:cond delay="0"/>
                                          </p:stCondLst>
                                        </p:cTn>
                                        <p:tgtEl>
                                          <p:spTgt spid="3">
                                            <p:txEl>
                                              <p:pRg st="5" end="5"/>
                                            </p:txEl>
                                          </p:spTgt>
                                        </p:tgtEl>
                                        <p:attrNameLst>
                                          <p:attrName>ppt_w</p:attrName>
                                        </p:attrNameLst>
                                      </p:cBhvr>
                                      <p:tavLst>
                                        <p:tav tm="0">
                                          <p:val>
                                            <p:strVal val="#ppt_w"/>
                                          </p:val>
                                        </p:tav>
                                        <p:tav tm="100000">
                                          <p:val>
                                            <p:strVal val="#ppt_w*.05"/>
                                          </p:val>
                                        </p:tav>
                                      </p:tavLst>
                                    </p:anim>
                                    <p:anim calcmode="lin" valueType="num">
                                      <p:cBhvr>
                                        <p:cTn id="81" dur="500" accel="50000" fill="hold">
                                          <p:stCondLst>
                                            <p:cond delay="500"/>
                                          </p:stCondLst>
                                        </p:cTn>
                                        <p:tgtEl>
                                          <p:spTgt spid="3">
                                            <p:txEl>
                                              <p:pRg st="5" end="5"/>
                                            </p:txEl>
                                          </p:spTgt>
                                        </p:tgtEl>
                                        <p:attrNameLst>
                                          <p:attrName>ppt_w</p:attrName>
                                        </p:attrNameLst>
                                      </p:cBhvr>
                                      <p:tavLst>
                                        <p:tav tm="0">
                                          <p:val>
                                            <p:strVal val="#ppt_w*.05"/>
                                          </p:val>
                                        </p:tav>
                                        <p:tav tm="100000">
                                          <p:val>
                                            <p:strVal val="#ppt_w"/>
                                          </p:val>
                                        </p:tav>
                                      </p:tavLst>
                                    </p:anim>
                                    <p:anim calcmode="lin" valueType="num">
                                      <p:cBhvr>
                                        <p:cTn id="82" dur="1000" fill="hold"/>
                                        <p:tgtEl>
                                          <p:spTgt spid="3">
                                            <p:txEl>
                                              <p:pRg st="5" end="5"/>
                                            </p:txEl>
                                          </p:spTgt>
                                        </p:tgtEl>
                                        <p:attrNameLst>
                                          <p:attrName>ppt_h</p:attrName>
                                        </p:attrNameLst>
                                      </p:cBhvr>
                                      <p:tavLst>
                                        <p:tav tm="0">
                                          <p:val>
                                            <p:strVal val="#ppt_h"/>
                                          </p:val>
                                        </p:tav>
                                        <p:tav tm="100000">
                                          <p:val>
                                            <p:strVal val="#ppt_h"/>
                                          </p:val>
                                        </p:tav>
                                      </p:tavLst>
                                    </p:anim>
                                    <p:anim calcmode="lin" valueType="num">
                                      <p:cBhvr>
                                        <p:cTn id="83" dur="500" decel="50000" fill="hold">
                                          <p:stCondLst>
                                            <p:cond delay="0"/>
                                          </p:stCondLst>
                                        </p:cTn>
                                        <p:tgtEl>
                                          <p:spTgt spid="3">
                                            <p:txEl>
                                              <p:pRg st="5" end="5"/>
                                            </p:txEl>
                                          </p:spTgt>
                                        </p:tgtEl>
                                        <p:attrNameLst>
                                          <p:attrName>ppt_x</p:attrName>
                                        </p:attrNameLst>
                                      </p:cBhvr>
                                      <p:tavLst>
                                        <p:tav tm="0">
                                          <p:val>
                                            <p:strVal val="#ppt_x+.4"/>
                                          </p:val>
                                        </p:tav>
                                        <p:tav tm="100000">
                                          <p:val>
                                            <p:strVal val="#ppt_x"/>
                                          </p:val>
                                        </p:tav>
                                      </p:tavLst>
                                    </p:anim>
                                    <p:anim calcmode="lin" valueType="num">
                                      <p:cBhvr>
                                        <p:cTn id="84" dur="500" decel="50000" fill="hold">
                                          <p:stCondLst>
                                            <p:cond delay="0"/>
                                          </p:stCondLst>
                                        </p:cTn>
                                        <p:tgtEl>
                                          <p:spTgt spid="3">
                                            <p:txEl>
                                              <p:pRg st="5" end="5"/>
                                            </p:txEl>
                                          </p:spTgt>
                                        </p:tgtEl>
                                        <p:attrNameLst>
                                          <p:attrName>ppt_y</p:attrName>
                                        </p:attrNameLst>
                                      </p:cBhvr>
                                      <p:tavLst>
                                        <p:tav tm="0">
                                          <p:val>
                                            <p:strVal val="#ppt_y-.2"/>
                                          </p:val>
                                        </p:tav>
                                        <p:tav tm="100000">
                                          <p:val>
                                            <p:strVal val="#ppt_y+.1"/>
                                          </p:val>
                                        </p:tav>
                                      </p:tavLst>
                                    </p:anim>
                                    <p:anim calcmode="lin" valueType="num">
                                      <p:cBhvr>
                                        <p:cTn id="85" dur="500" accel="50000" fill="hold">
                                          <p:stCondLst>
                                            <p:cond delay="500"/>
                                          </p:stCondLst>
                                        </p:cTn>
                                        <p:tgtEl>
                                          <p:spTgt spid="3">
                                            <p:txEl>
                                              <p:pRg st="5" end="5"/>
                                            </p:txEl>
                                          </p:spTgt>
                                        </p:tgtEl>
                                        <p:attrNameLst>
                                          <p:attrName>ppt_y</p:attrName>
                                        </p:attrNameLst>
                                      </p:cBhvr>
                                      <p:tavLst>
                                        <p:tav tm="0">
                                          <p:val>
                                            <p:strVal val="#ppt_y+.1"/>
                                          </p:val>
                                        </p:tav>
                                        <p:tav tm="100000">
                                          <p:val>
                                            <p:strVal val="#ppt_y"/>
                                          </p:val>
                                        </p:tav>
                                      </p:tavLst>
                                    </p:anim>
                                    <p:animEffect transition="in" filter="fade">
                                      <p:cBhvr>
                                        <p:cTn id="86" dur="1000" decel="50000">
                                          <p:stCondLst>
                                            <p:cond delay="0"/>
                                          </p:stCondLst>
                                        </p:cTn>
                                        <p:tgtEl>
                                          <p:spTgt spid="3">
                                            <p:txEl>
                                              <p:pRg st="5" end="5"/>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25" presetClass="entr" presetSubtype="0" fill="hold" nodeType="clickEffect">
                                  <p:stCondLst>
                                    <p:cond delay="0"/>
                                  </p:stCondLst>
                                  <p:childTnLst>
                                    <p:set>
                                      <p:cBhvr>
                                        <p:cTn id="90" dur="1" fill="hold">
                                          <p:stCondLst>
                                            <p:cond delay="0"/>
                                          </p:stCondLst>
                                        </p:cTn>
                                        <p:tgtEl>
                                          <p:spTgt spid="3">
                                            <p:txEl>
                                              <p:pRg st="6" end="6"/>
                                            </p:txEl>
                                          </p:spTgt>
                                        </p:tgtEl>
                                        <p:attrNameLst>
                                          <p:attrName>style.visibility</p:attrName>
                                        </p:attrNameLst>
                                      </p:cBhvr>
                                      <p:to>
                                        <p:strVal val="visible"/>
                                      </p:to>
                                    </p:set>
                                    <p:anim calcmode="lin" valueType="num">
                                      <p:cBhvr>
                                        <p:cTn id="91" dur="500" decel="50000" fill="hold">
                                          <p:stCondLst>
                                            <p:cond delay="0"/>
                                          </p:stCondLst>
                                        </p:cTn>
                                        <p:tgtEl>
                                          <p:spTgt spid="3">
                                            <p:txEl>
                                              <p:pRg st="6" end="6"/>
                                            </p:txEl>
                                          </p:spTgt>
                                        </p:tgtEl>
                                        <p:attrNameLst>
                                          <p:attrName>style.rotation</p:attrName>
                                        </p:attrNameLst>
                                      </p:cBhvr>
                                      <p:tavLst>
                                        <p:tav tm="0">
                                          <p:val>
                                            <p:fltVal val="-90"/>
                                          </p:val>
                                        </p:tav>
                                        <p:tav tm="100000">
                                          <p:val>
                                            <p:fltVal val="0"/>
                                          </p:val>
                                        </p:tav>
                                      </p:tavLst>
                                    </p:anim>
                                    <p:anim calcmode="lin" valueType="num">
                                      <p:cBhvr>
                                        <p:cTn id="92" dur="500" decel="50000" fill="hold">
                                          <p:stCondLst>
                                            <p:cond delay="0"/>
                                          </p:stCondLst>
                                        </p:cTn>
                                        <p:tgtEl>
                                          <p:spTgt spid="3">
                                            <p:txEl>
                                              <p:pRg st="6" end="6"/>
                                            </p:txEl>
                                          </p:spTgt>
                                        </p:tgtEl>
                                        <p:attrNameLst>
                                          <p:attrName>ppt_w</p:attrName>
                                        </p:attrNameLst>
                                      </p:cBhvr>
                                      <p:tavLst>
                                        <p:tav tm="0">
                                          <p:val>
                                            <p:strVal val="#ppt_w"/>
                                          </p:val>
                                        </p:tav>
                                        <p:tav tm="100000">
                                          <p:val>
                                            <p:strVal val="#ppt_w*.05"/>
                                          </p:val>
                                        </p:tav>
                                      </p:tavLst>
                                    </p:anim>
                                    <p:anim calcmode="lin" valueType="num">
                                      <p:cBhvr>
                                        <p:cTn id="93" dur="500" accel="50000" fill="hold">
                                          <p:stCondLst>
                                            <p:cond delay="500"/>
                                          </p:stCondLst>
                                        </p:cTn>
                                        <p:tgtEl>
                                          <p:spTgt spid="3">
                                            <p:txEl>
                                              <p:pRg st="6" end="6"/>
                                            </p:txEl>
                                          </p:spTgt>
                                        </p:tgtEl>
                                        <p:attrNameLst>
                                          <p:attrName>ppt_w</p:attrName>
                                        </p:attrNameLst>
                                      </p:cBhvr>
                                      <p:tavLst>
                                        <p:tav tm="0">
                                          <p:val>
                                            <p:strVal val="#ppt_w*.05"/>
                                          </p:val>
                                        </p:tav>
                                        <p:tav tm="100000">
                                          <p:val>
                                            <p:strVal val="#ppt_w"/>
                                          </p:val>
                                        </p:tav>
                                      </p:tavLst>
                                    </p:anim>
                                    <p:anim calcmode="lin" valueType="num">
                                      <p:cBhvr>
                                        <p:cTn id="94" dur="1000" fill="hold"/>
                                        <p:tgtEl>
                                          <p:spTgt spid="3">
                                            <p:txEl>
                                              <p:pRg st="6" end="6"/>
                                            </p:txEl>
                                          </p:spTgt>
                                        </p:tgtEl>
                                        <p:attrNameLst>
                                          <p:attrName>ppt_h</p:attrName>
                                        </p:attrNameLst>
                                      </p:cBhvr>
                                      <p:tavLst>
                                        <p:tav tm="0">
                                          <p:val>
                                            <p:strVal val="#ppt_h"/>
                                          </p:val>
                                        </p:tav>
                                        <p:tav tm="100000">
                                          <p:val>
                                            <p:strVal val="#ppt_h"/>
                                          </p:val>
                                        </p:tav>
                                      </p:tavLst>
                                    </p:anim>
                                    <p:anim calcmode="lin" valueType="num">
                                      <p:cBhvr>
                                        <p:cTn id="95" dur="500" decel="50000" fill="hold">
                                          <p:stCondLst>
                                            <p:cond delay="0"/>
                                          </p:stCondLst>
                                        </p:cTn>
                                        <p:tgtEl>
                                          <p:spTgt spid="3">
                                            <p:txEl>
                                              <p:pRg st="6" end="6"/>
                                            </p:txEl>
                                          </p:spTgt>
                                        </p:tgtEl>
                                        <p:attrNameLst>
                                          <p:attrName>ppt_x</p:attrName>
                                        </p:attrNameLst>
                                      </p:cBhvr>
                                      <p:tavLst>
                                        <p:tav tm="0">
                                          <p:val>
                                            <p:strVal val="#ppt_x+.4"/>
                                          </p:val>
                                        </p:tav>
                                        <p:tav tm="100000">
                                          <p:val>
                                            <p:strVal val="#ppt_x"/>
                                          </p:val>
                                        </p:tav>
                                      </p:tavLst>
                                    </p:anim>
                                    <p:anim calcmode="lin" valueType="num">
                                      <p:cBhvr>
                                        <p:cTn id="96" dur="500" decel="50000" fill="hold">
                                          <p:stCondLst>
                                            <p:cond delay="0"/>
                                          </p:stCondLst>
                                        </p:cTn>
                                        <p:tgtEl>
                                          <p:spTgt spid="3">
                                            <p:txEl>
                                              <p:pRg st="6" end="6"/>
                                            </p:txEl>
                                          </p:spTgt>
                                        </p:tgtEl>
                                        <p:attrNameLst>
                                          <p:attrName>ppt_y</p:attrName>
                                        </p:attrNameLst>
                                      </p:cBhvr>
                                      <p:tavLst>
                                        <p:tav tm="0">
                                          <p:val>
                                            <p:strVal val="#ppt_y-.2"/>
                                          </p:val>
                                        </p:tav>
                                        <p:tav tm="100000">
                                          <p:val>
                                            <p:strVal val="#ppt_y+.1"/>
                                          </p:val>
                                        </p:tav>
                                      </p:tavLst>
                                    </p:anim>
                                    <p:anim calcmode="lin" valueType="num">
                                      <p:cBhvr>
                                        <p:cTn id="97" dur="500" accel="50000" fill="hold">
                                          <p:stCondLst>
                                            <p:cond delay="500"/>
                                          </p:stCondLst>
                                        </p:cTn>
                                        <p:tgtEl>
                                          <p:spTgt spid="3">
                                            <p:txEl>
                                              <p:pRg st="6" end="6"/>
                                            </p:txEl>
                                          </p:spTgt>
                                        </p:tgtEl>
                                        <p:attrNameLst>
                                          <p:attrName>ppt_y</p:attrName>
                                        </p:attrNameLst>
                                      </p:cBhvr>
                                      <p:tavLst>
                                        <p:tav tm="0">
                                          <p:val>
                                            <p:strVal val="#ppt_y+.1"/>
                                          </p:val>
                                        </p:tav>
                                        <p:tav tm="100000">
                                          <p:val>
                                            <p:strVal val="#ppt_y"/>
                                          </p:val>
                                        </p:tav>
                                      </p:tavLst>
                                    </p:anim>
                                    <p:animEffect transition="in" filter="fade">
                                      <p:cBhvr>
                                        <p:cTn id="98" dur="1000" decel="50000">
                                          <p:stCondLst>
                                            <p:cond delay="0"/>
                                          </p:stCondLst>
                                        </p:cTn>
                                        <p:tgtEl>
                                          <p:spTgt spid="3">
                                            <p:txEl>
                                              <p:pRg st="6" end="6"/>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25" presetClass="entr" presetSubtype="0" fill="hold" nodeType="clickEffect">
                                  <p:stCondLst>
                                    <p:cond delay="0"/>
                                  </p:stCondLst>
                                  <p:childTnLst>
                                    <p:set>
                                      <p:cBhvr>
                                        <p:cTn id="102" dur="1" fill="hold">
                                          <p:stCondLst>
                                            <p:cond delay="0"/>
                                          </p:stCondLst>
                                        </p:cTn>
                                        <p:tgtEl>
                                          <p:spTgt spid="3">
                                            <p:txEl>
                                              <p:pRg st="7" end="7"/>
                                            </p:txEl>
                                          </p:spTgt>
                                        </p:tgtEl>
                                        <p:attrNameLst>
                                          <p:attrName>style.visibility</p:attrName>
                                        </p:attrNameLst>
                                      </p:cBhvr>
                                      <p:to>
                                        <p:strVal val="visible"/>
                                      </p:to>
                                    </p:set>
                                    <p:anim calcmode="lin" valueType="num">
                                      <p:cBhvr>
                                        <p:cTn id="103" dur="500" decel="50000" fill="hold">
                                          <p:stCondLst>
                                            <p:cond delay="0"/>
                                          </p:stCondLst>
                                        </p:cTn>
                                        <p:tgtEl>
                                          <p:spTgt spid="3">
                                            <p:txEl>
                                              <p:pRg st="7" end="7"/>
                                            </p:txEl>
                                          </p:spTgt>
                                        </p:tgtEl>
                                        <p:attrNameLst>
                                          <p:attrName>style.rotation</p:attrName>
                                        </p:attrNameLst>
                                      </p:cBhvr>
                                      <p:tavLst>
                                        <p:tav tm="0">
                                          <p:val>
                                            <p:fltVal val="-90"/>
                                          </p:val>
                                        </p:tav>
                                        <p:tav tm="100000">
                                          <p:val>
                                            <p:fltVal val="0"/>
                                          </p:val>
                                        </p:tav>
                                      </p:tavLst>
                                    </p:anim>
                                    <p:anim calcmode="lin" valueType="num">
                                      <p:cBhvr>
                                        <p:cTn id="104" dur="500" decel="50000" fill="hold">
                                          <p:stCondLst>
                                            <p:cond delay="0"/>
                                          </p:stCondLst>
                                        </p:cTn>
                                        <p:tgtEl>
                                          <p:spTgt spid="3">
                                            <p:txEl>
                                              <p:pRg st="7" end="7"/>
                                            </p:txEl>
                                          </p:spTgt>
                                        </p:tgtEl>
                                        <p:attrNameLst>
                                          <p:attrName>ppt_w</p:attrName>
                                        </p:attrNameLst>
                                      </p:cBhvr>
                                      <p:tavLst>
                                        <p:tav tm="0">
                                          <p:val>
                                            <p:strVal val="#ppt_w"/>
                                          </p:val>
                                        </p:tav>
                                        <p:tav tm="100000">
                                          <p:val>
                                            <p:strVal val="#ppt_w*.05"/>
                                          </p:val>
                                        </p:tav>
                                      </p:tavLst>
                                    </p:anim>
                                    <p:anim calcmode="lin" valueType="num">
                                      <p:cBhvr>
                                        <p:cTn id="105" dur="500" accel="50000" fill="hold">
                                          <p:stCondLst>
                                            <p:cond delay="500"/>
                                          </p:stCondLst>
                                        </p:cTn>
                                        <p:tgtEl>
                                          <p:spTgt spid="3">
                                            <p:txEl>
                                              <p:pRg st="7" end="7"/>
                                            </p:txEl>
                                          </p:spTgt>
                                        </p:tgtEl>
                                        <p:attrNameLst>
                                          <p:attrName>ppt_w</p:attrName>
                                        </p:attrNameLst>
                                      </p:cBhvr>
                                      <p:tavLst>
                                        <p:tav tm="0">
                                          <p:val>
                                            <p:strVal val="#ppt_w*.05"/>
                                          </p:val>
                                        </p:tav>
                                        <p:tav tm="100000">
                                          <p:val>
                                            <p:strVal val="#ppt_w"/>
                                          </p:val>
                                        </p:tav>
                                      </p:tavLst>
                                    </p:anim>
                                    <p:anim calcmode="lin" valueType="num">
                                      <p:cBhvr>
                                        <p:cTn id="106" dur="1000" fill="hold"/>
                                        <p:tgtEl>
                                          <p:spTgt spid="3">
                                            <p:txEl>
                                              <p:pRg st="7" end="7"/>
                                            </p:txEl>
                                          </p:spTgt>
                                        </p:tgtEl>
                                        <p:attrNameLst>
                                          <p:attrName>ppt_h</p:attrName>
                                        </p:attrNameLst>
                                      </p:cBhvr>
                                      <p:tavLst>
                                        <p:tav tm="0">
                                          <p:val>
                                            <p:strVal val="#ppt_h"/>
                                          </p:val>
                                        </p:tav>
                                        <p:tav tm="100000">
                                          <p:val>
                                            <p:strVal val="#ppt_h"/>
                                          </p:val>
                                        </p:tav>
                                      </p:tavLst>
                                    </p:anim>
                                    <p:anim calcmode="lin" valueType="num">
                                      <p:cBhvr>
                                        <p:cTn id="107" dur="500" decel="50000" fill="hold">
                                          <p:stCondLst>
                                            <p:cond delay="0"/>
                                          </p:stCondLst>
                                        </p:cTn>
                                        <p:tgtEl>
                                          <p:spTgt spid="3">
                                            <p:txEl>
                                              <p:pRg st="7" end="7"/>
                                            </p:txEl>
                                          </p:spTgt>
                                        </p:tgtEl>
                                        <p:attrNameLst>
                                          <p:attrName>ppt_x</p:attrName>
                                        </p:attrNameLst>
                                      </p:cBhvr>
                                      <p:tavLst>
                                        <p:tav tm="0">
                                          <p:val>
                                            <p:strVal val="#ppt_x+.4"/>
                                          </p:val>
                                        </p:tav>
                                        <p:tav tm="100000">
                                          <p:val>
                                            <p:strVal val="#ppt_x"/>
                                          </p:val>
                                        </p:tav>
                                      </p:tavLst>
                                    </p:anim>
                                    <p:anim calcmode="lin" valueType="num">
                                      <p:cBhvr>
                                        <p:cTn id="108" dur="500" decel="50000" fill="hold">
                                          <p:stCondLst>
                                            <p:cond delay="0"/>
                                          </p:stCondLst>
                                        </p:cTn>
                                        <p:tgtEl>
                                          <p:spTgt spid="3">
                                            <p:txEl>
                                              <p:pRg st="7" end="7"/>
                                            </p:txEl>
                                          </p:spTgt>
                                        </p:tgtEl>
                                        <p:attrNameLst>
                                          <p:attrName>ppt_y</p:attrName>
                                        </p:attrNameLst>
                                      </p:cBhvr>
                                      <p:tavLst>
                                        <p:tav tm="0">
                                          <p:val>
                                            <p:strVal val="#ppt_y-.2"/>
                                          </p:val>
                                        </p:tav>
                                        <p:tav tm="100000">
                                          <p:val>
                                            <p:strVal val="#ppt_y+.1"/>
                                          </p:val>
                                        </p:tav>
                                      </p:tavLst>
                                    </p:anim>
                                    <p:anim calcmode="lin" valueType="num">
                                      <p:cBhvr>
                                        <p:cTn id="109" dur="500" accel="50000" fill="hold">
                                          <p:stCondLst>
                                            <p:cond delay="500"/>
                                          </p:stCondLst>
                                        </p:cTn>
                                        <p:tgtEl>
                                          <p:spTgt spid="3">
                                            <p:txEl>
                                              <p:pRg st="7" end="7"/>
                                            </p:txEl>
                                          </p:spTgt>
                                        </p:tgtEl>
                                        <p:attrNameLst>
                                          <p:attrName>ppt_y</p:attrName>
                                        </p:attrNameLst>
                                      </p:cBhvr>
                                      <p:tavLst>
                                        <p:tav tm="0">
                                          <p:val>
                                            <p:strVal val="#ppt_y+.1"/>
                                          </p:val>
                                        </p:tav>
                                        <p:tav tm="100000">
                                          <p:val>
                                            <p:strVal val="#ppt_y"/>
                                          </p:val>
                                        </p:tav>
                                      </p:tavLst>
                                    </p:anim>
                                    <p:animEffect transition="in" filter="fade">
                                      <p:cBhvr>
                                        <p:cTn id="110" dur="1000" decel="50000">
                                          <p:stCondLst>
                                            <p:cond delay="0"/>
                                          </p:stCondLst>
                                        </p:cTn>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4800" y="0"/>
            <a:ext cx="9677400" cy="1143000"/>
          </a:xfrm>
        </p:spPr>
        <p:txBody>
          <a:bodyPr/>
          <a:lstStyle/>
          <a:p>
            <a:r>
              <a:rPr lang="ar-SA" b="1" dirty="0" smtClean="0"/>
              <a:t>تابع :دور </a:t>
            </a:r>
            <a:r>
              <a:rPr lang="ar-SA" b="1" dirty="0" err="1" smtClean="0"/>
              <a:t>الاخصائي</a:t>
            </a:r>
            <a:r>
              <a:rPr lang="ar-SA" b="1" dirty="0" smtClean="0"/>
              <a:t> الاجتماعي في العلاج الواقعي :</a:t>
            </a:r>
            <a:endParaRPr lang="ar-SA" dirty="0">
              <a:solidFill>
                <a:srgbClr val="C00000"/>
              </a:solidFill>
              <a:cs typeface="+mn-cs"/>
            </a:endParaRPr>
          </a:p>
        </p:txBody>
      </p:sp>
      <p:sp>
        <p:nvSpPr>
          <p:cNvPr id="3" name="عنصر نائب للمحتوى 2"/>
          <p:cNvSpPr>
            <a:spLocks noGrp="1"/>
          </p:cNvSpPr>
          <p:nvPr>
            <p:ph idx="1"/>
          </p:nvPr>
        </p:nvSpPr>
        <p:spPr>
          <a:xfrm>
            <a:off x="651317" y="1556792"/>
            <a:ext cx="8436142" cy="4824536"/>
          </a:xfrm>
          <a:noFill/>
        </p:spPr>
        <p:txBody>
          <a:bodyPr>
            <a:normAutofit fontScale="92500" lnSpcReduction="20000"/>
          </a:bodyPr>
          <a:lstStyle/>
          <a:p>
            <a:pPr lvl="0"/>
            <a:r>
              <a:rPr lang="ar-SA" b="1" dirty="0" smtClean="0">
                <a:solidFill>
                  <a:srgbClr val="7030A0"/>
                </a:solidFill>
              </a:rPr>
              <a:t>6-التخطيط للمستقبل :</a:t>
            </a:r>
            <a:endParaRPr lang="en-US" dirty="0" smtClean="0">
              <a:solidFill>
                <a:srgbClr val="7030A0"/>
              </a:solidFill>
            </a:endParaRPr>
          </a:p>
          <a:p>
            <a:r>
              <a:rPr lang="ar-SA" dirty="0" smtClean="0"/>
              <a:t>عندما ينتهي العلاج الواقعي يوضع مجموعه من الخطط والبرامج"رسم خطوات المستقبل" والتي ينبغي على العميل وضعها موضع التنفيذ استكمالا للعلاج الذي تم مع </a:t>
            </a:r>
            <a:r>
              <a:rPr lang="ar-SA" dirty="0" err="1" smtClean="0"/>
              <a:t>الاخصائي</a:t>
            </a:r>
            <a:endParaRPr lang="en-US" dirty="0" smtClean="0"/>
          </a:p>
          <a:p>
            <a:r>
              <a:rPr lang="ar-SA" dirty="0" smtClean="0">
                <a:solidFill>
                  <a:srgbClr val="7030A0"/>
                </a:solidFill>
              </a:rPr>
              <a:t>وثمة </a:t>
            </a:r>
            <a:r>
              <a:rPr lang="ar-SA" dirty="0" err="1" smtClean="0">
                <a:solidFill>
                  <a:srgbClr val="7030A0"/>
                </a:solidFill>
              </a:rPr>
              <a:t>امور</a:t>
            </a:r>
            <a:r>
              <a:rPr lang="ar-SA" dirty="0" smtClean="0">
                <a:solidFill>
                  <a:srgbClr val="7030A0"/>
                </a:solidFill>
              </a:rPr>
              <a:t> </a:t>
            </a:r>
            <a:r>
              <a:rPr lang="ar-SA" dirty="0" err="1" smtClean="0">
                <a:solidFill>
                  <a:srgbClr val="7030A0"/>
                </a:solidFill>
              </a:rPr>
              <a:t>اخرى</a:t>
            </a:r>
            <a:r>
              <a:rPr lang="ar-SA" dirty="0" smtClean="0">
                <a:solidFill>
                  <a:srgbClr val="7030A0"/>
                </a:solidFill>
              </a:rPr>
              <a:t> تعين على </a:t>
            </a:r>
            <a:r>
              <a:rPr lang="ar-SA" dirty="0" err="1" smtClean="0">
                <a:solidFill>
                  <a:srgbClr val="7030A0"/>
                </a:solidFill>
              </a:rPr>
              <a:t>الاخصائي</a:t>
            </a:r>
            <a:r>
              <a:rPr lang="ar-SA" dirty="0" smtClean="0">
                <a:solidFill>
                  <a:srgbClr val="7030A0"/>
                </a:solidFill>
              </a:rPr>
              <a:t> الاجتماعي على </a:t>
            </a:r>
            <a:r>
              <a:rPr lang="ar-SA" dirty="0" err="1" smtClean="0">
                <a:solidFill>
                  <a:srgbClr val="7030A0"/>
                </a:solidFill>
              </a:rPr>
              <a:t>اداء</a:t>
            </a:r>
            <a:r>
              <a:rPr lang="ar-SA" dirty="0" smtClean="0">
                <a:solidFill>
                  <a:srgbClr val="7030A0"/>
                </a:solidFill>
              </a:rPr>
              <a:t> دوره </a:t>
            </a:r>
            <a:r>
              <a:rPr lang="ar-SA" dirty="0" err="1" smtClean="0">
                <a:solidFill>
                  <a:srgbClr val="7030A0"/>
                </a:solidFill>
              </a:rPr>
              <a:t>بفعاليه</a:t>
            </a:r>
            <a:r>
              <a:rPr lang="ar-SA" dirty="0" smtClean="0">
                <a:solidFill>
                  <a:srgbClr val="7030A0"/>
                </a:solidFill>
              </a:rPr>
              <a:t> </a:t>
            </a:r>
            <a:r>
              <a:rPr lang="ar-SA" dirty="0" smtClean="0"/>
              <a:t>:</a:t>
            </a:r>
            <a:endParaRPr lang="en-US" dirty="0" smtClean="0"/>
          </a:p>
          <a:p>
            <a:pPr lvl="0"/>
            <a:r>
              <a:rPr lang="ar-SA" dirty="0" smtClean="0"/>
              <a:t>يستهل اللقاء </a:t>
            </a:r>
            <a:r>
              <a:rPr lang="ar-SA" dirty="0" err="1" smtClean="0"/>
              <a:t>الاول</a:t>
            </a:r>
            <a:r>
              <a:rPr lang="ar-SA" dirty="0" smtClean="0"/>
              <a:t> مع العميل ببشاشة وترحاب وتفهم كامل لفرديته</a:t>
            </a:r>
            <a:endParaRPr lang="en-US" dirty="0" smtClean="0"/>
          </a:p>
          <a:p>
            <a:pPr lvl="0"/>
            <a:r>
              <a:rPr lang="ar-SA" dirty="0" err="1" smtClean="0"/>
              <a:t>اذا</a:t>
            </a:r>
            <a:r>
              <a:rPr lang="ar-SA" dirty="0" smtClean="0"/>
              <a:t> كشف العميل عن مشكلته ينتهز </a:t>
            </a:r>
            <a:r>
              <a:rPr lang="ar-SA" dirty="0" err="1" smtClean="0"/>
              <a:t>الاخصائي</a:t>
            </a:r>
            <a:r>
              <a:rPr lang="ar-SA" dirty="0" smtClean="0"/>
              <a:t> </a:t>
            </a:r>
            <a:r>
              <a:rPr lang="ar-SA" dirty="0" err="1" smtClean="0"/>
              <a:t>اول</a:t>
            </a:r>
            <a:r>
              <a:rPr lang="ar-SA" dirty="0" smtClean="0"/>
              <a:t> فرصه لتوضيح خدمات </a:t>
            </a:r>
            <a:r>
              <a:rPr lang="ar-SA" dirty="0" err="1" smtClean="0"/>
              <a:t>المؤسسه</a:t>
            </a:r>
            <a:r>
              <a:rPr lang="ar-SA" dirty="0" smtClean="0"/>
              <a:t> وشروط الحصول عليها</a:t>
            </a:r>
            <a:endParaRPr lang="en-US" dirty="0" smtClean="0"/>
          </a:p>
          <a:p>
            <a:pPr lvl="0"/>
            <a:r>
              <a:rPr lang="ar-SA" dirty="0" smtClean="0"/>
              <a:t>منح العميل فرصه للتفكير والتعبير عما في صدره</a:t>
            </a:r>
            <a:endParaRPr lang="en-US" dirty="0" smtClean="0"/>
          </a:p>
          <a:p>
            <a:pPr lvl="0"/>
            <a:r>
              <a:rPr lang="ar-SA" dirty="0" smtClean="0"/>
              <a:t>احترام كرامة العميل وقيمته</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p:cTn id="19"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22"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34"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3">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 calcmode="lin" valueType="num">
                                      <p:cBhvr>
                                        <p:cTn id="43"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46"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3">
                                            <p:txEl>
                                              <p:pRg st="2" end="2"/>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5" presetClass="entr" presetSubtype="0" fill="hold" nodeType="clickEffect">
                                  <p:stCondLst>
                                    <p:cond delay="0"/>
                                  </p:stCondLst>
                                  <p:childTnLst>
                                    <p:set>
                                      <p:cBhvr>
                                        <p:cTn id="54" dur="1" fill="hold">
                                          <p:stCondLst>
                                            <p:cond delay="0"/>
                                          </p:stCondLst>
                                        </p:cTn>
                                        <p:tgtEl>
                                          <p:spTgt spid="3">
                                            <p:txEl>
                                              <p:pRg st="3" end="3"/>
                                            </p:txEl>
                                          </p:spTgt>
                                        </p:tgtEl>
                                        <p:attrNameLst>
                                          <p:attrName>style.visibility</p:attrName>
                                        </p:attrNameLst>
                                      </p:cBhvr>
                                      <p:to>
                                        <p:strVal val="visible"/>
                                      </p:to>
                                    </p:set>
                                    <p:anim calcmode="lin" valueType="num">
                                      <p:cBhvr>
                                        <p:cTn id="55" dur="500" decel="50000" fill="hold">
                                          <p:stCondLst>
                                            <p:cond delay="0"/>
                                          </p:stCondLst>
                                        </p:cTn>
                                        <p:tgtEl>
                                          <p:spTgt spid="3">
                                            <p:txEl>
                                              <p:pRg st="3" end="3"/>
                                            </p:txEl>
                                          </p:spTgt>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3">
                                            <p:txEl>
                                              <p:pRg st="3" end="3"/>
                                            </p:txEl>
                                          </p:spTgt>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3">
                                            <p:txEl>
                                              <p:pRg st="3" end="3"/>
                                            </p:txEl>
                                          </p:spTgt>
                                        </p:tgtEl>
                                        <p:attrNameLst>
                                          <p:attrName>ppt_w</p:attrName>
                                        </p:attrNameLst>
                                      </p:cBhvr>
                                      <p:tavLst>
                                        <p:tav tm="0">
                                          <p:val>
                                            <p:strVal val="#ppt_w*.05"/>
                                          </p:val>
                                        </p:tav>
                                        <p:tav tm="100000">
                                          <p:val>
                                            <p:strVal val="#ppt_w"/>
                                          </p:val>
                                        </p:tav>
                                      </p:tavLst>
                                    </p:anim>
                                    <p:anim calcmode="lin" valueType="num">
                                      <p:cBhvr>
                                        <p:cTn id="58" dur="10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3">
                                            <p:txEl>
                                              <p:pRg st="3" end="3"/>
                                            </p:txEl>
                                          </p:spTgt>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3">
                                            <p:txEl>
                                              <p:pRg st="3" end="3"/>
                                            </p:txEl>
                                          </p:spTgt>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3">
                                            <p:txEl>
                                              <p:pRg st="3" end="3"/>
                                            </p:txEl>
                                          </p:spTgt>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3">
                                            <p:txEl>
                                              <p:p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5" presetClass="entr" presetSubtype="0" fill="hold" nodeType="clickEffect">
                                  <p:stCondLst>
                                    <p:cond delay="0"/>
                                  </p:stCondLst>
                                  <p:childTnLst>
                                    <p:set>
                                      <p:cBhvr>
                                        <p:cTn id="66" dur="1" fill="hold">
                                          <p:stCondLst>
                                            <p:cond delay="0"/>
                                          </p:stCondLst>
                                        </p:cTn>
                                        <p:tgtEl>
                                          <p:spTgt spid="3">
                                            <p:txEl>
                                              <p:pRg st="4" end="4"/>
                                            </p:txEl>
                                          </p:spTgt>
                                        </p:tgtEl>
                                        <p:attrNameLst>
                                          <p:attrName>style.visibility</p:attrName>
                                        </p:attrNameLst>
                                      </p:cBhvr>
                                      <p:to>
                                        <p:strVal val="visible"/>
                                      </p:to>
                                    </p:set>
                                    <p:anim calcmode="lin" valueType="num">
                                      <p:cBhvr>
                                        <p:cTn id="67" dur="500" decel="50000" fill="hold">
                                          <p:stCondLst>
                                            <p:cond delay="0"/>
                                          </p:stCondLst>
                                        </p:cTn>
                                        <p:tgtEl>
                                          <p:spTgt spid="3">
                                            <p:txEl>
                                              <p:pRg st="4" end="4"/>
                                            </p:txEl>
                                          </p:spTgt>
                                        </p:tgtEl>
                                        <p:attrNameLst>
                                          <p:attrName>style.rotation</p:attrName>
                                        </p:attrNameLst>
                                      </p:cBhvr>
                                      <p:tavLst>
                                        <p:tav tm="0">
                                          <p:val>
                                            <p:fltVal val="-90"/>
                                          </p:val>
                                        </p:tav>
                                        <p:tav tm="100000">
                                          <p:val>
                                            <p:fltVal val="0"/>
                                          </p:val>
                                        </p:tav>
                                      </p:tavLst>
                                    </p:anim>
                                    <p:anim calcmode="lin" valueType="num">
                                      <p:cBhvr>
                                        <p:cTn id="68" dur="500" decel="50000" fill="hold">
                                          <p:stCondLst>
                                            <p:cond delay="0"/>
                                          </p:stCondLst>
                                        </p:cTn>
                                        <p:tgtEl>
                                          <p:spTgt spid="3">
                                            <p:txEl>
                                              <p:pRg st="4" end="4"/>
                                            </p:txEl>
                                          </p:spTgt>
                                        </p:tgtEl>
                                        <p:attrNameLst>
                                          <p:attrName>ppt_w</p:attrName>
                                        </p:attrNameLst>
                                      </p:cBhvr>
                                      <p:tavLst>
                                        <p:tav tm="0">
                                          <p:val>
                                            <p:strVal val="#ppt_w"/>
                                          </p:val>
                                        </p:tav>
                                        <p:tav tm="100000">
                                          <p:val>
                                            <p:strVal val="#ppt_w*.05"/>
                                          </p:val>
                                        </p:tav>
                                      </p:tavLst>
                                    </p:anim>
                                    <p:anim calcmode="lin" valueType="num">
                                      <p:cBhvr>
                                        <p:cTn id="69" dur="500" accel="50000" fill="hold">
                                          <p:stCondLst>
                                            <p:cond delay="500"/>
                                          </p:stCondLst>
                                        </p:cTn>
                                        <p:tgtEl>
                                          <p:spTgt spid="3">
                                            <p:txEl>
                                              <p:pRg st="4" end="4"/>
                                            </p:txEl>
                                          </p:spTgt>
                                        </p:tgtEl>
                                        <p:attrNameLst>
                                          <p:attrName>ppt_w</p:attrName>
                                        </p:attrNameLst>
                                      </p:cBhvr>
                                      <p:tavLst>
                                        <p:tav tm="0">
                                          <p:val>
                                            <p:strVal val="#ppt_w*.05"/>
                                          </p:val>
                                        </p:tav>
                                        <p:tav tm="100000">
                                          <p:val>
                                            <p:strVal val="#ppt_w"/>
                                          </p:val>
                                        </p:tav>
                                      </p:tavLst>
                                    </p:anim>
                                    <p:anim calcmode="lin" valueType="num">
                                      <p:cBhvr>
                                        <p:cTn id="70" dur="10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71" dur="500" decel="50000" fill="hold">
                                          <p:stCondLst>
                                            <p:cond delay="0"/>
                                          </p:stCondLst>
                                        </p:cTn>
                                        <p:tgtEl>
                                          <p:spTgt spid="3">
                                            <p:txEl>
                                              <p:pRg st="4" end="4"/>
                                            </p:txEl>
                                          </p:spTgt>
                                        </p:tgtEl>
                                        <p:attrNameLst>
                                          <p:attrName>ppt_x</p:attrName>
                                        </p:attrNameLst>
                                      </p:cBhvr>
                                      <p:tavLst>
                                        <p:tav tm="0">
                                          <p:val>
                                            <p:strVal val="#ppt_x+.4"/>
                                          </p:val>
                                        </p:tav>
                                        <p:tav tm="100000">
                                          <p:val>
                                            <p:strVal val="#ppt_x"/>
                                          </p:val>
                                        </p:tav>
                                      </p:tavLst>
                                    </p:anim>
                                    <p:anim calcmode="lin" valueType="num">
                                      <p:cBhvr>
                                        <p:cTn id="72" dur="500" decel="50000" fill="hold">
                                          <p:stCondLst>
                                            <p:cond delay="0"/>
                                          </p:stCondLst>
                                        </p:cTn>
                                        <p:tgtEl>
                                          <p:spTgt spid="3">
                                            <p:txEl>
                                              <p:pRg st="4" end="4"/>
                                            </p:txEl>
                                          </p:spTgt>
                                        </p:tgtEl>
                                        <p:attrNameLst>
                                          <p:attrName>ppt_y</p:attrName>
                                        </p:attrNameLst>
                                      </p:cBhvr>
                                      <p:tavLst>
                                        <p:tav tm="0">
                                          <p:val>
                                            <p:strVal val="#ppt_y-.2"/>
                                          </p:val>
                                        </p:tav>
                                        <p:tav tm="100000">
                                          <p:val>
                                            <p:strVal val="#ppt_y+.1"/>
                                          </p:val>
                                        </p:tav>
                                      </p:tavLst>
                                    </p:anim>
                                    <p:anim calcmode="lin" valueType="num">
                                      <p:cBhvr>
                                        <p:cTn id="73" dur="500" accel="50000" fill="hold">
                                          <p:stCondLst>
                                            <p:cond delay="500"/>
                                          </p:stCondLst>
                                        </p:cTn>
                                        <p:tgtEl>
                                          <p:spTgt spid="3">
                                            <p:txEl>
                                              <p:pRg st="4" end="4"/>
                                            </p:txEl>
                                          </p:spTgt>
                                        </p:tgtEl>
                                        <p:attrNameLst>
                                          <p:attrName>ppt_y</p:attrName>
                                        </p:attrNameLst>
                                      </p:cBhvr>
                                      <p:tavLst>
                                        <p:tav tm="0">
                                          <p:val>
                                            <p:strVal val="#ppt_y+.1"/>
                                          </p:val>
                                        </p:tav>
                                        <p:tav tm="100000">
                                          <p:val>
                                            <p:strVal val="#ppt_y"/>
                                          </p:val>
                                        </p:tav>
                                      </p:tavLst>
                                    </p:anim>
                                    <p:animEffect transition="in" filter="fade">
                                      <p:cBhvr>
                                        <p:cTn id="74" dur="1000" decel="50000">
                                          <p:stCondLst>
                                            <p:cond delay="0"/>
                                          </p:stCondLst>
                                        </p:cTn>
                                        <p:tgtEl>
                                          <p:spTgt spid="3">
                                            <p:txEl>
                                              <p:pRg st="4" end="4"/>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25" presetClass="entr" presetSubtype="0" fill="hold" nodeType="clickEffect">
                                  <p:stCondLst>
                                    <p:cond delay="0"/>
                                  </p:stCondLst>
                                  <p:childTnLst>
                                    <p:set>
                                      <p:cBhvr>
                                        <p:cTn id="78" dur="1" fill="hold">
                                          <p:stCondLst>
                                            <p:cond delay="0"/>
                                          </p:stCondLst>
                                        </p:cTn>
                                        <p:tgtEl>
                                          <p:spTgt spid="3">
                                            <p:txEl>
                                              <p:pRg st="5" end="5"/>
                                            </p:txEl>
                                          </p:spTgt>
                                        </p:tgtEl>
                                        <p:attrNameLst>
                                          <p:attrName>style.visibility</p:attrName>
                                        </p:attrNameLst>
                                      </p:cBhvr>
                                      <p:to>
                                        <p:strVal val="visible"/>
                                      </p:to>
                                    </p:set>
                                    <p:anim calcmode="lin" valueType="num">
                                      <p:cBhvr>
                                        <p:cTn id="79" dur="500" decel="50000" fill="hold">
                                          <p:stCondLst>
                                            <p:cond delay="0"/>
                                          </p:stCondLst>
                                        </p:cTn>
                                        <p:tgtEl>
                                          <p:spTgt spid="3">
                                            <p:txEl>
                                              <p:pRg st="5" end="5"/>
                                            </p:txEl>
                                          </p:spTgt>
                                        </p:tgtEl>
                                        <p:attrNameLst>
                                          <p:attrName>style.rotation</p:attrName>
                                        </p:attrNameLst>
                                      </p:cBhvr>
                                      <p:tavLst>
                                        <p:tav tm="0">
                                          <p:val>
                                            <p:fltVal val="-90"/>
                                          </p:val>
                                        </p:tav>
                                        <p:tav tm="100000">
                                          <p:val>
                                            <p:fltVal val="0"/>
                                          </p:val>
                                        </p:tav>
                                      </p:tavLst>
                                    </p:anim>
                                    <p:anim calcmode="lin" valueType="num">
                                      <p:cBhvr>
                                        <p:cTn id="80" dur="500" decel="50000" fill="hold">
                                          <p:stCondLst>
                                            <p:cond delay="0"/>
                                          </p:stCondLst>
                                        </p:cTn>
                                        <p:tgtEl>
                                          <p:spTgt spid="3">
                                            <p:txEl>
                                              <p:pRg st="5" end="5"/>
                                            </p:txEl>
                                          </p:spTgt>
                                        </p:tgtEl>
                                        <p:attrNameLst>
                                          <p:attrName>ppt_w</p:attrName>
                                        </p:attrNameLst>
                                      </p:cBhvr>
                                      <p:tavLst>
                                        <p:tav tm="0">
                                          <p:val>
                                            <p:strVal val="#ppt_w"/>
                                          </p:val>
                                        </p:tav>
                                        <p:tav tm="100000">
                                          <p:val>
                                            <p:strVal val="#ppt_w*.05"/>
                                          </p:val>
                                        </p:tav>
                                      </p:tavLst>
                                    </p:anim>
                                    <p:anim calcmode="lin" valueType="num">
                                      <p:cBhvr>
                                        <p:cTn id="81" dur="500" accel="50000" fill="hold">
                                          <p:stCondLst>
                                            <p:cond delay="500"/>
                                          </p:stCondLst>
                                        </p:cTn>
                                        <p:tgtEl>
                                          <p:spTgt spid="3">
                                            <p:txEl>
                                              <p:pRg st="5" end="5"/>
                                            </p:txEl>
                                          </p:spTgt>
                                        </p:tgtEl>
                                        <p:attrNameLst>
                                          <p:attrName>ppt_w</p:attrName>
                                        </p:attrNameLst>
                                      </p:cBhvr>
                                      <p:tavLst>
                                        <p:tav tm="0">
                                          <p:val>
                                            <p:strVal val="#ppt_w*.05"/>
                                          </p:val>
                                        </p:tav>
                                        <p:tav tm="100000">
                                          <p:val>
                                            <p:strVal val="#ppt_w"/>
                                          </p:val>
                                        </p:tav>
                                      </p:tavLst>
                                    </p:anim>
                                    <p:anim calcmode="lin" valueType="num">
                                      <p:cBhvr>
                                        <p:cTn id="82" dur="1000" fill="hold"/>
                                        <p:tgtEl>
                                          <p:spTgt spid="3">
                                            <p:txEl>
                                              <p:pRg st="5" end="5"/>
                                            </p:txEl>
                                          </p:spTgt>
                                        </p:tgtEl>
                                        <p:attrNameLst>
                                          <p:attrName>ppt_h</p:attrName>
                                        </p:attrNameLst>
                                      </p:cBhvr>
                                      <p:tavLst>
                                        <p:tav tm="0">
                                          <p:val>
                                            <p:strVal val="#ppt_h"/>
                                          </p:val>
                                        </p:tav>
                                        <p:tav tm="100000">
                                          <p:val>
                                            <p:strVal val="#ppt_h"/>
                                          </p:val>
                                        </p:tav>
                                      </p:tavLst>
                                    </p:anim>
                                    <p:anim calcmode="lin" valueType="num">
                                      <p:cBhvr>
                                        <p:cTn id="83" dur="500" decel="50000" fill="hold">
                                          <p:stCondLst>
                                            <p:cond delay="0"/>
                                          </p:stCondLst>
                                        </p:cTn>
                                        <p:tgtEl>
                                          <p:spTgt spid="3">
                                            <p:txEl>
                                              <p:pRg st="5" end="5"/>
                                            </p:txEl>
                                          </p:spTgt>
                                        </p:tgtEl>
                                        <p:attrNameLst>
                                          <p:attrName>ppt_x</p:attrName>
                                        </p:attrNameLst>
                                      </p:cBhvr>
                                      <p:tavLst>
                                        <p:tav tm="0">
                                          <p:val>
                                            <p:strVal val="#ppt_x+.4"/>
                                          </p:val>
                                        </p:tav>
                                        <p:tav tm="100000">
                                          <p:val>
                                            <p:strVal val="#ppt_x"/>
                                          </p:val>
                                        </p:tav>
                                      </p:tavLst>
                                    </p:anim>
                                    <p:anim calcmode="lin" valueType="num">
                                      <p:cBhvr>
                                        <p:cTn id="84" dur="500" decel="50000" fill="hold">
                                          <p:stCondLst>
                                            <p:cond delay="0"/>
                                          </p:stCondLst>
                                        </p:cTn>
                                        <p:tgtEl>
                                          <p:spTgt spid="3">
                                            <p:txEl>
                                              <p:pRg st="5" end="5"/>
                                            </p:txEl>
                                          </p:spTgt>
                                        </p:tgtEl>
                                        <p:attrNameLst>
                                          <p:attrName>ppt_y</p:attrName>
                                        </p:attrNameLst>
                                      </p:cBhvr>
                                      <p:tavLst>
                                        <p:tav tm="0">
                                          <p:val>
                                            <p:strVal val="#ppt_y-.2"/>
                                          </p:val>
                                        </p:tav>
                                        <p:tav tm="100000">
                                          <p:val>
                                            <p:strVal val="#ppt_y+.1"/>
                                          </p:val>
                                        </p:tav>
                                      </p:tavLst>
                                    </p:anim>
                                    <p:anim calcmode="lin" valueType="num">
                                      <p:cBhvr>
                                        <p:cTn id="85" dur="500" accel="50000" fill="hold">
                                          <p:stCondLst>
                                            <p:cond delay="500"/>
                                          </p:stCondLst>
                                        </p:cTn>
                                        <p:tgtEl>
                                          <p:spTgt spid="3">
                                            <p:txEl>
                                              <p:pRg st="5" end="5"/>
                                            </p:txEl>
                                          </p:spTgt>
                                        </p:tgtEl>
                                        <p:attrNameLst>
                                          <p:attrName>ppt_y</p:attrName>
                                        </p:attrNameLst>
                                      </p:cBhvr>
                                      <p:tavLst>
                                        <p:tav tm="0">
                                          <p:val>
                                            <p:strVal val="#ppt_y+.1"/>
                                          </p:val>
                                        </p:tav>
                                        <p:tav tm="100000">
                                          <p:val>
                                            <p:strVal val="#ppt_y"/>
                                          </p:val>
                                        </p:tav>
                                      </p:tavLst>
                                    </p:anim>
                                    <p:animEffect transition="in" filter="fade">
                                      <p:cBhvr>
                                        <p:cTn id="86" dur="1000" decel="50000">
                                          <p:stCondLst>
                                            <p:cond delay="0"/>
                                          </p:stCondLst>
                                        </p:cTn>
                                        <p:tgtEl>
                                          <p:spTgt spid="3">
                                            <p:txEl>
                                              <p:pRg st="5" end="5"/>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25" presetClass="entr" presetSubtype="0" fill="hold" nodeType="clickEffect">
                                  <p:stCondLst>
                                    <p:cond delay="0"/>
                                  </p:stCondLst>
                                  <p:childTnLst>
                                    <p:set>
                                      <p:cBhvr>
                                        <p:cTn id="90" dur="1" fill="hold">
                                          <p:stCondLst>
                                            <p:cond delay="0"/>
                                          </p:stCondLst>
                                        </p:cTn>
                                        <p:tgtEl>
                                          <p:spTgt spid="3">
                                            <p:txEl>
                                              <p:pRg st="6" end="6"/>
                                            </p:txEl>
                                          </p:spTgt>
                                        </p:tgtEl>
                                        <p:attrNameLst>
                                          <p:attrName>style.visibility</p:attrName>
                                        </p:attrNameLst>
                                      </p:cBhvr>
                                      <p:to>
                                        <p:strVal val="visible"/>
                                      </p:to>
                                    </p:set>
                                    <p:anim calcmode="lin" valueType="num">
                                      <p:cBhvr>
                                        <p:cTn id="91" dur="500" decel="50000" fill="hold">
                                          <p:stCondLst>
                                            <p:cond delay="0"/>
                                          </p:stCondLst>
                                        </p:cTn>
                                        <p:tgtEl>
                                          <p:spTgt spid="3">
                                            <p:txEl>
                                              <p:pRg st="6" end="6"/>
                                            </p:txEl>
                                          </p:spTgt>
                                        </p:tgtEl>
                                        <p:attrNameLst>
                                          <p:attrName>style.rotation</p:attrName>
                                        </p:attrNameLst>
                                      </p:cBhvr>
                                      <p:tavLst>
                                        <p:tav tm="0">
                                          <p:val>
                                            <p:fltVal val="-90"/>
                                          </p:val>
                                        </p:tav>
                                        <p:tav tm="100000">
                                          <p:val>
                                            <p:fltVal val="0"/>
                                          </p:val>
                                        </p:tav>
                                      </p:tavLst>
                                    </p:anim>
                                    <p:anim calcmode="lin" valueType="num">
                                      <p:cBhvr>
                                        <p:cTn id="92" dur="500" decel="50000" fill="hold">
                                          <p:stCondLst>
                                            <p:cond delay="0"/>
                                          </p:stCondLst>
                                        </p:cTn>
                                        <p:tgtEl>
                                          <p:spTgt spid="3">
                                            <p:txEl>
                                              <p:pRg st="6" end="6"/>
                                            </p:txEl>
                                          </p:spTgt>
                                        </p:tgtEl>
                                        <p:attrNameLst>
                                          <p:attrName>ppt_w</p:attrName>
                                        </p:attrNameLst>
                                      </p:cBhvr>
                                      <p:tavLst>
                                        <p:tav tm="0">
                                          <p:val>
                                            <p:strVal val="#ppt_w"/>
                                          </p:val>
                                        </p:tav>
                                        <p:tav tm="100000">
                                          <p:val>
                                            <p:strVal val="#ppt_w*.05"/>
                                          </p:val>
                                        </p:tav>
                                      </p:tavLst>
                                    </p:anim>
                                    <p:anim calcmode="lin" valueType="num">
                                      <p:cBhvr>
                                        <p:cTn id="93" dur="500" accel="50000" fill="hold">
                                          <p:stCondLst>
                                            <p:cond delay="500"/>
                                          </p:stCondLst>
                                        </p:cTn>
                                        <p:tgtEl>
                                          <p:spTgt spid="3">
                                            <p:txEl>
                                              <p:pRg st="6" end="6"/>
                                            </p:txEl>
                                          </p:spTgt>
                                        </p:tgtEl>
                                        <p:attrNameLst>
                                          <p:attrName>ppt_w</p:attrName>
                                        </p:attrNameLst>
                                      </p:cBhvr>
                                      <p:tavLst>
                                        <p:tav tm="0">
                                          <p:val>
                                            <p:strVal val="#ppt_w*.05"/>
                                          </p:val>
                                        </p:tav>
                                        <p:tav tm="100000">
                                          <p:val>
                                            <p:strVal val="#ppt_w"/>
                                          </p:val>
                                        </p:tav>
                                      </p:tavLst>
                                    </p:anim>
                                    <p:anim calcmode="lin" valueType="num">
                                      <p:cBhvr>
                                        <p:cTn id="94" dur="1000" fill="hold"/>
                                        <p:tgtEl>
                                          <p:spTgt spid="3">
                                            <p:txEl>
                                              <p:pRg st="6" end="6"/>
                                            </p:txEl>
                                          </p:spTgt>
                                        </p:tgtEl>
                                        <p:attrNameLst>
                                          <p:attrName>ppt_h</p:attrName>
                                        </p:attrNameLst>
                                      </p:cBhvr>
                                      <p:tavLst>
                                        <p:tav tm="0">
                                          <p:val>
                                            <p:strVal val="#ppt_h"/>
                                          </p:val>
                                        </p:tav>
                                        <p:tav tm="100000">
                                          <p:val>
                                            <p:strVal val="#ppt_h"/>
                                          </p:val>
                                        </p:tav>
                                      </p:tavLst>
                                    </p:anim>
                                    <p:anim calcmode="lin" valueType="num">
                                      <p:cBhvr>
                                        <p:cTn id="95" dur="500" decel="50000" fill="hold">
                                          <p:stCondLst>
                                            <p:cond delay="0"/>
                                          </p:stCondLst>
                                        </p:cTn>
                                        <p:tgtEl>
                                          <p:spTgt spid="3">
                                            <p:txEl>
                                              <p:pRg st="6" end="6"/>
                                            </p:txEl>
                                          </p:spTgt>
                                        </p:tgtEl>
                                        <p:attrNameLst>
                                          <p:attrName>ppt_x</p:attrName>
                                        </p:attrNameLst>
                                      </p:cBhvr>
                                      <p:tavLst>
                                        <p:tav tm="0">
                                          <p:val>
                                            <p:strVal val="#ppt_x+.4"/>
                                          </p:val>
                                        </p:tav>
                                        <p:tav tm="100000">
                                          <p:val>
                                            <p:strVal val="#ppt_x"/>
                                          </p:val>
                                        </p:tav>
                                      </p:tavLst>
                                    </p:anim>
                                    <p:anim calcmode="lin" valueType="num">
                                      <p:cBhvr>
                                        <p:cTn id="96" dur="500" decel="50000" fill="hold">
                                          <p:stCondLst>
                                            <p:cond delay="0"/>
                                          </p:stCondLst>
                                        </p:cTn>
                                        <p:tgtEl>
                                          <p:spTgt spid="3">
                                            <p:txEl>
                                              <p:pRg st="6" end="6"/>
                                            </p:txEl>
                                          </p:spTgt>
                                        </p:tgtEl>
                                        <p:attrNameLst>
                                          <p:attrName>ppt_y</p:attrName>
                                        </p:attrNameLst>
                                      </p:cBhvr>
                                      <p:tavLst>
                                        <p:tav tm="0">
                                          <p:val>
                                            <p:strVal val="#ppt_y-.2"/>
                                          </p:val>
                                        </p:tav>
                                        <p:tav tm="100000">
                                          <p:val>
                                            <p:strVal val="#ppt_y+.1"/>
                                          </p:val>
                                        </p:tav>
                                      </p:tavLst>
                                    </p:anim>
                                    <p:anim calcmode="lin" valueType="num">
                                      <p:cBhvr>
                                        <p:cTn id="97" dur="500" accel="50000" fill="hold">
                                          <p:stCondLst>
                                            <p:cond delay="500"/>
                                          </p:stCondLst>
                                        </p:cTn>
                                        <p:tgtEl>
                                          <p:spTgt spid="3">
                                            <p:txEl>
                                              <p:pRg st="6" end="6"/>
                                            </p:txEl>
                                          </p:spTgt>
                                        </p:tgtEl>
                                        <p:attrNameLst>
                                          <p:attrName>ppt_y</p:attrName>
                                        </p:attrNameLst>
                                      </p:cBhvr>
                                      <p:tavLst>
                                        <p:tav tm="0">
                                          <p:val>
                                            <p:strVal val="#ppt_y+.1"/>
                                          </p:val>
                                        </p:tav>
                                        <p:tav tm="100000">
                                          <p:val>
                                            <p:strVal val="#ppt_y"/>
                                          </p:val>
                                        </p:tav>
                                      </p:tavLst>
                                    </p:anim>
                                    <p:animEffect transition="in" filter="fade">
                                      <p:cBhvr>
                                        <p:cTn id="98" dur="1000" decel="50000">
                                          <p:stCondLst>
                                            <p:cond delay="0"/>
                                          </p:stCondLst>
                                        </p:cTn>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525000" cy="1219200"/>
          </a:xfrm>
        </p:spPr>
        <p:txBody>
          <a:bodyPr>
            <a:normAutofit fontScale="90000"/>
          </a:bodyPr>
          <a:lstStyle/>
          <a:p>
            <a:r>
              <a:rPr lang="ar-SA" b="1" dirty="0" smtClean="0">
                <a:solidFill>
                  <a:srgbClr val="C00000"/>
                </a:solidFill>
                <a:cs typeface="+mn-cs"/>
              </a:rPr>
              <a:t/>
            </a:r>
            <a:br>
              <a:rPr lang="ar-SA" b="1" dirty="0" smtClean="0">
                <a:solidFill>
                  <a:srgbClr val="C00000"/>
                </a:solidFill>
                <a:cs typeface="+mn-cs"/>
              </a:rPr>
            </a:br>
            <a:r>
              <a:rPr lang="ar-SA" sz="6000" b="1" dirty="0" smtClean="0">
                <a:solidFill>
                  <a:srgbClr val="7030A0"/>
                </a:solidFill>
              </a:rPr>
              <a:t> </a:t>
            </a:r>
            <a:r>
              <a:rPr lang="ar-SA" sz="4000" b="1" dirty="0" smtClean="0">
                <a:solidFill>
                  <a:srgbClr val="7030A0"/>
                </a:solidFill>
              </a:rPr>
              <a:t>الحدود المفروضة على العلاج الواقعي _وجهة النظر </a:t>
            </a:r>
            <a:r>
              <a:rPr lang="ar-SA" sz="4000" b="1" dirty="0" err="1" smtClean="0">
                <a:solidFill>
                  <a:srgbClr val="7030A0"/>
                </a:solidFill>
              </a:rPr>
              <a:t>المؤيده</a:t>
            </a:r>
            <a:r>
              <a:rPr lang="ar-SA" sz="4000" b="1" dirty="0" smtClean="0">
                <a:solidFill>
                  <a:srgbClr val="7030A0"/>
                </a:solidFill>
              </a:rPr>
              <a:t> :</a:t>
            </a:r>
            <a:endParaRPr lang="ar-SA" dirty="0">
              <a:cs typeface="+mn-cs"/>
            </a:endParaRPr>
          </a:p>
        </p:txBody>
      </p:sp>
      <p:sp>
        <p:nvSpPr>
          <p:cNvPr id="3" name="عنصر نائب للمحتوى 2"/>
          <p:cNvSpPr>
            <a:spLocks noGrp="1"/>
          </p:cNvSpPr>
          <p:nvPr>
            <p:ph idx="1"/>
          </p:nvPr>
        </p:nvSpPr>
        <p:spPr>
          <a:xfrm>
            <a:off x="457201" y="1676400"/>
            <a:ext cx="8763000" cy="4612704"/>
          </a:xfrm>
          <a:noFill/>
        </p:spPr>
        <p:txBody>
          <a:bodyPr>
            <a:noAutofit/>
          </a:bodyPr>
          <a:lstStyle/>
          <a:p>
            <a:pPr lvl="0"/>
            <a:r>
              <a:rPr lang="ar-SA" dirty="0" smtClean="0"/>
              <a:t>وضوح المفاهيم مع تحديد </a:t>
            </a:r>
            <a:r>
              <a:rPr lang="ar-SA" dirty="0" err="1" smtClean="0"/>
              <a:t>اغراض</a:t>
            </a:r>
            <a:r>
              <a:rPr lang="ar-SA" dirty="0" smtClean="0"/>
              <a:t> معينه للعلاج محاولة ملامسة الواقع استنادا </a:t>
            </a:r>
            <a:r>
              <a:rPr lang="ar-SA" dirty="0" err="1" smtClean="0"/>
              <a:t>الى</a:t>
            </a:r>
            <a:r>
              <a:rPr lang="ar-SA" dirty="0" smtClean="0"/>
              <a:t> مجموعه من </a:t>
            </a:r>
            <a:r>
              <a:rPr lang="ar-SA" dirty="0" err="1" smtClean="0"/>
              <a:t>الاساليب</a:t>
            </a:r>
            <a:r>
              <a:rPr lang="ar-SA" dirty="0" smtClean="0"/>
              <a:t> </a:t>
            </a:r>
            <a:r>
              <a:rPr lang="ar-SA" dirty="0" err="1" smtClean="0"/>
              <a:t>الاخلاقيه</a:t>
            </a:r>
            <a:r>
              <a:rPr lang="ar-SA" dirty="0" smtClean="0"/>
              <a:t> </a:t>
            </a:r>
            <a:r>
              <a:rPr lang="ar-SA" dirty="0" err="1" smtClean="0"/>
              <a:t>العقلانيه</a:t>
            </a:r>
            <a:r>
              <a:rPr lang="ar-SA" dirty="0" smtClean="0"/>
              <a:t> بعيدا عن الرموز </a:t>
            </a:r>
            <a:r>
              <a:rPr lang="ar-SA" dirty="0" err="1" smtClean="0"/>
              <a:t>الغامضه</a:t>
            </a:r>
            <a:endParaRPr lang="en-US" dirty="0" smtClean="0"/>
          </a:p>
          <a:p>
            <a:pPr lvl="0"/>
            <a:r>
              <a:rPr lang="ar-SA" dirty="0" smtClean="0"/>
              <a:t>الاعتماد على التخطيط </a:t>
            </a:r>
            <a:r>
              <a:rPr lang="ar-SA" dirty="0" err="1" smtClean="0"/>
              <a:t>كاسلوب</a:t>
            </a:r>
            <a:r>
              <a:rPr lang="ar-SA" dirty="0" smtClean="0"/>
              <a:t> علمي يزيد من فاعلية </a:t>
            </a:r>
            <a:r>
              <a:rPr lang="ar-SA" dirty="0" err="1" smtClean="0"/>
              <a:t>الاداء</a:t>
            </a:r>
            <a:endParaRPr lang="en-US" dirty="0" smtClean="0"/>
          </a:p>
          <a:p>
            <a:pPr lvl="0"/>
            <a:r>
              <a:rPr lang="ar-SA" dirty="0" smtClean="0"/>
              <a:t>التركيز على جوانب القوه </a:t>
            </a:r>
            <a:r>
              <a:rPr lang="ar-SA" dirty="0" err="1" smtClean="0"/>
              <a:t>الموجوده</a:t>
            </a:r>
            <a:r>
              <a:rPr lang="ar-SA" dirty="0" smtClean="0"/>
              <a:t> في شخصية العميل واستثمارها لصالحه</a:t>
            </a:r>
            <a:endParaRPr lang="en-US" dirty="0" smtClean="0"/>
          </a:p>
          <a:p>
            <a:pPr lvl="0"/>
            <a:r>
              <a:rPr lang="ar-SA" dirty="0" smtClean="0"/>
              <a:t>هذا العلاج يحقق بعض الفوائد على المستوى الوقائي كما يمكن ممارسته على المستوى الفردي والجماعي</a:t>
            </a:r>
            <a:endParaRPr lang="en-US" dirty="0" smtClean="0"/>
          </a:p>
          <a:p>
            <a:pPr algn="just">
              <a:buNone/>
            </a:pPr>
            <a:endParaRPr lang="ar-SA" sz="32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39" presetClass="entr" presetSubtype="0" accel="10000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p:cTn id="19" dur="500" fill="hold"/>
                                        <p:tgtEl>
                                          <p:spTgt spid="3">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0" dur="500" fill="hold"/>
                                        <p:tgtEl>
                                          <p:spTgt spid="3">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1" dur="500" fill="hold"/>
                                        <p:tgtEl>
                                          <p:spTgt spid="3">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22"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9" presetClass="entr" presetSubtype="0" accel="100000" fill="hold"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 calcmode="lin" valueType="num">
                                      <p:cBhvr>
                                        <p:cTn id="27" dur="500" fill="hold"/>
                                        <p:tgtEl>
                                          <p:spTgt spid="3">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8" dur="500" fill="hold"/>
                                        <p:tgtEl>
                                          <p:spTgt spid="3">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9" dur="500" fill="hold"/>
                                        <p:tgtEl>
                                          <p:spTgt spid="3">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30"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9" presetClass="entr" presetSubtype="0" accel="100000" fill="hold"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 calcmode="lin" valueType="num">
                                      <p:cBhvr>
                                        <p:cTn id="35" dur="500" fill="hold"/>
                                        <p:tgtEl>
                                          <p:spTgt spid="3">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6" dur="500" fill="hold"/>
                                        <p:tgtEl>
                                          <p:spTgt spid="3">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7" dur="500" fill="hold"/>
                                        <p:tgtEl>
                                          <p:spTgt spid="3">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38"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39" presetClass="entr" presetSubtype="0" accel="100000"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 calcmode="lin" valueType="num">
                                      <p:cBhvr>
                                        <p:cTn id="43" dur="500" fill="hold"/>
                                        <p:tgtEl>
                                          <p:spTgt spid="3">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4" dur="500" fill="hold"/>
                                        <p:tgtEl>
                                          <p:spTgt spid="3">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5" dur="500" fill="hold"/>
                                        <p:tgtEl>
                                          <p:spTgt spid="3">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4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525000" cy="1219200"/>
          </a:xfrm>
        </p:spPr>
        <p:txBody>
          <a:bodyPr>
            <a:normAutofit fontScale="90000"/>
          </a:bodyPr>
          <a:lstStyle/>
          <a:p>
            <a:r>
              <a:rPr lang="ar-SA" b="1" dirty="0" smtClean="0">
                <a:solidFill>
                  <a:srgbClr val="C00000"/>
                </a:solidFill>
                <a:cs typeface="+mn-cs"/>
              </a:rPr>
              <a:t/>
            </a:r>
            <a:br>
              <a:rPr lang="ar-SA" b="1" dirty="0" smtClean="0">
                <a:solidFill>
                  <a:srgbClr val="C00000"/>
                </a:solidFill>
                <a:cs typeface="+mn-cs"/>
              </a:rPr>
            </a:br>
            <a:r>
              <a:rPr lang="ar-SA" sz="6000" b="1" dirty="0" smtClean="0">
                <a:solidFill>
                  <a:srgbClr val="7030A0"/>
                </a:solidFill>
              </a:rPr>
              <a:t> </a:t>
            </a:r>
            <a:r>
              <a:rPr lang="ar-SA" sz="4000" b="1" dirty="0" smtClean="0">
                <a:solidFill>
                  <a:srgbClr val="7030A0"/>
                </a:solidFill>
              </a:rPr>
              <a:t>الحدود المفروضة على العلاج الواقعي _</a:t>
            </a:r>
            <a:r>
              <a:rPr lang="ar-SA" sz="3600" b="1" dirty="0" smtClean="0">
                <a:solidFill>
                  <a:srgbClr val="7030A0"/>
                </a:solidFill>
              </a:rPr>
              <a:t>وجهة النظر </a:t>
            </a:r>
            <a:r>
              <a:rPr lang="ar-SA" sz="3600" b="1" dirty="0" err="1" smtClean="0">
                <a:solidFill>
                  <a:srgbClr val="7030A0"/>
                </a:solidFill>
              </a:rPr>
              <a:t>المعارضه</a:t>
            </a:r>
            <a:r>
              <a:rPr lang="ar-SA" sz="3600" b="1" dirty="0" smtClean="0">
                <a:solidFill>
                  <a:srgbClr val="7030A0"/>
                </a:solidFill>
              </a:rPr>
              <a:t> :</a:t>
            </a:r>
            <a:r>
              <a:rPr lang="en-US" sz="3600" dirty="0" smtClean="0">
                <a:solidFill>
                  <a:srgbClr val="7030A0"/>
                </a:solidFill>
              </a:rPr>
              <a:t/>
            </a:r>
            <a:br>
              <a:rPr lang="en-US" sz="3600" dirty="0" smtClean="0">
                <a:solidFill>
                  <a:srgbClr val="7030A0"/>
                </a:solidFill>
              </a:rPr>
            </a:br>
            <a:endParaRPr lang="ar-SA" dirty="0">
              <a:cs typeface="+mn-cs"/>
            </a:endParaRPr>
          </a:p>
        </p:txBody>
      </p:sp>
      <p:sp>
        <p:nvSpPr>
          <p:cNvPr id="3" name="عنصر نائب للمحتوى 2"/>
          <p:cNvSpPr>
            <a:spLocks noGrp="1"/>
          </p:cNvSpPr>
          <p:nvPr>
            <p:ph idx="1"/>
          </p:nvPr>
        </p:nvSpPr>
        <p:spPr>
          <a:xfrm>
            <a:off x="0" y="1447800"/>
            <a:ext cx="9220201" cy="4841304"/>
          </a:xfrm>
          <a:noFill/>
        </p:spPr>
        <p:txBody>
          <a:bodyPr>
            <a:noAutofit/>
          </a:bodyPr>
          <a:lstStyle/>
          <a:p>
            <a:pPr lvl="0"/>
            <a:r>
              <a:rPr lang="ar-SA" sz="2800" dirty="0" smtClean="0"/>
              <a:t>عدم اكتمال </a:t>
            </a:r>
            <a:r>
              <a:rPr lang="ar-SA" sz="2800" dirty="0" err="1" smtClean="0"/>
              <a:t>الاطار</a:t>
            </a:r>
            <a:r>
              <a:rPr lang="ar-SA" sz="2800" dirty="0" smtClean="0"/>
              <a:t> النظري لهذا العلاج وانه مازال في طور التكوين</a:t>
            </a:r>
            <a:endParaRPr lang="en-US" sz="2800" dirty="0" smtClean="0"/>
          </a:p>
          <a:p>
            <a:pPr lvl="0"/>
            <a:r>
              <a:rPr lang="ar-SA" sz="2800" dirty="0" smtClean="0"/>
              <a:t>اعتماد </a:t>
            </a:r>
            <a:r>
              <a:rPr lang="ar-SA" sz="2800" dirty="0" err="1" smtClean="0"/>
              <a:t>ه</a:t>
            </a:r>
            <a:r>
              <a:rPr lang="ar-SA" sz="2800" dirty="0" smtClean="0"/>
              <a:t> بشكل كبير على الجانب اللفظي والحوار المنطقي دون تعميم تطبيقه مع الحالات التي تعاني من اضطراب مثل حالات </a:t>
            </a:r>
            <a:r>
              <a:rPr lang="ar-SA" sz="2800" dirty="0" err="1" smtClean="0"/>
              <a:t>الاطفال</a:t>
            </a:r>
            <a:r>
              <a:rPr lang="ar-SA" sz="2800" dirty="0" smtClean="0"/>
              <a:t> والتخلف العقلي </a:t>
            </a:r>
            <a:r>
              <a:rPr lang="ar-SA" sz="2800" dirty="0" err="1" smtClean="0"/>
              <a:t>والامراض</a:t>
            </a:r>
            <a:r>
              <a:rPr lang="ar-SA" sz="2800" dirty="0" smtClean="0"/>
              <a:t> </a:t>
            </a:r>
            <a:r>
              <a:rPr lang="ar-SA" sz="2800" dirty="0" err="1" smtClean="0"/>
              <a:t>الذهانيه</a:t>
            </a:r>
            <a:endParaRPr lang="en-US" sz="2800" dirty="0" smtClean="0"/>
          </a:p>
          <a:p>
            <a:pPr lvl="0"/>
            <a:r>
              <a:rPr lang="ar-SA" sz="2800" dirty="0" smtClean="0"/>
              <a:t>هناك تعارض بين مطالبة </a:t>
            </a:r>
            <a:r>
              <a:rPr lang="ar-SA" sz="2800" dirty="0" err="1" smtClean="0"/>
              <a:t>الاخصائي</a:t>
            </a:r>
            <a:r>
              <a:rPr lang="ar-SA" sz="2800" dirty="0" smtClean="0"/>
              <a:t> الاجتماعي بالاندماج السريع في علاقة مهنية مع العميل وبين مطالبته بالتركيز على السلوك ولبس المشاعر</a:t>
            </a:r>
            <a:endParaRPr lang="en-US" sz="2800" dirty="0" smtClean="0"/>
          </a:p>
          <a:p>
            <a:pPr lvl="0"/>
            <a:r>
              <a:rPr lang="ar-SA" sz="2800" dirty="0" smtClean="0"/>
              <a:t>عدم تحديد معايير موضوعيه لقياس سلوك العميل والحكم عليه</a:t>
            </a:r>
            <a:endParaRPr lang="en-US" sz="2800" dirty="0" smtClean="0"/>
          </a:p>
          <a:p>
            <a:pPr lvl="0"/>
            <a:r>
              <a:rPr lang="ar-SA" sz="2800" dirty="0" err="1" smtClean="0"/>
              <a:t>ان</a:t>
            </a:r>
            <a:r>
              <a:rPr lang="ar-SA" sz="2800" dirty="0" smtClean="0"/>
              <a:t> مبدأ عدم استخدام </a:t>
            </a:r>
            <a:r>
              <a:rPr lang="ar-SA" sz="2800" dirty="0" err="1" smtClean="0"/>
              <a:t>اساليب</a:t>
            </a:r>
            <a:r>
              <a:rPr lang="ar-SA" sz="2800" dirty="0" smtClean="0"/>
              <a:t> العقاب </a:t>
            </a:r>
            <a:r>
              <a:rPr lang="ar-SA" sz="2800" dirty="0" err="1" smtClean="0"/>
              <a:t>ايا</a:t>
            </a:r>
            <a:r>
              <a:rPr lang="ar-SA" sz="2800" dirty="0" smtClean="0"/>
              <a:t> كان نوعها مع عدم مناقشة </a:t>
            </a:r>
            <a:r>
              <a:rPr lang="ar-SA" sz="2800" dirty="0" err="1" smtClean="0"/>
              <a:t>الاعذار</a:t>
            </a:r>
            <a:r>
              <a:rPr lang="ar-SA" sz="2800" dirty="0" smtClean="0"/>
              <a:t> هي </a:t>
            </a:r>
            <a:r>
              <a:rPr lang="ar-SA" sz="2800" dirty="0" err="1" smtClean="0"/>
              <a:t>امور</a:t>
            </a:r>
            <a:r>
              <a:rPr lang="ar-SA" sz="2800" dirty="0" smtClean="0"/>
              <a:t> تعتقد </a:t>
            </a:r>
            <a:r>
              <a:rPr lang="ar-SA" sz="2800" dirty="0" err="1" smtClean="0"/>
              <a:t>ان</a:t>
            </a:r>
            <a:r>
              <a:rPr lang="ar-SA" sz="2800" dirty="0" smtClean="0"/>
              <a:t> لها حدودا وليست مطلقه</a:t>
            </a:r>
            <a:endParaRPr lang="en-US" sz="2800" dirty="0" smtClean="0"/>
          </a:p>
          <a:p>
            <a:pPr algn="just">
              <a:buNone/>
            </a:pPr>
            <a:endParaRPr lang="ar-SA" sz="28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39" presetClass="entr" presetSubtype="0" accel="10000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p:cTn id="19" dur="500" fill="hold"/>
                                        <p:tgtEl>
                                          <p:spTgt spid="3">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0" dur="500" fill="hold"/>
                                        <p:tgtEl>
                                          <p:spTgt spid="3">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1" dur="500" fill="hold"/>
                                        <p:tgtEl>
                                          <p:spTgt spid="3">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22"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9" presetClass="entr" presetSubtype="0" accel="100000" fill="hold"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 calcmode="lin" valueType="num">
                                      <p:cBhvr>
                                        <p:cTn id="27" dur="500" fill="hold"/>
                                        <p:tgtEl>
                                          <p:spTgt spid="3">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8" dur="500" fill="hold"/>
                                        <p:tgtEl>
                                          <p:spTgt spid="3">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9" dur="500" fill="hold"/>
                                        <p:tgtEl>
                                          <p:spTgt spid="3">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30"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9" presetClass="entr" presetSubtype="0" accel="100000" fill="hold"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 calcmode="lin" valueType="num">
                                      <p:cBhvr>
                                        <p:cTn id="35" dur="500" fill="hold"/>
                                        <p:tgtEl>
                                          <p:spTgt spid="3">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6" dur="500" fill="hold"/>
                                        <p:tgtEl>
                                          <p:spTgt spid="3">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7" dur="500" fill="hold"/>
                                        <p:tgtEl>
                                          <p:spTgt spid="3">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38"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39" presetClass="entr" presetSubtype="0" accel="100000"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 calcmode="lin" valueType="num">
                                      <p:cBhvr>
                                        <p:cTn id="43" dur="500" fill="hold"/>
                                        <p:tgtEl>
                                          <p:spTgt spid="3">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4" dur="500" fill="hold"/>
                                        <p:tgtEl>
                                          <p:spTgt spid="3">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5" dur="500" fill="hold"/>
                                        <p:tgtEl>
                                          <p:spTgt spid="3">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4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39" presetClass="entr" presetSubtype="0" accel="100000" fill="hold" nodeType="clickEffect">
                                  <p:stCondLst>
                                    <p:cond delay="0"/>
                                  </p:stCondLst>
                                  <p:childTnLst>
                                    <p:set>
                                      <p:cBhvr>
                                        <p:cTn id="50" dur="1" fill="hold">
                                          <p:stCondLst>
                                            <p:cond delay="0"/>
                                          </p:stCondLst>
                                        </p:cTn>
                                        <p:tgtEl>
                                          <p:spTgt spid="3">
                                            <p:txEl>
                                              <p:pRg st="4" end="4"/>
                                            </p:txEl>
                                          </p:spTgt>
                                        </p:tgtEl>
                                        <p:attrNameLst>
                                          <p:attrName>style.visibility</p:attrName>
                                        </p:attrNameLst>
                                      </p:cBhvr>
                                      <p:to>
                                        <p:strVal val="visible"/>
                                      </p:to>
                                    </p:set>
                                    <p:anim calcmode="lin" valueType="num">
                                      <p:cBhvr>
                                        <p:cTn id="51" dur="500" fill="hold"/>
                                        <p:tgtEl>
                                          <p:spTgt spid="3">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52" dur="500" fill="hold"/>
                                        <p:tgtEl>
                                          <p:spTgt spid="3">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53" dur="500" fill="hold"/>
                                        <p:tgtEl>
                                          <p:spTgt spid="3">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54"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600201" y="260648"/>
            <a:ext cx="7810500" cy="1156990"/>
          </a:xfrm>
        </p:spPr>
        <p:txBody>
          <a:bodyPr>
            <a:normAutofit/>
          </a:bodyPr>
          <a:lstStyle/>
          <a:p>
            <a:r>
              <a:rPr lang="ar-SA" b="1" dirty="0" smtClean="0">
                <a:solidFill>
                  <a:srgbClr val="FF0000"/>
                </a:solidFill>
                <a:cs typeface="Arial" pitchFamily="34" charset="0"/>
              </a:rPr>
              <a:t>تابع : ماهية العلاج التمركز حول العميل </a:t>
            </a:r>
            <a:r>
              <a:rPr lang="ar-SA" b="1" dirty="0" smtClean="0">
                <a:solidFill>
                  <a:srgbClr val="FF0000"/>
                </a:solidFill>
              </a:rPr>
              <a:t>:</a:t>
            </a:r>
            <a:endParaRPr lang="ar-SA" dirty="0">
              <a:solidFill>
                <a:srgbClr val="FF0000"/>
              </a:solidFill>
            </a:endParaRPr>
          </a:p>
        </p:txBody>
      </p:sp>
      <p:sp>
        <p:nvSpPr>
          <p:cNvPr id="3" name="عنصر نائب للمحتوى 2"/>
          <p:cNvSpPr>
            <a:spLocks noGrp="1"/>
          </p:cNvSpPr>
          <p:nvPr>
            <p:ph idx="1"/>
          </p:nvPr>
        </p:nvSpPr>
        <p:spPr>
          <a:xfrm>
            <a:off x="457200" y="1447800"/>
            <a:ext cx="8904194" cy="4896544"/>
          </a:xfrm>
          <a:noFill/>
        </p:spPr>
        <p:txBody>
          <a:bodyPr>
            <a:normAutofit/>
          </a:bodyPr>
          <a:lstStyle/>
          <a:p>
            <a:pPr algn="just" rtl="1"/>
            <a:r>
              <a:rPr lang="ar-SA" sz="3600" dirty="0" smtClean="0"/>
              <a:t>يتجه هذا العلاج نحو إيجاد أكبر قدر ممكن من التقارب أو التطابق بين </a:t>
            </a:r>
            <a:r>
              <a:rPr lang="ar-SA" sz="3600" u="sng" dirty="0" smtClean="0">
                <a:solidFill>
                  <a:srgbClr val="002060"/>
                </a:solidFill>
              </a:rPr>
              <a:t>مفهوم الذات المدرك </a:t>
            </a:r>
            <a:r>
              <a:rPr lang="ar-SA" sz="3600" u="sng" dirty="0" smtClean="0">
                <a:solidFill>
                  <a:srgbClr val="FFC000"/>
                </a:solidFill>
              </a:rPr>
              <a:t>ومفهوم الذات المثالي </a:t>
            </a:r>
            <a:r>
              <a:rPr lang="ar-SA" sz="3600" dirty="0" smtClean="0"/>
              <a:t>للوصول بالعميل في النهاية إلى تقبل ذاته وتقبل الآخرين وبمعنى آخر يتحقق له النمو النفسي المطلوب .</a:t>
            </a:r>
          </a:p>
          <a:p>
            <a:pPr algn="just" rtl="1"/>
            <a:r>
              <a:rPr lang="ar-SA" sz="3600" dirty="0" smtClean="0"/>
              <a:t>بمعنى آخر استقلال العميل وتكامل شخصيته وزيادة تقبله لذاته وزيادة إحساسه بالمسئولية ويصبح أكثر استبصارا بأسباب مشكلته . </a:t>
            </a:r>
            <a:endParaRPr lang="en-US" sz="3600" dirty="0" smtClean="0"/>
          </a:p>
          <a:p>
            <a:r>
              <a:rPr lang="ar-SA" sz="3200" b="1" dirty="0" smtClean="0">
                <a:cs typeface="DecoType Naskh" pitchFamily="2" charset="-78"/>
              </a:rPr>
              <a:t> </a:t>
            </a:r>
            <a:endParaRPr lang="en-US" sz="3200" b="1" dirty="0">
              <a:cs typeface="DecoType Naskh" pitchFamily="2" charset="-78"/>
            </a:endParaRPr>
          </a:p>
          <a:p>
            <a:pPr>
              <a:buNone/>
            </a:pPr>
            <a:endParaRPr lang="ar-SA" sz="3200" b="1" dirty="0">
              <a:cs typeface="DecoType Naskh"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1447800"/>
            <a:ext cx="9711529" cy="5221560"/>
          </a:xfrm>
          <a:noFill/>
        </p:spPr>
        <p:txBody>
          <a:bodyPr>
            <a:normAutofit fontScale="62500" lnSpcReduction="20000"/>
          </a:bodyPr>
          <a:lstStyle/>
          <a:p>
            <a:pPr lvl="0" rtl="1"/>
            <a:r>
              <a:rPr lang="ar-SA" sz="6400" b="1" dirty="0" smtClean="0">
                <a:solidFill>
                  <a:srgbClr val="FF0000"/>
                </a:solidFill>
              </a:rPr>
              <a:t>1 </a:t>
            </a:r>
            <a:r>
              <a:rPr lang="ar-SA" sz="6400" b="1" dirty="0" err="1" smtClean="0">
                <a:solidFill>
                  <a:srgbClr val="FF0000"/>
                </a:solidFill>
              </a:rPr>
              <a:t>ـ</a:t>
            </a:r>
            <a:r>
              <a:rPr lang="ar-SA" sz="6400" b="1" dirty="0" smtClean="0">
                <a:solidFill>
                  <a:srgbClr val="FF0000"/>
                </a:solidFill>
              </a:rPr>
              <a:t> الذات</a:t>
            </a:r>
            <a:endParaRPr lang="en-US" sz="6400" dirty="0" smtClean="0">
              <a:solidFill>
                <a:srgbClr val="FF0000"/>
              </a:solidFill>
            </a:endParaRPr>
          </a:p>
          <a:p>
            <a:pPr algn="just" rtl="1"/>
            <a:r>
              <a:rPr lang="ar-SA" sz="5100" dirty="0" smtClean="0"/>
              <a:t>هي وحدة دينامية نشطه داخل الكائن الحي تمنحه الدافعية للنمو والانجاز وهي تنمو وتتغير من خلال تفاعلها مع المجال الظاهري</a:t>
            </a:r>
            <a:endParaRPr lang="en-US" sz="5100" dirty="0" smtClean="0"/>
          </a:p>
          <a:p>
            <a:pPr algn="just" rtl="1"/>
            <a:r>
              <a:rPr lang="ar-SA" sz="5100" dirty="0" smtClean="0"/>
              <a:t>يرى روجرز أن الذات تتشكل نتيجة استجابات الفرد لمؤثرات البيئة ومن إدراك الفرد وللبيئة والعلاقات مع الآخرين </a:t>
            </a:r>
            <a:endParaRPr lang="en-US" sz="5100" dirty="0" smtClean="0"/>
          </a:p>
          <a:p>
            <a:pPr algn="just" rtl="1"/>
            <a:r>
              <a:rPr lang="ar-SA" sz="6400" dirty="0" smtClean="0">
                <a:solidFill>
                  <a:srgbClr val="FF0000"/>
                </a:solidFill>
              </a:rPr>
              <a:t>2 </a:t>
            </a:r>
            <a:r>
              <a:rPr lang="ar-SA" sz="6400" b="1" dirty="0" smtClean="0">
                <a:solidFill>
                  <a:srgbClr val="FF0000"/>
                </a:solidFill>
              </a:rPr>
              <a:t>- الخبرة</a:t>
            </a:r>
            <a:endParaRPr lang="en-US" sz="5100" dirty="0" smtClean="0">
              <a:solidFill>
                <a:srgbClr val="FF0000"/>
              </a:solidFill>
            </a:endParaRPr>
          </a:p>
          <a:p>
            <a:pPr algn="just" rtl="1"/>
            <a:r>
              <a:rPr lang="ar-SA" sz="5100" dirty="0" smtClean="0"/>
              <a:t>هي كل ما يجري داخل الفرد ويكون قائما في الوعي وتتسع لتشمل الأفكار والمشاعر والحاجات والتطورات ، ويميز روجرز بين الخبرة والدراية أو الوعي فالخبرة هي كل ما يحدث للفرد في أي لحظه أما الدراية جزء من الخبرة تم ترميزه</a:t>
            </a:r>
            <a:endParaRPr lang="en-US" sz="5100" dirty="0" smtClean="0"/>
          </a:p>
          <a:p>
            <a:r>
              <a:rPr lang="ar-SA" sz="3600" dirty="0" smtClean="0"/>
              <a:t> </a:t>
            </a:r>
            <a:endParaRPr lang="en-US" sz="3600" dirty="0" smtClean="0"/>
          </a:p>
        </p:txBody>
      </p:sp>
      <p:sp>
        <p:nvSpPr>
          <p:cNvPr id="4" name="مستطيل 3"/>
          <p:cNvSpPr/>
          <p:nvPr/>
        </p:nvSpPr>
        <p:spPr>
          <a:xfrm>
            <a:off x="1219200" y="228600"/>
            <a:ext cx="7848600" cy="646331"/>
          </a:xfrm>
          <a:prstGeom prst="rect">
            <a:avLst/>
          </a:prstGeom>
        </p:spPr>
        <p:txBody>
          <a:bodyPr wrap="square">
            <a:spAutoFit/>
          </a:bodyPr>
          <a:lstStyle/>
          <a:p>
            <a:r>
              <a:rPr lang="ar-SA" sz="3600" b="1" dirty="0" smtClean="0">
                <a:solidFill>
                  <a:srgbClr val="7030A0"/>
                </a:solidFill>
              </a:rPr>
              <a:t>أهم المفاهيم المرتبطة بالنظرية</a:t>
            </a:r>
            <a:r>
              <a:rPr lang="ar-SA" sz="3600" dirty="0" smtClean="0">
                <a:solidFill>
                  <a:srgbClr val="7030A0"/>
                </a:solidFill>
              </a:rPr>
              <a:t> :</a:t>
            </a:r>
            <a:endParaRPr lang="ar-SA" sz="3600" dirty="0"/>
          </a:p>
        </p:txBody>
      </p:sp>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2"/>
          <p:cNvSpPr txBox="1">
            <a:spLocks/>
          </p:cNvSpPr>
          <p:nvPr/>
        </p:nvSpPr>
        <p:spPr>
          <a:xfrm>
            <a:off x="0" y="1340768"/>
            <a:ext cx="9448800" cy="5102027"/>
          </a:xfrm>
          <a:prstGeom prst="rect">
            <a:avLst/>
          </a:prstGeom>
          <a:noFill/>
        </p:spPr>
        <p:txBody>
          <a:bodyPr vert="horz" lIns="91440" tIns="45720" rIns="91440" bIns="45720" rtlCol="1">
            <a:normAutofit/>
          </a:bodyPr>
          <a:lstStyle/>
          <a:p>
            <a:r>
              <a:rPr lang="ar-SA" sz="4000" b="1" dirty="0" smtClean="0">
                <a:solidFill>
                  <a:srgbClr val="FF0000"/>
                </a:solidFill>
              </a:rPr>
              <a:t>3-المجال الظاهري</a:t>
            </a:r>
            <a:endParaRPr lang="en-US" sz="4000" b="1" dirty="0" smtClean="0">
              <a:solidFill>
                <a:srgbClr val="FF0000"/>
              </a:solidFill>
            </a:endParaRPr>
          </a:p>
          <a:p>
            <a:r>
              <a:rPr lang="ar-SA" sz="3200" dirty="0" smtClean="0"/>
              <a:t>يقصد به المجال الإدراكي الذي يتضمن كل ما يخبره ويدركه الكائن الحي في أي لحظه من الوقت</a:t>
            </a:r>
            <a:endParaRPr lang="en-US" sz="3200" dirty="0" smtClean="0"/>
          </a:p>
          <a:p>
            <a:r>
              <a:rPr lang="ar-SA" sz="3200" b="1" dirty="0" smtClean="0"/>
              <a:t> </a:t>
            </a:r>
            <a:endParaRPr lang="en-US" sz="3200" dirty="0" smtClean="0"/>
          </a:p>
          <a:p>
            <a:pPr lvl="0"/>
            <a:r>
              <a:rPr lang="ar-SA" sz="3600" b="1" dirty="0" smtClean="0">
                <a:solidFill>
                  <a:srgbClr val="FF0000"/>
                </a:solidFill>
              </a:rPr>
              <a:t>4 </a:t>
            </a:r>
            <a:r>
              <a:rPr lang="ar-SA" sz="3600" b="1" dirty="0" err="1" smtClean="0">
                <a:solidFill>
                  <a:srgbClr val="FF0000"/>
                </a:solidFill>
              </a:rPr>
              <a:t>ـ</a:t>
            </a:r>
            <a:r>
              <a:rPr lang="ar-SA" sz="3600" b="1" dirty="0" smtClean="0">
                <a:solidFill>
                  <a:srgbClr val="FF0000"/>
                </a:solidFill>
              </a:rPr>
              <a:t> النزعة نحو تحقيق الذات</a:t>
            </a:r>
            <a:endParaRPr lang="en-US" sz="3600" dirty="0" smtClean="0">
              <a:solidFill>
                <a:srgbClr val="FF0000"/>
              </a:solidFill>
            </a:endParaRPr>
          </a:p>
          <a:p>
            <a:r>
              <a:rPr lang="ar-SA" sz="3200" dirty="0" smtClean="0"/>
              <a:t>يرفض العلاج المتمركز حول العميل فكرة وجود قوى مجهول هاو خفيه تحرك سلوك الإنسان ويرى روجرز أن مداخل النفس البشرية نزعه خلاقه وهي نزعه فطريه تدفع الإنسان في اتجاه التكامل والنضج</a:t>
            </a:r>
            <a:endParaRPr lang="en-US" sz="3200" dirty="0" smtClean="0"/>
          </a:p>
        </p:txBody>
      </p:sp>
      <p:sp>
        <p:nvSpPr>
          <p:cNvPr id="3" name="مستطيل 2"/>
          <p:cNvSpPr/>
          <p:nvPr/>
        </p:nvSpPr>
        <p:spPr>
          <a:xfrm>
            <a:off x="1524000" y="533400"/>
            <a:ext cx="7924800" cy="1200329"/>
          </a:xfrm>
          <a:prstGeom prst="rect">
            <a:avLst/>
          </a:prstGeom>
        </p:spPr>
        <p:txBody>
          <a:bodyPr wrap="square">
            <a:spAutoFit/>
          </a:bodyPr>
          <a:lstStyle/>
          <a:p>
            <a:r>
              <a:rPr lang="ar-SA" sz="4000" i="1" dirty="0" smtClean="0">
                <a:solidFill>
                  <a:srgbClr val="C00000"/>
                </a:solidFill>
                <a:cs typeface="PT Simple Bold Ruled" pitchFamily="2" charset="-78"/>
              </a:rPr>
              <a:t>تابع :</a:t>
            </a:r>
            <a:r>
              <a:rPr lang="ar-SA" sz="4000" b="1" dirty="0" smtClean="0">
                <a:solidFill>
                  <a:srgbClr val="7030A0"/>
                </a:solidFill>
              </a:rPr>
              <a:t>أهم المفاهيم المرتبطة بالنظرية</a:t>
            </a:r>
            <a:r>
              <a:rPr lang="ar-SA" sz="4000" dirty="0" smtClean="0">
                <a:solidFill>
                  <a:srgbClr val="7030A0"/>
                </a:solidFill>
              </a:rPr>
              <a:t> :</a:t>
            </a:r>
            <a:endParaRPr lang="ar-SA" sz="4000" dirty="0" smtClean="0"/>
          </a:p>
          <a:p>
            <a:endParaRPr lang="ar-SA" sz="3200"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1507</TotalTime>
  <Words>6252</Words>
  <Application>Microsoft Office PowerPoint</Application>
  <PresentationFormat>A4 Paper (210x297 mm)‎</PresentationFormat>
  <Paragraphs>509</Paragraphs>
  <Slides>85</Slides>
  <Notes>0</Notes>
  <HiddenSlides>0</HiddenSlides>
  <MMClips>0</MMClips>
  <ScaleCrop>false</ScaleCrop>
  <HeadingPairs>
    <vt:vector size="4" baseType="variant">
      <vt:variant>
        <vt:lpstr>سمة</vt:lpstr>
      </vt:variant>
      <vt:variant>
        <vt:i4>1</vt:i4>
      </vt:variant>
      <vt:variant>
        <vt:lpstr>عناوين الشرائح</vt:lpstr>
      </vt:variant>
      <vt:variant>
        <vt:i4>85</vt:i4>
      </vt:variant>
    </vt:vector>
  </HeadingPairs>
  <TitlesOfParts>
    <vt:vector size="86" baseType="lpstr">
      <vt:lpstr>Office Theme</vt:lpstr>
      <vt:lpstr>تعريفات الإرشاد :</vt:lpstr>
      <vt:lpstr> بعض الأمور المرتبطة بالتوجيه والإرشاد نعرضهاها فيما يلي: </vt:lpstr>
      <vt:lpstr> واجبات المرشد :</vt:lpstr>
      <vt:lpstr> تابع : واجبات المرشد :</vt:lpstr>
      <vt:lpstr>إرشاد الأطفال وتوجيههم :</vt:lpstr>
      <vt:lpstr>الإرشاد الجماعي :</vt:lpstr>
      <vt:lpstr>بعض الأخطاء الواجب تجنبها في عملية الإرشاد :</vt:lpstr>
      <vt:lpstr>  تعريف الإرشاد :</vt:lpstr>
      <vt:lpstr>تابع : تعريف الإرشاد</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من أهم النظريات العملية في هذا المجال :  أولاً : نظرية سيكولوجية الأنا :</vt:lpstr>
      <vt:lpstr>تابع : نظرية سيكولوجية الأنا :  تقوم هذه النظرية على افتراضات العلمية هي :</vt:lpstr>
      <vt:lpstr>ثانيا : الاتجاه السلوكي:</vt:lpstr>
      <vt:lpstr>تابع ثانيا : الاتجاه السلوكي:  المفاهيم التي يتضمنها الاتجاه السلوكي :</vt:lpstr>
      <vt:lpstr>تابع ثانيا : الاتجاه السلوكي:  المفاهيم التي يتضمنها الاتجاه السلوكي :</vt:lpstr>
      <vt:lpstr>ثالثا: نظرية الدور: </vt:lpstr>
      <vt:lpstr>  تابع ثالثا: نظرية الدور: مفاهيم نظرية الدور :    </vt:lpstr>
      <vt:lpstr>  تابع ثالثا: نظرية الدور: مفاهيم نظرية الدور :    </vt:lpstr>
      <vt:lpstr>  تابع ثالثا: نظرية الدور: مفاهيم نظرية الدور :    </vt:lpstr>
      <vt:lpstr>رابعا : العلاج العقلاني الانفعالي : الحديث إلى الذات كمحدد أساسي للشخصية: </vt:lpstr>
      <vt:lpstr>الشريحة 30</vt:lpstr>
      <vt:lpstr>الشريحة 31</vt:lpstr>
      <vt:lpstr>الشريحة 32</vt:lpstr>
      <vt:lpstr>الشريحة 33</vt:lpstr>
      <vt:lpstr>الشريحة 34</vt:lpstr>
      <vt:lpstr>الشريحة 35</vt:lpstr>
      <vt:lpstr>تابع :أسلوب التدريب السلوكي </vt:lpstr>
      <vt:lpstr> أسلوب التعزيز </vt:lpstr>
      <vt:lpstr> تابع : أسلوب التعزيز </vt:lpstr>
      <vt:lpstr>  تابع : أسلوب التعزيز  </vt:lpstr>
      <vt:lpstr>تابع : أسلوب التعزيز </vt:lpstr>
      <vt:lpstr>تابع : أسلوب التعزيز </vt:lpstr>
      <vt:lpstr>أسلوب العقاب</vt:lpstr>
      <vt:lpstr>تابع : أسلوب العقاب</vt:lpstr>
      <vt:lpstr>أسلوب الانطفاء الإجرائي</vt:lpstr>
      <vt:lpstr>أسلوب تشكيل الاستجابة</vt:lpstr>
      <vt:lpstr>أسلوب الانطفاء الاستجابي</vt:lpstr>
      <vt:lpstr>نموذج التركيز على المهام</vt:lpstr>
      <vt:lpstr>تابع : نموذج التركيز على المهام</vt:lpstr>
      <vt:lpstr>تابع : نموذج التركيز على المهام</vt:lpstr>
      <vt:lpstr>تابع : نموذج التركيز على المهام</vt:lpstr>
      <vt:lpstr>تابع : نموذج التركيز على المهام</vt:lpstr>
      <vt:lpstr>تابع : نموذج التركيز على المهام</vt:lpstr>
      <vt:lpstr>تابع : نموذج التركيز على المهام</vt:lpstr>
      <vt:lpstr>تابع : نموذج التركيز على المهام</vt:lpstr>
      <vt:lpstr>تابع : نموذج التركيز على المهام</vt:lpstr>
      <vt:lpstr>نموذج التدخل باستخدام مفهوم الذات</vt:lpstr>
      <vt:lpstr>نموذج التدخل باستخدام مفهوم الذات</vt:lpstr>
      <vt:lpstr>نموذج الدور الاجتماعي </vt:lpstr>
      <vt:lpstr>الشريحة 59</vt:lpstr>
      <vt:lpstr>الشريحة 60</vt:lpstr>
      <vt:lpstr>الشريحة 61</vt:lpstr>
      <vt:lpstr>الشريحة 62</vt:lpstr>
      <vt:lpstr>الشريحة 63</vt:lpstr>
      <vt:lpstr>الشريحة 64</vt:lpstr>
      <vt:lpstr>الشريحة 65</vt:lpstr>
      <vt:lpstr>عنوان المحاضرة</vt:lpstr>
      <vt:lpstr>عناصر المحاضرة</vt:lpstr>
      <vt:lpstr>مقدمة:</vt:lpstr>
      <vt:lpstr>المفاهيم والمنطلقات النظرية للعلاج الواقعي :</vt:lpstr>
      <vt:lpstr>الشريحة 70</vt:lpstr>
      <vt:lpstr>الشريحة 71</vt:lpstr>
      <vt:lpstr>الشريحة 72</vt:lpstr>
      <vt:lpstr> حدد جلاسر 8 قواعد اساسية 1-العلاقه المهنية : للعلاقه المهنيه بين الممارس والعميل اهمية متعاظمه في تحقيق حاجه العميل الاساسية الى الحب والشعور بالقيمة 2-التركيز على السلوك اكثر من التركيز على المشاعر يذهب جلاسر الى انه ليس بمقدور أحد ان يكسب ذاتية ناجحه دون ان يكون واعيا بسلوكه ويقوم فكرة العلاج الواقعي على ان الافراد لديهم سيطرة محدوده على مشاعرهم واحاسيسهم فيما يكون بوسعهم ان يضبطوا سلوكهم وتصرفاتهم بسهولة اكبر و ذلك ينبغي عليه ان لا ينكر المشاعر انكارا تاما و لكن يحب عليه الا يعول عليها كثيرا, فعلى سبيل المثال اذا قال عميل للاخصائي الاجتماعي انه تعيس فإن الاخصائي لا يوجه اليه اسئلة تتصل بهذا الجانب اللإنفعالي أو المدة التي قضاها في مشاعر التعاسة و إنما يركز اهمتمامه على السلوك فيقول للعميل ماذا تفعل لتجعل نفسك تعيسا؟ و هكذا يجب على الأخصائي ان يساعد العميل على أن يصبح واعيا لما يقول به في دنيا الواقع.</vt:lpstr>
      <vt:lpstr>تابع : مستويات العلاج :</vt:lpstr>
      <vt:lpstr>تابع : مستويات العلاج :</vt:lpstr>
      <vt:lpstr>تابع : مستويات العلاج :</vt:lpstr>
      <vt:lpstr>دور الاخصائي الاجتماعي في العلاج الواقعي :</vt:lpstr>
      <vt:lpstr>تابع :دور الاخصائي الاجتماعي في العلاج الواقعي :</vt:lpstr>
      <vt:lpstr>تابع :دور الاخصائي الاجتماعي في العلاج الواقعي :</vt:lpstr>
      <vt:lpstr>  الحدود المفروضة على العلاج الواقعي _وجهة النظر المؤيده :</vt:lpstr>
      <vt:lpstr>  الحدود المفروضة على العلاج الواقعي _وجهة النظر المعارضه : </vt:lpstr>
      <vt:lpstr>الشريحة 82</vt:lpstr>
      <vt:lpstr>تابع : ماهية العلاج التمركز حول العميل :</vt:lpstr>
      <vt:lpstr>الشريحة 84</vt:lpstr>
      <vt:lpstr>الشريحة 85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abc</cp:lastModifiedBy>
  <cp:revision>92</cp:revision>
  <dcterms:created xsi:type="dcterms:W3CDTF">2009-10-14T19:14:34Z</dcterms:created>
  <dcterms:modified xsi:type="dcterms:W3CDTF">2013-12-22T14:42:54Z</dcterms:modified>
</cp:coreProperties>
</file>