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1"/>
  </p:notesMasterIdLst>
  <p:sldIdLst>
    <p:sldId id="300" r:id="rId2"/>
    <p:sldId id="257" r:id="rId3"/>
    <p:sldId id="267" r:id="rId4"/>
    <p:sldId id="259" r:id="rId5"/>
    <p:sldId id="287" r:id="rId6"/>
    <p:sldId id="290" r:id="rId7"/>
    <p:sldId id="297" r:id="rId8"/>
    <p:sldId id="295"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8" r:id="rId45"/>
    <p:sldId id="339" r:id="rId46"/>
    <p:sldId id="340" r:id="rId47"/>
    <p:sldId id="341" r:id="rId48"/>
    <p:sldId id="342" r:id="rId49"/>
    <p:sldId id="343" r:id="rId50"/>
    <p:sldId id="344" r:id="rId51"/>
    <p:sldId id="345" r:id="rId52"/>
    <p:sldId id="346" r:id="rId53"/>
    <p:sldId id="347" r:id="rId54"/>
    <p:sldId id="348" r:id="rId55"/>
    <p:sldId id="349" r:id="rId56"/>
    <p:sldId id="350" r:id="rId57"/>
    <p:sldId id="351" r:id="rId58"/>
    <p:sldId id="352" r:id="rId59"/>
    <p:sldId id="353" r:id="rId60"/>
    <p:sldId id="354" r:id="rId61"/>
    <p:sldId id="355" r:id="rId62"/>
    <p:sldId id="356" r:id="rId63"/>
    <p:sldId id="357" r:id="rId64"/>
    <p:sldId id="358" r:id="rId65"/>
    <p:sldId id="359" r:id="rId66"/>
    <p:sldId id="360" r:id="rId67"/>
    <p:sldId id="361" r:id="rId68"/>
    <p:sldId id="362" r:id="rId69"/>
    <p:sldId id="363" r:id="rId70"/>
    <p:sldId id="364" r:id="rId71"/>
    <p:sldId id="365" r:id="rId72"/>
    <p:sldId id="366" r:id="rId73"/>
    <p:sldId id="367" r:id="rId74"/>
    <p:sldId id="368" r:id="rId75"/>
    <p:sldId id="369" r:id="rId76"/>
    <p:sldId id="370" r:id="rId77"/>
    <p:sldId id="371" r:id="rId78"/>
    <p:sldId id="372" r:id="rId79"/>
    <p:sldId id="373" r:id="rId80"/>
    <p:sldId id="374" r:id="rId81"/>
    <p:sldId id="375" r:id="rId82"/>
    <p:sldId id="376" r:id="rId83"/>
    <p:sldId id="377" r:id="rId84"/>
    <p:sldId id="378" r:id="rId85"/>
    <p:sldId id="379" r:id="rId86"/>
    <p:sldId id="380" r:id="rId87"/>
    <p:sldId id="381" r:id="rId88"/>
    <p:sldId id="382" r:id="rId89"/>
    <p:sldId id="383" r:id="rId90"/>
    <p:sldId id="384" r:id="rId91"/>
    <p:sldId id="385" r:id="rId92"/>
    <p:sldId id="386" r:id="rId93"/>
    <p:sldId id="387" r:id="rId94"/>
    <p:sldId id="388" r:id="rId95"/>
    <p:sldId id="389" r:id="rId96"/>
    <p:sldId id="390" r:id="rId97"/>
    <p:sldId id="391" r:id="rId98"/>
    <p:sldId id="392" r:id="rId99"/>
    <p:sldId id="393" r:id="rId100"/>
    <p:sldId id="394" r:id="rId101"/>
    <p:sldId id="395" r:id="rId102"/>
    <p:sldId id="396" r:id="rId103"/>
    <p:sldId id="397" r:id="rId104"/>
    <p:sldId id="398" r:id="rId105"/>
    <p:sldId id="399" r:id="rId106"/>
    <p:sldId id="400" r:id="rId107"/>
    <p:sldId id="401" r:id="rId108"/>
    <p:sldId id="402" r:id="rId109"/>
    <p:sldId id="403" r:id="rId1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28" autoAdjust="0"/>
    <p:restoredTop sz="94664" autoAdjust="0"/>
  </p:normalViewPr>
  <p:slideViewPr>
    <p:cSldViewPr>
      <p:cViewPr>
        <p:scale>
          <a:sx n="60" d="100"/>
          <a:sy n="60" d="100"/>
        </p:scale>
        <p:origin x="-1308" y="-39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 xmlns:p14="http://schemas.microsoft.com/office/powerpoint/2010/main" val="151480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31</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37</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40</a:t>
            </a:fld>
            <a:endParaRPr lang="en-US"/>
          </a:p>
        </p:txBody>
      </p:sp>
    </p:spTree>
    <p:extLst>
      <p:ext uri="{BB962C8B-B14F-4D97-AF65-F5344CB8AC3E}">
        <p14:creationId xmlns:p14="http://schemas.microsoft.com/office/powerpoint/2010/main" xmlns="" val="3769079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45</a:t>
            </a:fld>
            <a:endParaRPr lang="en-US"/>
          </a:p>
        </p:txBody>
      </p:sp>
    </p:spTree>
    <p:extLst>
      <p:ext uri="{BB962C8B-B14F-4D97-AF65-F5344CB8AC3E}">
        <p14:creationId xmlns="" xmlns:p14="http://schemas.microsoft.com/office/powerpoint/2010/main" val="1514801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50</a:t>
            </a:fld>
            <a:endParaRPr lang="en-US"/>
          </a:p>
        </p:txBody>
      </p:sp>
    </p:spTree>
    <p:extLst>
      <p:ext uri="{BB962C8B-B14F-4D97-AF65-F5344CB8AC3E}">
        <p14:creationId xmlns="" xmlns:p14="http://schemas.microsoft.com/office/powerpoint/2010/main" val="3769079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53</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57</a:t>
            </a:fld>
            <a:endParaRPr lang="en-US"/>
          </a:p>
        </p:txBody>
      </p:sp>
    </p:spTree>
    <p:extLst>
      <p:ext uri="{BB962C8B-B14F-4D97-AF65-F5344CB8AC3E}">
        <p14:creationId xmlns:p14="http://schemas.microsoft.com/office/powerpoint/2010/main" xmlns="" val="376907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61</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65</a:t>
            </a:fld>
            <a:endParaRPr lang="en-US"/>
          </a:p>
        </p:txBody>
      </p:sp>
    </p:spTree>
    <p:extLst>
      <p:ext uri="{BB962C8B-B14F-4D97-AF65-F5344CB8AC3E}">
        <p14:creationId xmlns:p14="http://schemas.microsoft.com/office/powerpoint/2010/main" xmlns="" val="3769079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67</a:t>
            </a:fld>
            <a:endParaRPr lang="en-US"/>
          </a:p>
        </p:txBody>
      </p:sp>
    </p:spTree>
    <p:extLst>
      <p:ext uri="{BB962C8B-B14F-4D97-AF65-F5344CB8AC3E}">
        <p14:creationId xmlns="" xmlns:p14="http://schemas.microsoft.com/office/powerpoint/2010/main" val="1514801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sz="2000"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70</a:t>
            </a:fld>
            <a:endParaRPr lang="en-US"/>
          </a:p>
        </p:txBody>
      </p:sp>
    </p:spTree>
    <p:extLst>
      <p:ext uri="{BB962C8B-B14F-4D97-AF65-F5344CB8AC3E}">
        <p14:creationId xmlns="" xmlns:p14="http://schemas.microsoft.com/office/powerpoint/2010/main" val="2467987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72</a:t>
            </a:fld>
            <a:endParaRPr lang="en-US"/>
          </a:p>
        </p:txBody>
      </p:sp>
    </p:spTree>
    <p:extLst>
      <p:ext uri="{BB962C8B-B14F-4D97-AF65-F5344CB8AC3E}">
        <p14:creationId xmlns="" xmlns:p14="http://schemas.microsoft.com/office/powerpoint/2010/main" val="3769079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75</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sz="2000"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78</a:t>
            </a:fld>
            <a:endParaRPr lang="en-US"/>
          </a:p>
        </p:txBody>
      </p:sp>
    </p:spTree>
    <p:extLst>
      <p:ext uri="{BB962C8B-B14F-4D97-AF65-F5344CB8AC3E}">
        <p14:creationId xmlns:p14="http://schemas.microsoft.com/office/powerpoint/2010/main" xmlns="" val="2467987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80</a:t>
            </a:fld>
            <a:endParaRPr lang="en-US"/>
          </a:p>
        </p:txBody>
      </p:sp>
    </p:spTree>
    <p:extLst>
      <p:ext uri="{BB962C8B-B14F-4D97-AF65-F5344CB8AC3E}">
        <p14:creationId xmlns:p14="http://schemas.microsoft.com/office/powerpoint/2010/main" xmlns="" val="3769079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83</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sz="2000"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85</a:t>
            </a:fld>
            <a:endParaRPr lang="en-US"/>
          </a:p>
        </p:txBody>
      </p:sp>
    </p:spTree>
    <p:extLst>
      <p:ext uri="{BB962C8B-B14F-4D97-AF65-F5344CB8AC3E}">
        <p14:creationId xmlns:p14="http://schemas.microsoft.com/office/powerpoint/2010/main" xmlns="" val="2467987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86</a:t>
            </a:fld>
            <a:endParaRPr lang="en-US"/>
          </a:p>
        </p:txBody>
      </p:sp>
    </p:spTree>
    <p:extLst>
      <p:ext uri="{BB962C8B-B14F-4D97-AF65-F5344CB8AC3E}">
        <p14:creationId xmlns:p14="http://schemas.microsoft.com/office/powerpoint/2010/main" xmlns="" val="3769079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89</a:t>
            </a:fld>
            <a:endParaRPr lang="en-US"/>
          </a:p>
        </p:txBody>
      </p:sp>
    </p:spTree>
    <p:extLst>
      <p:ext uri="{BB962C8B-B14F-4D97-AF65-F5344CB8AC3E}">
        <p14:creationId xmlns:p14="http://schemas.microsoft.com/office/powerpoint/2010/main" xmlns="" val="1514801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96</a:t>
            </a:fld>
            <a:endParaRPr lang="en-US"/>
          </a:p>
        </p:txBody>
      </p:sp>
    </p:spTree>
    <p:extLst>
      <p:ext uri="{BB962C8B-B14F-4D97-AF65-F5344CB8AC3E}">
        <p14:creationId xmlns="" xmlns:p14="http://schemas.microsoft.com/office/powerpoint/2010/main" val="1514801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103</a:t>
            </a:fld>
            <a:endParaRPr lang="en-US"/>
          </a:p>
        </p:txBody>
      </p:sp>
    </p:spTree>
    <p:extLst>
      <p:ext uri="{BB962C8B-B14F-4D97-AF65-F5344CB8AC3E}">
        <p14:creationId xmlns:p14="http://schemas.microsoft.com/office/powerpoint/2010/main" xmlns="" val="1514801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mailto:hassan2010@yahoo.com"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685800" y="2895600"/>
            <a:ext cx="4762500" cy="2362200"/>
          </a:xfrm>
        </p:spPr>
        <p:txBody>
          <a:bodyPr/>
          <a:lstStyle/>
          <a:p>
            <a:r>
              <a:rPr lang="ar-SA" dirty="0" smtClean="0">
                <a:solidFill>
                  <a:schemeClr val="tx1"/>
                </a:solidFill>
              </a:rPr>
              <a:t>أسم المقرر: </a:t>
            </a:r>
            <a:r>
              <a:rPr lang="ar-SA" sz="2800" b="1" dirty="0" smtClean="0">
                <a:solidFill>
                  <a:schemeClr val="tx1"/>
                </a:solidFill>
              </a:rPr>
              <a:t>التنمية الاجتماعية والاقتصادية  </a:t>
            </a:r>
            <a:r>
              <a:rPr lang="en-US" sz="2800" b="1" dirty="0" smtClean="0">
                <a:solidFill>
                  <a:schemeClr val="tx1"/>
                </a:solidFill>
              </a:rPr>
              <a:t>                   </a:t>
            </a:r>
            <a:endParaRPr lang="ar-SA" sz="2800" b="1" dirty="0" smtClean="0">
              <a:solidFill>
                <a:schemeClr val="tx1"/>
              </a:solidFill>
            </a:endParaRPr>
          </a:p>
          <a:p>
            <a:r>
              <a:rPr lang="ar-SA" sz="2800" b="1" dirty="0" smtClean="0">
                <a:solidFill>
                  <a:schemeClr val="tx1"/>
                </a:solidFill>
              </a:rPr>
              <a:t>د / زين العابدين مخلوف </a:t>
            </a:r>
          </a:p>
          <a:p>
            <a:endParaRPr lang="ar-SA" sz="20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solidFill>
                  <a:srgbClr val="FF0000"/>
                </a:solidFill>
                <a:cs typeface="Arial" pitchFamily="34" charset="0"/>
              </a:rPr>
              <a:t>مسوغات المقرر</a:t>
            </a:r>
          </a:p>
          <a:p>
            <a:pPr rtl="1" eaLnBrk="1" hangingPunct="1">
              <a:buFont typeface="Arial" pitchFamily="34" charset="0"/>
              <a:buChar char="•"/>
            </a:pPr>
            <a:r>
              <a:rPr lang="ar-SA" b="1" dirty="0" smtClean="0">
                <a:solidFill>
                  <a:srgbClr val="FF0000"/>
                </a:solidFill>
                <a:cs typeface="Arial" pitchFamily="34" charset="0"/>
              </a:rPr>
              <a:t>أهداف المقرر</a:t>
            </a:r>
          </a:p>
          <a:p>
            <a:pPr rtl="1" eaLnBrk="1" hangingPunct="1">
              <a:buFont typeface="Arial" pitchFamily="34" charset="0"/>
              <a:buChar char="•"/>
            </a:pPr>
            <a:r>
              <a:rPr lang="ar-SA" b="1" dirty="0" smtClean="0">
                <a:solidFill>
                  <a:srgbClr val="FF0000"/>
                </a:solidFill>
                <a:cs typeface="Arial" pitchFamily="34" charset="0"/>
              </a:rPr>
              <a:t>محتوى المقرر</a:t>
            </a:r>
          </a:p>
          <a:p>
            <a:pPr rtl="1" eaLnBrk="1" hangingPunct="1">
              <a:buFont typeface="Arial" pitchFamily="34" charset="0"/>
              <a:buChar char="•"/>
            </a:pPr>
            <a:r>
              <a:rPr lang="ar-SA" b="1" dirty="0" smtClean="0">
                <a:solidFill>
                  <a:srgbClr val="FF0000"/>
                </a:solidFill>
                <a:cs typeface="Arial" pitchFamily="34" charset="0"/>
              </a:rPr>
              <a:t>المراجع والمصادر التعليمية</a:t>
            </a:r>
          </a:p>
          <a:p>
            <a:pPr rtl="1" eaLnBrk="1" hangingPunct="1">
              <a:buFont typeface="Arial" pitchFamily="34" charset="0"/>
              <a:buChar char="•"/>
            </a:pPr>
            <a:r>
              <a:rPr lang="ar-SA" b="1" dirty="0" smtClean="0">
                <a:solidFill>
                  <a:srgbClr val="FF0000"/>
                </a:solidFill>
                <a:cs typeface="Arial" pitchFamily="34" charset="0"/>
              </a:rPr>
              <a:t>توزيع الدرجات</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مسوغات المقرر:</a:t>
            </a:r>
          </a:p>
        </p:txBody>
      </p:sp>
      <p:sp>
        <p:nvSpPr>
          <p:cNvPr id="4" name="مستطيل 3"/>
          <p:cNvSpPr/>
          <p:nvPr/>
        </p:nvSpPr>
        <p:spPr>
          <a:xfrm>
            <a:off x="3124200" y="2209800"/>
            <a:ext cx="4953000" cy="1569660"/>
          </a:xfrm>
          <a:prstGeom prst="rect">
            <a:avLst/>
          </a:prstGeom>
        </p:spPr>
        <p:txBody>
          <a:bodyPr>
            <a:spAutoFit/>
          </a:bodyPr>
          <a:lstStyle/>
          <a:p>
            <a:r>
              <a:rPr lang="ar-SA" sz="3200" dirty="0" smtClean="0"/>
              <a:t>تساهم التنمية الاجتماعية والاقتصادية في بلورة مفاهيم البيئة التي يعمل من خلالها الباحث الاجتماعي</a:t>
            </a:r>
            <a:endParaRPr lang="ar-S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اهداف المقرر</a:t>
            </a:r>
          </a:p>
        </p:txBody>
      </p:sp>
      <p:sp>
        <p:nvSpPr>
          <p:cNvPr id="9219" name="Content Placeholder 2"/>
          <p:cNvSpPr>
            <a:spLocks noGrp="1"/>
          </p:cNvSpPr>
          <p:nvPr>
            <p:ph idx="4294967295"/>
          </p:nvPr>
        </p:nvSpPr>
        <p:spPr>
          <a:xfrm>
            <a:off x="381000" y="1524000"/>
            <a:ext cx="9144000" cy="4191000"/>
          </a:xfrm>
        </p:spPr>
        <p:txBody>
          <a:bodyPr>
            <a:normAutofit/>
          </a:bodyPr>
          <a:lstStyle/>
          <a:p>
            <a:pPr>
              <a:buNone/>
            </a:pPr>
            <a:r>
              <a:rPr lang="en-US" dirty="0" smtClean="0"/>
              <a:t> </a:t>
            </a:r>
            <a:r>
              <a:rPr lang="ar-SA" dirty="0" smtClean="0"/>
              <a:t>1- أن يتعرف الطالب علي التنمية من حيث مفهومها ومجالاتها</a:t>
            </a:r>
          </a:p>
          <a:p>
            <a:pPr>
              <a:buNone/>
            </a:pPr>
            <a:r>
              <a:rPr lang="ar-SA" dirty="0" smtClean="0"/>
              <a:t>2- أن يدرك الطالب أهمية التكامل بين الأبعاد الاجتماعية والاقتصادية          للتنمية .</a:t>
            </a:r>
          </a:p>
          <a:p>
            <a:pPr>
              <a:buNone/>
            </a:pPr>
            <a:r>
              <a:rPr lang="ar-SA" dirty="0" smtClean="0"/>
              <a:t>3- أن يعرف الطالب  أهمية قضايا التنمية علي مستوى المجتمع           والمجتمع المحلى . </a:t>
            </a:r>
          </a:p>
          <a:p>
            <a:pPr>
              <a:buNone/>
            </a:pPr>
            <a:r>
              <a:rPr lang="ar-SA" dirty="0" smtClean="0"/>
              <a:t>4- أن يتعرف الطالب على دور المدرسة والمؤسسات التربوية             الأخرى في دعم وتنفيذ برامج التنمية . </a:t>
            </a:r>
            <a:endParaRPr lang="ar-T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FF0000"/>
                </a:solidFill>
                <a:cs typeface="Arial" pitchFamily="34" charset="0"/>
              </a:rPr>
              <a:t>محتوى المقرر</a:t>
            </a:r>
          </a:p>
        </p:txBody>
      </p:sp>
      <p:sp>
        <p:nvSpPr>
          <p:cNvPr id="9219" name="Content Placeholder 2"/>
          <p:cNvSpPr>
            <a:spLocks noGrp="1"/>
          </p:cNvSpPr>
          <p:nvPr>
            <p:ph idx="4294967295"/>
          </p:nvPr>
        </p:nvSpPr>
        <p:spPr>
          <a:xfrm>
            <a:off x="756745" y="1752600"/>
            <a:ext cx="9144000" cy="4267200"/>
          </a:xfrm>
        </p:spPr>
        <p:txBody>
          <a:bodyPr/>
          <a:lstStyle/>
          <a:p>
            <a:pPr>
              <a:buNone/>
            </a:pPr>
            <a:r>
              <a:rPr lang="ar-SA" dirty="0" smtClean="0"/>
              <a:t>    - مفهوم التنمية وأبعادها وأهميتها.</a:t>
            </a:r>
          </a:p>
          <a:p>
            <a:pPr>
              <a:buNone/>
            </a:pPr>
            <a:r>
              <a:rPr lang="ar-SA" dirty="0" smtClean="0"/>
              <a:t>    - ركائز التنمية الاجتماعية وعناصرها</a:t>
            </a:r>
            <a:endParaRPr lang="en-US" dirty="0" smtClean="0"/>
          </a:p>
          <a:p>
            <a:pPr>
              <a:buNone/>
            </a:pPr>
            <a:r>
              <a:rPr lang="ar-SA" dirty="0" smtClean="0"/>
              <a:t>    - العلاقة بين التنمية الاجتماعية والاقتصادية.</a:t>
            </a:r>
          </a:p>
          <a:p>
            <a:pPr>
              <a:buNone/>
            </a:pPr>
            <a:r>
              <a:rPr lang="ar-SA" dirty="0" smtClean="0"/>
              <a:t>    - المداخل النظرية للتنمية الاجتماعية.</a:t>
            </a:r>
          </a:p>
          <a:p>
            <a:pPr>
              <a:buNone/>
            </a:pPr>
            <a:r>
              <a:rPr lang="ar-SA" dirty="0" smtClean="0"/>
              <a:t>    - النظم الاجتماعية والاقتصادية وتجارب التنمية .</a:t>
            </a:r>
          </a:p>
          <a:p>
            <a:pPr>
              <a:buFontTx/>
              <a:buChar char="-"/>
            </a:pPr>
            <a:r>
              <a:rPr lang="en-US" dirty="0" smtClean="0"/>
              <a:t> </a:t>
            </a:r>
            <a:r>
              <a:rPr lang="ar-SA" dirty="0" smtClean="0"/>
              <a:t>    -المشاركة والتنمية ومؤشراتها ودوافعها وخصائص المشاركين</a:t>
            </a:r>
            <a:endParaRPr lang="en-US" dirty="0" smtClean="0"/>
          </a:p>
          <a:p>
            <a:pPr>
              <a:buFontTx/>
              <a:buChar char="-"/>
            </a:pPr>
            <a:r>
              <a:rPr lang="ar-SA" dirty="0" smtClean="0"/>
              <a:t>    - التنمية ومظاهر التغير الاجتماعي .</a:t>
            </a:r>
            <a:endParaRPr lang="en-US" dirty="0" smtClean="0"/>
          </a:p>
          <a:p>
            <a:pPr>
              <a:buNone/>
            </a:pPr>
            <a:endParaRPr lang="ar-SA"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المراجع والمصادر التعليمية</a:t>
            </a:r>
          </a:p>
        </p:txBody>
      </p:sp>
      <p:sp>
        <p:nvSpPr>
          <p:cNvPr id="7" name="TextBox 6"/>
          <p:cNvSpPr txBox="1"/>
          <p:nvPr/>
        </p:nvSpPr>
        <p:spPr>
          <a:xfrm>
            <a:off x="1143000" y="1600200"/>
            <a:ext cx="8305800" cy="5078313"/>
          </a:xfrm>
          <a:prstGeom prst="rect">
            <a:avLst/>
          </a:prstGeom>
          <a:noFill/>
        </p:spPr>
        <p:txBody>
          <a:bodyPr wrap="square" rtlCol="1">
            <a:spAutoFit/>
          </a:bodyPr>
          <a:lstStyle/>
          <a:p>
            <a:pPr lvl="0"/>
            <a:r>
              <a:rPr lang="ar-SA" sz="3200" b="1" dirty="0" smtClean="0"/>
              <a:t>المرجع الرئيس : </a:t>
            </a:r>
            <a:endParaRPr lang="en-US" sz="3200" dirty="0" smtClean="0"/>
          </a:p>
          <a:p>
            <a:pPr lvl="0">
              <a:buFontTx/>
              <a:buChar char="-"/>
            </a:pPr>
            <a:r>
              <a:rPr lang="ar-SA" sz="3200" dirty="0" smtClean="0"/>
              <a:t>هناء حافظ  بدوى: التنمية الاجتماعية ، دار المعرفة الجامعية ،                     الاسكندرية ، 2000م.</a:t>
            </a:r>
          </a:p>
          <a:p>
            <a:r>
              <a:rPr lang="ar-SA" sz="3600" b="1" dirty="0" smtClean="0"/>
              <a:t>المراجع والمصادر المساعدة:</a:t>
            </a:r>
          </a:p>
          <a:p>
            <a:pPr>
              <a:buFontTx/>
              <a:buChar char="-"/>
            </a:pPr>
            <a:r>
              <a:rPr lang="ar-SA" sz="3200" dirty="0" smtClean="0"/>
              <a:t> عبد الباسط محمد حسن : التنمية الاجتماعية مكتبة وهبة ، القاهرة .</a:t>
            </a:r>
          </a:p>
          <a:p>
            <a:pPr>
              <a:buFontTx/>
              <a:buChar char="-"/>
            </a:pPr>
            <a:r>
              <a:rPr lang="ar-SA" sz="3200" dirty="0" smtClean="0"/>
              <a:t> التنمية والتخطيط والتعليم الوظيفي ، مركز التعليم الوظيفي ،         </a:t>
            </a:r>
            <a:r>
              <a:rPr lang="ar-SA" sz="3200" dirty="0" err="1" smtClean="0"/>
              <a:t>سرس</a:t>
            </a:r>
            <a:r>
              <a:rPr lang="ar-SA" sz="3200" dirty="0" smtClean="0"/>
              <a:t> الليان .</a:t>
            </a:r>
            <a:endParaRPr lang="en-US" sz="3200" dirty="0" smtClean="0"/>
          </a:p>
          <a:p>
            <a:endParaRPr lang="en-US" sz="3200" dirty="0" smtClean="0"/>
          </a:p>
          <a:p>
            <a:endParaRPr lang="ar-SA"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C00000"/>
                </a:solidFill>
              </a:rPr>
              <a:t>توزيع الدرجات</a:t>
            </a:r>
            <a:endParaRPr lang="ar-SA" sz="2800" dirty="0" smtClean="0">
              <a:solidFill>
                <a:schemeClr val="tx1"/>
              </a:solidFill>
              <a:cs typeface="Arial" pitchFamily="34" charset="0"/>
            </a:endParaRPr>
          </a:p>
        </p:txBody>
      </p:sp>
      <p:graphicFrame>
        <p:nvGraphicFramePr>
          <p:cNvPr id="6" name="Table 5"/>
          <p:cNvGraphicFramePr>
            <a:graphicFrameLocks noGrp="1"/>
          </p:cNvGraphicFramePr>
          <p:nvPr/>
        </p:nvGraphicFramePr>
        <p:xfrm>
          <a:off x="1371600" y="1600200"/>
          <a:ext cx="7086600" cy="445023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3200" dirty="0" smtClean="0"/>
                        <a:t>النشاط </a:t>
                      </a:r>
                      <a:endParaRPr lang="ar-SA" sz="3200" dirty="0"/>
                    </a:p>
                  </a:txBody>
                  <a:tcPr marT="45733" marB="45733"/>
                </a:tc>
                <a:tc>
                  <a:txBody>
                    <a:bodyPr/>
                    <a:lstStyle/>
                    <a:p>
                      <a:pPr algn="ctr" rtl="1"/>
                      <a:r>
                        <a:rPr lang="ar-SA" sz="3200" dirty="0" smtClean="0"/>
                        <a:t>الدرجة</a:t>
                      </a:r>
                      <a:endParaRPr lang="ar-SA" sz="3200" dirty="0"/>
                    </a:p>
                  </a:txBody>
                  <a:tcPr marT="45733" marB="45733"/>
                </a:tc>
              </a:tr>
              <a:tr h="370946">
                <a:tc>
                  <a:txBody>
                    <a:bodyPr/>
                    <a:lstStyle/>
                    <a:p>
                      <a:pPr algn="ctr" rtl="1"/>
                      <a:r>
                        <a:rPr lang="ar-SA" sz="3200" dirty="0" smtClean="0"/>
                        <a:t>المشاركة في منتديات الحوار على البلاك</a:t>
                      </a:r>
                      <a:r>
                        <a:rPr lang="ar-SA" sz="3200" baseline="0" dirty="0" smtClean="0"/>
                        <a:t> بورد</a:t>
                      </a:r>
                      <a:endParaRPr lang="ar-SA" sz="32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t>10 درجات</a:t>
                      </a:r>
                      <a:endParaRPr lang="en-US" sz="3200" dirty="0" smtClean="0"/>
                    </a:p>
                  </a:txBody>
                  <a:tcPr marT="45733" marB="45733"/>
                </a:tc>
              </a:tr>
              <a:tr h="370946">
                <a:tc>
                  <a:txBody>
                    <a:bodyPr/>
                    <a:lstStyle/>
                    <a:p>
                      <a:pPr algn="ctr" rtl="1"/>
                      <a:r>
                        <a:rPr lang="ar-SA" sz="3200" dirty="0" smtClean="0"/>
                        <a:t>حضور المحاضرات المسجلة والمحاضرات المباشرة</a:t>
                      </a:r>
                      <a:endParaRPr lang="ar-SA" sz="32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t>10 درجات</a:t>
                      </a:r>
                      <a:endParaRPr lang="en-US" sz="3200" dirty="0" smtClean="0"/>
                    </a:p>
                  </a:txBody>
                  <a:tcPr marT="45733" marB="45733"/>
                </a:tc>
              </a:tr>
              <a:tr h="370946">
                <a:tc>
                  <a:txBody>
                    <a:bodyPr/>
                    <a:lstStyle/>
                    <a:p>
                      <a:pPr algn="ctr" rtl="1"/>
                      <a:r>
                        <a:rPr lang="ar-SA" sz="3200" dirty="0" smtClean="0"/>
                        <a:t>الواجبات المنزلية </a:t>
                      </a:r>
                      <a:endParaRPr lang="ar-SA" sz="3200" dirty="0"/>
                    </a:p>
                  </a:txBody>
                  <a:tcPr marT="45733" marB="45733"/>
                </a:tc>
                <a:tc>
                  <a:txBody>
                    <a:bodyPr/>
                    <a:lstStyle/>
                    <a:p>
                      <a:pPr algn="ctr" rtl="1"/>
                      <a:r>
                        <a:rPr lang="ar-SA" sz="3200" dirty="0" smtClean="0"/>
                        <a:t>10 درجات</a:t>
                      </a:r>
                      <a:endParaRPr lang="ar-SA" sz="3200" dirty="0"/>
                    </a:p>
                  </a:txBody>
                  <a:tcPr marT="45733" marB="45733"/>
                </a:tc>
              </a:tr>
              <a:tr h="370946">
                <a:tc>
                  <a:txBody>
                    <a:bodyPr/>
                    <a:lstStyle/>
                    <a:p>
                      <a:pPr algn="ctr" rtl="1"/>
                      <a:r>
                        <a:rPr lang="ar-SA" sz="3200" dirty="0" smtClean="0"/>
                        <a:t>الاختبار النهائي </a:t>
                      </a:r>
                      <a:endParaRPr lang="ar-SA" sz="3200" dirty="0"/>
                    </a:p>
                  </a:txBody>
                  <a:tcPr marT="45733" marB="45733"/>
                </a:tc>
                <a:tc>
                  <a:txBody>
                    <a:bodyPr/>
                    <a:lstStyle/>
                    <a:p>
                      <a:pPr algn="ctr" rtl="1"/>
                      <a:r>
                        <a:rPr lang="ar-SA" sz="3200" dirty="0" smtClean="0"/>
                        <a:t>70 درجة</a:t>
                      </a:r>
                      <a:endParaRPr lang="ar-SA" sz="3200" dirty="0"/>
                    </a:p>
                  </a:txBody>
                  <a:tcPr marT="45733" marB="45733"/>
                </a:tc>
              </a:tr>
              <a:tr h="370946">
                <a:tc>
                  <a:txBody>
                    <a:bodyPr/>
                    <a:lstStyle/>
                    <a:p>
                      <a:pPr algn="ctr" rtl="1"/>
                      <a:r>
                        <a:rPr lang="ar-SA" sz="3200" dirty="0" smtClean="0"/>
                        <a:t>المجموع النهائي </a:t>
                      </a:r>
                      <a:endParaRPr lang="ar-SA" sz="3200" dirty="0"/>
                    </a:p>
                  </a:txBody>
                  <a:tcPr marT="45733" marB="45733"/>
                </a:tc>
                <a:tc>
                  <a:txBody>
                    <a:bodyPr/>
                    <a:lstStyle/>
                    <a:p>
                      <a:pPr algn="ctr" rtl="1"/>
                      <a:r>
                        <a:rPr lang="ar-SA" sz="3200" dirty="0" smtClean="0"/>
                        <a:t>100 درجة</a:t>
                      </a:r>
                      <a:endParaRPr lang="ar-SA" sz="3200" dirty="0"/>
                    </a:p>
                  </a:txBody>
                  <a:tcPr marT="45733" marB="45733"/>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style>
          <a:lnRef idx="2">
            <a:schemeClr val="dk1"/>
          </a:lnRef>
          <a:fillRef idx="1">
            <a:schemeClr val="lt1"/>
          </a:fillRef>
          <a:effectRef idx="0">
            <a:schemeClr val="dk1"/>
          </a:effectRef>
          <a:fontRef idx="minor">
            <a:schemeClr val="dk1"/>
          </a:fontRef>
        </p:style>
        <p:txBody>
          <a:bodyPr/>
          <a:lstStyle/>
          <a:p>
            <a:r>
              <a:rPr lang="ar-SA" b="1" dirty="0" smtClean="0"/>
              <a:t>   </a:t>
            </a:r>
          </a:p>
          <a:p>
            <a:r>
              <a:rPr lang="ar-SA" b="1" smtClean="0"/>
              <a:t>  الساعات </a:t>
            </a:r>
            <a:r>
              <a:rPr lang="ar-SA" b="1" dirty="0" smtClean="0"/>
              <a:t>المكتبية :</a:t>
            </a:r>
            <a:r>
              <a:rPr lang="ar-SA" dirty="0" smtClean="0"/>
              <a:t> الأحد من الساعة </a:t>
            </a:r>
            <a:r>
              <a:rPr lang="ar-SA" b="1" dirty="0" smtClean="0"/>
              <a:t>12  </a:t>
            </a:r>
            <a:r>
              <a:rPr lang="ar-SA" dirty="0" smtClean="0"/>
              <a:t>الى  </a:t>
            </a:r>
            <a:r>
              <a:rPr lang="ar-SA" b="1" dirty="0" smtClean="0"/>
              <a:t>2</a:t>
            </a:r>
            <a:endParaRPr lang="ar-SA" dirty="0" smtClean="0"/>
          </a:p>
          <a:p>
            <a:endParaRPr lang="en-US" b="1" dirty="0" smtClean="0"/>
          </a:p>
          <a:p>
            <a:r>
              <a:rPr lang="en-US" dirty="0"/>
              <a:t> </a:t>
            </a:r>
            <a:r>
              <a:rPr lang="en-US" dirty="0" err="1"/>
              <a:t>E.mail</a:t>
            </a:r>
            <a:r>
              <a:rPr lang="en-US" dirty="0"/>
              <a:t>:</a:t>
            </a:r>
            <a:r>
              <a:rPr lang="ar-SA" dirty="0"/>
              <a:t> </a:t>
            </a:r>
            <a:r>
              <a:rPr lang="ar-SA" dirty="0">
                <a:solidFill>
                  <a:srgbClr val="FF0000"/>
                </a:solidFill>
              </a:rPr>
              <a:t> </a:t>
            </a:r>
            <a:r>
              <a:rPr lang="en-US"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zein</a:t>
            </a:r>
            <a:r>
              <a:rPr lang="en-US"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_ </a:t>
            </a:r>
            <a:r>
              <a:rPr lang="en-US"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hlinkClick r:id="rId2"/>
              </a:rPr>
              <a:t>hassan2010@yahoo.com</a:t>
            </a:r>
            <a:r>
              <a:rPr lang="en-US"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             </a:t>
            </a:r>
            <a:endParaRPr lang="en-US"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r>
              <a:rPr lang="ar-SA" b="1" dirty="0" smtClean="0">
                <a:solidFill>
                  <a:srgbClr val="FF0000"/>
                </a:solidFill>
                <a:latin typeface="Arial" pitchFamily="34" charset="0"/>
                <a:cs typeface="Arial" pitchFamily="34" charset="0"/>
              </a:rPr>
              <a:t>  </a:t>
            </a:r>
          </a:p>
          <a:p>
            <a:r>
              <a:rPr lang="ar-SA" sz="4000" b="1" dirty="0">
                <a:solidFill>
                  <a:srgbClr val="FF0000"/>
                </a:solidFill>
                <a:latin typeface="Arial" pitchFamily="34" charset="0"/>
                <a:cs typeface="Arial" pitchFamily="34" charset="0"/>
              </a:rPr>
              <a:t> </a:t>
            </a:r>
            <a:r>
              <a:rPr lang="ar-SA" sz="4000" b="1" dirty="0" smtClean="0">
                <a:solidFill>
                  <a:srgbClr val="FF0000"/>
                </a:solidFill>
                <a:latin typeface="Arial" pitchFamily="34" charset="0"/>
                <a:cs typeface="Arial" pitchFamily="34" charset="0"/>
              </a:rPr>
              <a:t>   جوال رقم :</a:t>
            </a:r>
            <a:endParaRPr lang="ar-SA" sz="40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xmlns="" val="1011065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EG" b="1" dirty="0" smtClean="0"/>
              <a:t>المحاضرة الأولى</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6000" b="1" dirty="0" smtClean="0"/>
              <a:t>ت</a:t>
            </a:r>
            <a:r>
              <a:rPr lang="ar-EG" sz="6000" b="1" dirty="0" smtClean="0"/>
              <a:t>عريف </a:t>
            </a:r>
            <a:r>
              <a:rPr lang="ar-EG" sz="6000" b="1" dirty="0"/>
              <a:t>التنمية الاجتماعية</a:t>
            </a:r>
            <a:r>
              <a:rPr lang="en-US" sz="6000" dirty="0"/>
              <a:t/>
            </a:r>
            <a:br>
              <a:rPr lang="en-US" sz="6000" dirty="0"/>
            </a:br>
            <a:r>
              <a:rPr lang="ar-EG" sz="6000" b="1" dirty="0"/>
              <a:t>والمفاهيم </a:t>
            </a:r>
            <a:r>
              <a:rPr lang="ar-EG" sz="6000" b="1" dirty="0" smtClean="0"/>
              <a:t>ذات</a:t>
            </a:r>
            <a:r>
              <a:rPr lang="ar-SA" sz="6000" b="1" dirty="0" smtClean="0"/>
              <a:t> الصلة</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مفهوم النمو والتنمية</a:t>
            </a:r>
            <a:endParaRPr lang="en-US" b="1" dirty="0">
              <a:solidFill>
                <a:schemeClr val="accent1"/>
              </a:solidFill>
            </a:endParaRPr>
          </a:p>
        </p:txBody>
      </p:sp>
      <p:sp>
        <p:nvSpPr>
          <p:cNvPr id="7171" name="Text Placeholder 5"/>
          <p:cNvSpPr>
            <a:spLocks noGrp="1"/>
          </p:cNvSpPr>
          <p:nvPr>
            <p:ph idx="1"/>
          </p:nvPr>
        </p:nvSpPr>
        <p:spPr/>
        <p:txBody>
          <a:bodyPr/>
          <a:lstStyle/>
          <a:p>
            <a:r>
              <a:rPr lang="en-GB" sz="4000" b="1" dirty="0" smtClean="0">
                <a:cs typeface="Arial" pitchFamily="34" charset="0"/>
              </a:rPr>
              <a:t>  </a:t>
            </a:r>
            <a:r>
              <a:rPr lang="en-US" sz="4000" b="1" dirty="0" smtClean="0">
                <a:cs typeface="Arial" pitchFamily="34" charset="0"/>
              </a:rPr>
              <a:t>     </a:t>
            </a:r>
            <a:r>
              <a:rPr lang="en-GB" sz="4000" b="1" dirty="0" smtClean="0">
                <a:cs typeface="Arial" pitchFamily="34" charset="0"/>
              </a:rPr>
              <a:t>     </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2" name="مستطيل 1"/>
          <p:cNvSpPr/>
          <p:nvPr/>
        </p:nvSpPr>
        <p:spPr>
          <a:xfrm>
            <a:off x="533400" y="1679138"/>
            <a:ext cx="8305800" cy="3108543"/>
          </a:xfrm>
          <a:prstGeom prst="rect">
            <a:avLst/>
          </a:prstGeom>
        </p:spPr>
        <p:txBody>
          <a:bodyPr wrap="square">
            <a:spAutoFit/>
          </a:bodyPr>
          <a:lstStyle/>
          <a:p>
            <a:r>
              <a:rPr lang="ar-SA" sz="2800" dirty="0" smtClean="0"/>
              <a:t>   </a:t>
            </a:r>
            <a:r>
              <a:rPr lang="ar-EG" sz="2800" dirty="0" smtClean="0"/>
              <a:t>يشير </a:t>
            </a:r>
            <a:r>
              <a:rPr lang="ar-EG" sz="2800" dirty="0"/>
              <a:t>رواد الاقتصاد والاجتماع المعاصرون الي الاختلاف القائم بين اصطلاحي النمو والتنميةّ ....فاصطلاح </a:t>
            </a:r>
            <a:r>
              <a:rPr lang="ar-EG" sz="2800" b="1" dirty="0"/>
              <a:t>النمو</a:t>
            </a:r>
            <a:r>
              <a:rPr lang="ar-EG" sz="2800" dirty="0"/>
              <a:t> يشير الي عملية الزيادة الثابتة او المستمرة التي تحدث في جانب معين من جوانب </a:t>
            </a:r>
            <a:r>
              <a:rPr lang="ar-EG" sz="2800" dirty="0" smtClean="0"/>
              <a:t>الحيا</a:t>
            </a:r>
            <a:r>
              <a:rPr lang="ar-SA" sz="2800" dirty="0" smtClean="0"/>
              <a:t>ة .</a:t>
            </a:r>
          </a:p>
          <a:p>
            <a:r>
              <a:rPr lang="ar-SA" sz="2800" dirty="0"/>
              <a:t> </a:t>
            </a:r>
            <a:r>
              <a:rPr lang="ar-SA" sz="2800" dirty="0" smtClean="0"/>
              <a:t>   أما</a:t>
            </a:r>
            <a:r>
              <a:rPr lang="ar-EG" sz="2800" dirty="0" smtClean="0"/>
              <a:t> </a:t>
            </a:r>
            <a:r>
              <a:rPr lang="ar-EG" sz="2800" b="1" dirty="0"/>
              <a:t>التنمية</a:t>
            </a:r>
            <a:r>
              <a:rPr lang="ar-EG" sz="2800" dirty="0"/>
              <a:t> فعبارة عن تحقيق زيادة سريعة تراكمية ودائمة خلال فترة من </a:t>
            </a:r>
            <a:r>
              <a:rPr lang="ar-EG" sz="2800" dirty="0" smtClean="0"/>
              <a:t>الزمن</a:t>
            </a:r>
            <a:r>
              <a:rPr lang="ar-SA" sz="2800" dirty="0" smtClean="0"/>
              <a:t> </a:t>
            </a:r>
            <a:r>
              <a:rPr lang="ar-EG" sz="2800" dirty="0" smtClean="0"/>
              <a:t>.</a:t>
            </a:r>
            <a:r>
              <a:rPr lang="ar-SA" sz="2800" dirty="0" smtClean="0"/>
              <a:t> </a:t>
            </a:r>
            <a:r>
              <a:rPr lang="ar-EG" sz="2800" dirty="0" smtClean="0"/>
              <a:t>والنمو </a:t>
            </a:r>
            <a:r>
              <a:rPr lang="ar-EG" sz="2800" dirty="0"/>
              <a:t>يحدث في الغالب الاعم عن طريق التطور البطيء والتحول التدريجي اما التنمية فتحتاج الي دفعة قوية ليخرج المجتمع من حالة الركود والتخلف الي حالة التقدم والنمو. </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lnSpc>
                <a:spcPct val="115000"/>
              </a:lnSpc>
              <a:spcAft>
                <a:spcPts val="1000"/>
              </a:spcAft>
            </a:pPr>
            <a:r>
              <a:rPr lang="ar-SA" dirty="0" smtClean="0">
                <a:ea typeface="Calibri"/>
                <a:cs typeface="Arial"/>
              </a:rPr>
              <a:t>مفهوم التنمية الاجتماعية</a:t>
            </a: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dirty="0" smtClean="0"/>
              <a:t>       </a:t>
            </a:r>
            <a:r>
              <a:rPr lang="ar-EG" dirty="0" smtClean="0"/>
              <a:t>يختلف </a:t>
            </a:r>
            <a:r>
              <a:rPr lang="ar-EG" dirty="0"/>
              <a:t>المفكرون الاجتماعيون في تحديد مفهوم </a:t>
            </a:r>
            <a:r>
              <a:rPr lang="ar-EG" b="1" dirty="0"/>
              <a:t>التنمية الاجتماعية </a:t>
            </a:r>
            <a:r>
              <a:rPr lang="ar-EG" dirty="0"/>
              <a:t>كل وفق تخصصه. فيعرفها البعض بانها عملية توافق اجتماعي. </a:t>
            </a:r>
            <a:r>
              <a:rPr lang="ar-EG" dirty="0" smtClean="0"/>
              <a:t>ويعرفها </a:t>
            </a:r>
            <a:r>
              <a:rPr lang="ar-EG" dirty="0"/>
              <a:t>اخرون بأنها تنمية طاقات الفرد إلي أقصي حد مستطاع أو بأنها إشباع الحاجات </a:t>
            </a:r>
            <a:r>
              <a:rPr lang="ar-EG" dirty="0" err="1"/>
              <a:t>الإجتماعية</a:t>
            </a:r>
            <a:r>
              <a:rPr lang="ar-EG" dirty="0"/>
              <a:t> للإنسان أو الوصول بالفرد لمستوي معين من المعيشة </a:t>
            </a:r>
            <a:r>
              <a:rPr lang="ar-EG" dirty="0" smtClean="0"/>
              <a:t>أو</a:t>
            </a:r>
            <a:r>
              <a:rPr lang="ar-SA" dirty="0" smtClean="0"/>
              <a:t> </a:t>
            </a:r>
            <a:r>
              <a:rPr lang="ar-EG" dirty="0" smtClean="0"/>
              <a:t>عملية </a:t>
            </a:r>
            <a:r>
              <a:rPr lang="ar-EG" dirty="0"/>
              <a:t>تغير موجه يتحقق عن طريقها إشباع </a:t>
            </a:r>
            <a:r>
              <a:rPr lang="ar-EG" dirty="0" smtClean="0"/>
              <a:t>ال</a:t>
            </a:r>
            <a:r>
              <a:rPr lang="ar-SA" dirty="0" smtClean="0"/>
              <a:t>ا</a:t>
            </a:r>
            <a:r>
              <a:rPr lang="ar-EG" dirty="0" err="1" smtClean="0"/>
              <a:t>حتياجات</a:t>
            </a:r>
            <a:r>
              <a:rPr lang="ar-EG" dirty="0" smtClean="0"/>
              <a:t> </a:t>
            </a:r>
            <a:r>
              <a:rPr lang="ar-EG" dirty="0"/>
              <a:t>إلي غير ذلك من التعريفات</a:t>
            </a:r>
            <a:r>
              <a:rPr lang="ar-EG" dirty="0" smtClean="0"/>
              <a:t>.</a:t>
            </a:r>
            <a:endParaRPr lang="ar-SA" dirty="0" smtClean="0"/>
          </a:p>
          <a:p>
            <a:pPr rtl="1">
              <a:lnSpc>
                <a:spcPct val="115000"/>
              </a:lnSpc>
              <a:spcAft>
                <a:spcPts val="1000"/>
              </a:spcAft>
            </a:pPr>
            <a:endParaRPr lang="en-US" b="1"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اتجاهات تعريف التنمية الاجتماعية</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dirty="0" smtClean="0"/>
          </a:p>
          <a:p>
            <a:pPr rtl="1"/>
            <a:r>
              <a:rPr lang="ar-EG" sz="2400" dirty="0" smtClean="0"/>
              <a:t>والتحليل </a:t>
            </a:r>
            <a:r>
              <a:rPr lang="ar-EG" sz="2400" dirty="0"/>
              <a:t>الدقيق لمختلف تعريفات التنمية توقفنا علي اتجاهات ثلاثة في </a:t>
            </a:r>
            <a:r>
              <a:rPr lang="ar-EG" sz="2400" dirty="0" smtClean="0"/>
              <a:t>التنمية</a:t>
            </a:r>
            <a:r>
              <a:rPr lang="en-US" sz="2400" dirty="0" smtClean="0"/>
              <a:t> </a:t>
            </a:r>
            <a:r>
              <a:rPr lang="ar-SA" sz="2400" dirty="0" smtClean="0"/>
              <a:t>الاج</a:t>
            </a:r>
            <a:r>
              <a:rPr lang="ar-EG" sz="2400" dirty="0" err="1" smtClean="0"/>
              <a:t>تماعية</a:t>
            </a:r>
            <a:r>
              <a:rPr lang="ar-SA" sz="2400" dirty="0" smtClean="0"/>
              <a:t>:</a:t>
            </a:r>
            <a:r>
              <a:rPr lang="ar-EG" sz="2400" dirty="0" smtClean="0"/>
              <a:t> </a:t>
            </a:r>
            <a:r>
              <a:rPr lang="ar-EG" sz="2400" dirty="0"/>
              <a:t> </a:t>
            </a:r>
            <a:endParaRPr lang="en-US" sz="2400" dirty="0"/>
          </a:p>
          <a:p>
            <a:pPr rtl="1"/>
            <a:r>
              <a:rPr lang="ar-EG" sz="2400" b="1" u="sng" dirty="0" err="1"/>
              <a:t>الإتجاه</a:t>
            </a:r>
            <a:r>
              <a:rPr lang="ar-EG" sz="2400" b="1" u="sng" dirty="0"/>
              <a:t> الأول:</a:t>
            </a:r>
            <a:r>
              <a:rPr lang="ar-EG" sz="2400" dirty="0"/>
              <a:t> يري اصحابه أن اصطلاح التنمية </a:t>
            </a:r>
            <a:r>
              <a:rPr lang="ar-EG" sz="2400" dirty="0" smtClean="0"/>
              <a:t>ال</a:t>
            </a:r>
            <a:r>
              <a:rPr lang="ar-SA" sz="2400" dirty="0" smtClean="0"/>
              <a:t>اج</a:t>
            </a:r>
            <a:r>
              <a:rPr lang="ar-EG" sz="2400" dirty="0" err="1" smtClean="0"/>
              <a:t>تماعية</a:t>
            </a:r>
            <a:r>
              <a:rPr lang="ar-EG" sz="2400" dirty="0" smtClean="0"/>
              <a:t> </a:t>
            </a:r>
            <a:r>
              <a:rPr lang="ar-EG" sz="2400" dirty="0"/>
              <a:t>مرادف </a:t>
            </a:r>
            <a:r>
              <a:rPr lang="ar-EG" sz="2400" dirty="0" smtClean="0"/>
              <a:t>ل</a:t>
            </a:r>
            <a:r>
              <a:rPr lang="ar-SA" sz="2400" dirty="0" smtClean="0"/>
              <a:t>ا</a:t>
            </a:r>
            <a:r>
              <a:rPr lang="ar-EG" sz="2400" dirty="0" err="1" smtClean="0"/>
              <a:t>صطلاح</a:t>
            </a:r>
            <a:r>
              <a:rPr lang="ar-EG" sz="2400" dirty="0" smtClean="0"/>
              <a:t> </a:t>
            </a:r>
            <a:r>
              <a:rPr lang="ar-EG" sz="2400" dirty="0"/>
              <a:t>الرعاية </a:t>
            </a:r>
            <a:r>
              <a:rPr lang="ar-EG" sz="2400" dirty="0" smtClean="0"/>
              <a:t>ا</a:t>
            </a:r>
            <a:r>
              <a:rPr lang="ar-SA" sz="2400" dirty="0" smtClean="0"/>
              <a:t>لاج</a:t>
            </a:r>
            <a:r>
              <a:rPr lang="ar-EG" sz="2400" dirty="0" err="1" smtClean="0"/>
              <a:t>تماعية</a:t>
            </a:r>
            <a:r>
              <a:rPr lang="ar-EG" sz="2400" dirty="0" smtClean="0"/>
              <a:t> </a:t>
            </a:r>
            <a:r>
              <a:rPr lang="ar-EG" sz="2400" dirty="0"/>
              <a:t>بالمعني الضيق لمفهوم الرعاية.  </a:t>
            </a:r>
            <a:endParaRPr lang="en-US" sz="2400" dirty="0"/>
          </a:p>
          <a:p>
            <a:pPr rtl="1"/>
            <a:r>
              <a:rPr lang="ar-EG" sz="2400" b="1" u="sng" dirty="0" err="1"/>
              <a:t>الإتجاه</a:t>
            </a:r>
            <a:r>
              <a:rPr lang="ar-EG" sz="2400" b="1" u="sng" dirty="0"/>
              <a:t> الثاني:</a:t>
            </a:r>
            <a:r>
              <a:rPr lang="ar-EG" sz="2400" dirty="0"/>
              <a:t> يطلق أصحاب هذا </a:t>
            </a:r>
            <a:r>
              <a:rPr lang="ar-EG" sz="2400" dirty="0" smtClean="0"/>
              <a:t>ال</a:t>
            </a:r>
            <a:r>
              <a:rPr lang="ar-SA" sz="2400" dirty="0" smtClean="0"/>
              <a:t>اتج</a:t>
            </a:r>
            <a:r>
              <a:rPr lang="ar-EG" sz="2400" dirty="0" smtClean="0"/>
              <a:t>اه</a:t>
            </a:r>
            <a:r>
              <a:rPr lang="ar-SA" sz="2400" dirty="0" smtClean="0"/>
              <a:t> </a:t>
            </a:r>
            <a:r>
              <a:rPr lang="ar-EG" sz="2400" dirty="0" smtClean="0"/>
              <a:t>اصطلاح </a:t>
            </a:r>
            <a:r>
              <a:rPr lang="ar-EG" sz="2400" dirty="0"/>
              <a:t>التنمية </a:t>
            </a:r>
            <a:r>
              <a:rPr lang="ar-EG" sz="2400" dirty="0" err="1"/>
              <a:t>الإجتماعية</a:t>
            </a:r>
            <a:r>
              <a:rPr lang="ar-EG" sz="2400" dirty="0"/>
              <a:t> علي الخدمات </a:t>
            </a:r>
            <a:r>
              <a:rPr lang="ar-EG" sz="2400" dirty="0" err="1"/>
              <a:t>الإجتماعية</a:t>
            </a:r>
            <a:r>
              <a:rPr lang="ar-EG" sz="2400" dirty="0"/>
              <a:t> التي تقدم في مجالات التعليم والصحة والإسكان والتدريب المهني وتنمية </a:t>
            </a:r>
            <a:r>
              <a:rPr lang="ar-EG" sz="2400" dirty="0" err="1" smtClean="0"/>
              <a:t>المجتم</a:t>
            </a:r>
            <a:r>
              <a:rPr lang="ar-SA" sz="2400" dirty="0" smtClean="0"/>
              <a:t>ع</a:t>
            </a:r>
            <a:r>
              <a:rPr lang="ar-EG" sz="2400" dirty="0" smtClean="0"/>
              <a:t>ا</a:t>
            </a:r>
            <a:r>
              <a:rPr lang="ar-SA" sz="2400" dirty="0" smtClean="0"/>
              <a:t>ت</a:t>
            </a:r>
            <a:r>
              <a:rPr lang="ar-EG" sz="2400" dirty="0" smtClean="0"/>
              <a:t> </a:t>
            </a:r>
            <a:r>
              <a:rPr lang="ar-EG" sz="2400" dirty="0"/>
              <a:t>المحلية</a:t>
            </a:r>
            <a:r>
              <a:rPr lang="ar-EG" sz="2400" dirty="0" smtClean="0"/>
              <a:t>.</a:t>
            </a:r>
            <a:r>
              <a:rPr lang="ar-EG" sz="2400" dirty="0"/>
              <a:t> </a:t>
            </a:r>
            <a:endParaRPr lang="en-US" sz="2400" dirty="0"/>
          </a:p>
          <a:p>
            <a:pPr rtl="1"/>
            <a:r>
              <a:rPr lang="ar-EG" sz="2400" b="1" u="sng" dirty="0" err="1"/>
              <a:t>الإتجاه</a:t>
            </a:r>
            <a:r>
              <a:rPr lang="ar-EG" sz="2400" b="1" u="sng" dirty="0"/>
              <a:t> الثالث:</a:t>
            </a:r>
            <a:r>
              <a:rPr lang="ar-EG" sz="2400" dirty="0"/>
              <a:t> يري اصحابه أن التنمية </a:t>
            </a:r>
            <a:r>
              <a:rPr lang="ar-EG" sz="2400" dirty="0" err="1"/>
              <a:t>الإجتماعية</a:t>
            </a:r>
            <a:r>
              <a:rPr lang="ar-EG" sz="2400" dirty="0"/>
              <a:t> عبارة عن عمليات تغيير اجتماعي تلحق بالبناء </a:t>
            </a:r>
            <a:r>
              <a:rPr lang="ar-EG" sz="2400" dirty="0" err="1"/>
              <a:t>الإجتماعي</a:t>
            </a:r>
            <a:r>
              <a:rPr lang="ar-EG" sz="2400" dirty="0"/>
              <a:t> ووظائفه بغرض إشباع الحاجات </a:t>
            </a:r>
            <a:r>
              <a:rPr lang="ar-EG" sz="2400" dirty="0" err="1"/>
              <a:t>الإجتماعية</a:t>
            </a:r>
            <a:r>
              <a:rPr lang="ar-EG" sz="2400" dirty="0"/>
              <a:t> للأفراد. </a:t>
            </a:r>
            <a:endParaRPr lang="en-US" sz="2400" dirty="0"/>
          </a:p>
          <a:p>
            <a:pPr rtl="1"/>
            <a:r>
              <a:rPr lang="ar-EG" sz="2400" dirty="0"/>
              <a:t>وعلي هذا نجد أن التنمية </a:t>
            </a:r>
            <a:r>
              <a:rPr lang="ar-EG" sz="2400" dirty="0" err="1"/>
              <a:t>الإجتماعية</a:t>
            </a:r>
            <a:r>
              <a:rPr lang="ar-EG" sz="2400" dirty="0"/>
              <a:t> تتعامل مع كافة احتياجات الإنسان  فيما عدا </a:t>
            </a:r>
            <a:r>
              <a:rPr lang="ar-EG" sz="2400" dirty="0" smtClean="0"/>
              <a:t>ال</a:t>
            </a:r>
            <a:r>
              <a:rPr lang="ar-SA" sz="2400" dirty="0" smtClean="0"/>
              <a:t>ا</a:t>
            </a:r>
            <a:r>
              <a:rPr lang="ar-EG" sz="2400" dirty="0" err="1" smtClean="0"/>
              <a:t>حتياجات</a:t>
            </a:r>
            <a:r>
              <a:rPr lang="ar-EG" sz="2400" dirty="0" smtClean="0"/>
              <a:t> ا</a:t>
            </a:r>
            <a:r>
              <a:rPr lang="ar-SA" sz="2400" dirty="0" smtClean="0"/>
              <a:t>لا</a:t>
            </a:r>
            <a:r>
              <a:rPr lang="ar-EG" sz="2400" dirty="0" err="1" smtClean="0"/>
              <a:t>قتصادية</a:t>
            </a:r>
            <a:r>
              <a:rPr lang="ar-EG" sz="2400" dirty="0" smtClean="0"/>
              <a:t> </a:t>
            </a:r>
            <a:r>
              <a:rPr lang="ar-SA" sz="2400" dirty="0" smtClean="0"/>
              <a:t> </a:t>
            </a:r>
            <a:r>
              <a:rPr lang="ar-EG" sz="2400" dirty="0" smtClean="0"/>
              <a:t>بحيث </a:t>
            </a:r>
            <a:r>
              <a:rPr lang="ar-EG" sz="2400" dirty="0"/>
              <a:t>تختص بها التنمية </a:t>
            </a:r>
            <a:r>
              <a:rPr lang="ar-EG" sz="2400" dirty="0" smtClean="0"/>
              <a:t>ا</a:t>
            </a:r>
            <a:r>
              <a:rPr lang="ar-SA" sz="2400" dirty="0" smtClean="0"/>
              <a:t>لا</a:t>
            </a:r>
            <a:r>
              <a:rPr lang="ar-EG" sz="2400" dirty="0" err="1" smtClean="0"/>
              <a:t>قتصادية</a:t>
            </a:r>
            <a:r>
              <a:rPr lang="ar-SA" sz="2400" dirty="0" smtClean="0"/>
              <a:t> .</a:t>
            </a:r>
            <a:endParaRPr lang="en-US" sz="2400" dirty="0"/>
          </a:p>
          <a:p>
            <a:pPr rtl="1"/>
            <a:r>
              <a:rPr lang="ar-EG" sz="2400" dirty="0"/>
              <a:t> </a:t>
            </a:r>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r>
              <a:rPr lang="ar-SA" sz="3600" dirty="0" smtClean="0">
                <a:solidFill>
                  <a:srgbClr val="00B0F0"/>
                </a:solidFill>
              </a:rPr>
              <a:t>مفهوم التنمية والفرق بين التنمية الاقتصادية والاجتماعية</a:t>
            </a:r>
            <a:endParaRPr lang="ar-SA" sz="3600" dirty="0">
              <a:solidFill>
                <a:srgbClr val="00B0F0"/>
              </a:solidFill>
            </a:endParaRPr>
          </a:p>
        </p:txBody>
      </p:sp>
      <p:sp>
        <p:nvSpPr>
          <p:cNvPr id="3" name="عنصر نائب للمحتوى 2"/>
          <p:cNvSpPr>
            <a:spLocks noGrp="1"/>
          </p:cNvSpPr>
          <p:nvPr>
            <p:ph idx="1"/>
          </p:nvPr>
        </p:nvSpPr>
        <p:spPr/>
        <p:txBody>
          <a:bodyPr/>
          <a:lstStyle/>
          <a:p>
            <a:pPr rtl="1"/>
            <a:r>
              <a:rPr lang="ar-SA" sz="2800" dirty="0" smtClean="0"/>
              <a:t>      </a:t>
            </a:r>
            <a:r>
              <a:rPr lang="ar-EG" sz="2800" dirty="0" smtClean="0"/>
              <a:t>يمكن </a:t>
            </a:r>
            <a:r>
              <a:rPr lang="ar-EG" sz="2800" dirty="0"/>
              <a:t>تحديد </a:t>
            </a:r>
            <a:r>
              <a:rPr lang="ar-EG" sz="2800" b="1" dirty="0"/>
              <a:t>مفهوم التنمية</a:t>
            </a:r>
            <a:r>
              <a:rPr lang="ar-EG" sz="2800" dirty="0"/>
              <a:t> بأنها ذلك الشكل المعقد من الإجراءات والعمليات المتتالية </a:t>
            </a:r>
            <a:r>
              <a:rPr lang="ar-EG" sz="2800" dirty="0" smtClean="0"/>
              <a:t>وال</a:t>
            </a:r>
            <a:r>
              <a:rPr lang="ar-SA" sz="2800" dirty="0" smtClean="0"/>
              <a:t>م</a:t>
            </a:r>
            <a:r>
              <a:rPr lang="ar-EG" sz="2800" dirty="0" err="1" smtClean="0"/>
              <a:t>ستمرة</a:t>
            </a:r>
            <a:r>
              <a:rPr lang="ar-EG" sz="2800" dirty="0" smtClean="0"/>
              <a:t> </a:t>
            </a:r>
            <a:r>
              <a:rPr lang="ar-EG" sz="2800" dirty="0"/>
              <a:t>التي يقوم بها الإنسان للتحكم بقدر ما في مضمون </a:t>
            </a:r>
            <a:r>
              <a:rPr lang="ar-EG" sz="2800" dirty="0" err="1"/>
              <a:t>وإتجاه</a:t>
            </a:r>
            <a:r>
              <a:rPr lang="ar-EG" sz="2800" dirty="0"/>
              <a:t> وسرعة التغير الثقافي أو الحضاري في مجتمع من </a:t>
            </a:r>
            <a:r>
              <a:rPr lang="ar-EG" sz="2800" dirty="0" err="1" smtClean="0"/>
              <a:t>المجتم</a:t>
            </a:r>
            <a:r>
              <a:rPr lang="ar-SA" sz="2800" dirty="0" smtClean="0"/>
              <a:t>ع</a:t>
            </a:r>
            <a:r>
              <a:rPr lang="ar-EG" sz="2800" dirty="0" smtClean="0"/>
              <a:t>ات </a:t>
            </a:r>
            <a:r>
              <a:rPr lang="ar-EG" sz="2800" dirty="0"/>
              <a:t>بهدف إشباع حاجاته. </a:t>
            </a:r>
            <a:endParaRPr lang="en-US" sz="2800" dirty="0"/>
          </a:p>
          <a:p>
            <a:pPr rtl="1"/>
            <a:r>
              <a:rPr lang="ar-SA" sz="2800" dirty="0" smtClean="0"/>
              <a:t>       </a:t>
            </a:r>
            <a:r>
              <a:rPr lang="ar-EG" sz="2800" dirty="0" smtClean="0"/>
              <a:t>ان </a:t>
            </a:r>
            <a:r>
              <a:rPr lang="ar-EG" sz="2800" dirty="0"/>
              <a:t>التنمية </a:t>
            </a:r>
            <a:r>
              <a:rPr lang="ar-EG" sz="2800" dirty="0" err="1"/>
              <a:t>الإقتصادية</a:t>
            </a:r>
            <a:r>
              <a:rPr lang="ar-EG" sz="2800" dirty="0"/>
              <a:t> في كونها تستلزم إجراء تغيير جوهري بنياني وهيكلي في البنيان </a:t>
            </a:r>
            <a:r>
              <a:rPr lang="ar-EG" sz="2800" dirty="0" err="1"/>
              <a:t>الإقتصادي</a:t>
            </a:r>
            <a:r>
              <a:rPr lang="ar-EG" sz="2800" dirty="0"/>
              <a:t> القائم </a:t>
            </a:r>
            <a:r>
              <a:rPr lang="ar-EG" sz="2800" dirty="0" smtClean="0"/>
              <a:t>فإنها </a:t>
            </a:r>
            <a:r>
              <a:rPr lang="ar-EG" sz="2800" dirty="0"/>
              <a:t>تهدف إلي تحقيق زيادة في متوسط دخل الفرد وليس في الدخل القومي </a:t>
            </a:r>
            <a:r>
              <a:rPr lang="ar-EG" sz="2800" dirty="0" smtClean="0"/>
              <a:t>فقط</a:t>
            </a:r>
            <a:r>
              <a:rPr lang="ar-SA" sz="2800" dirty="0" smtClean="0"/>
              <a:t> </a:t>
            </a:r>
            <a:r>
              <a:rPr lang="ar-EG" sz="2800" dirty="0" smtClean="0"/>
              <a:t>. </a:t>
            </a:r>
            <a:r>
              <a:rPr lang="ar-EG" sz="2800" dirty="0"/>
              <a:t> </a:t>
            </a:r>
            <a:endParaRPr lang="en-US" sz="2800" dirty="0"/>
          </a:p>
          <a:p>
            <a:pPr rtl="1"/>
            <a:r>
              <a:rPr lang="ar-EG" sz="2800" dirty="0"/>
              <a:t>     أما عن التنمية </a:t>
            </a:r>
            <a:r>
              <a:rPr lang="ar-EG" sz="2800" dirty="0" err="1"/>
              <a:t>الإجتماعية</a:t>
            </a:r>
            <a:r>
              <a:rPr lang="ar-EG" sz="2800" dirty="0"/>
              <a:t> فهي وإن كانت مرتبطة </a:t>
            </a:r>
            <a:r>
              <a:rPr lang="ar-EG" sz="2800" dirty="0" smtClean="0"/>
              <a:t>بالعنصر</a:t>
            </a:r>
            <a:r>
              <a:rPr lang="ar-SA" sz="2800" dirty="0" smtClean="0"/>
              <a:t> ا</a:t>
            </a:r>
            <a:r>
              <a:rPr lang="ar-EG" sz="2800" dirty="0" smtClean="0"/>
              <a:t>لإنساني </a:t>
            </a:r>
            <a:r>
              <a:rPr lang="ar-EG" sz="2800" dirty="0"/>
              <a:t>وبالخدمات المتنوعة المقدمة إليه (تعليم- صحة- إسكان- خدمات </a:t>
            </a:r>
            <a:r>
              <a:rPr lang="ar-EG" sz="2800" dirty="0" err="1"/>
              <a:t>ضمانية</a:t>
            </a:r>
            <a:r>
              <a:rPr lang="ar-EG" sz="2800" dirty="0"/>
              <a:t> </a:t>
            </a:r>
            <a:r>
              <a:rPr lang="ar-EG" sz="2800" dirty="0" err="1" smtClean="0"/>
              <a:t>وتأه</a:t>
            </a:r>
            <a:r>
              <a:rPr lang="ar-SA" sz="2800" dirty="0" smtClean="0"/>
              <a:t>ي</a:t>
            </a:r>
            <a:r>
              <a:rPr lang="ar-EG" sz="2800" dirty="0" smtClean="0"/>
              <a:t>لية و</a:t>
            </a:r>
            <a:r>
              <a:rPr lang="ar-SA" sz="2800" dirty="0" smtClean="0"/>
              <a:t>أ</a:t>
            </a:r>
            <a:r>
              <a:rPr lang="ar-EG" sz="2800" dirty="0" smtClean="0"/>
              <a:t>سرية</a:t>
            </a:r>
            <a:r>
              <a:rPr lang="ar-EG" sz="2800" dirty="0"/>
              <a:t>...) فمن الأهمية بمكان التركيز علي كل ما يعوق </a:t>
            </a:r>
            <a:r>
              <a:rPr lang="ar-EG" sz="2800" dirty="0" smtClean="0"/>
              <a:t>من</a:t>
            </a:r>
            <a:endParaRPr lang="en-US" sz="2800" b="1" dirty="0" smtClean="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endParaRPr lang="ar-SA" sz="2000" dirty="0" smtClean="0"/>
          </a:p>
          <a:p>
            <a:pPr rtl="1"/>
            <a:r>
              <a:rPr lang="ar-SA" sz="2400" dirty="0" smtClean="0"/>
              <a:t>    </a:t>
            </a:r>
            <a:r>
              <a:rPr lang="ar-EG" sz="2400" dirty="0" smtClean="0"/>
              <a:t>إجراء </a:t>
            </a:r>
            <a:r>
              <a:rPr lang="ar-EG" sz="2400" dirty="0"/>
              <a:t>وإدخال هذه الخدمات حتي تحقق هذه الخدمات الهدف من إنشائها مع </a:t>
            </a:r>
            <a:r>
              <a:rPr lang="ar-EG" sz="2400" dirty="0" err="1"/>
              <a:t>الإهتمام</a:t>
            </a:r>
            <a:r>
              <a:rPr lang="ar-EG" sz="2400" dirty="0"/>
              <a:t> بمشاركة الأفراد أصحاب </a:t>
            </a:r>
            <a:r>
              <a:rPr lang="ar-EG" sz="2400" dirty="0" smtClean="0"/>
              <a:t>المصل</a:t>
            </a:r>
            <a:r>
              <a:rPr lang="ar-SA" sz="2400" dirty="0" smtClean="0"/>
              <a:t>ح</a:t>
            </a:r>
            <a:r>
              <a:rPr lang="ar-EG" sz="2400" dirty="0" smtClean="0"/>
              <a:t>ة </a:t>
            </a:r>
            <a:r>
              <a:rPr lang="ar-EG" sz="2400" dirty="0"/>
              <a:t>الحقيقية من هذه الخدمات في التفكير والإعداد لها وتنفيذها ومتابعتها </a:t>
            </a:r>
            <a:r>
              <a:rPr lang="ar-EG" sz="2400" dirty="0" smtClean="0"/>
              <a:t>وتقويمها</a:t>
            </a:r>
            <a:r>
              <a:rPr lang="ar-SA" sz="2400" dirty="0" smtClean="0"/>
              <a:t> </a:t>
            </a:r>
            <a:r>
              <a:rPr lang="ar-EG" sz="2400" dirty="0" smtClean="0"/>
              <a:t>أي </a:t>
            </a:r>
            <a:r>
              <a:rPr lang="ar-EG" sz="2400" dirty="0"/>
              <a:t>أن التنمية </a:t>
            </a:r>
            <a:r>
              <a:rPr lang="ar-EG" sz="2400" dirty="0" err="1"/>
              <a:t>الإجتماعية</a:t>
            </a:r>
            <a:r>
              <a:rPr lang="ar-EG" sz="2400" dirty="0"/>
              <a:t> ليست مجرد تقديم خدمات متنوعة للأفراد بل يجب أن تشتمل علي عنصرين أساسيين: </a:t>
            </a:r>
            <a:endParaRPr lang="ar-SA" sz="2400" dirty="0" smtClean="0"/>
          </a:p>
          <a:p>
            <a:pPr rtl="1"/>
            <a:r>
              <a:rPr lang="ar-SA" sz="2400" b="1" u="sng" dirty="0" smtClean="0"/>
              <a:t> </a:t>
            </a:r>
            <a:r>
              <a:rPr lang="en-US" sz="2400" b="1" u="sng" dirty="0" smtClean="0"/>
              <a:t> </a:t>
            </a:r>
            <a:r>
              <a:rPr lang="ar-EG" sz="2400" b="1" u="sng" dirty="0" smtClean="0"/>
              <a:t>الأول</a:t>
            </a:r>
            <a:r>
              <a:rPr lang="ar-EG" sz="2400" b="1" u="sng" dirty="0"/>
              <a:t>:</a:t>
            </a:r>
            <a:r>
              <a:rPr lang="ar-EG" sz="2400" dirty="0"/>
              <a:t>    </a:t>
            </a:r>
            <a:r>
              <a:rPr lang="ar-EG" sz="2400" dirty="0" smtClean="0"/>
              <a:t>تغير </a:t>
            </a:r>
            <a:r>
              <a:rPr lang="ar-EG" sz="2400" dirty="0"/>
              <a:t>الأوضاع </a:t>
            </a:r>
            <a:r>
              <a:rPr lang="ar-EG" sz="2400" dirty="0" err="1"/>
              <a:t>الإجتماعية</a:t>
            </a:r>
            <a:r>
              <a:rPr lang="ar-EG" sz="2400" dirty="0"/>
              <a:t> القديمة </a:t>
            </a:r>
            <a:r>
              <a:rPr lang="ar-SA" sz="2400" dirty="0" smtClean="0"/>
              <a:t>كي </a:t>
            </a:r>
            <a:r>
              <a:rPr lang="ar-EG" sz="2400" dirty="0" smtClean="0"/>
              <a:t>تساير </a:t>
            </a:r>
            <a:r>
              <a:rPr lang="ar-EG" sz="2400" dirty="0"/>
              <a:t>ظروف العصر.</a:t>
            </a:r>
            <a:endParaRPr lang="en-US" sz="2400" dirty="0"/>
          </a:p>
          <a:p>
            <a:r>
              <a:rPr lang="ar-SA" sz="2400" b="1" u="sng" dirty="0" smtClean="0"/>
              <a:t>ال</a:t>
            </a:r>
            <a:r>
              <a:rPr lang="ar-EG" sz="2400" b="1" u="sng" dirty="0" smtClean="0"/>
              <a:t>ثاني:</a:t>
            </a:r>
            <a:r>
              <a:rPr lang="ar-EG" sz="2400" dirty="0" smtClean="0"/>
              <a:t>    إقامة بناء اجتماعي جديد تنبثق عنه علاقات جديدة وقيم مستحدثة ويسمح للأفراد</a:t>
            </a:r>
            <a:endParaRPr lang="en-US" sz="2400" dirty="0" smtClean="0"/>
          </a:p>
          <a:p>
            <a:r>
              <a:rPr lang="en-US" sz="2400" dirty="0" smtClean="0"/>
              <a:t>  . </a:t>
            </a:r>
            <a:r>
              <a:rPr lang="ar-EG" sz="2400" dirty="0"/>
              <a:t>بتحقيق أكبر قدر ممكن من إشباع المطالب والحاجات</a:t>
            </a:r>
            <a:endParaRPr lang="en-US" sz="2400" dirty="0">
              <a:ea typeface="Calibri"/>
              <a:cs typeface="Arial"/>
            </a:endParaRPr>
          </a:p>
          <a:p>
            <a:r>
              <a:rPr lang="ar-SA" dirty="0" smtClean="0"/>
              <a:t>وبالطبع يتم ذلك في ضوء الحفاظ علي  </a:t>
            </a:r>
            <a:r>
              <a:rPr lang="ar-SA" dirty="0"/>
              <a:t>ثوابت المجتمع </a:t>
            </a:r>
            <a:r>
              <a:rPr lang="ar-SA" dirty="0" smtClean="0"/>
              <a:t>الثقافية </a:t>
            </a:r>
            <a:r>
              <a:rPr lang="en-US" dirty="0" smtClean="0"/>
              <a:t>.</a:t>
            </a:r>
            <a:r>
              <a:rPr lang="ar-SA" dirty="0" smtClean="0"/>
              <a:t>والاجتماعية والقيمية</a:t>
            </a:r>
            <a:endParaRPr lang="en-US"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EG" b="1" dirty="0" smtClean="0"/>
              <a:t>المحاضرة</a:t>
            </a:r>
            <a:r>
              <a:rPr lang="ar-SA" b="1" dirty="0"/>
              <a:t> الثانية </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EG" sz="4800" b="1" i="1" dirty="0"/>
              <a:t>ركائز </a:t>
            </a:r>
            <a:r>
              <a:rPr lang="ar-EG" sz="4800" b="1" i="1" dirty="0" err="1" smtClean="0"/>
              <a:t>التنمي</a:t>
            </a:r>
            <a:r>
              <a:rPr lang="ar-SA" sz="4800" b="1" i="1" dirty="0" smtClean="0"/>
              <a:t>ة </a:t>
            </a:r>
            <a:r>
              <a:rPr lang="ar-EG" sz="4800" b="1" i="1" dirty="0" err="1" smtClean="0"/>
              <a:t>الإجتماعي</a:t>
            </a:r>
            <a:r>
              <a:rPr lang="ar-SA" sz="4800" b="1" i="1" dirty="0" smtClean="0"/>
              <a:t>ة</a:t>
            </a:r>
            <a:r>
              <a:rPr lang="ar-EG" sz="4800" b="1" i="1" dirty="0" smtClean="0"/>
              <a:t> </a:t>
            </a:r>
            <a:r>
              <a:rPr lang="ar-EG" sz="4800" b="1" i="1" dirty="0"/>
              <a:t>وعناصرها</a:t>
            </a:r>
            <a:r>
              <a:rPr lang="ar-EG" sz="4800" b="1" dirty="0"/>
              <a:t> </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t/>
            </a:r>
            <a:br>
              <a:rPr lang="en-US" b="1" dirty="0" smtClean="0"/>
            </a:br>
            <a:r>
              <a:rPr lang="ar-EG" b="1" dirty="0" smtClean="0"/>
              <a:t>ركائز </a:t>
            </a:r>
            <a:r>
              <a:rPr lang="ar-EG" b="1" dirty="0"/>
              <a:t>التنمية </a:t>
            </a:r>
            <a:r>
              <a:rPr lang="ar-EG" b="1" dirty="0" smtClean="0"/>
              <a:t>ال</a:t>
            </a:r>
            <a:r>
              <a:rPr lang="ar-SA" b="1" dirty="0" smtClean="0"/>
              <a:t>ا</a:t>
            </a:r>
            <a:r>
              <a:rPr lang="ar-EG" b="1" dirty="0" err="1" smtClean="0"/>
              <a:t>جتماعي</a:t>
            </a:r>
            <a:r>
              <a:rPr lang="ar-SA" b="1" dirty="0" smtClean="0"/>
              <a:t>ة</a:t>
            </a:r>
            <a:r>
              <a:rPr lang="ar-EG" b="1" dirty="0" smtClean="0"/>
              <a:t> </a:t>
            </a:r>
            <a:r>
              <a:rPr lang="en-US" dirty="0"/>
              <a:t/>
            </a:r>
            <a:br>
              <a:rPr lang="en-US" dirty="0"/>
            </a:br>
            <a:endParaRPr lang="en-US" b="1" dirty="0">
              <a:solidFill>
                <a:schemeClr val="accent1"/>
              </a:solidFill>
            </a:endParaRPr>
          </a:p>
        </p:txBody>
      </p:sp>
      <p:sp>
        <p:nvSpPr>
          <p:cNvPr id="7171" name="Text Placeholder 5"/>
          <p:cNvSpPr>
            <a:spLocks noGrp="1"/>
          </p:cNvSpPr>
          <p:nvPr>
            <p:ph idx="1"/>
          </p:nvPr>
        </p:nvSpPr>
        <p:spPr/>
        <p:txBody>
          <a:bodyPr/>
          <a:lstStyle/>
          <a:p>
            <a:pPr rtl="1"/>
            <a:r>
              <a:rPr lang="ar-EG" sz="2800" b="1" dirty="0" smtClean="0"/>
              <a:t>تتلخص </a:t>
            </a:r>
            <a:r>
              <a:rPr lang="ar-EG" sz="2800" b="1" dirty="0"/>
              <a:t>ركائز التنمية </a:t>
            </a:r>
            <a:r>
              <a:rPr lang="ar-EG" sz="2800" b="1" dirty="0" err="1"/>
              <a:t>الإجتماعية</a:t>
            </a:r>
            <a:r>
              <a:rPr lang="ar-EG" sz="2800" b="1" dirty="0"/>
              <a:t> في </a:t>
            </a:r>
            <a:r>
              <a:rPr lang="ar-EG" sz="2800" b="1" dirty="0" smtClean="0"/>
              <a:t>الاتي</a:t>
            </a:r>
            <a:r>
              <a:rPr lang="ar-SA" sz="2800" b="1" dirty="0" smtClean="0"/>
              <a:t> </a:t>
            </a:r>
            <a:r>
              <a:rPr lang="ar-EG" sz="2800" b="1" dirty="0" smtClean="0"/>
              <a:t>:- </a:t>
            </a:r>
            <a:endParaRPr lang="en-US" sz="2800" dirty="0"/>
          </a:p>
          <a:p>
            <a:pPr rtl="1"/>
            <a:r>
              <a:rPr lang="ar-EG" sz="2800" dirty="0"/>
              <a:t>1- </a:t>
            </a:r>
            <a:r>
              <a:rPr lang="ar-EG" sz="2800" b="1" dirty="0"/>
              <a:t>إشراك</a:t>
            </a:r>
            <a:r>
              <a:rPr lang="ar-EG" sz="2800" dirty="0"/>
              <a:t> أعضاء البيئة المحلية في التفكير والعمل علي وضع وتنفيذ البرامج التي تهدف الي النهوض </a:t>
            </a:r>
            <a:r>
              <a:rPr lang="ar-EG" sz="2800" dirty="0" smtClean="0"/>
              <a:t>بهم</a:t>
            </a:r>
            <a:r>
              <a:rPr lang="ar-SA" sz="2800" dirty="0" smtClean="0"/>
              <a:t> وذلك عن طريق اثارة الوعي بمستوي أفضل من الحياة . والمشكلة الحقيقية التي تواجه عمليات التنمية في المجتمعات النامية هي ضعف استجابة هذه المجتمعات لها وعدم اشتراك الأهالي مع السلطات العامة في برامجها .</a:t>
            </a:r>
            <a:endParaRPr lang="en-US" sz="2800" dirty="0" smtClean="0"/>
          </a:p>
          <a:p>
            <a:pPr rtl="1"/>
            <a:r>
              <a:rPr lang="ar-EG" sz="2800" dirty="0" smtClean="0"/>
              <a:t>2- </a:t>
            </a:r>
            <a:r>
              <a:rPr lang="ar-EG" sz="2800" b="1" dirty="0"/>
              <a:t>تكامل</a:t>
            </a:r>
            <a:r>
              <a:rPr lang="ar-EG" sz="2800" dirty="0"/>
              <a:t> مشروع الخدمات والتنسيق بين اعمالها بحيث لا تصبح </a:t>
            </a:r>
            <a:r>
              <a:rPr lang="ar-EG" sz="2800" dirty="0" smtClean="0"/>
              <a:t>متكرر</a:t>
            </a:r>
            <a:r>
              <a:rPr lang="ar-SA" sz="2800" dirty="0" smtClean="0"/>
              <a:t>ة</a:t>
            </a:r>
            <a:r>
              <a:rPr lang="ar-EG" sz="2800" dirty="0" smtClean="0"/>
              <a:t> </a:t>
            </a:r>
            <a:r>
              <a:rPr lang="ar-EG" sz="2800" dirty="0"/>
              <a:t>او في حالة تضاد</a:t>
            </a:r>
            <a:r>
              <a:rPr lang="ar-EG" sz="2800" dirty="0" smtClean="0"/>
              <a:t>.</a:t>
            </a:r>
            <a:r>
              <a:rPr lang="ar-SA" sz="2800" dirty="0"/>
              <a:t> وينبغي أن يكون هناك تكامل ما بين الجوانب الاجتماعية والاقتصادية وتكامل ما بين الريف والحضر والبدو</a:t>
            </a:r>
            <a:r>
              <a:rPr lang="ar-EG" sz="2800" dirty="0"/>
              <a:t> </a:t>
            </a:r>
            <a:r>
              <a:rPr lang="ar-SA" sz="2800" dirty="0"/>
              <a:t>.</a:t>
            </a:r>
            <a:r>
              <a:rPr lang="ar-EG" sz="2800" dirty="0" smtClean="0"/>
              <a:t> </a:t>
            </a:r>
            <a:endParaRPr lang="en-US" sz="2800" dirty="0"/>
          </a:p>
          <a:p>
            <a:endParaRPr lang="ar-EG"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dirty="0"/>
              <a:t>3- </a:t>
            </a:r>
            <a:r>
              <a:rPr lang="ar-EG" b="1" dirty="0"/>
              <a:t>الإسراع</a:t>
            </a:r>
            <a:r>
              <a:rPr lang="ar-EG" dirty="0"/>
              <a:t> بالوصول إلي النتائج المادية الملموسة ذات النفع العام للمجتمع.</a:t>
            </a:r>
            <a:r>
              <a:rPr lang="ar-SA" dirty="0"/>
              <a:t> فيجب اختيار مشروعات ذات العائد السريع قليلة التكاليف والتي تسد في الوقت نفسه حاجة اجتماعية قائمة كالخدمات الطبية والتعليمية </a:t>
            </a:r>
            <a:r>
              <a:rPr lang="ar-SA" dirty="0" smtClean="0"/>
              <a:t>والاسكانية...الأمر الذي يؤدى الى الاسراع بكسب ثقة الاهالي.</a:t>
            </a:r>
            <a:endParaRPr lang="en-US" dirty="0"/>
          </a:p>
          <a:p>
            <a:pPr rtl="1"/>
            <a:r>
              <a:rPr lang="ar-EG" dirty="0"/>
              <a:t>4-</a:t>
            </a:r>
            <a:r>
              <a:rPr lang="ar-SA" dirty="0"/>
              <a:t> </a:t>
            </a:r>
            <a:r>
              <a:rPr lang="ar-EG" dirty="0"/>
              <a:t>ال</a:t>
            </a:r>
            <a:r>
              <a:rPr lang="ar-SA" dirty="0"/>
              <a:t>اع</a:t>
            </a:r>
            <a:r>
              <a:rPr lang="ar-EG" dirty="0"/>
              <a:t>تماد علي </a:t>
            </a:r>
            <a:r>
              <a:rPr lang="ar-EG" b="1" dirty="0"/>
              <a:t>الموارد</a:t>
            </a:r>
            <a:r>
              <a:rPr lang="ar-EG" dirty="0"/>
              <a:t> </a:t>
            </a:r>
            <a:r>
              <a:rPr lang="ar-EG" b="1" dirty="0"/>
              <a:t>المحلية</a:t>
            </a:r>
            <a:r>
              <a:rPr lang="ar-EG" dirty="0"/>
              <a:t> للمجتمع سواء كانت </a:t>
            </a:r>
            <a:r>
              <a:rPr lang="ar-EG" dirty="0" smtClean="0"/>
              <a:t>مادية</a:t>
            </a:r>
            <a:r>
              <a:rPr lang="ar-SA" dirty="0" smtClean="0"/>
              <a:t> </a:t>
            </a:r>
            <a:r>
              <a:rPr lang="ar-EG" dirty="0" smtClean="0"/>
              <a:t>أو بشرية</a:t>
            </a:r>
            <a:r>
              <a:rPr lang="ar-SA" dirty="0" smtClean="0"/>
              <a:t> وذلك يقلل من تكلفة المشاريع ويعطيها مجالا وظيفيا أوسع.</a:t>
            </a:r>
            <a:endParaRPr lang="en-US" dirty="0"/>
          </a:p>
          <a:p>
            <a:pPr rtl="1"/>
            <a:r>
              <a:rPr lang="ar-EG" dirty="0"/>
              <a:t> </a:t>
            </a:r>
            <a:endParaRPr lang="en-US" dirty="0"/>
          </a:p>
          <a:p>
            <a:endParaRPr lang="ar-SA" dirty="0"/>
          </a:p>
        </p:txBody>
      </p:sp>
    </p:spTree>
    <p:extLst>
      <p:ext uri="{BB962C8B-B14F-4D97-AF65-F5344CB8AC3E}">
        <p14:creationId xmlns="" xmlns:p14="http://schemas.microsoft.com/office/powerpoint/2010/main" val="2788189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b="1" dirty="0" smtClean="0"/>
              <a:t/>
            </a:r>
            <a:br>
              <a:rPr lang="ar-SA" b="1" dirty="0" smtClean="0"/>
            </a:br>
            <a:r>
              <a:rPr lang="ar-EG" b="1" dirty="0" smtClean="0"/>
              <a:t>عناصر </a:t>
            </a:r>
            <a:r>
              <a:rPr lang="ar-EG" b="1" dirty="0"/>
              <a:t>التنمية </a:t>
            </a:r>
            <a:r>
              <a:rPr lang="ar-SA" b="1" dirty="0" smtClean="0"/>
              <a:t>الا</a:t>
            </a:r>
            <a:r>
              <a:rPr lang="ar-EG" b="1" dirty="0" err="1" smtClean="0"/>
              <a:t>جتماعية</a:t>
            </a:r>
            <a:r>
              <a:rPr lang="ar-EG" b="1" dirty="0" smtClean="0"/>
              <a:t> </a:t>
            </a:r>
            <a:r>
              <a:rPr lang="en-US" dirty="0"/>
              <a:t/>
            </a:r>
            <a:br>
              <a:rPr lang="en-US" dirty="0"/>
            </a:b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400" b="1" dirty="0" smtClean="0"/>
              <a:t>أ</a:t>
            </a:r>
            <a:r>
              <a:rPr lang="ar-EG" sz="2400" b="1" dirty="0" smtClean="0"/>
              <a:t>ولا</a:t>
            </a:r>
            <a:r>
              <a:rPr lang="ar-SA" sz="2400" b="1" dirty="0" smtClean="0"/>
              <a:t>:</a:t>
            </a:r>
            <a:r>
              <a:rPr lang="ar-EG" sz="2400" b="1" dirty="0" smtClean="0"/>
              <a:t> الت</a:t>
            </a:r>
            <a:r>
              <a:rPr lang="ar-SA" sz="2400" b="1" dirty="0" smtClean="0"/>
              <a:t>غي</a:t>
            </a:r>
            <a:r>
              <a:rPr lang="ar-EG" sz="2400" b="1" dirty="0" smtClean="0"/>
              <a:t>ير </a:t>
            </a:r>
            <a:r>
              <a:rPr lang="ar-EG" sz="2400" b="1" dirty="0"/>
              <a:t>البنائي أو </a:t>
            </a:r>
            <a:r>
              <a:rPr lang="ar-EG" sz="2400" b="1" dirty="0" smtClean="0"/>
              <a:t>البنياني </a:t>
            </a:r>
            <a:endParaRPr lang="ar-SA" sz="2400" b="1" dirty="0" smtClean="0"/>
          </a:p>
          <a:p>
            <a:pPr rtl="1"/>
            <a:r>
              <a:rPr lang="ar-EG" sz="2400" dirty="0" smtClean="0"/>
              <a:t>    </a:t>
            </a:r>
            <a:r>
              <a:rPr lang="ar-EG" sz="2400" dirty="0"/>
              <a:t>يقصد بالتغيير </a:t>
            </a:r>
            <a:r>
              <a:rPr lang="ar-EG" sz="2400" dirty="0" smtClean="0"/>
              <a:t>البنائي </a:t>
            </a:r>
            <a:r>
              <a:rPr lang="ar-EG" sz="2400" dirty="0"/>
              <a:t>ذلك النوع من التغيير الذي يستلزم ظهور أدوار وتنظيمات </a:t>
            </a:r>
            <a:r>
              <a:rPr lang="ar-SA" sz="2400" dirty="0" smtClean="0"/>
              <a:t>ا</a:t>
            </a:r>
            <a:r>
              <a:rPr lang="ar-EG" sz="2400" dirty="0" err="1" smtClean="0"/>
              <a:t>جتماعية</a:t>
            </a:r>
            <a:r>
              <a:rPr lang="ar-EG" sz="2400" dirty="0" smtClean="0"/>
              <a:t> </a:t>
            </a:r>
            <a:r>
              <a:rPr lang="ar-EG" sz="2400" dirty="0"/>
              <a:t>جديدة تختلف </a:t>
            </a:r>
            <a:r>
              <a:rPr lang="ar-SA" sz="2400" dirty="0" smtClean="0"/>
              <a:t>ا</a:t>
            </a:r>
            <a:r>
              <a:rPr lang="ar-EG" sz="2400" dirty="0" err="1" smtClean="0"/>
              <a:t>ختلافا</a:t>
            </a:r>
            <a:r>
              <a:rPr lang="ar-EG" sz="2400" dirty="0" smtClean="0"/>
              <a:t> </a:t>
            </a:r>
            <a:r>
              <a:rPr lang="ar-EG" sz="2400" dirty="0"/>
              <a:t>نوعيا عن الأدوار والتنظيمات القائمة في </a:t>
            </a:r>
            <a:r>
              <a:rPr lang="ar-EG" sz="2400" dirty="0" smtClean="0"/>
              <a:t>المجتمع</a:t>
            </a:r>
            <a:r>
              <a:rPr lang="ar-SA" sz="2400" dirty="0" smtClean="0"/>
              <a:t> أي أنه التغيير الذي يحدث في بناء المجتمع أي في حجمه وفي تركيب أجزائه وشكل تنظيمه الاجتماعي . والتغيير البنائي هو الذي يربط التنمية الاقتصادية بالاجتماعية ، فمن الصعب أن تحدث التنمية في مجتمع متخلف اجتماعيا دون أن يتغير البناء الاجتماعي لذلك المجتمع .</a:t>
            </a:r>
          </a:p>
          <a:p>
            <a:pPr rtl="1"/>
            <a:r>
              <a:rPr lang="ar-EG" sz="2400" b="1" dirty="0" smtClean="0"/>
              <a:t>ثانيا: </a:t>
            </a:r>
            <a:r>
              <a:rPr lang="ar-EG" sz="2400" b="1" dirty="0"/>
              <a:t>الدفعة </a:t>
            </a:r>
            <a:r>
              <a:rPr lang="ar-EG" sz="2400" b="1" dirty="0" smtClean="0"/>
              <a:t>القوية </a:t>
            </a:r>
            <a:endParaRPr lang="en-US" sz="2400" dirty="0"/>
          </a:p>
          <a:p>
            <a:pPr rtl="1"/>
            <a:r>
              <a:rPr lang="ar-EG" sz="2400" dirty="0"/>
              <a:t>    لابد لخروج </a:t>
            </a:r>
            <a:r>
              <a:rPr lang="ar-EG" sz="2400" dirty="0" err="1" smtClean="0"/>
              <a:t>المجتم</a:t>
            </a:r>
            <a:r>
              <a:rPr lang="ar-SA" sz="2400" dirty="0" smtClean="0"/>
              <a:t>ع</a:t>
            </a:r>
            <a:r>
              <a:rPr lang="ar-EG" sz="2400" dirty="0" smtClean="0"/>
              <a:t>ات </a:t>
            </a:r>
            <a:r>
              <a:rPr lang="ar-EG" sz="2400" dirty="0"/>
              <a:t>النامية من المستويات المتخلفة فيها من حدوث دفعة قوية أو مجموعة من الدفعات القوية </a:t>
            </a:r>
            <a:r>
              <a:rPr lang="ar-EG" sz="2400" dirty="0" smtClean="0"/>
              <a:t>يتس</a:t>
            </a:r>
            <a:r>
              <a:rPr lang="ar-SA" sz="2400" dirty="0" smtClean="0"/>
              <a:t>ني</a:t>
            </a:r>
            <a:r>
              <a:rPr lang="en-US" sz="2400" dirty="0" smtClean="0"/>
              <a:t>  </a:t>
            </a:r>
            <a:r>
              <a:rPr lang="ar-SA" sz="2400" dirty="0" smtClean="0"/>
              <a:t>بمقتضاها </a:t>
            </a:r>
            <a:r>
              <a:rPr lang="ar-EG" sz="2400" dirty="0" smtClean="0"/>
              <a:t>الخروج </a:t>
            </a:r>
            <a:r>
              <a:rPr lang="ar-EG" sz="2400" dirty="0"/>
              <a:t>من حالة الركود.  </a:t>
            </a:r>
            <a:endParaRPr lang="en-US" sz="2400" dirty="0"/>
          </a:p>
          <a:p>
            <a:pPr rtl="1"/>
            <a:r>
              <a:rPr lang="ar-EG" sz="2400" dirty="0"/>
              <a:t>     </a:t>
            </a:r>
            <a:endParaRPr lang="en-US" dirty="0"/>
          </a:p>
        </p:txBody>
      </p:sp>
    </p:spTree>
    <p:extLst>
      <p:ext uri="{BB962C8B-B14F-4D97-AF65-F5344CB8AC3E}">
        <p14:creationId xmlns="" xmlns:p14="http://schemas.microsoft.com/office/powerpoint/2010/main" val="441203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dirty="0" smtClean="0"/>
              <a:t>     </a:t>
            </a:r>
            <a:r>
              <a:rPr lang="ar-EG" sz="2800" dirty="0" smtClean="0"/>
              <a:t>وهذه </a:t>
            </a:r>
            <a:r>
              <a:rPr lang="ar-EG" sz="2800" dirty="0"/>
              <a:t>الدفعة أو الدفعات القوية لازمة </a:t>
            </a:r>
            <a:r>
              <a:rPr lang="ar-EG" sz="2800" dirty="0" err="1"/>
              <a:t>لاحداث</a:t>
            </a:r>
            <a:r>
              <a:rPr lang="ar-EG" sz="2800" dirty="0"/>
              <a:t> تغيرات كيفية </a:t>
            </a:r>
            <a:r>
              <a:rPr lang="ar-EG" sz="2800" dirty="0" err="1"/>
              <a:t>فى</a:t>
            </a:r>
            <a:r>
              <a:rPr lang="ar-EG" sz="2800" dirty="0"/>
              <a:t> المجتمع </a:t>
            </a:r>
            <a:r>
              <a:rPr lang="ar-EG" sz="2800" dirty="0" err="1"/>
              <a:t>ولاحداث</a:t>
            </a:r>
            <a:r>
              <a:rPr lang="ar-EG" sz="2800" dirty="0"/>
              <a:t> التقدم ف</a:t>
            </a:r>
            <a:r>
              <a:rPr lang="ar-SA" sz="2800" dirty="0"/>
              <a:t>ي</a:t>
            </a:r>
            <a:r>
              <a:rPr lang="ar-EG" sz="2800" dirty="0"/>
              <a:t> اسرع وقت ممكن.</a:t>
            </a:r>
            <a:endParaRPr lang="en-US" sz="2800" dirty="0"/>
          </a:p>
          <a:p>
            <a:pPr rtl="1"/>
            <a:r>
              <a:rPr lang="ar-EG" sz="2800" dirty="0"/>
              <a:t>   ويمكن ان تحدث الدفعة القوية ف</a:t>
            </a:r>
            <a:r>
              <a:rPr lang="ar-SA" sz="2800" dirty="0"/>
              <a:t>ي</a:t>
            </a:r>
            <a:r>
              <a:rPr lang="ar-EG" sz="2800" dirty="0"/>
              <a:t> المجال </a:t>
            </a:r>
            <a:r>
              <a:rPr lang="ar-EG" sz="2800" dirty="0" smtClean="0"/>
              <a:t>الاجتماع</a:t>
            </a:r>
            <a:r>
              <a:rPr lang="ar-SA" sz="2800" dirty="0" smtClean="0"/>
              <a:t>ي</a:t>
            </a:r>
            <a:r>
              <a:rPr lang="ar-EG" sz="2800" dirty="0" smtClean="0"/>
              <a:t> </a:t>
            </a:r>
            <a:r>
              <a:rPr lang="ar-EG" sz="2800" dirty="0" err="1"/>
              <a:t>باحداث</a:t>
            </a:r>
            <a:r>
              <a:rPr lang="ar-EG" sz="2800" dirty="0"/>
              <a:t> تغيرات تقلل التفاوت ف</a:t>
            </a:r>
            <a:r>
              <a:rPr lang="ar-SA" sz="2800" dirty="0"/>
              <a:t>ي</a:t>
            </a:r>
            <a:r>
              <a:rPr lang="ar-EG" sz="2800" dirty="0"/>
              <a:t> الثروات والدخول بين المواطنين  وبتوزيع الخدمات توزيعا عادلا بين </a:t>
            </a:r>
            <a:r>
              <a:rPr lang="ar-EG" sz="2800" dirty="0" smtClean="0"/>
              <a:t>الافراد</a:t>
            </a:r>
            <a:r>
              <a:rPr lang="ar-SA" sz="2800" dirty="0" smtClean="0"/>
              <a:t> وبجعل التعليم الزاميا ومجانيا بقدر الامكان وبتأمين العلاج والتوسع في مشروعات الاسكان وغير ذلك من المشروعات التي تتعلق بالخدمات .</a:t>
            </a:r>
          </a:p>
          <a:p>
            <a:pPr rtl="1"/>
            <a:r>
              <a:rPr lang="ar-SA" sz="2800" dirty="0" smtClean="0"/>
              <a:t>ان الدفعة القوية التي تحدث في المجال الاقتصادي والتي لا تصاحبها دفعة مماثلة في المجال الاجتماعي تترتب عليها </a:t>
            </a:r>
            <a:r>
              <a:rPr lang="ar-SA" sz="2800" b="1" dirty="0" smtClean="0"/>
              <a:t>هوة ثقافية </a:t>
            </a:r>
            <a:r>
              <a:rPr lang="ar-SA" sz="2800" dirty="0" smtClean="0"/>
              <a:t>ومشكلات اجتماعية</a:t>
            </a:r>
            <a:r>
              <a:rPr lang="ar-SA" dirty="0" smtClean="0"/>
              <a:t>.</a:t>
            </a:r>
            <a:endParaRPr lang="ar-SA" dirty="0"/>
          </a:p>
        </p:txBody>
      </p:sp>
    </p:spTree>
    <p:extLst>
      <p:ext uri="{BB962C8B-B14F-4D97-AF65-F5344CB8AC3E}">
        <p14:creationId xmlns="" xmlns:p14="http://schemas.microsoft.com/office/powerpoint/2010/main" val="5255252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b="1" dirty="0" smtClean="0"/>
          </a:p>
          <a:p>
            <a:pPr rtl="1"/>
            <a:r>
              <a:rPr lang="ar-SA" sz="2400" b="1" dirty="0"/>
              <a:t> </a:t>
            </a:r>
            <a:r>
              <a:rPr lang="ar-SA" sz="2400" b="1" dirty="0" smtClean="0"/>
              <a:t>     ث</a:t>
            </a:r>
            <a:r>
              <a:rPr lang="ar-EG" sz="2400" b="1" dirty="0" err="1" smtClean="0"/>
              <a:t>الثا</a:t>
            </a:r>
            <a:r>
              <a:rPr lang="ar-EG" sz="2400" b="1" dirty="0" smtClean="0"/>
              <a:t> </a:t>
            </a:r>
            <a:r>
              <a:rPr lang="ar-EG" sz="2400" b="1" dirty="0"/>
              <a:t>: الاستراتيجية الملائمة :</a:t>
            </a:r>
            <a:endParaRPr lang="en-US" sz="2400" dirty="0"/>
          </a:p>
          <a:p>
            <a:pPr rtl="1"/>
            <a:r>
              <a:rPr lang="ar-EG" sz="2400" dirty="0"/>
              <a:t>   ويقصد بها الاطار او الخطط العريضة </a:t>
            </a:r>
            <a:r>
              <a:rPr lang="ar-EG" sz="2400" dirty="0" smtClean="0"/>
              <a:t>الت</a:t>
            </a:r>
            <a:r>
              <a:rPr lang="ar-SA" sz="2400" dirty="0" smtClean="0"/>
              <a:t>ي</a:t>
            </a:r>
            <a:r>
              <a:rPr lang="ar-EG" sz="2400" dirty="0" smtClean="0"/>
              <a:t> </a:t>
            </a:r>
            <a:r>
              <a:rPr lang="ar-EG" sz="2400" dirty="0"/>
              <a:t>ترسمها السياسة التنموية </a:t>
            </a:r>
            <a:r>
              <a:rPr lang="ar-EG" sz="2400" dirty="0" smtClean="0"/>
              <a:t>ف</a:t>
            </a:r>
            <a:r>
              <a:rPr lang="ar-SA" sz="2400" dirty="0" smtClean="0"/>
              <a:t>ي</a:t>
            </a:r>
            <a:r>
              <a:rPr lang="ar-EG" sz="2400" dirty="0" smtClean="0"/>
              <a:t> </a:t>
            </a:r>
            <a:r>
              <a:rPr lang="ar-EG" sz="2400" dirty="0"/>
              <a:t>الانتقال من حالة التخلف الى حالة النمو </a:t>
            </a:r>
            <a:r>
              <a:rPr lang="ar-EG" sz="2400" dirty="0" smtClean="0"/>
              <a:t>الذات</a:t>
            </a:r>
            <a:r>
              <a:rPr lang="ar-SA" sz="2400" dirty="0" smtClean="0"/>
              <a:t>ي</a:t>
            </a:r>
            <a:r>
              <a:rPr lang="ar-EG" sz="2400" dirty="0" smtClean="0"/>
              <a:t>.</a:t>
            </a:r>
            <a:r>
              <a:rPr lang="ar-EG" sz="2400" dirty="0"/>
              <a:t> </a:t>
            </a:r>
            <a:r>
              <a:rPr lang="ar-SA" sz="2400" dirty="0" smtClean="0"/>
              <a:t>وتختلف </a:t>
            </a:r>
            <a:r>
              <a:rPr lang="ar-SA" sz="2400" dirty="0" err="1" smtClean="0"/>
              <a:t>الاستراتجية</a:t>
            </a:r>
            <a:r>
              <a:rPr lang="ar-SA" sz="2400" dirty="0" smtClean="0"/>
              <a:t> عن ا</a:t>
            </a:r>
            <a:r>
              <a:rPr lang="ar-SA" sz="2400" b="1" dirty="0" smtClean="0"/>
              <a:t>لتكتيك</a:t>
            </a:r>
            <a:r>
              <a:rPr lang="ar-SA" sz="2400" dirty="0" smtClean="0"/>
              <a:t> الذى يعنى الاستخدام الصحيح للوسائل المتاحة لتحقيق الهدف</a:t>
            </a:r>
            <a:endParaRPr lang="en-US" sz="2400" dirty="0"/>
          </a:p>
          <a:p>
            <a:pPr rtl="1"/>
            <a:r>
              <a:rPr lang="ar-EG" sz="2400" b="1" dirty="0"/>
              <a:t>وتتوقف الاستراتيجية المختارة على عديد من الاعتبارات </a:t>
            </a:r>
            <a:r>
              <a:rPr lang="ar-EG" sz="2400" b="1" dirty="0" smtClean="0"/>
              <a:t>اهمها :</a:t>
            </a:r>
            <a:r>
              <a:rPr lang="ar-EG" sz="2400" dirty="0"/>
              <a:t> </a:t>
            </a:r>
            <a:endParaRPr lang="en-US" sz="2400" dirty="0"/>
          </a:p>
          <a:p>
            <a:pPr rtl="1"/>
            <a:r>
              <a:rPr lang="ar-EG" sz="2400" dirty="0"/>
              <a:t>     طبيعة الظروف عند بدء التنمية من حيث درجة التخلف ، نوع الاستعمار الذى كان يحتل البلد ، الفترة الزمنية </a:t>
            </a:r>
            <a:r>
              <a:rPr lang="ar-EG" sz="2400" dirty="0" smtClean="0"/>
              <a:t>الت</a:t>
            </a:r>
            <a:r>
              <a:rPr lang="ar-SA" sz="2400" dirty="0" smtClean="0"/>
              <a:t>ي</a:t>
            </a:r>
            <a:r>
              <a:rPr lang="ar-EG" sz="2400" dirty="0" smtClean="0"/>
              <a:t> </a:t>
            </a:r>
            <a:r>
              <a:rPr lang="ar-EG" sz="2400" dirty="0"/>
              <a:t>مرت منذ حصول الدولة على </a:t>
            </a:r>
            <a:r>
              <a:rPr lang="ar-EG" sz="2400" dirty="0" smtClean="0"/>
              <a:t>استقلالها</a:t>
            </a:r>
            <a:r>
              <a:rPr lang="ar-SA" sz="2400" dirty="0" smtClean="0"/>
              <a:t>،</a:t>
            </a:r>
            <a:r>
              <a:rPr lang="ar-EG" sz="2400" dirty="0" smtClean="0"/>
              <a:t> </a:t>
            </a:r>
            <a:r>
              <a:rPr lang="ar-EG" sz="2400" dirty="0"/>
              <a:t>نوع الحكم السائد </a:t>
            </a:r>
            <a:r>
              <a:rPr lang="ar-EG" sz="2400" dirty="0" smtClean="0"/>
              <a:t>ف</a:t>
            </a:r>
            <a:r>
              <a:rPr lang="ar-SA" sz="2400" dirty="0" smtClean="0"/>
              <a:t>ي</a:t>
            </a:r>
            <a:r>
              <a:rPr lang="ar-EG" sz="2400" dirty="0" smtClean="0"/>
              <a:t> </a:t>
            </a:r>
            <a:r>
              <a:rPr lang="ar-EG" sz="2400" dirty="0"/>
              <a:t>البلد بعد تحرره ، درجة الاستقرار السياسي ونوعية الادارة وشكل الجهاز </a:t>
            </a:r>
            <a:r>
              <a:rPr lang="ar-EG" sz="2400" dirty="0" err="1" smtClean="0"/>
              <a:t>الحكوم</a:t>
            </a:r>
            <a:r>
              <a:rPr lang="ar-SA" sz="2400" dirty="0" smtClean="0"/>
              <a:t>ي</a:t>
            </a:r>
            <a:r>
              <a:rPr lang="ar-EG" sz="2400" dirty="0" smtClean="0"/>
              <a:t> </a:t>
            </a:r>
            <a:r>
              <a:rPr lang="ar-SA" sz="2400" dirty="0" smtClean="0"/>
              <a:t> ، </a:t>
            </a:r>
            <a:r>
              <a:rPr lang="ar-EG" sz="2400" dirty="0" smtClean="0"/>
              <a:t>طبيعة النظام الاقتصاد</a:t>
            </a:r>
            <a:r>
              <a:rPr lang="ar-SA" sz="2400" dirty="0" smtClean="0"/>
              <a:t>ي</a:t>
            </a:r>
            <a:r>
              <a:rPr lang="ar-EG" sz="2400" dirty="0" smtClean="0"/>
              <a:t> </a:t>
            </a:r>
            <a:r>
              <a:rPr lang="ar-EG" sz="2400" dirty="0"/>
              <a:t>ونوعية التركيب </a:t>
            </a:r>
            <a:r>
              <a:rPr lang="ar-EG" sz="2400" dirty="0" smtClean="0"/>
              <a:t>الطبق</a:t>
            </a:r>
            <a:r>
              <a:rPr lang="ar-SA" sz="2400" dirty="0" smtClean="0"/>
              <a:t>ي ، </a:t>
            </a:r>
            <a:r>
              <a:rPr lang="ar-EG" sz="2400" dirty="0" smtClean="0"/>
              <a:t>حجم </a:t>
            </a:r>
            <a:r>
              <a:rPr lang="ar-EG" sz="2400" dirty="0"/>
              <a:t>المناطق الريفية الى المناطق الحضرية </a:t>
            </a:r>
            <a:r>
              <a:rPr lang="ar-SA" sz="2400" dirty="0" smtClean="0"/>
              <a:t>،</a:t>
            </a:r>
            <a:r>
              <a:rPr lang="ar-EG" sz="2400" dirty="0" smtClean="0"/>
              <a:t> تركيب </a:t>
            </a:r>
            <a:r>
              <a:rPr lang="ar-EG" sz="2400" dirty="0"/>
              <a:t>المجتمع من حيث السكان ومستويات التعليم والصحة والقيم </a:t>
            </a:r>
            <a:r>
              <a:rPr lang="ar-SA" sz="2400" dirty="0" smtClean="0"/>
              <a:t> </a:t>
            </a:r>
            <a:r>
              <a:rPr lang="ar-EG" sz="2400" dirty="0" err="1" smtClean="0"/>
              <a:t>السائ</a:t>
            </a:r>
            <a:r>
              <a:rPr lang="ar-SA" sz="2400" dirty="0" smtClean="0"/>
              <a:t>د</a:t>
            </a:r>
            <a:r>
              <a:rPr lang="ar-EG" sz="2400" dirty="0" smtClean="0"/>
              <a:t>ة ف</a:t>
            </a:r>
            <a:r>
              <a:rPr lang="ar-SA" sz="2400" dirty="0" smtClean="0"/>
              <a:t>ي</a:t>
            </a:r>
            <a:r>
              <a:rPr lang="ar-EG" sz="2400" dirty="0" smtClean="0"/>
              <a:t> </a:t>
            </a:r>
            <a:r>
              <a:rPr lang="ar-EG" sz="2400" dirty="0"/>
              <a:t>المجتمع. </a:t>
            </a:r>
            <a:endParaRPr lang="en-US" sz="2400" dirty="0"/>
          </a:p>
          <a:p>
            <a:pPr rtl="1"/>
            <a:r>
              <a:rPr lang="ar-EG" sz="2400" dirty="0"/>
              <a:t> </a:t>
            </a:r>
            <a:endParaRPr lang="en-US" sz="2400" dirty="0"/>
          </a:p>
          <a:p>
            <a:pPr rtl="1"/>
            <a:endParaRPr lang="ar-SA" sz="2400" dirty="0" smtClean="0"/>
          </a:p>
        </p:txBody>
      </p:sp>
    </p:spTree>
    <p:extLst>
      <p:ext uri="{BB962C8B-B14F-4D97-AF65-F5344CB8AC3E}">
        <p14:creationId xmlns="" xmlns:p14="http://schemas.microsoft.com/office/powerpoint/2010/main" val="2048353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r>
              <a:rPr lang="ar-EG" sz="3600" dirty="0"/>
              <a:t> </a:t>
            </a:r>
            <a:r>
              <a:rPr lang="ar-SA" sz="3600" dirty="0" smtClean="0"/>
              <a:t/>
            </a:r>
            <a:br>
              <a:rPr lang="ar-SA" sz="3600" dirty="0" smtClean="0"/>
            </a:br>
            <a:r>
              <a:rPr lang="ar-EG" sz="3600" b="1" dirty="0" smtClean="0"/>
              <a:t>العلاقة </a:t>
            </a:r>
            <a:r>
              <a:rPr lang="ar-EG" sz="3600" b="1" dirty="0"/>
              <a:t>بين التنمية الاجتماعية والتنمية الاقتصادية  :</a:t>
            </a:r>
            <a:r>
              <a:rPr lang="en-US" sz="3600" dirty="0"/>
              <a:t/>
            </a:r>
            <a:br>
              <a:rPr lang="en-US" sz="3600" dirty="0"/>
            </a:br>
            <a:endParaRPr lang="ar-SA" sz="3600" dirty="0">
              <a:solidFill>
                <a:srgbClr val="00B0F0"/>
              </a:solidFill>
            </a:endParaRPr>
          </a:p>
        </p:txBody>
      </p:sp>
      <p:sp>
        <p:nvSpPr>
          <p:cNvPr id="3" name="عنصر نائب للمحتوى 2"/>
          <p:cNvSpPr>
            <a:spLocks noGrp="1"/>
          </p:cNvSpPr>
          <p:nvPr>
            <p:ph idx="1"/>
          </p:nvPr>
        </p:nvSpPr>
        <p:spPr/>
        <p:txBody>
          <a:bodyPr/>
          <a:lstStyle/>
          <a:p>
            <a:pPr rtl="1"/>
            <a:r>
              <a:rPr lang="ar-SA" sz="2800" dirty="0" smtClean="0"/>
              <a:t>        </a:t>
            </a:r>
            <a:r>
              <a:rPr lang="ar-EG" sz="2400" dirty="0" smtClean="0"/>
              <a:t>التنمية </a:t>
            </a:r>
            <a:r>
              <a:rPr lang="ar-EG" sz="2400" dirty="0"/>
              <a:t>عملية شاملة متعددة الجوانب متشعبة </a:t>
            </a:r>
            <a:r>
              <a:rPr lang="ar-EG" sz="2400" dirty="0" smtClean="0"/>
              <a:t>ال</a:t>
            </a:r>
            <a:r>
              <a:rPr lang="ar-SA" sz="2400" dirty="0" smtClean="0"/>
              <a:t>أب</a:t>
            </a:r>
            <a:r>
              <a:rPr lang="ar-EG" sz="2400" dirty="0" smtClean="0"/>
              <a:t>عاد </a:t>
            </a:r>
            <a:r>
              <a:rPr lang="ar-EG" sz="2400" dirty="0"/>
              <a:t>ولا بد من ادراكها باعتبارها ذات شقين </a:t>
            </a:r>
            <a:r>
              <a:rPr lang="ar-EG" sz="2400" dirty="0" smtClean="0"/>
              <a:t>اقتصاد</a:t>
            </a:r>
            <a:r>
              <a:rPr lang="ar-SA" sz="2400" dirty="0" smtClean="0"/>
              <a:t>ي</a:t>
            </a:r>
            <a:r>
              <a:rPr lang="ar-EG" sz="2400" dirty="0" smtClean="0"/>
              <a:t> واجتماع</a:t>
            </a:r>
            <a:r>
              <a:rPr lang="ar-SA" sz="2400" dirty="0" smtClean="0"/>
              <a:t>ي</a:t>
            </a:r>
            <a:r>
              <a:rPr lang="ar-EG" sz="2400" dirty="0" smtClean="0"/>
              <a:t> ف</a:t>
            </a:r>
            <a:r>
              <a:rPr lang="ar-SA" sz="2400" dirty="0" smtClean="0"/>
              <a:t>ي</a:t>
            </a:r>
            <a:r>
              <a:rPr lang="ar-EG" sz="2400" dirty="0" smtClean="0"/>
              <a:t> </a:t>
            </a:r>
            <a:r>
              <a:rPr lang="ar-EG" sz="2400" dirty="0"/>
              <a:t>اطار منهج </a:t>
            </a:r>
            <a:r>
              <a:rPr lang="ar-EG" sz="2400" dirty="0" smtClean="0"/>
              <a:t>تكامل</a:t>
            </a:r>
            <a:r>
              <a:rPr lang="ar-SA" sz="2400" dirty="0" smtClean="0"/>
              <a:t>ي</a:t>
            </a:r>
            <a:r>
              <a:rPr lang="ar-EG" sz="2400" dirty="0" smtClean="0"/>
              <a:t> </a:t>
            </a:r>
            <a:r>
              <a:rPr lang="ar-EG" sz="2400" dirty="0"/>
              <a:t>يأخذ </a:t>
            </a:r>
            <a:r>
              <a:rPr lang="ar-EG" sz="2400" dirty="0" smtClean="0"/>
              <a:t>ف</a:t>
            </a:r>
            <a:r>
              <a:rPr lang="ar-SA" sz="2400" dirty="0" smtClean="0"/>
              <a:t>ي</a:t>
            </a:r>
            <a:r>
              <a:rPr lang="ar-EG" sz="2400" dirty="0" smtClean="0"/>
              <a:t> </a:t>
            </a:r>
            <a:r>
              <a:rPr lang="ar-EG" sz="2400" dirty="0"/>
              <a:t>الاعتبار جميع العوامل الاقتصادية والاجتماعية ، فالتنمية الاقتصادية تؤدى الى جانب وظيفتها الاقتصادية وظيفة اخرى اجتماعية ، حيث انها تستهدف </a:t>
            </a:r>
            <a:r>
              <a:rPr lang="ar-EG" sz="2400" dirty="0" smtClean="0"/>
              <a:t>ف</a:t>
            </a:r>
            <a:r>
              <a:rPr lang="ar-SA" sz="2400" dirty="0" smtClean="0"/>
              <a:t>ي</a:t>
            </a:r>
            <a:r>
              <a:rPr lang="ar-EG" sz="2400" dirty="0" smtClean="0"/>
              <a:t> </a:t>
            </a:r>
            <a:r>
              <a:rPr lang="ar-EG" sz="2400" dirty="0"/>
              <a:t>المدى البعيد رفاهية الانسان ورفع مستوى </a:t>
            </a:r>
            <a:r>
              <a:rPr lang="ar-EG" sz="2400" dirty="0" smtClean="0"/>
              <a:t>معيشته</a:t>
            </a:r>
            <a:r>
              <a:rPr lang="ar-SA" sz="2400" dirty="0" smtClean="0"/>
              <a:t> والتنمية الاقتصادية تحقق أهدافها من خلال انسان معد ومدرب ومتعلم تعليما رشيدا وهذا ما تقوم به التنمية الاجتماعية</a:t>
            </a:r>
            <a:r>
              <a:rPr lang="ar-EG" sz="2400" dirty="0" smtClean="0"/>
              <a:t>.</a:t>
            </a:r>
            <a:endParaRPr lang="ar-SA" sz="2400" dirty="0" smtClean="0"/>
          </a:p>
          <a:p>
            <a:pPr rtl="1"/>
            <a:r>
              <a:rPr lang="ar-SA" sz="2400" dirty="0"/>
              <a:t> </a:t>
            </a:r>
            <a:r>
              <a:rPr lang="ar-SA" sz="2400" dirty="0" smtClean="0"/>
              <a:t>       </a:t>
            </a:r>
            <a:r>
              <a:rPr lang="ar-EG" sz="2400" dirty="0"/>
              <a:t>وعلى ذلك فان الارتباط والتكامل بين </a:t>
            </a:r>
            <a:r>
              <a:rPr lang="ar-EG" sz="2400" dirty="0" smtClean="0"/>
              <a:t>شق</a:t>
            </a:r>
            <a:r>
              <a:rPr lang="ar-SA" sz="2400" dirty="0" smtClean="0"/>
              <a:t>ي</a:t>
            </a:r>
            <a:r>
              <a:rPr lang="ar-EG" sz="2400" dirty="0" smtClean="0"/>
              <a:t> </a:t>
            </a:r>
            <a:r>
              <a:rPr lang="ar-EG" sz="2400" dirty="0"/>
              <a:t>التنمية الاجتماعية والاقتصادية لن ي</a:t>
            </a:r>
            <a:r>
              <a:rPr lang="ar-SA" sz="2400" dirty="0"/>
              <a:t>أ</a:t>
            </a:r>
            <a:r>
              <a:rPr lang="ar-EG" sz="2400" dirty="0"/>
              <a:t>ت</a:t>
            </a:r>
            <a:r>
              <a:rPr lang="ar-SA" sz="2400" dirty="0"/>
              <a:t>ي</a:t>
            </a:r>
            <a:r>
              <a:rPr lang="ar-EG" sz="2400" dirty="0"/>
              <a:t> الا اذا توافرت العوامل التالية </a:t>
            </a:r>
            <a:r>
              <a:rPr lang="ar-SA" sz="2400" dirty="0"/>
              <a:t>:</a:t>
            </a:r>
            <a:endParaRPr lang="en-US" sz="2400" dirty="0"/>
          </a:p>
          <a:p>
            <a:pPr lvl="0" rtl="1"/>
            <a:r>
              <a:rPr lang="en-US" sz="2400" dirty="0"/>
              <a:t> </a:t>
            </a:r>
            <a:r>
              <a:rPr lang="en-US" sz="2400" dirty="0" smtClean="0"/>
              <a:t>-      </a:t>
            </a:r>
            <a:r>
              <a:rPr lang="ar-EG" sz="2400" dirty="0"/>
              <a:t>الاستقلال السياسي مرحلة أساسية لتحقيق الاستقلال </a:t>
            </a:r>
            <a:r>
              <a:rPr lang="ar-EG" sz="2400" dirty="0" smtClean="0"/>
              <a:t>الاقتصاد</a:t>
            </a:r>
            <a:r>
              <a:rPr lang="ar-SA" sz="2400" dirty="0" smtClean="0"/>
              <a:t>ي</a:t>
            </a:r>
            <a:r>
              <a:rPr lang="ar-EG" sz="2400" dirty="0" smtClean="0"/>
              <a:t> </a:t>
            </a:r>
            <a:r>
              <a:rPr lang="en-US" sz="2400" dirty="0" smtClean="0"/>
              <a:t>.</a:t>
            </a:r>
            <a:endParaRPr lang="en-US" sz="2400" dirty="0"/>
          </a:p>
          <a:p>
            <a:pPr lvl="0" rtl="1"/>
            <a:r>
              <a:rPr lang="en-US" sz="2400" dirty="0"/>
              <a:t> </a:t>
            </a:r>
            <a:r>
              <a:rPr lang="en-US" sz="2400" dirty="0" smtClean="0"/>
              <a:t>-      </a:t>
            </a:r>
            <a:r>
              <a:rPr lang="ar-EG" sz="2400" dirty="0"/>
              <a:t>تحتاج البلاد النامية الى رؤية جديدة لمشاكلها الاقتصادية </a:t>
            </a:r>
            <a:r>
              <a:rPr lang="en-US" sz="2400" dirty="0" smtClean="0"/>
              <a:t>.</a:t>
            </a:r>
            <a:r>
              <a:rPr lang="ar-EG" sz="2400" dirty="0"/>
              <a:t> </a:t>
            </a:r>
            <a:endParaRPr lang="en-US" sz="2400" dirty="0"/>
          </a:p>
          <a:p>
            <a:pPr rtl="1"/>
            <a:r>
              <a:rPr lang="ar-EG" sz="2400" dirty="0"/>
              <a:t>      </a:t>
            </a:r>
            <a:endParaRPr lang="en-US" sz="2400" b="1" dirty="0" smtClean="0">
              <a:ea typeface="Calibri"/>
              <a:cs typeface="Arial"/>
            </a:endParaRPr>
          </a:p>
        </p:txBody>
      </p:sp>
    </p:spTree>
    <p:extLst>
      <p:ext uri="{BB962C8B-B14F-4D97-AF65-F5344CB8AC3E}">
        <p14:creationId xmlns="" xmlns:p14="http://schemas.microsoft.com/office/powerpoint/2010/main" val="38598241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a:xfrm>
            <a:off x="495300" y="1646237"/>
            <a:ext cx="8915400" cy="4525963"/>
          </a:xfrm>
        </p:spPr>
        <p:txBody>
          <a:bodyPr/>
          <a:lstStyle/>
          <a:p>
            <a:pPr lvl="0" rtl="1"/>
            <a:r>
              <a:rPr lang="ar-SA" dirty="0" smtClean="0"/>
              <a:t>-</a:t>
            </a:r>
            <a:r>
              <a:rPr lang="ar-SA" sz="2800" dirty="0" smtClean="0"/>
              <a:t>ا</a:t>
            </a:r>
            <a:r>
              <a:rPr lang="ar-EG" sz="2800" dirty="0" smtClean="0"/>
              <a:t>حداث </a:t>
            </a:r>
            <a:r>
              <a:rPr lang="ar-EG" sz="2800" dirty="0"/>
              <a:t>التغيير </a:t>
            </a:r>
            <a:r>
              <a:rPr lang="ar-EG" sz="2800" dirty="0" err="1" smtClean="0"/>
              <a:t>البنائ</a:t>
            </a:r>
            <a:r>
              <a:rPr lang="ar-SA" sz="2800" dirty="0" smtClean="0"/>
              <a:t>ي</a:t>
            </a:r>
            <a:r>
              <a:rPr lang="ar-EG" sz="2800" dirty="0" smtClean="0"/>
              <a:t> </a:t>
            </a:r>
            <a:r>
              <a:rPr lang="ar-EG" sz="2800" dirty="0"/>
              <a:t>المطلوب </a:t>
            </a:r>
            <a:r>
              <a:rPr lang="ar-EG" sz="2800" dirty="0" smtClean="0"/>
              <a:t>ف</a:t>
            </a:r>
            <a:r>
              <a:rPr lang="ar-SA" sz="2800" dirty="0" smtClean="0"/>
              <a:t>ي</a:t>
            </a:r>
            <a:r>
              <a:rPr lang="ar-EG" sz="2800" dirty="0" smtClean="0"/>
              <a:t> </a:t>
            </a:r>
            <a:r>
              <a:rPr lang="ar-EG" sz="2800" dirty="0"/>
              <a:t>هيكل وتركيب </a:t>
            </a:r>
            <a:r>
              <a:rPr lang="ar-EG" sz="2800" dirty="0" smtClean="0"/>
              <a:t>البنيان</a:t>
            </a:r>
            <a:r>
              <a:rPr lang="ar-SA" sz="2800" dirty="0" smtClean="0"/>
              <a:t> ا</a:t>
            </a:r>
            <a:r>
              <a:rPr lang="ar-EG" sz="2800" dirty="0" smtClean="0"/>
              <a:t>لاجتماع</a:t>
            </a:r>
            <a:r>
              <a:rPr lang="ar-SA" sz="2800" dirty="0" smtClean="0"/>
              <a:t>ي</a:t>
            </a:r>
            <a:r>
              <a:rPr lang="ar-EG" sz="2800" dirty="0" smtClean="0"/>
              <a:t> القائم</a:t>
            </a:r>
            <a:r>
              <a:rPr lang="ar-SA" sz="2800" dirty="0" smtClean="0"/>
              <a:t> .</a:t>
            </a:r>
          </a:p>
          <a:p>
            <a:pPr lvl="0" rtl="1"/>
            <a:r>
              <a:rPr lang="ar-SA" sz="2800" dirty="0"/>
              <a:t>-</a:t>
            </a:r>
            <a:r>
              <a:rPr lang="ar-EG" sz="2800" dirty="0" smtClean="0"/>
              <a:t> </a:t>
            </a:r>
            <a:r>
              <a:rPr lang="ar-EG" sz="2800" dirty="0"/>
              <a:t>تعبئة الموارد الذاتية والمادية </a:t>
            </a:r>
            <a:r>
              <a:rPr lang="ar-EG" sz="2800" dirty="0" smtClean="0"/>
              <a:t>ف</a:t>
            </a:r>
            <a:r>
              <a:rPr lang="ar-SA" sz="2800" dirty="0" smtClean="0"/>
              <a:t>ي</a:t>
            </a:r>
            <a:r>
              <a:rPr lang="ar-EG" sz="2800" dirty="0" smtClean="0"/>
              <a:t> </a:t>
            </a:r>
            <a:r>
              <a:rPr lang="ar-EG" sz="2800" dirty="0"/>
              <a:t>نطاق بناء </a:t>
            </a:r>
            <a:r>
              <a:rPr lang="ar-EG" sz="2800" dirty="0" smtClean="0"/>
              <a:t>اجتماع</a:t>
            </a:r>
            <a:r>
              <a:rPr lang="ar-SA" sz="2800" dirty="0" smtClean="0"/>
              <a:t>ي</a:t>
            </a:r>
            <a:r>
              <a:rPr lang="ar-EG" sz="2800" dirty="0" smtClean="0"/>
              <a:t> </a:t>
            </a:r>
            <a:r>
              <a:rPr lang="ar-EG" sz="2800" dirty="0"/>
              <a:t>متحرر من </a:t>
            </a:r>
            <a:r>
              <a:rPr lang="ar-EG" sz="2800" dirty="0" smtClean="0"/>
              <a:t>التبعية </a:t>
            </a:r>
            <a:r>
              <a:rPr lang="ar-EG" sz="2800" dirty="0"/>
              <a:t>الاقتصادية او الثقافية او غير ذلك من الوان التبعية . </a:t>
            </a:r>
            <a:endParaRPr lang="en-US" sz="2800" dirty="0"/>
          </a:p>
          <a:p>
            <a:pPr lvl="0" rtl="1"/>
            <a:r>
              <a:rPr lang="ar-SA" sz="2800" dirty="0" smtClean="0"/>
              <a:t>- </a:t>
            </a:r>
            <a:r>
              <a:rPr lang="ar-EG" sz="2800" dirty="0" smtClean="0"/>
              <a:t>مشاركة </a:t>
            </a:r>
            <a:r>
              <a:rPr lang="ar-EG" sz="2800" dirty="0"/>
              <a:t>المواطنين اصحاب المصلحة الحقيقية </a:t>
            </a:r>
            <a:r>
              <a:rPr lang="ar-EG" sz="2800" dirty="0" smtClean="0"/>
              <a:t>ف</a:t>
            </a:r>
            <a:r>
              <a:rPr lang="ar-SA" sz="2800" dirty="0" smtClean="0"/>
              <a:t>ي</a:t>
            </a:r>
            <a:r>
              <a:rPr lang="ar-EG" sz="2800" dirty="0" smtClean="0"/>
              <a:t> </a:t>
            </a:r>
            <a:r>
              <a:rPr lang="ar-EG" sz="2800" dirty="0"/>
              <a:t>وضع خطط </a:t>
            </a:r>
            <a:r>
              <a:rPr lang="ar-EG" sz="2800" dirty="0" err="1" smtClean="0"/>
              <a:t>التنم</a:t>
            </a:r>
            <a:r>
              <a:rPr lang="ar-SA" sz="2800" dirty="0" err="1" smtClean="0"/>
              <a:t>ية</a:t>
            </a:r>
            <a:r>
              <a:rPr lang="ar-EG" sz="2800" dirty="0" smtClean="0"/>
              <a:t> </a:t>
            </a:r>
            <a:r>
              <a:rPr lang="ar-EG" sz="2800" dirty="0"/>
              <a:t>ومتابعة تنفيذها . </a:t>
            </a:r>
            <a:endParaRPr lang="en-US" sz="2800" dirty="0"/>
          </a:p>
          <a:p>
            <a:pPr lvl="0" rtl="1"/>
            <a:r>
              <a:rPr lang="ar-SA" sz="2800" dirty="0" smtClean="0"/>
              <a:t>-</a:t>
            </a:r>
            <a:r>
              <a:rPr lang="ar-EG" sz="2800" dirty="0" smtClean="0"/>
              <a:t>لا </a:t>
            </a:r>
            <a:r>
              <a:rPr lang="ar-EG" sz="2800" dirty="0"/>
              <a:t>بد من حدوث دفعة قوية او سلسلة من الدفعات القوية حتى يتسنى بمقتضاها الخروج من حالة الركود بالنسبة لكل جانب من جوانب الحياة.</a:t>
            </a:r>
            <a:endParaRPr lang="en-US" sz="2800" dirty="0"/>
          </a:p>
          <a:p>
            <a:pPr lvl="0" rtl="1"/>
            <a:r>
              <a:rPr lang="ar-SA" sz="2800" dirty="0" smtClean="0"/>
              <a:t>- </a:t>
            </a:r>
            <a:r>
              <a:rPr lang="ar-EG" sz="2800" dirty="0" smtClean="0"/>
              <a:t>توفير </a:t>
            </a:r>
            <a:r>
              <a:rPr lang="ar-EG" sz="2800" dirty="0"/>
              <a:t>استراتيجية ملائمة بمعنى المدخل أو الاسلوب الذي يتم اختياره </a:t>
            </a:r>
            <a:r>
              <a:rPr lang="ar-EG" sz="2800" dirty="0" smtClean="0"/>
              <a:t>لت</a:t>
            </a:r>
            <a:r>
              <a:rPr lang="ar-SA" sz="2800" dirty="0" smtClean="0"/>
              <a:t>ت</a:t>
            </a:r>
            <a:r>
              <a:rPr lang="ar-EG" sz="2800" smtClean="0"/>
              <a:t>حقق </a:t>
            </a:r>
            <a:r>
              <a:rPr lang="ar-EG" sz="2800" dirty="0"/>
              <a:t>من خلاله الاهداف المحددة.</a:t>
            </a:r>
            <a:endParaRPr lang="en-US" sz="2800" dirty="0"/>
          </a:p>
          <a:p>
            <a:pPr lvl="0" rtl="1"/>
            <a:r>
              <a:rPr lang="en-US" b="1" dirty="0"/>
              <a:t> </a:t>
            </a:r>
            <a:endParaRPr lang="en-US" dirty="0"/>
          </a:p>
          <a:p>
            <a:pPr rtl="1"/>
            <a:endParaRPr lang="ar-SA" sz="2000" dirty="0" smtClean="0"/>
          </a:p>
        </p:txBody>
      </p:sp>
    </p:spTree>
    <p:extLst>
      <p:ext uri="{BB962C8B-B14F-4D97-AF65-F5344CB8AC3E}">
        <p14:creationId xmlns="" xmlns:p14="http://schemas.microsoft.com/office/powerpoint/2010/main" val="1359226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EG" b="1" dirty="0" smtClean="0"/>
              <a:t>المحاضرة</a:t>
            </a:r>
            <a:r>
              <a:rPr lang="ar-SA" b="1"/>
              <a:t> </a:t>
            </a:r>
            <a:r>
              <a:rPr lang="ar-SA" b="1" smtClean="0"/>
              <a:t>الثالثة </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EG" sz="4800" b="1" dirty="0"/>
              <a:t> أهداف التنمية الاقتصادية والاجتماعية </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أهداف التنمية</a:t>
            </a:r>
            <a:endParaRPr lang="en-US" b="1" dirty="0">
              <a:solidFill>
                <a:schemeClr val="accent1"/>
              </a:solidFill>
            </a:endParaRPr>
          </a:p>
        </p:txBody>
      </p:sp>
      <p:sp>
        <p:nvSpPr>
          <p:cNvPr id="7171" name="Text Placeholder 5"/>
          <p:cNvSpPr>
            <a:spLocks noGrp="1"/>
          </p:cNvSpPr>
          <p:nvPr>
            <p:ph idx="1"/>
          </p:nvPr>
        </p:nvSpPr>
        <p:spPr>
          <a:xfrm>
            <a:off x="533400" y="1600200"/>
            <a:ext cx="8915400" cy="4525963"/>
          </a:xfrm>
        </p:spPr>
        <p:txBody>
          <a:bodyPr/>
          <a:lstStyle/>
          <a:p>
            <a:pPr rtl="1"/>
            <a:r>
              <a:rPr lang="ar-EG" sz="2800" b="1" dirty="0"/>
              <a:t>للتنمية الاقتصادية والاجتماعية أهداف عديدة منها :</a:t>
            </a:r>
            <a:endParaRPr lang="en-US" sz="2800" dirty="0"/>
          </a:p>
          <a:p>
            <a:pPr rtl="1"/>
            <a:r>
              <a:rPr lang="ar-EG" sz="2800" b="1" dirty="0"/>
              <a:t>أولا – زيادة الدخل </a:t>
            </a:r>
            <a:r>
              <a:rPr lang="ar-EG" sz="2800" b="1" dirty="0" smtClean="0"/>
              <a:t>القوم</a:t>
            </a:r>
            <a:r>
              <a:rPr lang="ar-SA" sz="2800" b="1" dirty="0" smtClean="0"/>
              <a:t>ي :</a:t>
            </a:r>
            <a:r>
              <a:rPr lang="ar-SA" sz="2800" dirty="0" smtClean="0"/>
              <a:t> ذلك لأن  الغرض الأساسي الذي يدفع الدول النامية الي القيام بالتنمية هو فقرها وانخفاض مستوى معيشتها وزيادة عدد سكانها ، ولا سبيل للقضاء على هذا الفقر وانخفاض مستوى المعيشة الا بزيادة الدخل القومي . </a:t>
            </a:r>
            <a:endParaRPr lang="en-US" sz="2800" dirty="0"/>
          </a:p>
          <a:p>
            <a:pPr rtl="1"/>
            <a:r>
              <a:rPr lang="ar-EG" sz="2800" b="1" dirty="0"/>
              <a:t>ثانيا – رفع مستوى </a:t>
            </a:r>
            <a:r>
              <a:rPr lang="ar-EG" sz="2800" b="1" dirty="0" smtClean="0"/>
              <a:t>المعيش</a:t>
            </a:r>
            <a:r>
              <a:rPr lang="ar-SA" sz="2800" b="1" dirty="0" smtClean="0"/>
              <a:t>ة :</a:t>
            </a:r>
            <a:r>
              <a:rPr lang="ar-SA" sz="2800" dirty="0" smtClean="0"/>
              <a:t> ذلك أنه من المتعذر تحقيق الضرورات المادية للحياة من مأكل وملبس ومسكن وتحقيق مستوى ملائم للصحة والثقافة مالم يرتفع معيشة السكان في هذه المناطق . فالتنمية الاجتماعية والاقتصادية ليست مجرد وسيلة لزيادة الدخل القومي فحسب وانما هي كذلك وسيلة لرفع مستوى المعيشة بكل ما يتضمنه هذا التعبير من معان .</a:t>
            </a:r>
            <a:endParaRPr lang="en-US" sz="2800" dirty="0"/>
          </a:p>
          <a:p>
            <a:pPr rtl="1"/>
            <a:r>
              <a:rPr lang="ar-EG" sz="2800" dirty="0"/>
              <a:t>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حقائق عن التنمية</a:t>
            </a:r>
            <a:endParaRPr lang="ar-SA" dirty="0"/>
          </a:p>
        </p:txBody>
      </p:sp>
      <p:sp>
        <p:nvSpPr>
          <p:cNvPr id="3" name="عنصر نائب للمحتوى 2"/>
          <p:cNvSpPr>
            <a:spLocks noGrp="1"/>
          </p:cNvSpPr>
          <p:nvPr>
            <p:ph idx="1"/>
          </p:nvPr>
        </p:nvSpPr>
        <p:spPr/>
        <p:txBody>
          <a:bodyPr/>
          <a:lstStyle/>
          <a:p>
            <a:pPr rtl="1"/>
            <a:r>
              <a:rPr lang="ar-SA" sz="2800" b="1" dirty="0" smtClean="0"/>
              <a:t>    </a:t>
            </a:r>
            <a:r>
              <a:rPr lang="ar-EG" sz="2800" b="1" dirty="0" smtClean="0"/>
              <a:t>ثالثا </a:t>
            </a:r>
            <a:r>
              <a:rPr lang="ar-EG" sz="2800" b="1" dirty="0"/>
              <a:t>– تقليل التفاوت ف</a:t>
            </a:r>
            <a:r>
              <a:rPr lang="ar-SA" sz="2800" b="1" dirty="0"/>
              <a:t>ي</a:t>
            </a:r>
            <a:r>
              <a:rPr lang="ar-EG" sz="2800" b="1" dirty="0"/>
              <a:t> الدخول والثروات </a:t>
            </a:r>
            <a:r>
              <a:rPr lang="ar-SA" sz="2800" b="1" dirty="0" smtClean="0"/>
              <a:t>: </a:t>
            </a:r>
            <a:r>
              <a:rPr lang="ar-SA" sz="2800" dirty="0" smtClean="0"/>
              <a:t>اذ اننا</a:t>
            </a:r>
            <a:r>
              <a:rPr lang="ar-EG" sz="2800" dirty="0"/>
              <a:t> </a:t>
            </a:r>
            <a:r>
              <a:rPr lang="ar-SA" sz="2800" dirty="0" smtClean="0"/>
              <a:t>نجد في معظم الدول النامية فوارق كبيرة في توزيع الدخول والثروات حيث تستحوذ طائفة صغيرة من أفراد المجتمع على جزء كبير من ثروته كما تحصل على نصيب عالي من دخله القومي بينما لا يمتلك غالبية أفراد المجتمع الا نسبة بسيطة  من ثروته كما لا تحصل الا على نصيب متواضع من دخله القومي</a:t>
            </a:r>
          </a:p>
          <a:p>
            <a:pPr rtl="1"/>
            <a:r>
              <a:rPr lang="ar-SA" sz="2800" dirty="0"/>
              <a:t> </a:t>
            </a:r>
            <a:r>
              <a:rPr lang="ar-SA" sz="2800" dirty="0" smtClean="0"/>
              <a:t>  لذلك ينبغي العمل على تقليل تلك الفوارق في الدخول </a:t>
            </a:r>
            <a:r>
              <a:rPr lang="ar-SA" sz="2800" dirty="0" err="1" smtClean="0"/>
              <a:t>والثروات </a:t>
            </a:r>
            <a:r>
              <a:rPr lang="ar-SA" sz="2800" dirty="0" smtClean="0"/>
              <a:t>. </a:t>
            </a:r>
          </a:p>
          <a:p>
            <a:pPr rtl="1"/>
            <a:r>
              <a:rPr lang="ar-SA" b="1" dirty="0" smtClean="0"/>
              <a:t>    </a:t>
            </a:r>
            <a:r>
              <a:rPr lang="ar-EG" b="1" dirty="0" smtClean="0"/>
              <a:t>حقائق </a:t>
            </a:r>
            <a:r>
              <a:rPr lang="ar-EG" b="1" dirty="0"/>
              <a:t>عن التنمية الاقتصادية والاجتماعية </a:t>
            </a:r>
            <a:endParaRPr lang="en-US" dirty="0"/>
          </a:p>
          <a:p>
            <a:pPr rtl="1"/>
            <a:r>
              <a:rPr lang="ar-SA" sz="2800" b="1" dirty="0" smtClean="0"/>
              <a:t>   </a:t>
            </a:r>
            <a:r>
              <a:rPr lang="ar-EG" sz="2800" b="1" dirty="0" smtClean="0"/>
              <a:t>اولا </a:t>
            </a:r>
            <a:r>
              <a:rPr lang="ar-EG" sz="2800" b="1" dirty="0"/>
              <a:t>:</a:t>
            </a:r>
            <a:r>
              <a:rPr lang="ar-EG" sz="2800" dirty="0"/>
              <a:t> إن التنمية الاقتصادية والاجتماعية ف</a:t>
            </a:r>
            <a:r>
              <a:rPr lang="ar-SA" sz="2800" dirty="0" smtClean="0"/>
              <a:t>ي </a:t>
            </a:r>
            <a:r>
              <a:rPr lang="ar-EG" sz="2800" dirty="0" smtClean="0"/>
              <a:t>الحقيقي</a:t>
            </a:r>
            <a:r>
              <a:rPr lang="ar-SA" sz="2800" dirty="0" smtClean="0"/>
              <a:t>ة</a:t>
            </a:r>
            <a:r>
              <a:rPr lang="ar-EG" sz="2800" dirty="0" smtClean="0"/>
              <a:t> </a:t>
            </a:r>
            <a:r>
              <a:rPr lang="ar-EG" sz="2800" b="1" dirty="0"/>
              <a:t>ه</a:t>
            </a:r>
            <a:r>
              <a:rPr lang="ar-SA" sz="2800" b="1" dirty="0"/>
              <a:t>ي</a:t>
            </a:r>
            <a:r>
              <a:rPr lang="ar-EG" sz="2800" b="1" dirty="0"/>
              <a:t> نشاط متصل </a:t>
            </a:r>
            <a:r>
              <a:rPr lang="ar-EG" sz="2800" b="1" dirty="0" smtClean="0"/>
              <a:t> </a:t>
            </a:r>
            <a:r>
              <a:rPr lang="ar-EG" sz="2800" dirty="0"/>
              <a:t>متدفق يهدف الى انتاج تراكمات متزايد</a:t>
            </a:r>
            <a:r>
              <a:rPr lang="ar-SA" sz="2800" dirty="0"/>
              <a:t>ة</a:t>
            </a:r>
            <a:r>
              <a:rPr lang="ar-EG" sz="2800" dirty="0"/>
              <a:t> من الانجازات المادي</a:t>
            </a:r>
            <a:r>
              <a:rPr lang="ar-SA" sz="2800" dirty="0"/>
              <a:t>ة</a:t>
            </a:r>
            <a:r>
              <a:rPr lang="ar-EG" sz="2800" dirty="0"/>
              <a:t> و السلوكي</a:t>
            </a:r>
            <a:r>
              <a:rPr lang="ar-SA" sz="2800" dirty="0"/>
              <a:t>ة </a:t>
            </a:r>
            <a:r>
              <a:rPr lang="ar-SA" sz="2800" dirty="0" smtClean="0"/>
              <a:t>.</a:t>
            </a:r>
          </a:p>
        </p:txBody>
      </p:sp>
    </p:spTree>
    <p:extLst>
      <p:ext uri="{BB962C8B-B14F-4D97-AF65-F5344CB8AC3E}">
        <p14:creationId xmlns="" xmlns:p14="http://schemas.microsoft.com/office/powerpoint/2010/main" val="343586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800" b="1" dirty="0" smtClean="0"/>
              <a:t> </a:t>
            </a:r>
            <a:r>
              <a:rPr lang="ar-EG" sz="2800" b="1" dirty="0"/>
              <a:t>ثانيا :</a:t>
            </a:r>
            <a:r>
              <a:rPr lang="ar-EG" sz="2800" dirty="0"/>
              <a:t> إن التنمية الاقتصادية والاجتماعية </a:t>
            </a:r>
            <a:r>
              <a:rPr lang="ar-EG" sz="2800" b="1" dirty="0"/>
              <a:t>ه</a:t>
            </a:r>
            <a:r>
              <a:rPr lang="ar-SA" sz="2800" b="1" dirty="0"/>
              <a:t>ي</a:t>
            </a:r>
            <a:r>
              <a:rPr lang="ar-EG" sz="2800" b="1" dirty="0"/>
              <a:t> صور</a:t>
            </a:r>
            <a:r>
              <a:rPr lang="ar-SA" sz="2800" b="1" dirty="0"/>
              <a:t>ة</a:t>
            </a:r>
            <a:r>
              <a:rPr lang="ar-EG" sz="2800" b="1" dirty="0"/>
              <a:t> من صور التغير </a:t>
            </a:r>
            <a:r>
              <a:rPr lang="ar-EG" sz="2400" b="1" dirty="0"/>
              <a:t>المخطط </a:t>
            </a:r>
            <a:r>
              <a:rPr lang="ar-EG" sz="2400" dirty="0"/>
              <a:t>الذى يرمى الى تحويل اوضاع اقتصادي</a:t>
            </a:r>
            <a:r>
              <a:rPr lang="ar-SA" sz="2400" dirty="0"/>
              <a:t>ة</a:t>
            </a:r>
            <a:r>
              <a:rPr lang="ar-EG" sz="2400" dirty="0"/>
              <a:t> واجتماعي</a:t>
            </a:r>
            <a:r>
              <a:rPr lang="ar-SA" sz="2400" dirty="0"/>
              <a:t>ة</a:t>
            </a:r>
            <a:r>
              <a:rPr lang="ar-EG" sz="2400" dirty="0"/>
              <a:t> سائد</a:t>
            </a:r>
            <a:r>
              <a:rPr lang="ar-SA" sz="2400" dirty="0"/>
              <a:t>ة</a:t>
            </a:r>
            <a:r>
              <a:rPr lang="ar-EG" sz="2400" dirty="0"/>
              <a:t> </a:t>
            </a:r>
            <a:r>
              <a:rPr lang="ar-EG" sz="2400" dirty="0" smtClean="0"/>
              <a:t>الى</a:t>
            </a:r>
            <a:r>
              <a:rPr lang="ar-SA" sz="2400" dirty="0" smtClean="0"/>
              <a:t> أ</a:t>
            </a:r>
            <a:r>
              <a:rPr lang="ar-EG" sz="2400" dirty="0" smtClean="0"/>
              <a:t>وضاع </a:t>
            </a:r>
            <a:r>
              <a:rPr lang="ar-EG" sz="2400" dirty="0"/>
              <a:t>اخرى اكثر تناسبا مع متطلبات </a:t>
            </a:r>
            <a:r>
              <a:rPr lang="ar-EG" sz="2400" dirty="0" smtClean="0"/>
              <a:t>توفير</a:t>
            </a:r>
            <a:r>
              <a:rPr lang="en-US" sz="2400" dirty="0" smtClean="0"/>
              <a:t> </a:t>
            </a:r>
            <a:r>
              <a:rPr lang="ar-EG" sz="2400" dirty="0" smtClean="0"/>
              <a:t>مستويات </a:t>
            </a:r>
            <a:r>
              <a:rPr lang="ar-EG" sz="2400" dirty="0"/>
              <a:t>الانتاج والاستهلاك  </a:t>
            </a:r>
            <a:r>
              <a:rPr lang="ar-EG" sz="2800" dirty="0" smtClean="0"/>
              <a:t>المستهدف</a:t>
            </a:r>
            <a:r>
              <a:rPr lang="ar-SA" sz="2800" dirty="0" smtClean="0"/>
              <a:t>ة</a:t>
            </a:r>
            <a:r>
              <a:rPr lang="ar-EG" sz="2800" dirty="0" smtClean="0"/>
              <a:t> </a:t>
            </a:r>
            <a:r>
              <a:rPr lang="ar-EG" sz="2800" dirty="0"/>
              <a:t>وبذلك فان عمليات التغيير المخطط تشمل </a:t>
            </a:r>
            <a:r>
              <a:rPr lang="ar-EG" sz="2800" dirty="0" smtClean="0"/>
              <a:t>ف</a:t>
            </a:r>
            <a:r>
              <a:rPr lang="ar-SA" sz="2800" dirty="0" smtClean="0"/>
              <a:t>ي </a:t>
            </a:r>
            <a:r>
              <a:rPr lang="ar-EG" sz="2800" dirty="0" smtClean="0"/>
              <a:t>العاد</a:t>
            </a:r>
            <a:r>
              <a:rPr lang="ar-SA" sz="2800" dirty="0" smtClean="0"/>
              <a:t>ة</a:t>
            </a:r>
            <a:r>
              <a:rPr lang="ar-EG" sz="2800" dirty="0" smtClean="0"/>
              <a:t> </a:t>
            </a:r>
            <a:r>
              <a:rPr lang="ar-EG" sz="2800" b="1" dirty="0"/>
              <a:t>مجالات </a:t>
            </a:r>
            <a:r>
              <a:rPr lang="ar-EG" sz="2800" b="1" dirty="0" smtClean="0"/>
              <a:t>رئيسي</a:t>
            </a:r>
            <a:r>
              <a:rPr lang="ar-SA" sz="2800" b="1" dirty="0" smtClean="0"/>
              <a:t>ة</a:t>
            </a:r>
            <a:r>
              <a:rPr lang="ar-EG" sz="2800" b="1" dirty="0" smtClean="0"/>
              <a:t> اهمها</a:t>
            </a:r>
            <a:r>
              <a:rPr lang="ar-SA" sz="2800" b="1" dirty="0" smtClean="0"/>
              <a:t> </a:t>
            </a:r>
            <a:r>
              <a:rPr lang="ar-EG" sz="2800" b="1" dirty="0" smtClean="0"/>
              <a:t>:</a:t>
            </a:r>
            <a:r>
              <a:rPr lang="ar-EG" sz="2800" dirty="0"/>
              <a:t> </a:t>
            </a:r>
            <a:endParaRPr lang="en-US" sz="2800" dirty="0"/>
          </a:p>
          <a:p>
            <a:pPr rtl="1"/>
            <a:r>
              <a:rPr lang="ar-EG" sz="2800" dirty="0"/>
              <a:t>1- هيكل </a:t>
            </a:r>
            <a:r>
              <a:rPr lang="ar-EG" sz="2800" dirty="0" smtClean="0"/>
              <a:t>ا</a:t>
            </a:r>
            <a:r>
              <a:rPr lang="ar-SA" sz="2800" dirty="0" smtClean="0"/>
              <a:t>لاق</a:t>
            </a:r>
            <a:r>
              <a:rPr lang="ar-EG" sz="2800" dirty="0" smtClean="0"/>
              <a:t>تصاد </a:t>
            </a:r>
            <a:r>
              <a:rPr lang="ar-EG" sz="2800" dirty="0"/>
              <a:t>القومي من حيث توزيع مكوناته بين قطاعات النشاط الإنتاجي الأساسية (صناعات تحويلية- صناعات </a:t>
            </a:r>
            <a:r>
              <a:rPr lang="ar-SA" sz="2800" dirty="0" smtClean="0"/>
              <a:t>ا</a:t>
            </a:r>
            <a:r>
              <a:rPr lang="ar-EG" sz="2800" dirty="0" err="1" smtClean="0"/>
              <a:t>ستخراجية</a:t>
            </a:r>
            <a:r>
              <a:rPr lang="ar-SA" sz="2800" dirty="0" smtClean="0"/>
              <a:t> </a:t>
            </a:r>
            <a:r>
              <a:rPr lang="ar-EG" sz="2800" dirty="0" smtClean="0"/>
              <a:t>– زراعة</a:t>
            </a:r>
            <a:r>
              <a:rPr lang="ar-SA" sz="2800" dirty="0" smtClean="0"/>
              <a:t> </a:t>
            </a:r>
            <a:r>
              <a:rPr lang="ar-EG" sz="2800" dirty="0" smtClean="0"/>
              <a:t>- </a:t>
            </a:r>
            <a:r>
              <a:rPr lang="ar-EG" sz="2800" dirty="0"/>
              <a:t>صيد- تجارة وخدمات مختلفة). </a:t>
            </a:r>
            <a:endParaRPr lang="en-US" sz="2800" dirty="0"/>
          </a:p>
          <a:p>
            <a:r>
              <a:rPr lang="ar-EG" sz="2800" dirty="0"/>
              <a:t>2- هيكل الإنتاج القومي من حيث توزيعه بين المجموعات السلعية الرئيسية </a:t>
            </a:r>
            <a:r>
              <a:rPr lang="en-US" sz="2800" dirty="0" smtClean="0"/>
              <a:t>.(</a:t>
            </a:r>
            <a:r>
              <a:rPr lang="ar-EG" sz="2800" dirty="0" smtClean="0"/>
              <a:t>(</a:t>
            </a:r>
            <a:r>
              <a:rPr lang="ar-EG" sz="2800" dirty="0"/>
              <a:t>سلع </a:t>
            </a:r>
            <a:r>
              <a:rPr lang="ar-EG" sz="2800" dirty="0" err="1" smtClean="0"/>
              <a:t>إستهلاكي</a:t>
            </a:r>
            <a:r>
              <a:rPr lang="ar-SA" sz="2800" dirty="0" smtClean="0"/>
              <a:t>ة</a:t>
            </a:r>
            <a:r>
              <a:rPr lang="ar-EG" sz="2800" dirty="0" smtClean="0"/>
              <a:t> </a:t>
            </a:r>
            <a:r>
              <a:rPr lang="ar-EG" sz="2800" dirty="0"/>
              <a:t>– سلع وسيطة – سلع إنتاجية</a:t>
            </a:r>
            <a:endParaRPr lang="en-US" sz="2800" dirty="0"/>
          </a:p>
        </p:txBody>
      </p:sp>
    </p:spTree>
    <p:extLst>
      <p:ext uri="{BB962C8B-B14F-4D97-AF65-F5344CB8AC3E}">
        <p14:creationId xmlns="" xmlns:p14="http://schemas.microsoft.com/office/powerpoint/2010/main" val="4412035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b="1" dirty="0" smtClean="0"/>
          </a:p>
          <a:p>
            <a:pPr rtl="1"/>
            <a:r>
              <a:rPr lang="ar-SA" sz="2400" b="1" dirty="0"/>
              <a:t> </a:t>
            </a:r>
            <a:r>
              <a:rPr lang="ar-SA" sz="2400" b="1" dirty="0" smtClean="0"/>
              <a:t>    </a:t>
            </a:r>
            <a:r>
              <a:rPr lang="ar-SA" sz="2800" b="1" dirty="0" smtClean="0"/>
              <a:t>3</a:t>
            </a:r>
            <a:r>
              <a:rPr lang="ar-EG" sz="2800" dirty="0" smtClean="0"/>
              <a:t>- </a:t>
            </a:r>
            <a:r>
              <a:rPr lang="ar-EG" sz="2800" dirty="0"/>
              <a:t>حجم الطاقات الإنتاجية </a:t>
            </a:r>
            <a:r>
              <a:rPr lang="ar-EG" sz="2800" dirty="0" smtClean="0"/>
              <a:t>المتاح</a:t>
            </a:r>
            <a:r>
              <a:rPr lang="ar-SA" sz="2800" dirty="0" smtClean="0"/>
              <a:t>ة: </a:t>
            </a:r>
            <a:r>
              <a:rPr lang="ar-EG" sz="2800" dirty="0" smtClean="0"/>
              <a:t>وتتجه </a:t>
            </a:r>
            <a:r>
              <a:rPr lang="ar-EG" sz="2800" dirty="0"/>
              <a:t>جهود التنمية </a:t>
            </a:r>
            <a:r>
              <a:rPr lang="ar-EG" sz="2800" dirty="0" smtClean="0"/>
              <a:t>عادة </a:t>
            </a:r>
            <a:r>
              <a:rPr lang="ar-EG" sz="2800" dirty="0"/>
              <a:t>نحو </a:t>
            </a:r>
            <a:r>
              <a:rPr lang="ar-EG" sz="2800" dirty="0" smtClean="0"/>
              <a:t>تحقيق </a:t>
            </a:r>
            <a:r>
              <a:rPr lang="ar-SA" sz="2800" dirty="0" smtClean="0"/>
              <a:t>          </a:t>
            </a:r>
            <a:r>
              <a:rPr lang="ar-EG" sz="2800" dirty="0" smtClean="0"/>
              <a:t>زيادات </a:t>
            </a:r>
            <a:r>
              <a:rPr lang="ar-EG" sz="2800" dirty="0"/>
              <a:t>مطلقة </a:t>
            </a:r>
            <a:r>
              <a:rPr lang="ar-EG" sz="2800" dirty="0" smtClean="0"/>
              <a:t>ف</a:t>
            </a:r>
            <a:r>
              <a:rPr lang="ar-SA" sz="2800" dirty="0" smtClean="0"/>
              <a:t>ي</a:t>
            </a:r>
            <a:r>
              <a:rPr lang="ar-EG" sz="2800" dirty="0" smtClean="0"/>
              <a:t> </a:t>
            </a:r>
            <a:r>
              <a:rPr lang="ar-EG" sz="2800" dirty="0"/>
              <a:t>الطاقات المتاحة من خلال الاضافات الجديدة من ناحية </a:t>
            </a:r>
            <a:r>
              <a:rPr lang="ar-SA" sz="2800" dirty="0" smtClean="0"/>
              <a:t>و</a:t>
            </a:r>
            <a:r>
              <a:rPr lang="ar-EG" sz="2800" dirty="0" smtClean="0"/>
              <a:t>من </a:t>
            </a:r>
            <a:r>
              <a:rPr lang="ar-EG" sz="2800" dirty="0"/>
              <a:t>خلال تحسين استغلال الطاقات المتاحة فعلا من ناحية أخرى .</a:t>
            </a:r>
            <a:endParaRPr lang="en-US" sz="2800" dirty="0"/>
          </a:p>
          <a:p>
            <a:pPr rtl="1"/>
            <a:r>
              <a:rPr lang="en-US" sz="2800" dirty="0" smtClean="0"/>
              <a:t>    </a:t>
            </a:r>
            <a:r>
              <a:rPr lang="ar-SA" sz="2800" b="1" dirty="0" smtClean="0"/>
              <a:t>4-</a:t>
            </a:r>
            <a:r>
              <a:rPr lang="ar-SA" sz="2800" dirty="0" smtClean="0"/>
              <a:t> </a:t>
            </a:r>
            <a:r>
              <a:rPr lang="ar-EG" sz="2800" dirty="0" smtClean="0"/>
              <a:t>اساليب </a:t>
            </a:r>
            <a:r>
              <a:rPr lang="ar-EG" sz="2800" dirty="0"/>
              <a:t>وطرق الانتاج </a:t>
            </a:r>
            <a:r>
              <a:rPr lang="ar-EG" sz="2800" dirty="0" smtClean="0"/>
              <a:t>ف</a:t>
            </a:r>
            <a:r>
              <a:rPr lang="ar-SA" sz="2800" dirty="0" smtClean="0"/>
              <a:t>ي</a:t>
            </a:r>
            <a:r>
              <a:rPr lang="ar-EG" sz="2800" dirty="0" smtClean="0"/>
              <a:t> </a:t>
            </a:r>
            <a:r>
              <a:rPr lang="ar-EG" sz="2800" dirty="0"/>
              <a:t>قطاعات الاقتصاد المختلفة . </a:t>
            </a:r>
            <a:endParaRPr lang="en-US" sz="2800" dirty="0"/>
          </a:p>
          <a:p>
            <a:pPr rtl="1"/>
            <a:r>
              <a:rPr lang="ar-SA" sz="2800" dirty="0" smtClean="0"/>
              <a:t>   </a:t>
            </a:r>
            <a:r>
              <a:rPr lang="ar-SA" sz="2800" b="1" dirty="0" smtClean="0"/>
              <a:t>5</a:t>
            </a:r>
            <a:r>
              <a:rPr lang="ar-SA" sz="2800" dirty="0" smtClean="0"/>
              <a:t> </a:t>
            </a:r>
            <a:r>
              <a:rPr lang="ar-EG" sz="2800" dirty="0" smtClean="0"/>
              <a:t>- </a:t>
            </a:r>
            <a:r>
              <a:rPr lang="ar-EG" sz="2800" dirty="0"/>
              <a:t>انماط العلاقات الاجتماعية واشكال السلوك </a:t>
            </a:r>
            <a:r>
              <a:rPr lang="ar-EG" sz="2800" dirty="0" smtClean="0"/>
              <a:t>الاجتماع</a:t>
            </a:r>
            <a:r>
              <a:rPr lang="ar-SA" sz="2800" dirty="0" smtClean="0"/>
              <a:t>ي</a:t>
            </a:r>
            <a:r>
              <a:rPr lang="ar-EG" sz="2800" dirty="0" smtClean="0"/>
              <a:t>.</a:t>
            </a:r>
            <a:endParaRPr lang="en-US" sz="2800" dirty="0"/>
          </a:p>
          <a:p>
            <a:pPr rtl="1"/>
            <a:r>
              <a:rPr lang="ar-SA" sz="2800" dirty="0" smtClean="0"/>
              <a:t>   </a:t>
            </a:r>
            <a:r>
              <a:rPr lang="ar-SA" sz="2800" b="1" dirty="0" smtClean="0"/>
              <a:t>6</a:t>
            </a:r>
            <a:r>
              <a:rPr lang="ar-SA" sz="2800" dirty="0" smtClean="0"/>
              <a:t> </a:t>
            </a:r>
            <a:r>
              <a:rPr lang="ar-EG" sz="2800" dirty="0" smtClean="0"/>
              <a:t>- </a:t>
            </a:r>
            <a:r>
              <a:rPr lang="ar-EG" sz="2800" dirty="0"/>
              <a:t>انماط التفكير </a:t>
            </a:r>
            <a:r>
              <a:rPr lang="ar-EG" sz="2800" dirty="0" smtClean="0"/>
              <a:t>الاجتماع</a:t>
            </a:r>
            <a:r>
              <a:rPr lang="ar-SA" sz="2800" dirty="0" smtClean="0"/>
              <a:t>ي</a:t>
            </a:r>
            <a:r>
              <a:rPr lang="ar-EG" sz="2800" dirty="0" smtClean="0"/>
              <a:t> </a:t>
            </a:r>
            <a:r>
              <a:rPr lang="ar-EG" sz="2800" dirty="0"/>
              <a:t>والقيم والمعتقدات السائدة </a:t>
            </a:r>
            <a:r>
              <a:rPr lang="ar-EG" sz="2800" dirty="0" smtClean="0"/>
              <a:t>ف</a:t>
            </a:r>
            <a:r>
              <a:rPr lang="ar-SA" sz="2800" dirty="0" smtClean="0"/>
              <a:t>ي</a:t>
            </a:r>
            <a:r>
              <a:rPr lang="ar-EG" sz="2800" dirty="0" smtClean="0"/>
              <a:t> </a:t>
            </a:r>
            <a:r>
              <a:rPr lang="ar-EG" sz="2800" dirty="0"/>
              <a:t>المجتمع </a:t>
            </a:r>
            <a:r>
              <a:rPr lang="ar-EG" sz="2800" dirty="0" smtClean="0"/>
              <a:t>.</a:t>
            </a:r>
            <a:r>
              <a:rPr lang="ar-EG" sz="2800" dirty="0"/>
              <a:t> </a:t>
            </a:r>
            <a:endParaRPr lang="en-US" sz="2800" dirty="0"/>
          </a:p>
          <a:p>
            <a:pPr rtl="1"/>
            <a:r>
              <a:rPr lang="ar-EG" sz="2800" b="1" dirty="0"/>
              <a:t>ثالثا :</a:t>
            </a:r>
            <a:r>
              <a:rPr lang="ar-EG" sz="2800" dirty="0"/>
              <a:t> إن التنمية الاقتصادية والاجتماعية اذ تستهدف </a:t>
            </a:r>
            <a:r>
              <a:rPr lang="ar-EG" sz="2800" dirty="0" smtClean="0"/>
              <a:t>احدا</a:t>
            </a:r>
            <a:r>
              <a:rPr lang="ar-SA" sz="2800" dirty="0" smtClean="0"/>
              <a:t>ث</a:t>
            </a:r>
            <a:r>
              <a:rPr lang="ar-EG" sz="2800" dirty="0" smtClean="0"/>
              <a:t> </a:t>
            </a:r>
            <a:r>
              <a:rPr lang="ar-EG" sz="2800" dirty="0"/>
              <a:t>تغييرات جذرية </a:t>
            </a:r>
            <a:r>
              <a:rPr lang="ar-SA" sz="2800" dirty="0" smtClean="0"/>
              <a:t>       </a:t>
            </a:r>
            <a:r>
              <a:rPr lang="ar-EG" sz="2800" dirty="0" smtClean="0"/>
              <a:t>ف</a:t>
            </a:r>
            <a:r>
              <a:rPr lang="ar-SA" sz="2800" dirty="0" smtClean="0"/>
              <a:t>ي</a:t>
            </a:r>
            <a:r>
              <a:rPr lang="ar-EG" sz="2800" dirty="0" smtClean="0"/>
              <a:t> </a:t>
            </a:r>
            <a:r>
              <a:rPr lang="ar-EG" sz="2800" dirty="0"/>
              <a:t>التركيب </a:t>
            </a:r>
            <a:r>
              <a:rPr lang="ar-EG" sz="2800" dirty="0" smtClean="0"/>
              <a:t>الاقتصاد</a:t>
            </a:r>
            <a:r>
              <a:rPr lang="ar-SA" sz="2800" dirty="0" smtClean="0"/>
              <a:t>ي </a:t>
            </a:r>
            <a:r>
              <a:rPr lang="ar-EG" sz="2800" dirty="0" smtClean="0"/>
              <a:t> والاجتماع</a:t>
            </a:r>
            <a:r>
              <a:rPr lang="ar-SA" sz="2800" dirty="0" smtClean="0"/>
              <a:t>ي</a:t>
            </a:r>
            <a:r>
              <a:rPr lang="ar-EG" sz="2800" dirty="0" smtClean="0"/>
              <a:t> </a:t>
            </a:r>
            <a:r>
              <a:rPr lang="ar-EG" sz="2800" dirty="0"/>
              <a:t>انما </a:t>
            </a:r>
            <a:r>
              <a:rPr lang="ar-EG" sz="2800" b="1" dirty="0"/>
              <a:t>تتعامل مع ظروف متغيرة </a:t>
            </a:r>
            <a:r>
              <a:rPr lang="ar-EG" sz="2800" dirty="0"/>
              <a:t>وغير مستقرة </a:t>
            </a:r>
            <a:endParaRPr lang="en-US" sz="2800" dirty="0"/>
          </a:p>
          <a:p>
            <a:pPr rtl="1"/>
            <a:endParaRPr lang="ar-SA" sz="2400" dirty="0" smtClean="0"/>
          </a:p>
        </p:txBody>
      </p:sp>
    </p:spTree>
    <p:extLst>
      <p:ext uri="{BB962C8B-B14F-4D97-AF65-F5344CB8AC3E}">
        <p14:creationId xmlns="" xmlns:p14="http://schemas.microsoft.com/office/powerpoint/2010/main" val="20483539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p:txBody>
          <a:bodyPr/>
          <a:lstStyle/>
          <a:p>
            <a:pPr rtl="1"/>
            <a:r>
              <a:rPr lang="ar-EG" sz="2800" dirty="0" smtClean="0"/>
              <a:t>     </a:t>
            </a:r>
            <a:endParaRPr lang="ar-SA" sz="2800" dirty="0" smtClean="0"/>
          </a:p>
          <a:p>
            <a:pPr rtl="1"/>
            <a:r>
              <a:rPr lang="ar-EG" sz="2800" dirty="0" smtClean="0"/>
              <a:t> </a:t>
            </a:r>
            <a:r>
              <a:rPr lang="ar-EG" sz="2800" b="1" dirty="0"/>
              <a:t>رابعا :</a:t>
            </a:r>
            <a:r>
              <a:rPr lang="ar-EG" sz="2800" dirty="0"/>
              <a:t>  ان التنمية الاقتصادية والاجتماعية </a:t>
            </a:r>
            <a:r>
              <a:rPr lang="ar-EG" sz="2800" b="1" dirty="0"/>
              <a:t>عملية ذات تكلفة </a:t>
            </a:r>
            <a:r>
              <a:rPr lang="ar-EG" sz="2800" dirty="0"/>
              <a:t>للمجتمع تتمثل </a:t>
            </a:r>
            <a:r>
              <a:rPr lang="ar-EG" sz="2800" dirty="0" err="1"/>
              <a:t>فى</a:t>
            </a:r>
            <a:r>
              <a:rPr lang="ar-EG" sz="2800" dirty="0"/>
              <a:t> الاشباع والفوائد العاجلة </a:t>
            </a:r>
            <a:r>
              <a:rPr lang="ar-EG" sz="2800" dirty="0" smtClean="0"/>
              <a:t>الت</a:t>
            </a:r>
            <a:r>
              <a:rPr lang="ar-SA" sz="2800" dirty="0" smtClean="0"/>
              <a:t>ي</a:t>
            </a:r>
            <a:r>
              <a:rPr lang="ar-EG" sz="2800" dirty="0" smtClean="0"/>
              <a:t> </a:t>
            </a:r>
            <a:r>
              <a:rPr lang="ar-EG" sz="2800" dirty="0"/>
              <a:t>يضحى بها الافراد والجماعات من اجل الادخار والاستثمار </a:t>
            </a:r>
            <a:r>
              <a:rPr lang="ar-EG" sz="2800" dirty="0" smtClean="0"/>
              <a:t>ف</a:t>
            </a:r>
            <a:r>
              <a:rPr lang="ar-SA" sz="2800" dirty="0" smtClean="0"/>
              <a:t>ي</a:t>
            </a:r>
            <a:r>
              <a:rPr lang="ar-EG" sz="2800" dirty="0" smtClean="0"/>
              <a:t> </a:t>
            </a:r>
            <a:r>
              <a:rPr lang="ar-EG" sz="2800" dirty="0"/>
              <a:t>المشروعات التنموية .</a:t>
            </a:r>
            <a:endParaRPr lang="en-US" sz="2800" dirty="0"/>
          </a:p>
          <a:p>
            <a:pPr rtl="1"/>
            <a:r>
              <a:rPr lang="ar-EG" sz="2800" b="1" dirty="0"/>
              <a:t>خامسا :</a:t>
            </a:r>
            <a:r>
              <a:rPr lang="ar-EG" sz="2800" dirty="0"/>
              <a:t> ان التنمية </a:t>
            </a:r>
            <a:r>
              <a:rPr lang="ar-EG" sz="2800" b="1" dirty="0"/>
              <a:t>عملية مستقبلية </a:t>
            </a:r>
            <a:r>
              <a:rPr lang="ar-EG" sz="2800" dirty="0"/>
              <a:t>بمعنى أنها تتجه للمستقبل وتستغرق وقتا طويلا حتى تظهر اثارها الايجابية المرغوبة </a:t>
            </a:r>
            <a:r>
              <a:rPr lang="ar-EG" sz="2800" dirty="0" smtClean="0"/>
              <a:t>.</a:t>
            </a:r>
            <a:r>
              <a:rPr lang="ar-SA" sz="2800" dirty="0" smtClean="0"/>
              <a:t>كذلك فالتنمية لكي يتحقق عنها تلك الاثار يجب أن تكون متوازنة ومتناسقة .</a:t>
            </a:r>
            <a:endParaRPr lang="en-US" sz="2800" dirty="0"/>
          </a:p>
          <a:p>
            <a:pPr rtl="1"/>
            <a:r>
              <a:rPr lang="ar-EG" sz="2800" dirty="0"/>
              <a:t> </a:t>
            </a:r>
            <a:endParaRPr lang="en-US" sz="2800" dirty="0"/>
          </a:p>
          <a:p>
            <a:pPr rtl="1"/>
            <a:endParaRPr lang="en-US" sz="2800" b="1" dirty="0" smtClean="0">
              <a:ea typeface="Calibri"/>
              <a:cs typeface="Arial"/>
            </a:endParaRPr>
          </a:p>
        </p:txBody>
      </p:sp>
    </p:spTree>
    <p:extLst>
      <p:ext uri="{BB962C8B-B14F-4D97-AF65-F5344CB8AC3E}">
        <p14:creationId xmlns="" xmlns:p14="http://schemas.microsoft.com/office/powerpoint/2010/main" val="38598241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الرابعة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EG" sz="4800" b="1" dirty="0" smtClean="0"/>
              <a:t>معوقات </a:t>
            </a:r>
            <a:r>
              <a:rPr lang="ar-EG" sz="4800" b="1" dirty="0"/>
              <a:t>التنمية </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معوقات </a:t>
            </a:r>
            <a:r>
              <a:rPr lang="ar-SA" b="1" dirty="0" err="1" smtClean="0">
                <a:solidFill>
                  <a:schemeClr val="accent1"/>
                </a:solidFill>
              </a:rPr>
              <a:t>ديموجرافية</a:t>
            </a:r>
            <a:endParaRPr lang="en-US" b="1" dirty="0">
              <a:solidFill>
                <a:schemeClr val="accent1"/>
              </a:solidFill>
            </a:endParaRPr>
          </a:p>
        </p:txBody>
      </p:sp>
      <p:sp>
        <p:nvSpPr>
          <p:cNvPr id="7171" name="Text Placeholder 5"/>
          <p:cNvSpPr>
            <a:spLocks noGrp="1"/>
          </p:cNvSpPr>
          <p:nvPr>
            <p:ph idx="1"/>
          </p:nvPr>
        </p:nvSpPr>
        <p:spPr>
          <a:xfrm>
            <a:off x="533400" y="1600200"/>
            <a:ext cx="8915400" cy="4525963"/>
          </a:xfrm>
        </p:spPr>
        <p:txBody>
          <a:bodyPr/>
          <a:lstStyle/>
          <a:p>
            <a:pPr rtl="1"/>
            <a:r>
              <a:rPr lang="ar-EG" sz="2800" dirty="0"/>
              <a:t> العوامل التي تعوق التنمية وتقف عقبه في سبل تحقيقها لأهدافها تتفاعل وتتساند بعضها مع بعض إلا أنه يمكن تصنيفها وفقا للاتي:-  </a:t>
            </a:r>
            <a:endParaRPr lang="en-US" sz="2800" dirty="0"/>
          </a:p>
          <a:p>
            <a:pPr rtl="1"/>
            <a:r>
              <a:rPr lang="ar-EG" sz="2800" b="1" dirty="0"/>
              <a:t>اولا:- العوامل </a:t>
            </a:r>
            <a:r>
              <a:rPr lang="ar-EG" sz="2800" b="1" dirty="0" err="1"/>
              <a:t>الديموجرافية</a:t>
            </a:r>
            <a:r>
              <a:rPr lang="ar-EG" sz="2800" b="1" dirty="0"/>
              <a:t>:- </a:t>
            </a:r>
            <a:endParaRPr lang="en-US" sz="2800" dirty="0"/>
          </a:p>
          <a:p>
            <a:pPr rtl="1"/>
            <a:r>
              <a:rPr lang="ar-EG" sz="2800" dirty="0"/>
              <a:t>     يمثل العامل </a:t>
            </a:r>
            <a:r>
              <a:rPr lang="ar-EG" sz="2800" dirty="0" err="1"/>
              <a:t>الديموجرافي</a:t>
            </a:r>
            <a:r>
              <a:rPr lang="ar-EG" sz="2800" dirty="0"/>
              <a:t> أحد العوائق الأساسية التي تقف في طريق خطط التنمية الشاملة </a:t>
            </a:r>
            <a:r>
              <a:rPr lang="ar-EG" sz="2800" dirty="0" smtClean="0"/>
              <a:t>للمجتم</a:t>
            </a:r>
            <a:r>
              <a:rPr lang="ar-SA" sz="2800" dirty="0" smtClean="0"/>
              <a:t>ع</a:t>
            </a:r>
            <a:r>
              <a:rPr lang="ar-EG" sz="2800" dirty="0" smtClean="0"/>
              <a:t>ات </a:t>
            </a:r>
            <a:r>
              <a:rPr lang="ar-EG" sz="2800" dirty="0"/>
              <a:t>النامية . </a:t>
            </a:r>
            <a:endParaRPr lang="en-US" sz="2800" dirty="0"/>
          </a:p>
          <a:p>
            <a:pPr rtl="1"/>
            <a:r>
              <a:rPr lang="ar-EG" sz="2800" dirty="0"/>
              <a:t>      إذ أن نمو السكان بمعدلات سريعة متزايدة في معظم هذه الدول يلغي أثر الزيادة في الإنتاج والدخل ،فلا يجني ثمار الجهود المبذلة في المجالات المختلفة</a:t>
            </a:r>
            <a:r>
              <a:rPr lang="ar-EG" sz="2800" dirty="0" smtClean="0"/>
              <a:t>.</a:t>
            </a:r>
            <a:r>
              <a:rPr lang="ar-SA" sz="2800" dirty="0" smtClean="0"/>
              <a:t> </a:t>
            </a:r>
            <a:r>
              <a:rPr lang="ar-EG" sz="2800" dirty="0" smtClean="0"/>
              <a:t>ولا </a:t>
            </a:r>
            <a:r>
              <a:rPr lang="ar-EG" sz="2800" dirty="0"/>
              <a:t>يمكن التغلب علي المشكلة السكانية إلا بتحقيق الزيادة في الإنتاج والدخل بمعدلات كبيرة تفوق كثيرا معدل الزيادة في السكان لأن هذا هو السبيل الوحيد لتحقيق أي تحسن حقيقي في المستوي المعيشي للمواطنين. </a:t>
            </a:r>
            <a:endParaRPr lang="en-US" sz="2800" dirty="0"/>
          </a:p>
          <a:p>
            <a:pPr rtl="1"/>
            <a:r>
              <a:rPr lang="ar-EG" sz="2400" dirty="0"/>
              <a:t> </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dirty="0" smtClean="0">
                <a:ea typeface="Calibri"/>
                <a:cs typeface="Arial"/>
              </a:rPr>
              <a:t>معوقات اجتماعية</a:t>
            </a:r>
            <a:endParaRPr lang="en-US" dirty="0">
              <a:ea typeface="Calibri"/>
              <a:cs typeface="Arial"/>
            </a:endParaRPr>
          </a:p>
        </p:txBody>
      </p:sp>
      <p:sp>
        <p:nvSpPr>
          <p:cNvPr id="3" name="عنصر نائب للمحتوى 2"/>
          <p:cNvSpPr>
            <a:spLocks noGrp="1"/>
          </p:cNvSpPr>
          <p:nvPr>
            <p:ph idx="1"/>
          </p:nvPr>
        </p:nvSpPr>
        <p:spPr/>
        <p:txBody>
          <a:bodyPr/>
          <a:lstStyle/>
          <a:p>
            <a:pPr rtl="1"/>
            <a:r>
              <a:rPr lang="ar-EG" sz="2800" b="1" dirty="0"/>
              <a:t>ثانيا:- العوامل </a:t>
            </a:r>
            <a:r>
              <a:rPr lang="ar-EG" sz="2800" b="1" dirty="0" err="1"/>
              <a:t>الإجتماعية</a:t>
            </a:r>
            <a:r>
              <a:rPr lang="ar-EG" sz="2800" b="1" dirty="0"/>
              <a:t> :-</a:t>
            </a:r>
            <a:r>
              <a:rPr lang="ar-EG" sz="2800" dirty="0"/>
              <a:t>    يتوقف قبول التجديد والتغيير في المجتمع علي أنماط العلاقات </a:t>
            </a:r>
            <a:r>
              <a:rPr lang="ar-EG" sz="2800" dirty="0" err="1"/>
              <a:t>الإجتماعية</a:t>
            </a:r>
            <a:r>
              <a:rPr lang="ar-EG" sz="2800" dirty="0"/>
              <a:t> بين الأفراد والجماعات </a:t>
            </a:r>
            <a:r>
              <a:rPr lang="ar-SA" sz="2800" dirty="0" smtClean="0"/>
              <a:t>.</a:t>
            </a:r>
            <a:r>
              <a:rPr lang="ar-EG" sz="2800" dirty="0" smtClean="0"/>
              <a:t> </a:t>
            </a:r>
            <a:r>
              <a:rPr lang="ar-EG" sz="2800" dirty="0"/>
              <a:t> </a:t>
            </a:r>
            <a:endParaRPr lang="en-US" sz="2800" dirty="0"/>
          </a:p>
          <a:p>
            <a:pPr rtl="1"/>
            <a:r>
              <a:rPr lang="ar-EG" sz="2800" b="1" dirty="0"/>
              <a:t>ومن أهم العوامل </a:t>
            </a:r>
            <a:r>
              <a:rPr lang="ar-EG" sz="2800" b="1" dirty="0" err="1"/>
              <a:t>الإجتماعية</a:t>
            </a:r>
            <a:r>
              <a:rPr lang="ar-EG" sz="2800" b="1" dirty="0"/>
              <a:t> المعوقة للتنمية </a:t>
            </a:r>
            <a:r>
              <a:rPr lang="ar-EG" sz="2800" b="1" dirty="0" err="1"/>
              <a:t>الإجتماعية</a:t>
            </a:r>
            <a:r>
              <a:rPr lang="ar-EG" sz="2800" b="1" dirty="0"/>
              <a:t>:- </a:t>
            </a:r>
            <a:endParaRPr lang="en-US" sz="2800" dirty="0"/>
          </a:p>
          <a:p>
            <a:pPr lvl="0" rtl="1"/>
            <a:r>
              <a:rPr lang="ar-SA" sz="2800" dirty="0" smtClean="0"/>
              <a:t>     </a:t>
            </a:r>
            <a:r>
              <a:rPr lang="ar-EG" sz="2800" dirty="0" smtClean="0"/>
              <a:t>النظم </a:t>
            </a:r>
            <a:r>
              <a:rPr lang="ar-EG" sz="2800" dirty="0" err="1"/>
              <a:t>الإجتماعية</a:t>
            </a:r>
            <a:r>
              <a:rPr lang="ar-EG" sz="2800" dirty="0"/>
              <a:t> </a:t>
            </a:r>
            <a:r>
              <a:rPr lang="ar-EG" sz="2800" dirty="0" smtClean="0"/>
              <a:t>السائدة</a:t>
            </a:r>
            <a:r>
              <a:rPr lang="ar-SA" sz="2800" dirty="0" smtClean="0"/>
              <a:t> :</a:t>
            </a:r>
            <a:r>
              <a:rPr lang="ar-EG" sz="2800" dirty="0" smtClean="0"/>
              <a:t> </a:t>
            </a:r>
            <a:r>
              <a:rPr lang="ar-EG" sz="2800" dirty="0"/>
              <a:t>يسود </a:t>
            </a:r>
            <a:r>
              <a:rPr lang="ar-EG" sz="2800" dirty="0" smtClean="0"/>
              <a:t>اعتقاد</a:t>
            </a:r>
            <a:r>
              <a:rPr lang="en-US" sz="2800" dirty="0" smtClean="0"/>
              <a:t>  </a:t>
            </a:r>
            <a:r>
              <a:rPr lang="ar-SA" sz="2800" dirty="0" smtClean="0"/>
              <a:t> لدى فئة من الناس </a:t>
            </a:r>
            <a:r>
              <a:rPr lang="ar-EG" sz="2800" dirty="0" smtClean="0"/>
              <a:t>في </a:t>
            </a:r>
            <a:r>
              <a:rPr lang="ar-EG" sz="2800" dirty="0"/>
              <a:t>بعض المجتمعات بأن أية تغييرات تحدث في المجتمع قد تهدد </a:t>
            </a:r>
            <a:r>
              <a:rPr lang="ar-EG" sz="2800" dirty="0" err="1" smtClean="0"/>
              <a:t>إستقرار</a:t>
            </a:r>
            <a:r>
              <a:rPr lang="ar-SA" sz="2800" dirty="0" smtClean="0"/>
              <a:t>ه</a:t>
            </a:r>
            <a:r>
              <a:rPr lang="ar-EG" sz="2800" dirty="0" smtClean="0"/>
              <a:t>م </a:t>
            </a:r>
            <a:r>
              <a:rPr lang="ar-EG" sz="2800" dirty="0"/>
              <a:t>وشعورهم بالأمان وتؤدي إلي تفكك وحدتهم وتماسكهم </a:t>
            </a:r>
            <a:r>
              <a:rPr lang="ar-EG" sz="2800" dirty="0" smtClean="0"/>
              <a:t>ولذلك </a:t>
            </a:r>
            <a:r>
              <a:rPr lang="ar-EG" sz="2800" dirty="0"/>
              <a:t>يقف الكثير منهم ضد التغيير. </a:t>
            </a:r>
            <a:endParaRPr lang="en-US" sz="2800" dirty="0"/>
          </a:p>
          <a:p>
            <a:pPr lvl="0" rtl="1"/>
            <a:r>
              <a:rPr lang="ar-SA" sz="2400" dirty="0" smtClean="0"/>
              <a:t>     </a:t>
            </a:r>
            <a:r>
              <a:rPr lang="ar-EG" sz="2400" dirty="0" smtClean="0"/>
              <a:t>كما </a:t>
            </a:r>
            <a:r>
              <a:rPr lang="ar-EG" sz="2400" dirty="0"/>
              <a:t>تلعب المنزلة </a:t>
            </a:r>
            <a:r>
              <a:rPr lang="ar-EG" sz="2400" dirty="0" err="1"/>
              <a:t>الإجتماعية</a:t>
            </a:r>
            <a:r>
              <a:rPr lang="ar-EG" sz="2400" dirty="0"/>
              <a:t> </a:t>
            </a:r>
            <a:r>
              <a:rPr lang="ar-EG" sz="2400" dirty="0" smtClean="0"/>
              <a:t>دور</a:t>
            </a:r>
            <a:r>
              <a:rPr lang="ar-SA" sz="2400" dirty="0" smtClean="0"/>
              <a:t>ا</a:t>
            </a:r>
            <a:r>
              <a:rPr lang="ar-EG" sz="2400" dirty="0" smtClean="0"/>
              <a:t> </a:t>
            </a:r>
            <a:r>
              <a:rPr lang="ar-EG" sz="2400" dirty="0"/>
              <a:t>في التنمية </a:t>
            </a:r>
            <a:r>
              <a:rPr lang="ar-EG" sz="2400" dirty="0" err="1"/>
              <a:t>الإجتماعية</a:t>
            </a:r>
            <a:r>
              <a:rPr lang="ar-EG" sz="2400" dirty="0"/>
              <a:t> </a:t>
            </a:r>
            <a:r>
              <a:rPr lang="ar-SA" sz="2400" dirty="0" smtClean="0"/>
              <a:t>, </a:t>
            </a:r>
            <a:r>
              <a:rPr lang="ar-EG" sz="2400" dirty="0" smtClean="0"/>
              <a:t>ذلك </a:t>
            </a:r>
            <a:r>
              <a:rPr lang="ar-EG" sz="2400" dirty="0"/>
              <a:t>لأن المنزلة </a:t>
            </a:r>
            <a:r>
              <a:rPr lang="ar-EG" sz="2400" dirty="0" err="1"/>
              <a:t>الإجتماعية</a:t>
            </a:r>
            <a:r>
              <a:rPr lang="ar-EG" sz="2400" dirty="0"/>
              <a:t> تفرض أدوارا اجتماعية معينة يجب علي الفرد أن يؤديها </a:t>
            </a:r>
            <a:r>
              <a:rPr lang="ar-EG" sz="2400" dirty="0" smtClean="0"/>
              <a:t>وتحتم </a:t>
            </a:r>
            <a:r>
              <a:rPr lang="ar-EG" sz="2400" dirty="0"/>
              <a:t>عليه </a:t>
            </a:r>
            <a:r>
              <a:rPr lang="ar-EG" sz="2400" dirty="0" err="1"/>
              <a:t>الإبتعاد</a:t>
            </a:r>
            <a:r>
              <a:rPr lang="ar-EG" sz="2400" dirty="0"/>
              <a:t> عن اداء </a:t>
            </a:r>
            <a:r>
              <a:rPr lang="ar-EG" sz="2400" dirty="0" smtClean="0"/>
              <a:t>ادوار </a:t>
            </a:r>
            <a:r>
              <a:rPr lang="ar-EG" sz="2400" dirty="0"/>
              <a:t>اخري حيث ان ممارسته لهذه الأدوار تضعف منزلته </a:t>
            </a:r>
            <a:r>
              <a:rPr lang="ar-EG" sz="2400" dirty="0" err="1"/>
              <a:t>الإجتماعية</a:t>
            </a:r>
            <a:r>
              <a:rPr lang="ar-EG" sz="2400" dirty="0"/>
              <a:t>. </a:t>
            </a:r>
            <a:endParaRPr lang="en-US" sz="2400" dirty="0"/>
          </a:p>
          <a:p>
            <a:endParaRPr lang="en-US" sz="2400" dirty="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معوقات ثقافية ونفسية</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dirty="0" smtClean="0"/>
          </a:p>
          <a:p>
            <a:pPr rtl="1"/>
            <a:endParaRPr lang="ar-SA" sz="2400" dirty="0"/>
          </a:p>
          <a:p>
            <a:pPr rtl="1"/>
            <a:endParaRPr lang="ar-SA" sz="2400" dirty="0" smtClean="0"/>
          </a:p>
        </p:txBody>
      </p:sp>
      <p:sp>
        <p:nvSpPr>
          <p:cNvPr id="5" name="مستطيل 4"/>
          <p:cNvSpPr/>
          <p:nvPr/>
        </p:nvSpPr>
        <p:spPr>
          <a:xfrm>
            <a:off x="381000" y="1167348"/>
            <a:ext cx="9220200" cy="4893647"/>
          </a:xfrm>
          <a:prstGeom prst="rect">
            <a:avLst/>
          </a:prstGeom>
        </p:spPr>
        <p:txBody>
          <a:bodyPr wrap="square">
            <a:spAutoFit/>
          </a:bodyPr>
          <a:lstStyle/>
          <a:p>
            <a:endParaRPr lang="ar-SA" sz="2400" b="1" dirty="0" smtClean="0"/>
          </a:p>
          <a:p>
            <a:endParaRPr lang="ar-SA" sz="2400" b="1" dirty="0"/>
          </a:p>
          <a:p>
            <a:r>
              <a:rPr lang="ar-EG" sz="2400" b="1" dirty="0" smtClean="0"/>
              <a:t>ثالثا</a:t>
            </a:r>
            <a:r>
              <a:rPr lang="ar-EG" sz="2400" b="1" dirty="0"/>
              <a:t>:- العوامل الثقافية:- </a:t>
            </a:r>
            <a:endParaRPr lang="en-US" sz="2400" dirty="0"/>
          </a:p>
          <a:p>
            <a:r>
              <a:rPr lang="ar-EG" sz="2400" b="1" dirty="0"/>
              <a:t>يمكن أن نعرض لأهم العوامل الثقافية التي تعوق التنمية في الاتي:- </a:t>
            </a:r>
            <a:endParaRPr lang="en-US" sz="2400" dirty="0"/>
          </a:p>
          <a:p>
            <a:r>
              <a:rPr lang="ar-EG" sz="2400" dirty="0"/>
              <a:t>1- التقاليد السائدة في المجتمع. </a:t>
            </a:r>
            <a:endParaRPr lang="en-US" sz="2400" dirty="0"/>
          </a:p>
          <a:p>
            <a:r>
              <a:rPr lang="ar-EG" sz="2400" dirty="0"/>
              <a:t>2- المعتقدات السائدة لها دور فعال في إعافة برامج التنمية. </a:t>
            </a:r>
            <a:endParaRPr lang="en-US" sz="2400" dirty="0"/>
          </a:p>
          <a:p>
            <a:r>
              <a:rPr lang="ar-EG" sz="2400" dirty="0"/>
              <a:t>3- القيم</a:t>
            </a:r>
            <a:r>
              <a:rPr lang="ar-EG" sz="2400" dirty="0" smtClean="0"/>
              <a:t>: </a:t>
            </a:r>
            <a:r>
              <a:rPr lang="ar-EG" sz="2400" dirty="0"/>
              <a:t>لابد أن </a:t>
            </a:r>
            <a:r>
              <a:rPr lang="ar-SA" sz="2400" dirty="0" smtClean="0"/>
              <a:t>ي</a:t>
            </a:r>
            <a:r>
              <a:rPr lang="ar-EG" sz="2400" dirty="0" smtClean="0"/>
              <a:t>ضع </a:t>
            </a:r>
            <a:r>
              <a:rPr lang="ar-EG" sz="2400" dirty="0"/>
              <a:t>المخطط نصب عينيه القيم </a:t>
            </a:r>
            <a:r>
              <a:rPr lang="ar-EG" sz="2400" dirty="0" err="1"/>
              <a:t>الإجتماعية</a:t>
            </a:r>
            <a:r>
              <a:rPr lang="ar-EG" sz="2400" dirty="0"/>
              <a:t> والثقافية والدينية التي تسود المجتمع ويتعرف عليها .فكثيرا ما تعوق القيم نجاح مشروعات وبرامج التنمية. </a:t>
            </a:r>
            <a:r>
              <a:rPr lang="ar-SA" sz="2400" dirty="0" smtClean="0"/>
              <a:t>               </a:t>
            </a:r>
            <a:r>
              <a:rPr lang="ar-SA" sz="2400" b="1" dirty="0" smtClean="0"/>
              <a:t>رابعا</a:t>
            </a:r>
            <a:r>
              <a:rPr lang="ar-SA" sz="2400" dirty="0" smtClean="0"/>
              <a:t> - </a:t>
            </a:r>
            <a:r>
              <a:rPr lang="ar-EG" sz="2400" b="1" dirty="0" smtClean="0"/>
              <a:t>العوامل </a:t>
            </a:r>
            <a:r>
              <a:rPr lang="ar-EG" sz="2400" b="1" dirty="0"/>
              <a:t>النفسية:- </a:t>
            </a:r>
            <a:r>
              <a:rPr lang="ar-EG" sz="2400" dirty="0" smtClean="0"/>
              <a:t>  </a:t>
            </a:r>
            <a:endParaRPr lang="ar-SA" sz="2400" dirty="0" smtClean="0"/>
          </a:p>
          <a:p>
            <a:r>
              <a:rPr lang="ar-EG" sz="2400" dirty="0" smtClean="0"/>
              <a:t>إن </a:t>
            </a:r>
            <a:r>
              <a:rPr lang="ar-EG" sz="2400" dirty="0"/>
              <a:t>قبول أو رفض التجديدات التي تطرأ علي </a:t>
            </a:r>
            <a:r>
              <a:rPr lang="ar-EG" sz="2400" dirty="0" err="1"/>
              <a:t>المجتم</a:t>
            </a:r>
            <a:r>
              <a:rPr lang="ar-SA" sz="2400" dirty="0"/>
              <a:t>ع</a:t>
            </a:r>
            <a:r>
              <a:rPr lang="ar-EG" sz="2400" dirty="0"/>
              <a:t>ات تعتمد علي العوامل النفسية ويتوقف إدراك الجديد وكيفية ظهوره و</a:t>
            </a:r>
            <a:r>
              <a:rPr lang="ar-SA" sz="2400" dirty="0"/>
              <a:t>ا</a:t>
            </a:r>
            <a:r>
              <a:rPr lang="ar-EG" sz="2400" dirty="0"/>
              <a:t>نتشاره علي الثقافة السائدة </a:t>
            </a:r>
            <a:r>
              <a:rPr lang="ar-SA" sz="2400" dirty="0"/>
              <a:t>عند</a:t>
            </a:r>
            <a:r>
              <a:rPr lang="ar-EG" sz="2400" dirty="0"/>
              <a:t> يختلف أفراد المجتمع في إدراكهم للجديد باختلاف الثقافات . </a:t>
            </a:r>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r>
              <a:rPr lang="ar-SA" sz="3600" dirty="0" smtClean="0">
                <a:solidFill>
                  <a:srgbClr val="00B0F0"/>
                </a:solidFill>
              </a:rPr>
              <a:t>معوقات تكنولوجية</a:t>
            </a:r>
            <a:endParaRPr lang="ar-SA" sz="3600" dirty="0">
              <a:solidFill>
                <a:srgbClr val="00B0F0"/>
              </a:solidFill>
            </a:endParaRPr>
          </a:p>
        </p:txBody>
      </p:sp>
      <p:sp>
        <p:nvSpPr>
          <p:cNvPr id="3" name="عنصر نائب للمحتوى 2"/>
          <p:cNvSpPr>
            <a:spLocks noGrp="1"/>
          </p:cNvSpPr>
          <p:nvPr>
            <p:ph idx="1"/>
          </p:nvPr>
        </p:nvSpPr>
        <p:spPr>
          <a:xfrm>
            <a:off x="457200" y="1524000"/>
            <a:ext cx="8915400" cy="4525963"/>
          </a:xfrm>
        </p:spPr>
        <p:txBody>
          <a:bodyPr/>
          <a:lstStyle/>
          <a:p>
            <a:pPr rtl="1"/>
            <a:r>
              <a:rPr lang="ar-EG" sz="2800" dirty="0" smtClean="0"/>
              <a:t>     </a:t>
            </a:r>
            <a:endParaRPr lang="ar-SA" sz="2800" dirty="0" smtClean="0"/>
          </a:p>
          <a:p>
            <a:pPr rtl="1"/>
            <a:r>
              <a:rPr lang="ar-EG" sz="2800" dirty="0" smtClean="0"/>
              <a:t> </a:t>
            </a:r>
            <a:endParaRPr lang="en-US" sz="2800" b="1" dirty="0" smtClean="0">
              <a:ea typeface="Calibri"/>
              <a:cs typeface="Arial"/>
            </a:endParaRPr>
          </a:p>
        </p:txBody>
      </p:sp>
      <p:sp>
        <p:nvSpPr>
          <p:cNvPr id="5" name="مستطيل 4"/>
          <p:cNvSpPr/>
          <p:nvPr/>
        </p:nvSpPr>
        <p:spPr>
          <a:xfrm>
            <a:off x="1676400" y="1821712"/>
            <a:ext cx="6896100" cy="4832092"/>
          </a:xfrm>
          <a:prstGeom prst="rect">
            <a:avLst/>
          </a:prstGeom>
        </p:spPr>
        <p:txBody>
          <a:bodyPr wrap="square">
            <a:spAutoFit/>
          </a:bodyPr>
          <a:lstStyle/>
          <a:p>
            <a:r>
              <a:rPr lang="ar-EG" sz="2800" b="1" dirty="0"/>
              <a:t>خامسا:-  عوامل تكنولوجية:- </a:t>
            </a:r>
            <a:endParaRPr lang="en-US" sz="2800" dirty="0"/>
          </a:p>
          <a:p>
            <a:r>
              <a:rPr lang="ar-EG" sz="2800" dirty="0"/>
              <a:t>     إن التقدم التكنولوجي ركيزة أساسية للتنمية </a:t>
            </a:r>
            <a:r>
              <a:rPr lang="ar-EG" sz="2800" dirty="0" smtClean="0"/>
              <a:t>الشاملة</a:t>
            </a:r>
            <a:r>
              <a:rPr lang="ar-SA" sz="2800" dirty="0" smtClean="0"/>
              <a:t> </a:t>
            </a:r>
            <a:r>
              <a:rPr lang="ar-EG" sz="2800" dirty="0" smtClean="0"/>
              <a:t>غير </a:t>
            </a:r>
            <a:r>
              <a:rPr lang="ar-EG" sz="2800" dirty="0"/>
              <a:t>أن كل الدلائل تشير إلي هبوط مستوي التكنولوجيا في الدول النامية </a:t>
            </a:r>
            <a:r>
              <a:rPr lang="ar-EG" sz="2800" dirty="0" smtClean="0"/>
              <a:t>وان </a:t>
            </a:r>
            <a:r>
              <a:rPr lang="ar-EG" sz="2800" dirty="0"/>
              <a:t>الهوة قد اتسعت بين هذه الدول وبين الدول الصناعية المتقدمة نتيجة لما حققته من تقدم علمي كبير خلال القرنين التاسع عشر والعشرين</a:t>
            </a:r>
            <a:r>
              <a:rPr lang="ar-EG" sz="2800" dirty="0" smtClean="0"/>
              <a:t>.</a:t>
            </a:r>
            <a:r>
              <a:rPr lang="ar-EG" sz="2800" dirty="0"/>
              <a:t> </a:t>
            </a:r>
            <a:endParaRPr lang="en-US" sz="2800" dirty="0"/>
          </a:p>
          <a:p>
            <a:r>
              <a:rPr lang="ar-EG" sz="2800" dirty="0"/>
              <a:t>      وإذا سار التقدم الفني سيرا بطيئا في </a:t>
            </a:r>
            <a:r>
              <a:rPr lang="ar-EG" sz="2800" dirty="0" smtClean="0"/>
              <a:t>ال</a:t>
            </a:r>
            <a:r>
              <a:rPr lang="ar-SA" sz="2800" dirty="0" smtClean="0"/>
              <a:t>د</a:t>
            </a:r>
            <a:r>
              <a:rPr lang="ar-EG" sz="2800" dirty="0" smtClean="0"/>
              <a:t>ول </a:t>
            </a:r>
            <a:r>
              <a:rPr lang="ar-EG" sz="2800" dirty="0"/>
              <a:t>النامية وتضاعفت سرعته في الدول المتقدمة فإن الهوة ستستمر في </a:t>
            </a:r>
            <a:r>
              <a:rPr lang="ar-EG" sz="2800" dirty="0" err="1" smtClean="0"/>
              <a:t>الإ</a:t>
            </a:r>
            <a:r>
              <a:rPr lang="ar-SA" sz="2800" dirty="0" smtClean="0"/>
              <a:t>ت</a:t>
            </a:r>
            <a:r>
              <a:rPr lang="ar-EG" sz="2800" dirty="0" smtClean="0"/>
              <a:t>ساع </a:t>
            </a:r>
            <a:r>
              <a:rPr lang="ar-EG" sz="2800" dirty="0"/>
              <a:t>،ولذلك يتعين علي الدول النامية بذل جهود مضاعفة </a:t>
            </a:r>
            <a:r>
              <a:rPr lang="ar-EG" sz="2800" dirty="0" err="1"/>
              <a:t>للإرتفاع</a:t>
            </a:r>
            <a:r>
              <a:rPr lang="ar-EG" sz="2800" dirty="0"/>
              <a:t> </a:t>
            </a:r>
            <a:r>
              <a:rPr lang="ar-EG" sz="2800" dirty="0" smtClean="0"/>
              <a:t>ب</a:t>
            </a:r>
            <a:r>
              <a:rPr lang="ar-SA" sz="2800" dirty="0" smtClean="0"/>
              <a:t>م</a:t>
            </a:r>
            <a:r>
              <a:rPr lang="ar-EG" sz="2800" dirty="0" err="1" smtClean="0"/>
              <a:t>ستواها</a:t>
            </a:r>
            <a:r>
              <a:rPr lang="ar-EG" sz="2800" dirty="0" smtClean="0"/>
              <a:t> </a:t>
            </a:r>
            <a:r>
              <a:rPr lang="ar-EG" sz="2800" dirty="0"/>
              <a:t>في ميادين الإنتاج. </a:t>
            </a:r>
            <a:endParaRPr lang="en-US" sz="2800" dirty="0"/>
          </a:p>
          <a:p>
            <a:r>
              <a:rPr lang="ar-EG" sz="2800" dirty="0"/>
              <a:t> </a:t>
            </a:r>
            <a:endParaRPr lang="en-US" sz="2800" dirty="0"/>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smtClean="0">
                <a:solidFill>
                  <a:srgbClr val="0070C0"/>
                </a:solidFill>
                <a:ea typeface="Calibri"/>
                <a:cs typeface="Arial"/>
              </a:rPr>
              <a:t>معوقات مادية وفنية</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r>
              <a:rPr lang="ar-SA" dirty="0" smtClean="0"/>
              <a:t> -     </a:t>
            </a:r>
            <a:r>
              <a:rPr lang="en-US" sz="2000" dirty="0" smtClean="0"/>
              <a:t> </a:t>
            </a:r>
            <a:endParaRPr lang="ar-SA" sz="2000" dirty="0" smtClean="0"/>
          </a:p>
        </p:txBody>
      </p:sp>
      <p:sp>
        <p:nvSpPr>
          <p:cNvPr id="4" name="مستطيل 3"/>
          <p:cNvSpPr/>
          <p:nvPr/>
        </p:nvSpPr>
        <p:spPr>
          <a:xfrm>
            <a:off x="762000" y="1117430"/>
            <a:ext cx="8458200" cy="4708981"/>
          </a:xfrm>
          <a:prstGeom prst="rect">
            <a:avLst/>
          </a:prstGeom>
        </p:spPr>
        <p:txBody>
          <a:bodyPr wrap="square">
            <a:spAutoFit/>
          </a:bodyPr>
          <a:lstStyle/>
          <a:p>
            <a:endParaRPr lang="ar-SA" sz="2000" b="1" dirty="0" smtClean="0"/>
          </a:p>
          <a:p>
            <a:endParaRPr lang="ar-SA" sz="2000" b="1" dirty="0" smtClean="0"/>
          </a:p>
          <a:p>
            <a:r>
              <a:rPr lang="ar-SA" sz="2000" b="1" dirty="0" smtClean="0"/>
              <a:t>  سادسا -  </a:t>
            </a:r>
            <a:r>
              <a:rPr lang="ar-EG" sz="2000" b="1" dirty="0" smtClean="0"/>
              <a:t>  </a:t>
            </a:r>
            <a:r>
              <a:rPr lang="ar-EG" sz="2000" b="1" dirty="0"/>
              <a:t>العوامل المادية والفنية :- </a:t>
            </a:r>
            <a:endParaRPr lang="en-US" sz="2000" dirty="0"/>
          </a:p>
          <a:p>
            <a:r>
              <a:rPr lang="ar-EG" sz="2000" dirty="0"/>
              <a:t>     ترتبط العوامل المادية والفنية بظروف المجتمع ذاته البيئية الطبيعية والمناخية كما ترتبط ايضا بالخدمات والعمليات التخطيطية والتنفيذية .  </a:t>
            </a:r>
            <a:endParaRPr lang="ar-SA" sz="2000" dirty="0" smtClean="0"/>
          </a:p>
          <a:p>
            <a:endParaRPr lang="en-US" sz="2000" dirty="0"/>
          </a:p>
          <a:p>
            <a:r>
              <a:rPr lang="ar-EG" sz="2000" dirty="0"/>
              <a:t>     من هذا نري أن تحقيق معدلات سريعة في التنمية تأتي عن طريق تلافي العوامل المعوقة </a:t>
            </a:r>
            <a:r>
              <a:rPr lang="ar-EG" sz="2000" dirty="0" smtClean="0"/>
              <a:t>للتنمية</a:t>
            </a:r>
            <a:endParaRPr lang="ar-SA" sz="2000" dirty="0" smtClean="0"/>
          </a:p>
          <a:p>
            <a:r>
              <a:rPr lang="ar-SA" sz="2000" dirty="0"/>
              <a:t> </a:t>
            </a:r>
            <a:r>
              <a:rPr lang="ar-EG" sz="2000" dirty="0" smtClean="0"/>
              <a:t> </a:t>
            </a:r>
            <a:r>
              <a:rPr lang="ar-EG" sz="2000" dirty="0"/>
              <a:t>كما يمكن ان تتحقق معدلات التنمية في المجتمع وفقا لنموذج أمثل تتلخص ملامحه في الاتي </a:t>
            </a:r>
            <a:r>
              <a:rPr lang="ar-EG" sz="2000" dirty="0" smtClean="0"/>
              <a:t>:</a:t>
            </a:r>
            <a:r>
              <a:rPr lang="ar-EG" sz="2000" dirty="0"/>
              <a:t> </a:t>
            </a:r>
            <a:endParaRPr lang="en-US" sz="2000" dirty="0"/>
          </a:p>
          <a:p>
            <a:pPr lvl="0"/>
            <a:r>
              <a:rPr lang="ar-SA" sz="2000" dirty="0" smtClean="0"/>
              <a:t>-</a:t>
            </a:r>
            <a:r>
              <a:rPr lang="ar-EG" sz="2000" dirty="0" smtClean="0"/>
              <a:t>أن </a:t>
            </a:r>
            <a:r>
              <a:rPr lang="ar-EG" sz="2000" dirty="0"/>
              <a:t>الإنسان في حالة تفاعل مع البيئة التي يعيش فيها.</a:t>
            </a:r>
            <a:endParaRPr lang="en-US" sz="2000" dirty="0"/>
          </a:p>
          <a:p>
            <a:pPr lvl="0"/>
            <a:r>
              <a:rPr lang="ar-SA" sz="2000" dirty="0" smtClean="0"/>
              <a:t>- </a:t>
            </a:r>
            <a:r>
              <a:rPr lang="ar-EG" sz="2000" dirty="0" smtClean="0"/>
              <a:t>أن </a:t>
            </a:r>
            <a:r>
              <a:rPr lang="ar-EG" sz="2000" dirty="0"/>
              <a:t>الجوانب </a:t>
            </a:r>
            <a:r>
              <a:rPr lang="ar-EG" sz="2000" dirty="0" err="1"/>
              <a:t>الإجتماعية</a:t>
            </a:r>
            <a:r>
              <a:rPr lang="ar-EG" sz="2000" dirty="0"/>
              <a:t> يجب أن تؤخذ في </a:t>
            </a:r>
            <a:r>
              <a:rPr lang="ar-EG" sz="2000" dirty="0" err="1"/>
              <a:t>الإعتبار</a:t>
            </a:r>
            <a:r>
              <a:rPr lang="ar-EG" sz="2000" dirty="0"/>
              <a:t> بنفس </a:t>
            </a:r>
            <a:r>
              <a:rPr lang="ar-EG" sz="2000" dirty="0" smtClean="0"/>
              <a:t>الأهمية</a:t>
            </a:r>
            <a:r>
              <a:rPr lang="ar-SA" sz="2000" dirty="0" smtClean="0"/>
              <a:t> </a:t>
            </a:r>
            <a:r>
              <a:rPr lang="ar-EG" sz="2000" dirty="0" smtClean="0"/>
              <a:t>التي </a:t>
            </a:r>
            <a:r>
              <a:rPr lang="ar-EG" sz="2000" dirty="0"/>
              <a:t>تؤخذ بها الجوانب </a:t>
            </a:r>
            <a:r>
              <a:rPr lang="ar-EG" sz="2000" dirty="0" err="1"/>
              <a:t>الإقتصادية</a:t>
            </a:r>
            <a:r>
              <a:rPr lang="ar-EG" sz="2000" dirty="0"/>
              <a:t>. </a:t>
            </a:r>
            <a:endParaRPr lang="en-US" sz="2000" dirty="0"/>
          </a:p>
          <a:p>
            <a:pPr lvl="0"/>
            <a:r>
              <a:rPr lang="ar-SA" sz="2000" dirty="0" smtClean="0"/>
              <a:t>- </a:t>
            </a:r>
            <a:r>
              <a:rPr lang="ar-EG" sz="2000" dirty="0" err="1" smtClean="0"/>
              <a:t>إستغلال</a:t>
            </a:r>
            <a:r>
              <a:rPr lang="ar-EG" sz="2000" dirty="0" smtClean="0"/>
              <a:t> </a:t>
            </a:r>
            <a:r>
              <a:rPr lang="ar-EG" sz="2000" dirty="0"/>
              <a:t>كل موارد المجتمع أقصي </a:t>
            </a:r>
            <a:r>
              <a:rPr lang="ar-EG" sz="2000" dirty="0" err="1"/>
              <a:t>إستغلال</a:t>
            </a:r>
            <a:r>
              <a:rPr lang="ar-EG" sz="2000" dirty="0"/>
              <a:t> ممكن </a:t>
            </a:r>
            <a:r>
              <a:rPr lang="ar-EG" sz="2000" dirty="0" err="1"/>
              <a:t>والإستعانة</a:t>
            </a:r>
            <a:r>
              <a:rPr lang="ar-EG" sz="2000" dirty="0"/>
              <a:t> بالوسائل التكنولوجية الممكنة وكذلك </a:t>
            </a:r>
            <a:r>
              <a:rPr lang="ar-SA" sz="2000" dirty="0" smtClean="0"/>
              <a:t> </a:t>
            </a:r>
            <a:r>
              <a:rPr lang="ar-EG" sz="2000" dirty="0" smtClean="0"/>
              <a:t>بأفراد </a:t>
            </a:r>
            <a:r>
              <a:rPr lang="ar-EG" sz="2000" dirty="0"/>
              <a:t>المجتمع كقادة </a:t>
            </a:r>
            <a:r>
              <a:rPr lang="ar-EG" sz="2000" dirty="0" smtClean="0"/>
              <a:t>محلي</a:t>
            </a:r>
            <a:r>
              <a:rPr lang="ar-SA" sz="2000" smtClean="0"/>
              <a:t>ي</a:t>
            </a:r>
            <a:r>
              <a:rPr lang="ar-EG" sz="2000" smtClean="0"/>
              <a:t>ن</a:t>
            </a:r>
            <a:r>
              <a:rPr lang="ar-EG" sz="2000" dirty="0"/>
              <a:t>. </a:t>
            </a:r>
            <a:endParaRPr lang="en-US" sz="2000" dirty="0"/>
          </a:p>
          <a:p>
            <a:pPr lvl="0"/>
            <a:r>
              <a:rPr lang="ar-SA" sz="2000" dirty="0" smtClean="0"/>
              <a:t>- </a:t>
            </a:r>
            <a:r>
              <a:rPr lang="ar-EG" sz="2000" dirty="0" err="1" smtClean="0"/>
              <a:t>الإعتماد</a:t>
            </a:r>
            <a:r>
              <a:rPr lang="ar-EG" sz="2000" dirty="0" smtClean="0"/>
              <a:t> </a:t>
            </a:r>
            <a:r>
              <a:rPr lang="ar-EG" sz="2000" dirty="0"/>
              <a:t>علي الأسلوب التخطيطي في كل عملية من عمليات التنمية وعلي كافة المستويات القومية والمحلية. </a:t>
            </a:r>
            <a:endParaRPr lang="en-US" sz="2000" dirty="0"/>
          </a:p>
          <a:p>
            <a:r>
              <a:rPr lang="ar-SA" sz="2000" dirty="0" smtClean="0"/>
              <a:t>- </a:t>
            </a:r>
            <a:r>
              <a:rPr lang="ar-EG" sz="2000" dirty="0" smtClean="0"/>
              <a:t>يراعي </a:t>
            </a:r>
            <a:r>
              <a:rPr lang="ar-EG" sz="2000" dirty="0"/>
              <a:t>النموذج القيم والمعتقدات والتقاليد السائدة في المجتمع</a:t>
            </a:r>
            <a:r>
              <a:rPr lang="ar-EG" sz="2000" dirty="0" smtClean="0"/>
              <a:t>.</a:t>
            </a:r>
            <a:r>
              <a:rPr lang="ar-SA" sz="2000" dirty="0" smtClean="0"/>
              <a:t> </a:t>
            </a:r>
            <a:endParaRPr lang="ar-SA" sz="2000" dirty="0"/>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36</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الخامسة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المشاركة والتنمية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chemeClr val="accent1"/>
                </a:solidFill>
              </a:rPr>
              <a:t>مقدمة ...</a:t>
            </a:r>
            <a:endParaRPr lang="en-US" b="1" dirty="0">
              <a:solidFill>
                <a:schemeClr val="accent1"/>
              </a:solidFill>
            </a:endParaRPr>
          </a:p>
        </p:txBody>
      </p:sp>
      <p:sp>
        <p:nvSpPr>
          <p:cNvPr id="7171" name="Text Placeholder 5"/>
          <p:cNvSpPr>
            <a:spLocks noGrp="1"/>
          </p:cNvSpPr>
          <p:nvPr>
            <p:ph idx="1"/>
          </p:nvPr>
        </p:nvSpPr>
        <p:spPr>
          <a:xfrm>
            <a:off x="533400" y="1600200"/>
            <a:ext cx="8915400" cy="4525963"/>
          </a:xfrm>
        </p:spPr>
        <p:txBody>
          <a:bodyPr/>
          <a:lstStyle/>
          <a:p>
            <a:pPr rtl="1"/>
            <a:r>
              <a:rPr lang="ar-EG" sz="2800" dirty="0"/>
              <a:t> </a:t>
            </a:r>
            <a:r>
              <a:rPr lang="ar-SA" sz="2800" dirty="0" smtClean="0"/>
              <a:t>     </a:t>
            </a:r>
          </a:p>
          <a:p>
            <a:pPr rtl="1"/>
            <a:r>
              <a:rPr lang="ar-SA" sz="2800" dirty="0"/>
              <a:t> </a:t>
            </a:r>
            <a:r>
              <a:rPr lang="ar-SA" sz="2800" dirty="0" smtClean="0"/>
              <a:t>      يعتبر موضوع المشاركة والتنمية من أهم الموضوعات وأكثرها التي تشغل بال علماء الاجتماع والسياسة والاقتصاد والادارة كما تشغل بال السياسيين والتنفيذيين سواء أكان ذلك في الدول النامية أو الدول المتقدمة .       </a:t>
            </a:r>
          </a:p>
          <a:p>
            <a:pPr rtl="1"/>
            <a:r>
              <a:rPr lang="ar-SA" sz="2800" dirty="0"/>
              <a:t> </a:t>
            </a:r>
            <a:r>
              <a:rPr lang="ar-SA" sz="2800" dirty="0" smtClean="0"/>
              <a:t>     ان المشاركة </a:t>
            </a:r>
            <a:r>
              <a:rPr lang="ar-SA" sz="2800" b="1" dirty="0" smtClean="0"/>
              <a:t>هدف </a:t>
            </a:r>
            <a:r>
              <a:rPr lang="ar-SA" sz="2800" b="1" dirty="0" err="1" smtClean="0"/>
              <a:t>وو</a:t>
            </a:r>
            <a:r>
              <a:rPr lang="ar-SA" sz="2800" b="1" dirty="0" smtClean="0"/>
              <a:t> </a:t>
            </a:r>
            <a:r>
              <a:rPr lang="ar-SA" sz="2800" b="1" dirty="0"/>
              <a:t>سيلة </a:t>
            </a:r>
            <a:r>
              <a:rPr lang="ar-SA" sz="2800" dirty="0" smtClean="0"/>
              <a:t>، أنها هدف لأن الحياة المجتمعية السليمة ترتكز على اشتراك المواطنين في مسئوليات التفكير والعمل من أجل مجتمعهم ، وهى وسيلة لأن عن طريق مجالات المشاركة يتذوق الناس أهميتها ويمارسون طرقها وأساليبها وتتأصل فيهم عاداتها ومسلكها وتصبح جزءا من ثقافتهم وسلوكهم .  </a:t>
            </a:r>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dirty="0" smtClean="0">
                <a:ea typeface="Calibri"/>
                <a:cs typeface="Arial"/>
              </a:rPr>
              <a:t>تعريف المشاركة </a:t>
            </a:r>
            <a:endParaRPr lang="en-US" dirty="0">
              <a:ea typeface="Calibri"/>
              <a:cs typeface="Arial"/>
            </a:endParaRPr>
          </a:p>
        </p:txBody>
      </p:sp>
      <p:sp>
        <p:nvSpPr>
          <p:cNvPr id="3" name="عنصر نائب للمحتوى 2"/>
          <p:cNvSpPr>
            <a:spLocks noGrp="1"/>
          </p:cNvSpPr>
          <p:nvPr>
            <p:ph idx="1"/>
          </p:nvPr>
        </p:nvSpPr>
        <p:spPr/>
        <p:txBody>
          <a:bodyPr/>
          <a:lstStyle/>
          <a:p>
            <a:endParaRPr lang="ar-SA" sz="2400" dirty="0" smtClean="0"/>
          </a:p>
          <a:p>
            <a:r>
              <a:rPr lang="en-US" sz="2800" dirty="0" smtClean="0"/>
              <a:t> </a:t>
            </a:r>
            <a:r>
              <a:rPr lang="ar-SA" sz="2800" dirty="0" smtClean="0"/>
              <a:t>       يقصد </a:t>
            </a:r>
            <a:r>
              <a:rPr lang="ar-SA" sz="2800" b="1" dirty="0" smtClean="0"/>
              <a:t>بالمشاركة</a:t>
            </a:r>
            <a:r>
              <a:rPr lang="ar-SA" sz="2800" dirty="0" smtClean="0"/>
              <a:t> </a:t>
            </a:r>
            <a:r>
              <a:rPr lang="ar-SA" sz="2800" b="1" dirty="0" smtClean="0"/>
              <a:t>الشعبية</a:t>
            </a:r>
            <a:r>
              <a:rPr lang="ar-SA" sz="2800" dirty="0" smtClean="0"/>
              <a:t>  : العملية التي من خلالها يلعب الفرد دورا      الحياة الاجتماعية لمجتمعه وتكون لديه الفرصة لأن يشارك في وضع الأهداف  العامة لذلك المجتمع وكذلك أفضل الوسائل لتحقيق وانجاز هذه الأهداف .</a:t>
            </a:r>
          </a:p>
          <a:p>
            <a:endParaRPr lang="ar-SA" sz="2800" dirty="0"/>
          </a:p>
          <a:p>
            <a:r>
              <a:rPr lang="ar-SA" sz="2800" dirty="0" smtClean="0"/>
              <a:t>فالمشاركة الشعبية تنمى لدى الفرد الصفات الازمة لممارستها ونجاحها فضلا عن الأثر التراكمي لهذه الوظيفة ، فكلما شارك الفرد أكثر كلما أصبح أكثر قدرة على المشاركة والأثر التكاملي الذى ينعكس في زيادة شعور الفرد بالانتماء الى مجتمع يشسهم في تنميته  وتطويره .</a:t>
            </a:r>
            <a:endParaRPr lang="en-US" sz="2800" dirty="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err="1" smtClean="0">
                <a:solidFill>
                  <a:srgbClr val="0070C0"/>
                </a:solidFill>
              </a:rPr>
              <a:t>مبادىء</a:t>
            </a:r>
            <a:r>
              <a:rPr lang="ar-SA" dirty="0" smtClean="0">
                <a:solidFill>
                  <a:srgbClr val="0070C0"/>
                </a:solidFill>
              </a:rPr>
              <a:t> المشاركة</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dirty="0" smtClean="0"/>
          </a:p>
          <a:p>
            <a:pPr rtl="1"/>
            <a:r>
              <a:rPr lang="ar-SA" sz="2400" dirty="0" smtClean="0"/>
              <a:t>        </a:t>
            </a:r>
            <a:r>
              <a:rPr lang="ar-SA" sz="2800" dirty="0" smtClean="0"/>
              <a:t>تقوم عملية المشاركة الشعبية حديثا على عدة </a:t>
            </a:r>
            <a:r>
              <a:rPr lang="ar-SA" sz="2800" dirty="0" err="1" smtClean="0"/>
              <a:t>مبادىء</a:t>
            </a:r>
            <a:r>
              <a:rPr lang="ar-SA" sz="2800" dirty="0" smtClean="0"/>
              <a:t> هي :-</a:t>
            </a:r>
          </a:p>
          <a:p>
            <a:pPr rtl="1"/>
            <a:r>
              <a:rPr lang="ar-SA" sz="2800" dirty="0" smtClean="0"/>
              <a:t>       </a:t>
            </a:r>
            <a:r>
              <a:rPr lang="ar-SA" sz="2800" b="1" dirty="0" smtClean="0"/>
              <a:t>1</a:t>
            </a:r>
            <a:r>
              <a:rPr lang="ar-SA" sz="2800" dirty="0" smtClean="0"/>
              <a:t>  -  لا تعنى المشاركة مشاركة أفقية أي بين أناس من طبيعة واحدة                                وانما مشاركة أفقية ورأسية بين مختلف المستويات والهيئات .</a:t>
            </a:r>
            <a:endParaRPr lang="ar-SA" sz="2800" dirty="0"/>
          </a:p>
          <a:p>
            <a:pPr rtl="1"/>
            <a:r>
              <a:rPr lang="ar-SA" sz="2800" dirty="0" smtClean="0"/>
              <a:t>       </a:t>
            </a:r>
            <a:r>
              <a:rPr lang="ar-SA" sz="2800" b="1" dirty="0" smtClean="0"/>
              <a:t>2</a:t>
            </a:r>
            <a:r>
              <a:rPr lang="ar-SA" sz="2800" dirty="0" smtClean="0"/>
              <a:t>  - أن تكون المشاركة الشعبية واسعة النطاق لا مشاركة الصفوة </a:t>
            </a:r>
          </a:p>
          <a:p>
            <a:pPr rtl="1"/>
            <a:r>
              <a:rPr lang="ar-SA" sz="2800" dirty="0"/>
              <a:t> </a:t>
            </a:r>
            <a:r>
              <a:rPr lang="ar-SA" sz="2800" dirty="0" smtClean="0"/>
              <a:t>            فقط  .</a:t>
            </a:r>
          </a:p>
          <a:p>
            <a:pPr rtl="1"/>
            <a:r>
              <a:rPr lang="ar-SA" sz="2800" dirty="0" smtClean="0"/>
              <a:t>        </a:t>
            </a:r>
            <a:r>
              <a:rPr lang="ar-SA" sz="2800" b="1" dirty="0" smtClean="0"/>
              <a:t>3</a:t>
            </a:r>
            <a:r>
              <a:rPr lang="ar-SA" sz="2800" dirty="0" smtClean="0"/>
              <a:t>   - يجب أن تتضمن عملية المشاركة عملية الضبط والرقابة            والمشاركة في صنع القرار بجانب تبادل </a:t>
            </a:r>
            <a:r>
              <a:rPr lang="ar-SA" sz="2800" dirty="0" err="1" smtClean="0"/>
              <a:t>الاراء</a:t>
            </a:r>
            <a:r>
              <a:rPr lang="ar-SA" sz="2800" dirty="0" smtClean="0"/>
              <a:t>  بين القاعدة والقمة </a:t>
            </a:r>
          </a:p>
          <a:p>
            <a:pPr rtl="1"/>
            <a:r>
              <a:rPr lang="ar-SA" sz="2800" dirty="0"/>
              <a:t> </a:t>
            </a:r>
            <a:r>
              <a:rPr lang="ar-SA" sz="2800" dirty="0" smtClean="0"/>
              <a:t>    والعكس </a:t>
            </a:r>
            <a:r>
              <a:rPr lang="ar-SA" sz="2400" dirty="0" smtClean="0"/>
              <a:t>.</a:t>
            </a:r>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r>
              <a:rPr lang="ar-EG" sz="2400" dirty="0" smtClean="0"/>
              <a:t>. </a:t>
            </a:r>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r>
              <a:rPr lang="ar-SA" sz="3600" dirty="0" smtClean="0">
                <a:solidFill>
                  <a:srgbClr val="00B0F0"/>
                </a:solidFill>
              </a:rPr>
              <a:t>  دوافع المشاركة</a:t>
            </a:r>
            <a:endParaRPr lang="ar-SA" sz="3600" dirty="0">
              <a:solidFill>
                <a:srgbClr val="00B0F0"/>
              </a:solidFill>
            </a:endParaRPr>
          </a:p>
        </p:txBody>
      </p:sp>
      <p:sp>
        <p:nvSpPr>
          <p:cNvPr id="3" name="عنصر نائب للمحتوى 2"/>
          <p:cNvSpPr>
            <a:spLocks noGrp="1"/>
          </p:cNvSpPr>
          <p:nvPr>
            <p:ph idx="1"/>
          </p:nvPr>
        </p:nvSpPr>
        <p:spPr>
          <a:xfrm>
            <a:off x="457200" y="1524000"/>
            <a:ext cx="8915400" cy="4525963"/>
          </a:xfrm>
        </p:spPr>
        <p:txBody>
          <a:bodyPr/>
          <a:lstStyle/>
          <a:p>
            <a:pPr rtl="1"/>
            <a:r>
              <a:rPr lang="ar-SA" sz="2800" dirty="0" smtClean="0"/>
              <a:t>         هناك مجموعة من الدوافع تدفع الأفراد للمشاركة المجتمعية من بينها </a:t>
            </a:r>
          </a:p>
          <a:p>
            <a:pPr rtl="1"/>
            <a:r>
              <a:rPr lang="ar-SA" sz="2800" dirty="0"/>
              <a:t> </a:t>
            </a:r>
            <a:r>
              <a:rPr lang="ar-SA" sz="2800" dirty="0" smtClean="0"/>
              <a:t>         ما يلي:</a:t>
            </a:r>
          </a:p>
          <a:p>
            <a:pPr rtl="1"/>
            <a:r>
              <a:rPr lang="ar-SA" sz="2800" dirty="0"/>
              <a:t> </a:t>
            </a:r>
            <a:r>
              <a:rPr lang="ar-SA" sz="2800" dirty="0" smtClean="0"/>
              <a:t>              1   – العمل من أجل الصالح العام .</a:t>
            </a:r>
          </a:p>
          <a:p>
            <a:pPr rtl="1"/>
            <a:r>
              <a:rPr lang="ar-SA" sz="2800" dirty="0"/>
              <a:t> </a:t>
            </a:r>
            <a:r>
              <a:rPr lang="ar-SA" sz="2800" dirty="0" smtClean="0"/>
              <a:t>              2  – حب العمل مع الأخرين .</a:t>
            </a:r>
          </a:p>
          <a:p>
            <a:pPr rtl="1"/>
            <a:r>
              <a:rPr lang="ar-SA" sz="2800" dirty="0" smtClean="0"/>
              <a:t>             3 - الرغبة في كسب شعبية بين المواطنين .</a:t>
            </a:r>
          </a:p>
          <a:p>
            <a:pPr rtl="1"/>
            <a:r>
              <a:rPr lang="ar-SA" sz="2800" dirty="0" smtClean="0">
                <a:ea typeface="Calibri"/>
                <a:cs typeface="Arial"/>
              </a:rPr>
              <a:t>             4- مزاملة الأصدقاء .</a:t>
            </a:r>
          </a:p>
          <a:p>
            <a:pPr rtl="1"/>
            <a:r>
              <a:rPr lang="ar-SA" sz="2800" dirty="0">
                <a:ea typeface="Calibri"/>
                <a:cs typeface="Arial"/>
              </a:rPr>
              <a:t> </a:t>
            </a:r>
            <a:r>
              <a:rPr lang="ar-SA" sz="2800" dirty="0" smtClean="0">
                <a:ea typeface="Calibri"/>
                <a:cs typeface="Arial"/>
              </a:rPr>
              <a:t>            5 - مصلحة مادية .  </a:t>
            </a:r>
          </a:p>
          <a:p>
            <a:pPr rtl="1"/>
            <a:r>
              <a:rPr lang="ar-SA" sz="2800" dirty="0">
                <a:ea typeface="Calibri"/>
                <a:cs typeface="Arial"/>
              </a:rPr>
              <a:t> </a:t>
            </a:r>
            <a:r>
              <a:rPr lang="ar-SA" sz="2800" dirty="0" smtClean="0">
                <a:ea typeface="Calibri"/>
                <a:cs typeface="Arial"/>
              </a:rPr>
              <a:t>            6- وجود حوافز مادية ومعنوية للمشاركة . </a:t>
            </a:r>
            <a:endParaRPr lang="en-US" sz="2800" dirty="0" smtClean="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SA" dirty="0" smtClean="0"/>
              <a:t>   صور المشاركة المجتمعية</a:t>
            </a:r>
            <a:endParaRPr lang="ar-SA" dirty="0"/>
          </a:p>
        </p:txBody>
      </p:sp>
      <p:sp>
        <p:nvSpPr>
          <p:cNvPr id="3" name="عنصر نائب للمحتوى 2"/>
          <p:cNvSpPr>
            <a:spLocks noGrp="1"/>
          </p:cNvSpPr>
          <p:nvPr>
            <p:ph idx="1"/>
          </p:nvPr>
        </p:nvSpPr>
        <p:spPr/>
        <p:txBody>
          <a:bodyPr/>
          <a:lstStyle/>
          <a:p>
            <a:r>
              <a:rPr lang="ar-SA" dirty="0" smtClean="0"/>
              <a:t>  تتعدد صور المشاركة المجتمعية ومن بينها ما يلى :</a:t>
            </a:r>
          </a:p>
          <a:p>
            <a:r>
              <a:rPr lang="ar-SA" dirty="0"/>
              <a:t> </a:t>
            </a:r>
            <a:r>
              <a:rPr lang="ar-SA" dirty="0" smtClean="0"/>
              <a:t>   - المشاركة  </a:t>
            </a:r>
            <a:r>
              <a:rPr lang="ar-SA" dirty="0" err="1" smtClean="0"/>
              <a:t>بالرأى</a:t>
            </a:r>
            <a:r>
              <a:rPr lang="ar-SA" dirty="0" smtClean="0"/>
              <a:t> أو الفكر والمشورة </a:t>
            </a:r>
          </a:p>
          <a:p>
            <a:r>
              <a:rPr lang="ar-SA" dirty="0"/>
              <a:t> </a:t>
            </a:r>
            <a:r>
              <a:rPr lang="ar-SA" dirty="0" smtClean="0"/>
              <a:t>   - المشاركة بالجهد والوقت</a:t>
            </a:r>
          </a:p>
          <a:p>
            <a:r>
              <a:rPr lang="ar-SA" dirty="0"/>
              <a:t> </a:t>
            </a:r>
            <a:r>
              <a:rPr lang="ar-SA" dirty="0" smtClean="0"/>
              <a:t>   -  المشاركة بالأموال في شكل تبرعات وهبات ووقف .</a:t>
            </a:r>
          </a:p>
          <a:p>
            <a:r>
              <a:rPr lang="ar-SA" dirty="0"/>
              <a:t> </a:t>
            </a:r>
            <a:r>
              <a:rPr lang="ar-SA" dirty="0" smtClean="0"/>
              <a:t>   -  المشاركة بالأشياء العينية  </a:t>
            </a:r>
            <a:endParaRPr lang="ar-SA" dirty="0"/>
          </a:p>
        </p:txBody>
      </p:sp>
    </p:spTree>
    <p:extLst>
      <p:ext uri="{BB962C8B-B14F-4D97-AF65-F5344CB8AC3E}">
        <p14:creationId xmlns:p14="http://schemas.microsoft.com/office/powerpoint/2010/main" xmlns="" val="3658787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معوقات المشاركة     </a:t>
            </a:r>
            <a:endParaRPr lang="ar-SA" dirty="0"/>
          </a:p>
        </p:txBody>
      </p:sp>
      <p:sp>
        <p:nvSpPr>
          <p:cNvPr id="3" name="عنصر نائب للمحتوى 2"/>
          <p:cNvSpPr>
            <a:spLocks noGrp="1"/>
          </p:cNvSpPr>
          <p:nvPr>
            <p:ph idx="1"/>
          </p:nvPr>
        </p:nvSpPr>
        <p:spPr/>
        <p:txBody>
          <a:bodyPr/>
          <a:lstStyle/>
          <a:p>
            <a:r>
              <a:rPr lang="ar-SA" dirty="0" smtClean="0"/>
              <a:t> توجد مجموعة من العوامل تؤدى الى اعاقة المشاركة المجتمعية منها ما يلى :</a:t>
            </a:r>
          </a:p>
          <a:p>
            <a:r>
              <a:rPr lang="ar-SA" dirty="0"/>
              <a:t> </a:t>
            </a:r>
            <a:r>
              <a:rPr lang="ar-SA" dirty="0" smtClean="0"/>
              <a:t> 1 -  السلبية واللامبالاة والاتكالية.</a:t>
            </a:r>
          </a:p>
          <a:p>
            <a:r>
              <a:rPr lang="ar-SA" dirty="0" smtClean="0"/>
              <a:t>  2 – انتشار الجهل والأمية . </a:t>
            </a:r>
          </a:p>
          <a:p>
            <a:r>
              <a:rPr lang="ar-SA" dirty="0"/>
              <a:t> </a:t>
            </a:r>
            <a:r>
              <a:rPr lang="ar-SA" dirty="0" smtClean="0"/>
              <a:t> 3 -  عدم الثقة بالنفس وعدم وجود أوقات فراغ لدى البعض.</a:t>
            </a:r>
          </a:p>
          <a:p>
            <a:r>
              <a:rPr lang="ar-SA" dirty="0" smtClean="0"/>
              <a:t>  4 – تهميش المرأة والاقلال من دورها الاجتماعي .</a:t>
            </a:r>
          </a:p>
          <a:p>
            <a:r>
              <a:rPr lang="ar-SA" dirty="0" smtClean="0"/>
              <a:t>5 – غياب عوامل الاستثارة والتوعية بأهمية المشاركة .  </a:t>
            </a:r>
          </a:p>
          <a:p>
            <a:r>
              <a:rPr lang="ar-SA" dirty="0"/>
              <a:t> </a:t>
            </a:r>
            <a:r>
              <a:rPr lang="ar-SA" dirty="0" smtClean="0"/>
              <a:t> 6 – ضعف المستوى الاقتصادي للأفراد . </a:t>
            </a:r>
          </a:p>
        </p:txBody>
      </p:sp>
    </p:spTree>
    <p:extLst>
      <p:ext uri="{BB962C8B-B14F-4D97-AF65-F5344CB8AC3E}">
        <p14:creationId xmlns:p14="http://schemas.microsoft.com/office/powerpoint/2010/main" xmlns="" val="23951308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rgbClr val="0070C0"/>
                </a:solidFill>
                <a:ea typeface="Calibri"/>
                <a:cs typeface="Arial"/>
              </a:rPr>
              <a:t>   عوامل مجتمعية تشجع المشاركة </a:t>
            </a: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r>
              <a:rPr lang="ar-SA" dirty="0" smtClean="0"/>
              <a:t>    من العوامل المجتمعية التي تشجع علي على المشاركة ما يلى :</a:t>
            </a:r>
          </a:p>
          <a:p>
            <a:pPr rtl="1"/>
            <a:r>
              <a:rPr lang="ar-SA" sz="2000" dirty="0"/>
              <a:t> </a:t>
            </a:r>
            <a:r>
              <a:rPr lang="ar-SA" sz="2000" dirty="0" smtClean="0"/>
              <a:t>    </a:t>
            </a:r>
            <a:r>
              <a:rPr lang="ar-SA" sz="2400" dirty="0" smtClean="0"/>
              <a:t>1 – التوسع في ايجاد قنوات من خلالها تكون المشاركة الايجابية مثل الجمعيات الأهلية وغيرها .</a:t>
            </a:r>
          </a:p>
          <a:p>
            <a:pPr rtl="1"/>
            <a:r>
              <a:rPr lang="ar-SA" sz="2400" dirty="0"/>
              <a:t> </a:t>
            </a:r>
            <a:r>
              <a:rPr lang="ar-SA" sz="2400" dirty="0" smtClean="0"/>
              <a:t>   2 – وضع التشريعات اللازمة التي تضمن وتؤكد وتحمى عملية المشاركة .</a:t>
            </a:r>
          </a:p>
          <a:p>
            <a:pPr rtl="1"/>
            <a:r>
              <a:rPr lang="ar-SA" sz="2400" dirty="0"/>
              <a:t> </a:t>
            </a:r>
            <a:r>
              <a:rPr lang="ar-SA" sz="2400" dirty="0" smtClean="0"/>
              <a:t>  3  – وضع استراتيجية اجتماعية تعمل على ازالة معوقات المشاركة ان وجدت .</a:t>
            </a:r>
          </a:p>
          <a:p>
            <a:pPr rtl="1"/>
            <a:r>
              <a:rPr lang="ar-SA" sz="2400" dirty="0"/>
              <a:t> </a:t>
            </a:r>
            <a:r>
              <a:rPr lang="ar-SA" sz="2400" dirty="0" smtClean="0"/>
              <a:t>  4 – مساعدة الناس على المشاركة من خلال التدريب والتعليم  وعبر عمليات التنشئة الاجتماعية . </a:t>
            </a:r>
          </a:p>
          <a:p>
            <a:pPr rtl="1"/>
            <a:r>
              <a:rPr lang="ar-SA" sz="2400"/>
              <a:t> </a:t>
            </a:r>
            <a:r>
              <a:rPr lang="ar-SA" sz="2400" smtClean="0"/>
              <a:t>  5  </a:t>
            </a:r>
            <a:r>
              <a:rPr lang="ar-SA" sz="2400" dirty="0" smtClean="0"/>
              <a:t>-  العمل على تأكيد القيم المجتمعية والاسلامية التي تعلى من شأن </a:t>
            </a:r>
            <a:r>
              <a:rPr lang="ar-SA" sz="2400" smtClean="0"/>
              <a:t>المشاركة     والايجابية </a:t>
            </a:r>
            <a:r>
              <a:rPr lang="ar-SA" sz="2400" dirty="0" smtClean="0"/>
              <a:t>وحب العمل والتعاون مع </a:t>
            </a:r>
            <a:r>
              <a:rPr lang="ar-SA" sz="2400" smtClean="0"/>
              <a:t>الاخرين .</a:t>
            </a:r>
            <a:endParaRPr lang="ar-SA" sz="2400" dirty="0" smtClean="0"/>
          </a:p>
        </p:txBody>
      </p:sp>
      <p:sp>
        <p:nvSpPr>
          <p:cNvPr id="4" name="مستطيل 3"/>
          <p:cNvSpPr/>
          <p:nvPr/>
        </p:nvSpPr>
        <p:spPr>
          <a:xfrm>
            <a:off x="762000" y="1117430"/>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السادسة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 خصائص الدول النامية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مقدمة ...</a:t>
            </a:r>
            <a:endParaRPr lang="en-US" b="1" dirty="0">
              <a:solidFill>
                <a:schemeClr val="accent1"/>
              </a:solidFill>
            </a:endParaRPr>
          </a:p>
        </p:txBody>
      </p:sp>
      <p:sp>
        <p:nvSpPr>
          <p:cNvPr id="7171" name="Text Placeholder 5"/>
          <p:cNvSpPr>
            <a:spLocks noGrp="1"/>
          </p:cNvSpPr>
          <p:nvPr>
            <p:ph idx="1"/>
          </p:nvPr>
        </p:nvSpPr>
        <p:spPr>
          <a:xfrm>
            <a:off x="533400" y="1600200"/>
            <a:ext cx="8915400" cy="4525963"/>
          </a:xfrm>
        </p:spPr>
        <p:txBody>
          <a:bodyPr/>
          <a:lstStyle/>
          <a:p>
            <a:pPr rtl="1"/>
            <a:r>
              <a:rPr lang="ar-EG" sz="2800" dirty="0"/>
              <a:t> </a:t>
            </a:r>
            <a:r>
              <a:rPr lang="ar-SA" sz="2800" dirty="0" smtClean="0"/>
              <a:t>     </a:t>
            </a:r>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45</a:t>
            </a:fld>
            <a:endParaRPr lang="en-US" dirty="0" smtClean="0">
              <a:cs typeface="Arial" pitchFamily="34" charset="0"/>
            </a:endParaRPr>
          </a:p>
        </p:txBody>
      </p:sp>
      <p:sp>
        <p:nvSpPr>
          <p:cNvPr id="2" name="مستطيل 1"/>
          <p:cNvSpPr/>
          <p:nvPr/>
        </p:nvSpPr>
        <p:spPr>
          <a:xfrm>
            <a:off x="-304800" y="685800"/>
            <a:ext cx="9677400" cy="4985980"/>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r>
              <a:rPr lang="ar-SA" sz="2400" dirty="0" smtClean="0"/>
              <a:t>     </a:t>
            </a:r>
            <a:r>
              <a:rPr lang="ar-EG" sz="2400" dirty="0" smtClean="0"/>
              <a:t>قبل </a:t>
            </a:r>
            <a:r>
              <a:rPr lang="ar-EG" sz="2400" dirty="0"/>
              <a:t>مناقشة بعض الأمور </a:t>
            </a:r>
            <a:r>
              <a:rPr lang="ar-EG" sz="2400" dirty="0" smtClean="0"/>
              <a:t>المتع</a:t>
            </a:r>
            <a:r>
              <a:rPr lang="ar-SA" sz="2400" dirty="0" err="1" smtClean="0"/>
              <a:t>لقة</a:t>
            </a:r>
            <a:r>
              <a:rPr lang="ar-EG" sz="2400" dirty="0" smtClean="0"/>
              <a:t> </a:t>
            </a:r>
            <a:r>
              <a:rPr lang="ar-EG" sz="2400" dirty="0"/>
              <a:t>بالعالم النامي نود أولا أن نعرض لرأي بعض الكتاب فيما يتعلق بتقسيم العالم. </a:t>
            </a:r>
            <a:r>
              <a:rPr lang="ar-EG" sz="2400" dirty="0" smtClean="0"/>
              <a:t>فمنهم </a:t>
            </a:r>
            <a:r>
              <a:rPr lang="ar-EG" sz="2400" dirty="0"/>
              <a:t>من يقسم العالم تقسيما ثنائيا إلي بلاد نامية </a:t>
            </a:r>
            <a:r>
              <a:rPr lang="ar-SA" sz="2400" dirty="0" smtClean="0"/>
              <a:t>ا</a:t>
            </a:r>
            <a:r>
              <a:rPr lang="ar-EG" sz="2400" dirty="0" err="1" smtClean="0"/>
              <a:t>قتصاديا</a:t>
            </a:r>
            <a:r>
              <a:rPr lang="ar-EG" sz="2400" dirty="0" smtClean="0"/>
              <a:t> </a:t>
            </a:r>
            <a:r>
              <a:rPr lang="ar-EG" sz="2400" dirty="0"/>
              <a:t>وبلاد متقدمة </a:t>
            </a:r>
            <a:r>
              <a:rPr lang="ar-SA" sz="2400" dirty="0" smtClean="0"/>
              <a:t>ا</a:t>
            </a:r>
            <a:r>
              <a:rPr lang="ar-EG" sz="2400" dirty="0" err="1" smtClean="0"/>
              <a:t>قتصاديا</a:t>
            </a:r>
            <a:r>
              <a:rPr lang="ar-SA" sz="2400" dirty="0" smtClean="0"/>
              <a:t> و</a:t>
            </a:r>
            <a:r>
              <a:rPr lang="ar-EG" sz="2400" dirty="0" smtClean="0"/>
              <a:t>هناك </a:t>
            </a:r>
            <a:r>
              <a:rPr lang="ar-EG" sz="2400" dirty="0"/>
              <a:t>رأي اخر يؤكد علي ان دول العالم </a:t>
            </a:r>
            <a:r>
              <a:rPr lang="ar-EG" sz="2400" dirty="0" smtClean="0"/>
              <a:t>تتواجد </a:t>
            </a:r>
            <a:r>
              <a:rPr lang="ar-EG" sz="2400" dirty="0"/>
              <a:t>في </a:t>
            </a:r>
            <a:r>
              <a:rPr lang="ar-EG" sz="2400" dirty="0" smtClean="0"/>
              <a:t>مراح</a:t>
            </a:r>
            <a:r>
              <a:rPr lang="ar-SA" sz="2400" dirty="0" smtClean="0"/>
              <a:t>ل مت</a:t>
            </a:r>
            <a:r>
              <a:rPr lang="ar-EG" sz="2400" dirty="0" smtClean="0"/>
              <a:t>تابعة </a:t>
            </a:r>
            <a:r>
              <a:rPr lang="ar-EG" sz="2400" dirty="0"/>
              <a:t>من مراحل النمو </a:t>
            </a:r>
            <a:r>
              <a:rPr lang="ar-EG" sz="2400" dirty="0" smtClean="0"/>
              <a:t>ا</a:t>
            </a:r>
            <a:r>
              <a:rPr lang="ar-SA" sz="2400" dirty="0" smtClean="0"/>
              <a:t>لا</a:t>
            </a:r>
            <a:r>
              <a:rPr lang="ar-EG" sz="2400" dirty="0" err="1" smtClean="0"/>
              <a:t>قتصادي</a:t>
            </a:r>
            <a:r>
              <a:rPr lang="ar-EG" sz="2400" dirty="0"/>
              <a:t>. </a:t>
            </a:r>
            <a:r>
              <a:rPr lang="ar-SA" sz="2400" dirty="0"/>
              <a:t> </a:t>
            </a:r>
            <a:endParaRPr lang="en-US" sz="2400" dirty="0"/>
          </a:p>
          <a:p>
            <a:pPr lvl="0"/>
            <a:r>
              <a:rPr lang="ar-SA" sz="2400" dirty="0" smtClean="0"/>
              <a:t> و</a:t>
            </a:r>
            <a:r>
              <a:rPr lang="ar-EG" sz="2400" dirty="0" smtClean="0"/>
              <a:t>يقسم </a:t>
            </a:r>
            <a:r>
              <a:rPr lang="ar-EG" sz="2400" dirty="0"/>
              <a:t>بعض العلماء وعلي رأسهم </a:t>
            </a:r>
            <a:r>
              <a:rPr lang="ar-SA" sz="2400" dirty="0" err="1" smtClean="0"/>
              <a:t>روستو</a:t>
            </a:r>
            <a:r>
              <a:rPr lang="en-US" sz="2400" dirty="0" smtClean="0"/>
              <a:t>RASTOW  </a:t>
            </a:r>
            <a:r>
              <a:rPr lang="ar-EG" sz="2400" dirty="0"/>
              <a:t>مراحل التطور </a:t>
            </a:r>
            <a:r>
              <a:rPr lang="ar-EG" sz="2400" dirty="0" smtClean="0"/>
              <a:t>ا</a:t>
            </a:r>
            <a:r>
              <a:rPr lang="ar-SA" sz="2400" dirty="0" smtClean="0"/>
              <a:t>لا</a:t>
            </a:r>
            <a:r>
              <a:rPr lang="ar-EG" sz="2400" dirty="0" err="1" smtClean="0"/>
              <a:t>قتصادي</a:t>
            </a:r>
            <a:r>
              <a:rPr lang="ar-EG" sz="2400" dirty="0" smtClean="0"/>
              <a:t> </a:t>
            </a:r>
            <a:r>
              <a:rPr lang="ar-EG" sz="2400" dirty="0"/>
              <a:t>إلي </a:t>
            </a:r>
            <a:r>
              <a:rPr lang="ar-EG" sz="2400" dirty="0" smtClean="0"/>
              <a:t>مراحل خمس </a:t>
            </a:r>
            <a:r>
              <a:rPr lang="ar-EG" sz="2400" dirty="0" err="1" smtClean="0"/>
              <a:t>رئيسية</a:t>
            </a:r>
            <a:r>
              <a:rPr lang="ar-EG" sz="2400" dirty="0" err="1"/>
              <a:t>:-</a:t>
            </a:r>
            <a:r>
              <a:rPr lang="ar-EG" sz="2400" dirty="0"/>
              <a:t> </a:t>
            </a:r>
            <a:endParaRPr lang="en-US" sz="2400" dirty="0"/>
          </a:p>
          <a:p>
            <a:pPr lvl="0"/>
            <a:r>
              <a:rPr lang="ar-SA" sz="2400" dirty="0" smtClean="0"/>
              <a:t>         - </a:t>
            </a:r>
            <a:r>
              <a:rPr lang="ar-EG" sz="2400" dirty="0" smtClean="0"/>
              <a:t>مرحلة </a:t>
            </a:r>
            <a:r>
              <a:rPr lang="ar-EG" sz="2400" dirty="0"/>
              <a:t>المجتمع التقليدي                                  </a:t>
            </a:r>
            <a:r>
              <a:rPr lang="en-US" sz="2400" dirty="0"/>
              <a:t>Traditional Society</a:t>
            </a:r>
          </a:p>
          <a:p>
            <a:pPr lvl="0"/>
            <a:r>
              <a:rPr lang="ar-SA" sz="2400" dirty="0" smtClean="0"/>
              <a:t>         - </a:t>
            </a:r>
            <a:r>
              <a:rPr lang="ar-EG" sz="2400" dirty="0" smtClean="0"/>
              <a:t>مرحلة </a:t>
            </a:r>
            <a:r>
              <a:rPr lang="ar-EG" sz="2400" dirty="0"/>
              <a:t>ما قبل </a:t>
            </a:r>
            <a:r>
              <a:rPr lang="ar-EG" sz="2400" dirty="0" err="1"/>
              <a:t>الإنطلاق</a:t>
            </a:r>
            <a:r>
              <a:rPr lang="ar-EG" sz="2400" dirty="0"/>
              <a:t>                   </a:t>
            </a:r>
            <a:r>
              <a:rPr lang="en-US" sz="2400" dirty="0"/>
              <a:t>Preconditions for the take off</a:t>
            </a:r>
          </a:p>
          <a:p>
            <a:pPr lvl="0"/>
            <a:r>
              <a:rPr lang="ar-SA" sz="2400" dirty="0" smtClean="0"/>
              <a:t>         - </a:t>
            </a:r>
            <a:r>
              <a:rPr lang="ar-EG" sz="2400" dirty="0" smtClean="0"/>
              <a:t>مرحلة </a:t>
            </a:r>
            <a:r>
              <a:rPr lang="ar-EG" sz="2400" dirty="0" err="1"/>
              <a:t>الإنطلاق</a:t>
            </a:r>
            <a:r>
              <a:rPr lang="ar-EG" sz="2400" dirty="0"/>
              <a:t>                                                   </a:t>
            </a:r>
            <a:r>
              <a:rPr lang="en-US" sz="2400" dirty="0"/>
              <a:t>The take –off</a:t>
            </a:r>
          </a:p>
          <a:p>
            <a:pPr lvl="0"/>
            <a:r>
              <a:rPr lang="ar-SA" sz="2400" dirty="0" smtClean="0"/>
              <a:t>         - </a:t>
            </a:r>
            <a:r>
              <a:rPr lang="ar-EG" sz="2400" dirty="0" smtClean="0"/>
              <a:t>مرحلة </a:t>
            </a:r>
            <a:r>
              <a:rPr lang="ar-EG" sz="2400" dirty="0"/>
              <a:t>النضج </a:t>
            </a:r>
            <a:r>
              <a:rPr lang="ar-EG" sz="2400" dirty="0" err="1"/>
              <a:t>الإقتصادي</a:t>
            </a:r>
            <a:r>
              <a:rPr lang="ar-EG" sz="2400" dirty="0"/>
              <a:t>                                </a:t>
            </a:r>
            <a:r>
              <a:rPr lang="en-US" sz="2400" dirty="0"/>
              <a:t>Economic maturity</a:t>
            </a:r>
          </a:p>
          <a:p>
            <a:r>
              <a:rPr lang="ar-SA" sz="2400" dirty="0" smtClean="0"/>
              <a:t>         </a:t>
            </a:r>
            <a:r>
              <a:rPr lang="ar-EG" sz="2400" dirty="0" smtClean="0"/>
              <a:t>- </a:t>
            </a:r>
            <a:r>
              <a:rPr lang="ar-EG" sz="2400" dirty="0"/>
              <a:t>مرحلة الوفرة </a:t>
            </a:r>
            <a:r>
              <a:rPr lang="ar-EG" sz="2400" dirty="0" smtClean="0"/>
              <a:t>في</a:t>
            </a:r>
            <a:r>
              <a:rPr lang="ar-SA" sz="2400" dirty="0" smtClean="0"/>
              <a:t> </a:t>
            </a:r>
            <a:r>
              <a:rPr lang="ar-EG" sz="2400" dirty="0" smtClean="0"/>
              <a:t>السلع </a:t>
            </a:r>
            <a:r>
              <a:rPr lang="en-US" sz="2400" dirty="0" smtClean="0"/>
              <a:t> </a:t>
            </a:r>
            <a:r>
              <a:rPr lang="ar-EG" sz="2400" dirty="0" err="1" smtClean="0"/>
              <a:t>الإستهلاكية</a:t>
            </a:r>
            <a:r>
              <a:rPr lang="en-US" sz="2400" dirty="0"/>
              <a:t>Age of high mass –Consumption </a:t>
            </a:r>
            <a:r>
              <a:rPr lang="en-US" sz="2400" dirty="0" smtClean="0"/>
              <a:t> </a:t>
            </a:r>
            <a:endParaRPr lang="en-US" sz="2400" dirty="0"/>
          </a:p>
          <a:p>
            <a:r>
              <a:rPr lang="ar-SA" sz="2400" dirty="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en-US" dirty="0" smtClean="0"/>
              <a:t> </a:t>
            </a:r>
            <a:r>
              <a:rPr lang="ar-SA" dirty="0" smtClean="0"/>
              <a:t>    ففى مرحلة المجتمع التقليدى تكون الدولة شديدة التخلف اقتصاديا ومن مظاهر تلك المرحلة التمسك بالتقاليد وانتشار الاقطاع وانخفاض مستوى الانتاجية بوجه عام وانخفاض مستوى نصيب </a:t>
            </a:r>
            <a:r>
              <a:rPr lang="en-US" dirty="0" smtClean="0"/>
              <a:t>     </a:t>
            </a:r>
            <a:r>
              <a:rPr lang="ar-SA" dirty="0" smtClean="0"/>
              <a:t>الفرد من الدخل القومى.أما مرحلة </a:t>
            </a:r>
            <a:r>
              <a:rPr lang="ar-SA" dirty="0" err="1" smtClean="0"/>
              <a:t>ماقبل</a:t>
            </a:r>
            <a:r>
              <a:rPr lang="ar-SA" dirty="0" smtClean="0"/>
              <a:t> الانطلاق فهى تعتبر فترة انتقال بين مرحلة المجتمع التقليدى ومرحلة الانطلاق وتكون فيها الدولة متخلفة اقتصاديا أيضا غير أنها تحاول ترشيد اقتصادها والتخلص من الجمود الذى يتسم </a:t>
            </a:r>
            <a:r>
              <a:rPr lang="ar-SA" dirty="0" err="1" smtClean="0"/>
              <a:t>به</a:t>
            </a:r>
            <a:r>
              <a:rPr lang="ar-SA" dirty="0" smtClean="0"/>
              <a:t> </a:t>
            </a:r>
            <a:r>
              <a:rPr lang="ar-SA" dirty="0" err="1" smtClean="0"/>
              <a:t>مجتمعها .</a:t>
            </a:r>
            <a:r>
              <a:rPr lang="ar-SA" dirty="0" smtClean="0"/>
              <a:t> والمرحلة الثالثة هى مرحلة الانطلاق حيث تسعى الدولة جاهدة التخلص من أسباب تخلفها والانطلاق نحو التقدم والنمو الاقتصادى أما المرحلة</a:t>
            </a:r>
            <a:endParaRPr lang="ar-S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en-US" dirty="0" smtClean="0"/>
              <a:t> </a:t>
            </a:r>
            <a:r>
              <a:rPr lang="ar-SA" dirty="0" smtClean="0"/>
              <a:t>الرابعة وهى مرحلة النضوج ففيها تعتبر الدولة متقدمة اقتصاديا </a:t>
            </a:r>
            <a:r>
              <a:rPr lang="en-US" dirty="0" smtClean="0"/>
              <a:t>  </a:t>
            </a:r>
            <a:r>
              <a:rPr lang="ar-SA" dirty="0" smtClean="0"/>
              <a:t> </a:t>
            </a:r>
            <a:r>
              <a:rPr lang="en-US" dirty="0" smtClean="0"/>
              <a:t> </a:t>
            </a:r>
            <a:r>
              <a:rPr lang="ar-SA" dirty="0" smtClean="0"/>
              <a:t>حيث تكون قد استكملت نمو جميع قطاعات اقتصادها القومى من زراعة وتجارة وصناعة وخدمات بشكل </a:t>
            </a:r>
            <a:r>
              <a:rPr lang="ar-SA" dirty="0" err="1" smtClean="0"/>
              <a:t>متوازن .</a:t>
            </a:r>
            <a:r>
              <a:rPr lang="ar-SA" dirty="0" smtClean="0"/>
              <a:t> أما المرحلة الخامسة والأخيرة فهى مرحلة الاستهلاك تكون الدولة قد بلغت شأنا عظيما من التقدم الاقتصادى ويزيد انتاجها </a:t>
            </a:r>
            <a:r>
              <a:rPr lang="ar-SA" dirty="0" err="1" smtClean="0"/>
              <a:t>عنحاجاتها</a:t>
            </a:r>
            <a:r>
              <a:rPr lang="ar-SA" dirty="0" smtClean="0"/>
              <a:t> </a:t>
            </a:r>
            <a:r>
              <a:rPr lang="en-US" dirty="0" smtClean="0"/>
              <a:t>.</a:t>
            </a:r>
            <a:r>
              <a:rPr lang="ar-SA" smtClean="0"/>
              <a:t>سكانها ويعيش سكانها فى </a:t>
            </a:r>
            <a:r>
              <a:rPr lang="ar-SA" dirty="0" smtClean="0"/>
              <a:t>سعة من العيش ويحصلون على دخول عالية وعلى قسط وافرمن سلع الاستهلاك وأسباب  </a:t>
            </a:r>
            <a:r>
              <a:rPr lang="ar-SA" dirty="0" err="1" smtClean="0"/>
              <a:t>الرخاء .</a:t>
            </a:r>
            <a:r>
              <a:rPr lang="ar-SA" dirty="0" smtClean="0"/>
              <a:t> </a:t>
            </a:r>
            <a:endParaRPr lang="ar-SA"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en-US" sz="2400" dirty="0" smtClean="0"/>
              <a:t>          </a:t>
            </a:r>
            <a:r>
              <a:rPr lang="ar-EG" sz="2400" dirty="0"/>
              <a:t>تلك هي مراحل النمو </a:t>
            </a:r>
            <a:r>
              <a:rPr lang="ar-EG" sz="2400" dirty="0" smtClean="0"/>
              <a:t>ال</a:t>
            </a:r>
            <a:r>
              <a:rPr lang="ar-SA" sz="2400" dirty="0" smtClean="0"/>
              <a:t>اق</a:t>
            </a:r>
            <a:r>
              <a:rPr lang="ar-EG" sz="2400" dirty="0" smtClean="0"/>
              <a:t>تصادي </a:t>
            </a:r>
            <a:r>
              <a:rPr lang="ar-EG" sz="2400" dirty="0"/>
              <a:t>، وتعتبر كل مرحلة منها معيارا قائما بذاته لقياس درجة التقدم </a:t>
            </a:r>
            <a:r>
              <a:rPr lang="ar-EG" sz="2400" dirty="0" smtClean="0"/>
              <a:t>ا</a:t>
            </a:r>
            <a:r>
              <a:rPr lang="ar-SA" sz="2400" dirty="0" smtClean="0"/>
              <a:t>لاق</a:t>
            </a:r>
            <a:r>
              <a:rPr lang="ar-EG" sz="2400" dirty="0" smtClean="0"/>
              <a:t>تصادي </a:t>
            </a:r>
            <a:r>
              <a:rPr lang="ar-EG" sz="2400" dirty="0"/>
              <a:t>عند الدول المختلفة. فالدولة الني تضعها مظاهر حياتها الخاصة والعامة في أي من المرحلتين الأولي والثانية. تعتبر دولة متخلفة </a:t>
            </a:r>
            <a:r>
              <a:rPr lang="ar-EG" sz="2400" dirty="0" err="1"/>
              <a:t>إقتصاديا</a:t>
            </a:r>
            <a:r>
              <a:rPr lang="ar-EG" sz="2400" dirty="0"/>
              <a:t> أما الدول التي </a:t>
            </a:r>
            <a:r>
              <a:rPr lang="ar-EG" sz="2400" dirty="0" smtClean="0"/>
              <a:t>تضعها</a:t>
            </a:r>
            <a:r>
              <a:rPr lang="ar-SA" sz="2400" dirty="0" smtClean="0"/>
              <a:t> </a:t>
            </a:r>
            <a:r>
              <a:rPr lang="ar-EG" sz="2400" dirty="0" smtClean="0"/>
              <a:t>مظاهر </a:t>
            </a:r>
            <a:r>
              <a:rPr lang="ar-EG" sz="2400" dirty="0"/>
              <a:t>حياتها في المرحلة الثالثة فهي دولة في مركز وسط فلا هي متخلفة تماما ولا متقدمة تماما </a:t>
            </a:r>
            <a:r>
              <a:rPr lang="ar-EG" sz="2400" dirty="0" err="1"/>
              <a:t>ويسمسها</a:t>
            </a:r>
            <a:r>
              <a:rPr lang="ar-EG" sz="2400" dirty="0"/>
              <a:t> بعض العلماء دول في دور النمو.</a:t>
            </a:r>
            <a:endParaRPr lang="en-US" sz="2400" dirty="0"/>
          </a:p>
          <a:p>
            <a:pPr rtl="1"/>
            <a:r>
              <a:rPr lang="ar-EG" sz="2400" dirty="0"/>
              <a:t> </a:t>
            </a:r>
            <a:endParaRPr lang="en-US" sz="2400" dirty="0"/>
          </a:p>
          <a:p>
            <a:pPr rtl="1"/>
            <a:r>
              <a:rPr lang="ar-EG" sz="2400" dirty="0"/>
              <a:t>     أما الدولة التي تضعها مظاهر حياتها في </a:t>
            </a:r>
            <a:r>
              <a:rPr lang="ar-SA" sz="2400" dirty="0" smtClean="0"/>
              <a:t>ا</a:t>
            </a:r>
            <a:r>
              <a:rPr lang="ar-EG" sz="2400" dirty="0" smtClean="0"/>
              <a:t>حد</a:t>
            </a:r>
            <a:r>
              <a:rPr lang="ar-SA" sz="2400" dirty="0" smtClean="0"/>
              <a:t>ى</a:t>
            </a:r>
            <a:r>
              <a:rPr lang="ar-EG" sz="2400" dirty="0" smtClean="0"/>
              <a:t> </a:t>
            </a:r>
            <a:r>
              <a:rPr lang="ar-EG" sz="2400" dirty="0"/>
              <a:t>المرحلتين الرابعة والخامسة فهي دولة متقدمة </a:t>
            </a:r>
            <a:r>
              <a:rPr lang="ar-SA" sz="2400" dirty="0" smtClean="0"/>
              <a:t>ا</a:t>
            </a:r>
            <a:r>
              <a:rPr lang="ar-EG" sz="2400" dirty="0" err="1" smtClean="0"/>
              <a:t>قتصاديا</a:t>
            </a:r>
            <a:r>
              <a:rPr lang="ar-EG" sz="2400" dirty="0" smtClean="0"/>
              <a:t> </a:t>
            </a:r>
            <a:r>
              <a:rPr lang="ar-EG" sz="2400" dirty="0"/>
              <a:t>مع </a:t>
            </a:r>
            <a:r>
              <a:rPr lang="ar-SA" sz="2400" dirty="0" smtClean="0"/>
              <a:t>ا</a:t>
            </a:r>
            <a:r>
              <a:rPr lang="ar-EG" sz="2400" dirty="0" err="1" smtClean="0"/>
              <a:t>ختلاف</a:t>
            </a:r>
            <a:r>
              <a:rPr lang="ar-EG" sz="2400" dirty="0" smtClean="0"/>
              <a:t> </a:t>
            </a:r>
            <a:r>
              <a:rPr lang="ar-EG" sz="2400" dirty="0"/>
              <a:t>في مستوي هذا التقدم في كلا المرحلتين. </a:t>
            </a:r>
            <a:endParaRPr lang="en-US" sz="2400" dirty="0"/>
          </a:p>
          <a:p>
            <a:pPr rtl="1"/>
            <a:r>
              <a:rPr lang="ar-EG" sz="2400" dirty="0"/>
              <a:t>وتقع مجموعة الدول في الثلاث مراحل الأولي في جزء كبير من قارات اسيا وافريقيا وامريكا اللاتينية وبعض دول اوروبا . </a:t>
            </a:r>
            <a:endParaRPr lang="ar-SA" sz="2400" dirty="0" smtClean="0"/>
          </a:p>
        </p:txBody>
      </p:sp>
    </p:spTree>
    <p:extLst>
      <p:ext uri="{BB962C8B-B14F-4D97-AF65-F5344CB8AC3E}">
        <p14:creationId xmlns="" xmlns:p14="http://schemas.microsoft.com/office/powerpoint/2010/main" val="4412035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خصائص الدول النامية</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dirty="0" smtClean="0"/>
          </a:p>
          <a:p>
            <a:pPr rtl="1"/>
            <a:r>
              <a:rPr lang="ar-SA" sz="2400" dirty="0" smtClean="0"/>
              <a:t>        </a:t>
            </a:r>
            <a:r>
              <a:rPr lang="ar-EG" sz="2400" dirty="0"/>
              <a:t> بعد هذا الاستعراض </a:t>
            </a:r>
            <a:r>
              <a:rPr lang="ar-EG" sz="2400" dirty="0" err="1"/>
              <a:t>لاراء</a:t>
            </a:r>
            <a:r>
              <a:rPr lang="ar-EG" sz="2400" dirty="0"/>
              <a:t> العلماء المختلفة عن العالم وتنميه من زوايا متعددة نعرض لأهم الخصائص </a:t>
            </a:r>
            <a:r>
              <a:rPr lang="ar-EG" sz="2400" dirty="0" smtClean="0"/>
              <a:t>التي</a:t>
            </a:r>
            <a:r>
              <a:rPr lang="ar-SA" sz="2400" smtClean="0"/>
              <a:t> تميز</a:t>
            </a:r>
            <a:r>
              <a:rPr lang="ar-EG" sz="2400" dirty="0" smtClean="0"/>
              <a:t> </a:t>
            </a:r>
            <a:r>
              <a:rPr lang="ar-SA" sz="2400" dirty="0" smtClean="0"/>
              <a:t>ا</a:t>
            </a:r>
            <a:r>
              <a:rPr lang="ar-EG" sz="2400" dirty="0" smtClean="0"/>
              <a:t>لعالم </a:t>
            </a:r>
            <a:r>
              <a:rPr lang="ar-EG" sz="2400" dirty="0"/>
              <a:t>النامي</a:t>
            </a:r>
            <a:r>
              <a:rPr lang="ar-EG" sz="2400" dirty="0" smtClean="0"/>
              <a:t>.</a:t>
            </a:r>
            <a:r>
              <a:rPr lang="ar-EG" sz="2400" dirty="0"/>
              <a:t> </a:t>
            </a:r>
            <a:endParaRPr lang="en-US" sz="2400" dirty="0"/>
          </a:p>
          <a:p>
            <a:pPr rtl="1"/>
            <a:r>
              <a:rPr lang="ar-SA" sz="2400" b="1" dirty="0" smtClean="0"/>
              <a:t>     </a:t>
            </a:r>
            <a:r>
              <a:rPr lang="ar-EG" sz="2400" b="1" dirty="0" smtClean="0"/>
              <a:t>أولا</a:t>
            </a:r>
            <a:r>
              <a:rPr lang="ar-EG" sz="2400" b="1" dirty="0"/>
              <a:t>: انخفاض حجم الدخل القومي:- </a:t>
            </a:r>
            <a:endParaRPr lang="en-US" sz="2400" dirty="0"/>
          </a:p>
          <a:p>
            <a:pPr rtl="1"/>
            <a:r>
              <a:rPr lang="ar-EG" sz="2400" dirty="0"/>
              <a:t>     تتميز البلاد النامية بأن حجم الإنتاج القومي فيها محدود وبالتالي حجم الدخل القومي في مستوي منخفض. وترجع اسباب </a:t>
            </a:r>
            <a:r>
              <a:rPr lang="ar-SA" sz="2400" dirty="0" smtClean="0"/>
              <a:t>ا</a:t>
            </a:r>
            <a:r>
              <a:rPr lang="ar-EG" sz="2400" dirty="0" err="1" smtClean="0"/>
              <a:t>نخفاض</a:t>
            </a:r>
            <a:r>
              <a:rPr lang="ar-EG" sz="2400" dirty="0" smtClean="0"/>
              <a:t> </a:t>
            </a:r>
            <a:r>
              <a:rPr lang="ar-EG" sz="2400" dirty="0"/>
              <a:t>الدخل القومي إلي </a:t>
            </a:r>
            <a:r>
              <a:rPr lang="ar-SA" sz="2400" dirty="0" smtClean="0"/>
              <a:t>ا</a:t>
            </a:r>
            <a:r>
              <a:rPr lang="ar-EG" sz="2400" dirty="0" err="1" smtClean="0"/>
              <a:t>نخفاض</a:t>
            </a:r>
            <a:r>
              <a:rPr lang="ar-EG" sz="2400" dirty="0" smtClean="0"/>
              <a:t> </a:t>
            </a:r>
            <a:r>
              <a:rPr lang="ar-EG" sz="2400" dirty="0"/>
              <a:t>حجم </a:t>
            </a:r>
            <a:r>
              <a:rPr lang="ar-EG" sz="2400" dirty="0" smtClean="0"/>
              <a:t>ا</a:t>
            </a:r>
            <a:r>
              <a:rPr lang="ar-SA" sz="2400" dirty="0" smtClean="0"/>
              <a:t>لا</a:t>
            </a:r>
            <a:r>
              <a:rPr lang="ar-EG" sz="2400" dirty="0" err="1" smtClean="0"/>
              <a:t>ستثمار</a:t>
            </a:r>
            <a:r>
              <a:rPr lang="ar-EG" sz="2400" dirty="0" smtClean="0"/>
              <a:t>.</a:t>
            </a:r>
            <a:r>
              <a:rPr lang="ar-EG" sz="2400" dirty="0"/>
              <a:t> </a:t>
            </a:r>
            <a:endParaRPr lang="en-US" sz="2400" dirty="0"/>
          </a:p>
          <a:p>
            <a:pPr rtl="1"/>
            <a:r>
              <a:rPr lang="ar-SA" sz="2400" b="1" dirty="0" smtClean="0"/>
              <a:t>     </a:t>
            </a:r>
            <a:r>
              <a:rPr lang="ar-EG" sz="2400" b="1" dirty="0" err="1" smtClean="0"/>
              <a:t>ثانيا:ضعف</a:t>
            </a:r>
            <a:r>
              <a:rPr lang="ar-EG" sz="2400" b="1" dirty="0" smtClean="0"/>
              <a:t> </a:t>
            </a:r>
            <a:r>
              <a:rPr lang="ar-EG" sz="2400" b="1" dirty="0"/>
              <a:t>تكوين رأس المال :- </a:t>
            </a:r>
            <a:endParaRPr lang="en-US" sz="2400" dirty="0"/>
          </a:p>
          <a:p>
            <a:pPr rtl="1"/>
            <a:r>
              <a:rPr lang="ar-EG" sz="2400" dirty="0"/>
              <a:t>     والمقصود بتكوين رأس المال هو الإضافة إلي الرصيد الكلي من رأس المال بما في ذلك المخزونات في سنة معينة</a:t>
            </a:r>
            <a:r>
              <a:rPr lang="ar-EG" sz="2400" dirty="0" smtClean="0"/>
              <a:t>.</a:t>
            </a:r>
            <a:r>
              <a:rPr lang="ar-EG" sz="2400" dirty="0"/>
              <a:t> </a:t>
            </a:r>
            <a:endParaRPr lang="en-US" sz="2400" dirty="0"/>
          </a:p>
          <a:p>
            <a:r>
              <a:rPr lang="ar-EG" sz="2400" dirty="0"/>
              <a:t>    </a:t>
            </a:r>
            <a:r>
              <a:rPr lang="ar-SA" sz="2400" dirty="0" smtClean="0"/>
              <a:t>  </a:t>
            </a:r>
            <a:r>
              <a:rPr lang="ar-EG" sz="2400" dirty="0" smtClean="0"/>
              <a:t>وتعاني </a:t>
            </a:r>
            <a:r>
              <a:rPr lang="ar-EG" sz="2400" dirty="0"/>
              <a:t>البلاد النامية من ضعف تكوين رأس المال، ولذلك فإن جهازها الإنتاجي غير </a:t>
            </a:r>
            <a:r>
              <a:rPr lang="ar-SA" sz="2400" dirty="0" smtClean="0"/>
              <a:t> </a:t>
            </a:r>
            <a:r>
              <a:rPr lang="en-US" sz="2400" dirty="0" smtClean="0"/>
              <a:t>      .  </a:t>
            </a:r>
            <a:r>
              <a:rPr lang="ar-SA" sz="2400" dirty="0" smtClean="0"/>
              <a:t>      </a:t>
            </a:r>
            <a:r>
              <a:rPr lang="ar-EG" sz="2400" dirty="0" smtClean="0"/>
              <a:t>مرن </a:t>
            </a:r>
            <a:r>
              <a:rPr lang="ar-EG" sz="2400" dirty="0"/>
              <a:t>وغير متنوع وذلك عكس الحال في البلاد المتقدمة</a:t>
            </a:r>
            <a:endParaRPr lang="ar-SA" sz="2400" dirty="0" smtClean="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r>
              <a:rPr lang="ar-EG" sz="2400" dirty="0" smtClean="0"/>
              <a:t>. </a:t>
            </a:r>
            <a:endParaRPr lang="en-US" sz="2400" dirty="0"/>
          </a:p>
          <a:p>
            <a:endParaRPr lang="en-US" sz="2400" dirty="0"/>
          </a:p>
        </p:txBody>
      </p:sp>
    </p:spTree>
    <p:extLst>
      <p:ext uri="{BB962C8B-B14F-4D97-AF65-F5344CB8AC3E}">
        <p14:creationId xmlns="" xmlns:p14="http://schemas.microsoft.com/office/powerpoint/2010/main" val="20483539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457200" y="1524000"/>
            <a:ext cx="8915400" cy="4525963"/>
          </a:xfrm>
        </p:spPr>
        <p:txBody>
          <a:bodyPr/>
          <a:lstStyle/>
          <a:p>
            <a:pPr rtl="1"/>
            <a:r>
              <a:rPr lang="ar-SA" sz="2800" dirty="0" smtClean="0">
                <a:ea typeface="Calibri"/>
                <a:cs typeface="Arial"/>
              </a:rPr>
              <a:t> </a:t>
            </a:r>
            <a:r>
              <a:rPr lang="ar-EG" sz="2400" b="1" dirty="0"/>
              <a:t>ومن الاسباب التي تؤدي إلي صعف تكوين </a:t>
            </a:r>
            <a:r>
              <a:rPr lang="ar-EG" sz="2400" b="1" dirty="0" smtClean="0"/>
              <a:t>ر</a:t>
            </a:r>
            <a:r>
              <a:rPr lang="ar-SA" sz="2400" b="1" dirty="0" smtClean="0"/>
              <a:t>أ</a:t>
            </a:r>
            <a:r>
              <a:rPr lang="ar-EG" sz="2400" b="1" dirty="0" smtClean="0"/>
              <a:t>س </a:t>
            </a:r>
            <a:r>
              <a:rPr lang="ar-EG" sz="2400" b="1" dirty="0"/>
              <a:t>المال في البلاد النامية الاتي :- </a:t>
            </a:r>
            <a:endParaRPr lang="en-US" sz="2400" dirty="0"/>
          </a:p>
          <a:p>
            <a:pPr lvl="0" rtl="1"/>
            <a:r>
              <a:rPr lang="ar-SA" sz="2800" dirty="0" smtClean="0"/>
              <a:t> -</a:t>
            </a:r>
            <a:r>
              <a:rPr lang="ar-EG" sz="2800" dirty="0" smtClean="0"/>
              <a:t>عدم </a:t>
            </a:r>
            <a:r>
              <a:rPr lang="ar-EG" sz="2800" dirty="0"/>
              <a:t>كفاية التمويل النقدية الوطنية نظرا لضالة المدخرات القومية نتيجة </a:t>
            </a:r>
            <a:r>
              <a:rPr lang="ar-SA" sz="2800" dirty="0" smtClean="0"/>
              <a:t>ا</a:t>
            </a:r>
            <a:r>
              <a:rPr lang="ar-EG" sz="2800" dirty="0" err="1" smtClean="0"/>
              <a:t>نخفاض</a:t>
            </a:r>
            <a:r>
              <a:rPr lang="ar-EG" sz="2800" dirty="0" smtClean="0"/>
              <a:t> </a:t>
            </a:r>
            <a:r>
              <a:rPr lang="ar-EG" sz="2800" dirty="0"/>
              <a:t>الدخل القومي. </a:t>
            </a:r>
            <a:endParaRPr lang="en-US" sz="2800" dirty="0"/>
          </a:p>
          <a:p>
            <a:pPr lvl="0" rtl="1"/>
            <a:r>
              <a:rPr lang="ar-SA" sz="2800" dirty="0" smtClean="0"/>
              <a:t> -</a:t>
            </a:r>
            <a:r>
              <a:rPr lang="ar-EG" sz="2800" dirty="0" smtClean="0"/>
              <a:t>عدم </a:t>
            </a:r>
            <a:r>
              <a:rPr lang="ar-EG" sz="2800" dirty="0"/>
              <a:t>توافر الخبرات الفنية، وعدم توافر الموارد العينية اللازمة لتكوين </a:t>
            </a:r>
            <a:r>
              <a:rPr lang="ar-EG" sz="2800" dirty="0" err="1"/>
              <a:t>الإستثمارات</a:t>
            </a:r>
            <a:r>
              <a:rPr lang="ar-EG" sz="2800" dirty="0"/>
              <a:t> الجديدة.</a:t>
            </a:r>
            <a:endParaRPr lang="en-US" sz="2800" dirty="0"/>
          </a:p>
          <a:p>
            <a:pPr lvl="0" rtl="1"/>
            <a:r>
              <a:rPr lang="ar-SA" sz="2800" dirty="0" smtClean="0"/>
              <a:t> -</a:t>
            </a:r>
            <a:r>
              <a:rPr lang="ar-EG" sz="2800" dirty="0" smtClean="0"/>
              <a:t>إحجام </a:t>
            </a:r>
            <a:r>
              <a:rPr lang="ar-EG" sz="2800" dirty="0"/>
              <a:t>أصحاب رؤوس الأموال من الأجانب والمواطنين عن </a:t>
            </a:r>
            <a:r>
              <a:rPr lang="ar-EG" sz="2800" dirty="0" err="1"/>
              <a:t>الإستثمارات</a:t>
            </a:r>
            <a:r>
              <a:rPr lang="ar-EG" sz="2800" dirty="0"/>
              <a:t> طويلة الأجل، والصناعات الثقيلة.  </a:t>
            </a:r>
            <a:endParaRPr lang="en-US" sz="2800" dirty="0"/>
          </a:p>
          <a:p>
            <a:pPr lvl="0" rtl="1"/>
            <a:r>
              <a:rPr lang="ar-SA" sz="2800" dirty="0" smtClean="0"/>
              <a:t>  - </a:t>
            </a:r>
            <a:r>
              <a:rPr lang="ar-EG" sz="2800" dirty="0" smtClean="0"/>
              <a:t>ارتفاع </a:t>
            </a:r>
            <a:r>
              <a:rPr lang="ar-EG" sz="2800" dirty="0"/>
              <a:t>الميل </a:t>
            </a:r>
            <a:r>
              <a:rPr lang="ar-EG" sz="2800" dirty="0" err="1"/>
              <a:t>للإستهلاك</a:t>
            </a:r>
            <a:r>
              <a:rPr lang="ar-EG" sz="2800" dirty="0"/>
              <a:t> في الدول النامية.</a:t>
            </a:r>
            <a:endParaRPr lang="en-US" sz="2800" dirty="0"/>
          </a:p>
          <a:p>
            <a:pPr rtl="1"/>
            <a:r>
              <a:rPr lang="ar-EG" sz="2800" dirty="0"/>
              <a:t> </a:t>
            </a:r>
            <a:endParaRPr lang="en-US" sz="2800" dirty="0"/>
          </a:p>
          <a:p>
            <a:pPr rtl="1"/>
            <a:endParaRPr lang="en-US" sz="2800" dirty="0" smtClean="0">
              <a:ea typeface="Calibri"/>
              <a:cs typeface="Arial"/>
            </a:endParaRPr>
          </a:p>
        </p:txBody>
      </p:sp>
    </p:spTree>
    <p:extLst>
      <p:ext uri="{BB962C8B-B14F-4D97-AF65-F5344CB8AC3E}">
        <p14:creationId xmlns="" xmlns:p14="http://schemas.microsoft.com/office/powerpoint/2010/main" val="38598241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r>
              <a:rPr lang="ar-EG" sz="2400" b="1" dirty="0"/>
              <a:t>ثالثا: النسق </a:t>
            </a:r>
            <a:r>
              <a:rPr lang="ar-EG" sz="2400" b="1" dirty="0" smtClean="0"/>
              <a:t>ال</a:t>
            </a:r>
            <a:r>
              <a:rPr lang="ar-SA" sz="2400" b="1" dirty="0" smtClean="0"/>
              <a:t>اق</a:t>
            </a:r>
            <a:r>
              <a:rPr lang="ar-EG" sz="2400" b="1" dirty="0" smtClean="0"/>
              <a:t>تصادي</a:t>
            </a:r>
            <a:r>
              <a:rPr lang="ar-EG" sz="2400" b="1" dirty="0"/>
              <a:t>:-  </a:t>
            </a:r>
            <a:r>
              <a:rPr lang="ar-EG" sz="2400" dirty="0" smtClean="0"/>
              <a:t>يتميز</a:t>
            </a:r>
            <a:r>
              <a:rPr lang="ar-SA" sz="2400" dirty="0" smtClean="0"/>
              <a:t> </a:t>
            </a:r>
            <a:r>
              <a:rPr lang="ar-EG" sz="2400" dirty="0" smtClean="0"/>
              <a:t>النسق</a:t>
            </a:r>
            <a:r>
              <a:rPr lang="ar-SA" sz="2400" dirty="0" smtClean="0"/>
              <a:t> </a:t>
            </a:r>
            <a:r>
              <a:rPr lang="ar-EG" sz="2400" dirty="0" smtClean="0"/>
              <a:t>ال</a:t>
            </a:r>
            <a:r>
              <a:rPr lang="ar-SA" sz="2400" dirty="0" smtClean="0"/>
              <a:t>اق</a:t>
            </a:r>
            <a:r>
              <a:rPr lang="ar-EG" sz="2400" dirty="0" smtClean="0"/>
              <a:t>تص</a:t>
            </a:r>
            <a:r>
              <a:rPr lang="ar-SA" sz="2400" dirty="0" smtClean="0"/>
              <a:t>اد</a:t>
            </a:r>
            <a:r>
              <a:rPr lang="ar-EG" sz="2400" dirty="0" smtClean="0"/>
              <a:t>ي </a:t>
            </a:r>
            <a:r>
              <a:rPr lang="ar-EG" sz="2400" dirty="0"/>
              <a:t>في البلاد النامية ، بتركيز الجزء الأكبر من العاملين في القطاع الزراعي بالإضافة إلي أن الموارد الطبيعية في تلك البلاد لم تستقل </a:t>
            </a:r>
            <a:r>
              <a:rPr lang="ar-SA" sz="2400" dirty="0" smtClean="0"/>
              <a:t>ا</a:t>
            </a:r>
            <a:r>
              <a:rPr lang="ar-EG" sz="2400" dirty="0" err="1" smtClean="0"/>
              <a:t>ستقلالا</a:t>
            </a:r>
            <a:r>
              <a:rPr lang="ar-EG" sz="2400" dirty="0" smtClean="0"/>
              <a:t> </a:t>
            </a:r>
            <a:r>
              <a:rPr lang="ar-EG" sz="2400" dirty="0"/>
              <a:t>كافيا</a:t>
            </a:r>
            <a:r>
              <a:rPr lang="ar-EG" sz="2400" dirty="0" smtClean="0"/>
              <a:t>.</a:t>
            </a:r>
            <a:r>
              <a:rPr lang="ar-EG" sz="2400" dirty="0"/>
              <a:t> </a:t>
            </a:r>
            <a:endParaRPr lang="en-US" sz="2400" dirty="0"/>
          </a:p>
          <a:p>
            <a:pPr rtl="1"/>
            <a:r>
              <a:rPr lang="ar-EG" sz="2400" dirty="0"/>
              <a:t>    ويعتمد الخل القومي بالبلاد المتخلفة عموما علي إنتاج المواد الأولية، ويتركز علي سلعة أولية واحدة أو علي عدد محدود من المنتجات الأولية للتصدير</a:t>
            </a:r>
            <a:r>
              <a:rPr lang="ar-EG" sz="2400" dirty="0" smtClean="0"/>
              <a:t>.</a:t>
            </a:r>
            <a:endParaRPr lang="en-US" sz="2400" dirty="0"/>
          </a:p>
          <a:p>
            <a:pPr rtl="1"/>
            <a:r>
              <a:rPr lang="ar-EG" sz="2400" b="1" dirty="0"/>
              <a:t>رابعا: ضعف الإنتاجية</a:t>
            </a:r>
            <a:r>
              <a:rPr lang="ar-EG" sz="2400" b="1" dirty="0" smtClean="0"/>
              <a:t>:-</a:t>
            </a:r>
            <a:r>
              <a:rPr lang="ar-EG" sz="2400" dirty="0" smtClean="0"/>
              <a:t> </a:t>
            </a:r>
            <a:r>
              <a:rPr lang="ar-EG" sz="2400" dirty="0"/>
              <a:t>يتميز </a:t>
            </a:r>
            <a:r>
              <a:rPr lang="ar-EG" sz="2400" dirty="0" smtClean="0"/>
              <a:t>ال</a:t>
            </a:r>
            <a:r>
              <a:rPr lang="ar-SA" sz="2400" dirty="0" smtClean="0"/>
              <a:t>اق</a:t>
            </a:r>
            <a:r>
              <a:rPr lang="ar-EG" sz="2400" dirty="0" smtClean="0"/>
              <a:t>تصاد </a:t>
            </a:r>
            <a:r>
              <a:rPr lang="ar-EG" sz="2400" dirty="0"/>
              <a:t>في الدول النامية بضعف الإنتاجية إذا ما قورن </a:t>
            </a:r>
            <a:r>
              <a:rPr lang="ar-EG" sz="2400" dirty="0" smtClean="0"/>
              <a:t>بال</a:t>
            </a:r>
            <a:r>
              <a:rPr lang="ar-SA" sz="2400" dirty="0" smtClean="0"/>
              <a:t>اق</a:t>
            </a:r>
            <a:r>
              <a:rPr lang="ar-EG" sz="2400" dirty="0" err="1" smtClean="0"/>
              <a:t>تصاديات</a:t>
            </a:r>
            <a:r>
              <a:rPr lang="ar-EG" sz="2400" dirty="0" smtClean="0"/>
              <a:t> </a:t>
            </a:r>
            <a:r>
              <a:rPr lang="ar-EG" sz="2400" dirty="0"/>
              <a:t>المتقدمة فإنتاجية العمل منخفضة بشكل واضح في كافة مجالات النشاط </a:t>
            </a:r>
            <a:r>
              <a:rPr lang="ar-SA" sz="2400" dirty="0" smtClean="0"/>
              <a:t>الاقت</a:t>
            </a:r>
            <a:r>
              <a:rPr lang="ar-EG" sz="2400" dirty="0" smtClean="0"/>
              <a:t>صادي</a:t>
            </a:r>
            <a:r>
              <a:rPr lang="ar-EG" sz="2400" dirty="0"/>
              <a:t>. </a:t>
            </a:r>
            <a:r>
              <a:rPr lang="ar-EG" sz="2400" dirty="0" smtClean="0"/>
              <a:t>ويرجع </a:t>
            </a:r>
            <a:r>
              <a:rPr lang="ar-EG" sz="2400" dirty="0"/>
              <a:t>هذا </a:t>
            </a:r>
            <a:r>
              <a:rPr lang="ar-EG" sz="2400" dirty="0" smtClean="0"/>
              <a:t>ال</a:t>
            </a:r>
            <a:r>
              <a:rPr lang="ar-SA" sz="2400" dirty="0" smtClean="0"/>
              <a:t>ا</a:t>
            </a:r>
            <a:r>
              <a:rPr lang="ar-EG" sz="2400" dirty="0" err="1" smtClean="0"/>
              <a:t>نخفاض</a:t>
            </a:r>
            <a:r>
              <a:rPr lang="ar-EG" sz="2400" dirty="0" smtClean="0"/>
              <a:t> </a:t>
            </a:r>
            <a:r>
              <a:rPr lang="ar-EG" sz="2400" dirty="0"/>
              <a:t>الكبير في إنتاجية العمل في الدول النامية إلي عدد من العوامل مثل: </a:t>
            </a:r>
            <a:endParaRPr lang="en-US" sz="2400" dirty="0"/>
          </a:p>
          <a:p>
            <a:pPr lvl="0" rtl="1"/>
            <a:r>
              <a:rPr lang="ar-SA" sz="2400" dirty="0" smtClean="0"/>
              <a:t>       سوء </a:t>
            </a:r>
            <a:r>
              <a:rPr lang="ar-EG" sz="2400" dirty="0" smtClean="0"/>
              <a:t>التغذية</a:t>
            </a:r>
            <a:r>
              <a:rPr lang="ar-SA" sz="2400" dirty="0" smtClean="0"/>
              <a:t>،</a:t>
            </a:r>
            <a:r>
              <a:rPr lang="ar-EG" sz="2400" dirty="0" smtClean="0"/>
              <a:t> </a:t>
            </a:r>
            <a:r>
              <a:rPr lang="ar-EG" sz="2400" dirty="0" err="1" smtClean="0"/>
              <a:t>إنتشار</a:t>
            </a:r>
            <a:r>
              <a:rPr lang="ar-EG" sz="2400" dirty="0" smtClean="0"/>
              <a:t> الأمراض</a:t>
            </a:r>
            <a:r>
              <a:rPr lang="ar-SA" sz="2400" dirty="0" smtClean="0"/>
              <a:t>،</a:t>
            </a:r>
            <a:r>
              <a:rPr lang="ar-EG" sz="2400" dirty="0" smtClean="0"/>
              <a:t> </a:t>
            </a:r>
            <a:r>
              <a:rPr lang="ar-SA" sz="2400" dirty="0" smtClean="0"/>
              <a:t>ان</a:t>
            </a:r>
            <a:r>
              <a:rPr lang="ar-EG" sz="2400" dirty="0" err="1" smtClean="0"/>
              <a:t>خفاض</a:t>
            </a:r>
            <a:r>
              <a:rPr lang="ar-EG" sz="2400" dirty="0" smtClean="0"/>
              <a:t> </a:t>
            </a:r>
            <a:r>
              <a:rPr lang="ar-EG" sz="2400" dirty="0"/>
              <a:t>مستوي التعليم </a:t>
            </a:r>
            <a:r>
              <a:rPr lang="ar-EG" sz="2400" dirty="0" smtClean="0"/>
              <a:t>والتدريب</a:t>
            </a:r>
            <a:r>
              <a:rPr lang="ar-SA" sz="2400" dirty="0" smtClean="0"/>
              <a:t>،</a:t>
            </a:r>
            <a:r>
              <a:rPr lang="ar-EG" sz="2400" dirty="0" smtClean="0"/>
              <a:t> تأخر </a:t>
            </a:r>
            <a:r>
              <a:rPr lang="ar-EG" sz="2400" dirty="0"/>
              <a:t>فنون </a:t>
            </a:r>
            <a:r>
              <a:rPr lang="ar-SA" sz="2400" dirty="0" smtClean="0"/>
              <a:t>                 </a:t>
            </a:r>
            <a:r>
              <a:rPr lang="ar-EG" sz="2400" dirty="0" smtClean="0"/>
              <a:t>الإنتاج</a:t>
            </a:r>
            <a:r>
              <a:rPr lang="ar-SA" sz="2400" dirty="0" smtClean="0"/>
              <a:t> ، </a:t>
            </a:r>
            <a:r>
              <a:rPr lang="ar-EG" sz="2400" dirty="0" smtClean="0"/>
              <a:t>قلة </a:t>
            </a:r>
            <a:r>
              <a:rPr lang="ar-EG" sz="2400" dirty="0"/>
              <a:t>عرض رأس المال.</a:t>
            </a:r>
            <a:endParaRPr lang="en-US" sz="2400" dirty="0"/>
          </a:p>
          <a:p>
            <a:pPr rtl="1"/>
            <a:r>
              <a:rPr lang="en-US" sz="2400" dirty="0"/>
              <a:t> </a:t>
            </a:r>
          </a:p>
          <a:p>
            <a:pPr rtl="1"/>
            <a:endParaRPr lang="ar-SA" sz="2400" dirty="0" smtClean="0"/>
          </a:p>
        </p:txBody>
      </p:sp>
      <p:sp>
        <p:nvSpPr>
          <p:cNvPr id="4" name="مستطيل 3"/>
          <p:cNvSpPr/>
          <p:nvPr/>
        </p:nvSpPr>
        <p:spPr>
          <a:xfrm>
            <a:off x="990600" y="1087304"/>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Tree>
    <p:extLst>
      <p:ext uri="{BB962C8B-B14F-4D97-AF65-F5344CB8AC3E}">
        <p14:creationId xmlns="" xmlns:p14="http://schemas.microsoft.com/office/powerpoint/2010/main" val="13592262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السابعة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تابع خصائص الدول النامية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 تابع خصائص الدول النامية</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EG" sz="2800" dirty="0"/>
              <a:t> </a:t>
            </a:r>
            <a:r>
              <a:rPr lang="ar-SA" sz="2800" dirty="0" smtClean="0"/>
              <a:t>     </a:t>
            </a:r>
          </a:p>
          <a:p>
            <a:pPr rtl="1"/>
            <a:r>
              <a:rPr lang="ar-SA" sz="2400" b="1" dirty="0" smtClean="0"/>
              <a:t>           </a:t>
            </a:r>
            <a:r>
              <a:rPr lang="ar-EG" sz="2400" b="1" dirty="0" smtClean="0"/>
              <a:t>خامسا</a:t>
            </a:r>
            <a:r>
              <a:rPr lang="ar-EG" sz="2400" b="1" dirty="0"/>
              <a:t>: مشاكل البطالة:- </a:t>
            </a:r>
            <a:r>
              <a:rPr lang="ar-EG" sz="2400" dirty="0" smtClean="0"/>
              <a:t> </a:t>
            </a:r>
            <a:r>
              <a:rPr lang="ar-EG" sz="2400" dirty="0"/>
              <a:t>ترتفع نسبة البطالة في البلاد النامية </a:t>
            </a:r>
            <a:r>
              <a:rPr lang="ar-SA" sz="2400" dirty="0" smtClean="0"/>
              <a:t>ا</a:t>
            </a:r>
            <a:r>
              <a:rPr lang="ar-EG" sz="2400" dirty="0" err="1" smtClean="0"/>
              <a:t>رتفاعا</a:t>
            </a:r>
            <a:r>
              <a:rPr lang="ar-EG" sz="2400" dirty="0" smtClean="0"/>
              <a:t> </a:t>
            </a:r>
            <a:r>
              <a:rPr lang="ar-EG" sz="2400" dirty="0"/>
              <a:t>ملحوظا . ففي المدن تتجاوز نسبة </a:t>
            </a:r>
            <a:r>
              <a:rPr lang="ar-EG" sz="2400" dirty="0" smtClean="0"/>
              <a:t>البطالة</a:t>
            </a:r>
            <a:r>
              <a:rPr lang="ar-SA" sz="2400" dirty="0" smtClean="0"/>
              <a:t> الى 10 % أ</a:t>
            </a:r>
            <a:r>
              <a:rPr lang="ar-EG" sz="2400" dirty="0" smtClean="0"/>
              <a:t>ما </a:t>
            </a:r>
            <a:r>
              <a:rPr lang="ar-EG" sz="2400" dirty="0"/>
              <a:t>في الريف في خلال موسم الحصاد فقد تهبط </a:t>
            </a:r>
            <a:r>
              <a:rPr lang="ar-EG" sz="2400" dirty="0" smtClean="0"/>
              <a:t>البطالة</a:t>
            </a:r>
            <a:r>
              <a:rPr lang="ar-SA" sz="2400" dirty="0" smtClean="0"/>
              <a:t> </a:t>
            </a:r>
            <a:r>
              <a:rPr lang="ar-EG" sz="2400" dirty="0" smtClean="0"/>
              <a:t>عمليا </a:t>
            </a:r>
            <a:r>
              <a:rPr lang="ar-EG" sz="2400" dirty="0"/>
              <a:t>الي </a:t>
            </a:r>
            <a:r>
              <a:rPr lang="ar-EG" sz="2400" dirty="0" smtClean="0"/>
              <a:t>الصفر </a:t>
            </a:r>
            <a:r>
              <a:rPr lang="ar-EG" sz="2400" dirty="0"/>
              <a:t>ولكن في غير تلك الأوقات ترتفه نسبة البطالة حتي لو استبعد المزارعين وأسرهم.  </a:t>
            </a:r>
            <a:endParaRPr lang="en-US" sz="2400" dirty="0"/>
          </a:p>
          <a:p>
            <a:pPr rtl="1"/>
            <a:r>
              <a:rPr lang="ar-SA" sz="2400" dirty="0" smtClean="0"/>
              <a:t>            </a:t>
            </a:r>
            <a:r>
              <a:rPr lang="ar-EG" sz="2400" dirty="0" smtClean="0"/>
              <a:t>وتعاني </a:t>
            </a:r>
            <a:r>
              <a:rPr lang="ar-EG" sz="2400" dirty="0"/>
              <a:t>البلاد النامية أنواعا عديدة من البطالة ويهمنا هنا أن نشير إليها :- </a:t>
            </a:r>
            <a:endParaRPr lang="en-US" sz="2400" dirty="0"/>
          </a:p>
          <a:p>
            <a:pPr rtl="1"/>
            <a:r>
              <a:rPr lang="ar-SA" sz="2400" dirty="0" smtClean="0"/>
              <a:t>                           </a:t>
            </a:r>
            <a:r>
              <a:rPr lang="ar-EG" sz="2400" dirty="0" smtClean="0"/>
              <a:t>- </a:t>
            </a:r>
            <a:r>
              <a:rPr lang="ar-EG" sz="2400" dirty="0"/>
              <a:t>البطالة المقنعة. </a:t>
            </a:r>
            <a:r>
              <a:rPr lang="ar-SA" sz="2400" dirty="0" smtClean="0"/>
              <a:t>                  </a:t>
            </a:r>
            <a:r>
              <a:rPr lang="ar-EG" sz="2400" dirty="0" smtClean="0"/>
              <a:t>- </a:t>
            </a:r>
            <a:r>
              <a:rPr lang="ar-EG" sz="2400" dirty="0"/>
              <a:t>البطالة المزمنة.</a:t>
            </a:r>
            <a:endParaRPr lang="en-US" sz="2400" dirty="0"/>
          </a:p>
          <a:p>
            <a:pPr marL="457200" indent="-457200" rtl="1">
              <a:buAutoNum type="arabicPlain" startAt="3"/>
            </a:pPr>
            <a:r>
              <a:rPr lang="ar-SA" sz="2400" dirty="0" smtClean="0"/>
              <a:t>                     - </a:t>
            </a:r>
            <a:r>
              <a:rPr lang="ar-EG" sz="2400" dirty="0" smtClean="0"/>
              <a:t> </a:t>
            </a:r>
            <a:r>
              <a:rPr lang="ar-EG" sz="2400" dirty="0"/>
              <a:t>البطالة الموسمية</a:t>
            </a:r>
            <a:r>
              <a:rPr lang="ar-EG" sz="2400" dirty="0" smtClean="0"/>
              <a:t>.</a:t>
            </a:r>
            <a:r>
              <a:rPr lang="ar-SA" sz="2400" dirty="0" smtClean="0"/>
              <a:t>               -</a:t>
            </a:r>
            <a:r>
              <a:rPr lang="ar-EG" sz="2400" dirty="0" smtClean="0"/>
              <a:t> البطالة الدورية</a:t>
            </a:r>
            <a:r>
              <a:rPr lang="ar-SA" sz="2400" dirty="0" smtClean="0"/>
              <a:t> .</a:t>
            </a:r>
          </a:p>
          <a:p>
            <a:pPr marL="457200" indent="-457200" rtl="1">
              <a:buAutoNum type="arabicPlain" startAt="3"/>
            </a:pPr>
            <a:r>
              <a:rPr lang="ar-EG" sz="2400" dirty="0" smtClean="0"/>
              <a:t> </a:t>
            </a:r>
            <a:r>
              <a:rPr lang="ar-SA" sz="2400" dirty="0" smtClean="0"/>
              <a:t>                    </a:t>
            </a:r>
            <a:r>
              <a:rPr lang="ar-EG" sz="2400" dirty="0" smtClean="0"/>
              <a:t>- </a:t>
            </a:r>
            <a:r>
              <a:rPr lang="ar-EG" sz="2400" dirty="0"/>
              <a:t>البطالة التكنولوجية.</a:t>
            </a:r>
            <a:endParaRPr lang="en-US" sz="2400" dirty="0"/>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53</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فالبطالة المقنعة </a:t>
            </a:r>
            <a:r>
              <a:rPr lang="ar-SA" sz="2800" dirty="0" smtClean="0"/>
              <a:t>تعنى أن الانتاجية الحدية لجزء كبير من العمال تساوى صفر وأن الانتاج الكلى لن يتأثر اذا </a:t>
            </a:r>
            <a:r>
              <a:rPr lang="ar-SA" sz="2800" dirty="0" err="1" smtClean="0"/>
              <a:t>ماسحب</a:t>
            </a:r>
            <a:r>
              <a:rPr lang="ar-SA" sz="2800" dirty="0" smtClean="0"/>
              <a:t> عدد من العمال من القطاع الذى يعملون </a:t>
            </a:r>
            <a:r>
              <a:rPr lang="ar-SA" sz="2800" dirty="0" err="1" smtClean="0"/>
              <a:t>فيه </a:t>
            </a:r>
            <a:r>
              <a:rPr lang="ar-SA" sz="2800" dirty="0" smtClean="0"/>
              <a:t>.أما </a:t>
            </a:r>
            <a:r>
              <a:rPr lang="ar-SA" sz="2800" b="1" dirty="0" smtClean="0"/>
              <a:t>البطالة المزمنة </a:t>
            </a:r>
            <a:r>
              <a:rPr lang="ar-SA" sz="2800" dirty="0" smtClean="0"/>
              <a:t>فترجع الى جمود الاستثمار والسبب فى ذلك يرجع الى </a:t>
            </a:r>
            <a:r>
              <a:rPr lang="ar-SA" sz="2800" dirty="0" err="1" smtClean="0"/>
              <a:t>ضألة</a:t>
            </a:r>
            <a:r>
              <a:rPr lang="ar-SA" sz="2800" dirty="0" smtClean="0"/>
              <a:t> رؤوس </a:t>
            </a:r>
            <a:r>
              <a:rPr lang="ar-SA" sz="2800" dirty="0" err="1" smtClean="0"/>
              <a:t>الأموال .</a:t>
            </a:r>
            <a:r>
              <a:rPr lang="ar-SA" sz="2800" dirty="0" smtClean="0"/>
              <a:t> </a:t>
            </a:r>
            <a:r>
              <a:rPr lang="ar-SA" sz="2800" b="1" dirty="0" smtClean="0"/>
              <a:t>والبطالة الموسمية </a:t>
            </a:r>
            <a:r>
              <a:rPr lang="ar-SA" sz="2800" dirty="0" smtClean="0"/>
              <a:t>فترجع الى غلبة الطبيعة على المجتمعات النامية والعمل الزراعى هو بطبيعته عمل موسمى  فقد يعمل العمال نصف العام فقط ويتعطلون النصف </a:t>
            </a:r>
            <a:r>
              <a:rPr lang="ar-SA" sz="2800" dirty="0" err="1" smtClean="0"/>
              <a:t>الأخر .</a:t>
            </a:r>
            <a:r>
              <a:rPr lang="ar-SA" sz="2800" dirty="0" smtClean="0"/>
              <a:t> </a:t>
            </a:r>
            <a:r>
              <a:rPr lang="ar-SA" sz="2800" b="1" dirty="0" smtClean="0"/>
              <a:t>والبطالة الدورية</a:t>
            </a:r>
            <a:r>
              <a:rPr lang="ar-SA" sz="2800" dirty="0" smtClean="0"/>
              <a:t> تحدث على فترات دورية وهى فترات الدورة </a:t>
            </a:r>
            <a:r>
              <a:rPr lang="ar-SA" sz="2800" dirty="0" err="1" smtClean="0"/>
              <a:t>الاقتصادية .</a:t>
            </a:r>
            <a:r>
              <a:rPr lang="ar-SA" sz="2800" dirty="0" smtClean="0"/>
              <a:t> وترجع </a:t>
            </a:r>
            <a:r>
              <a:rPr lang="ar-SA" sz="2800" b="1" dirty="0" smtClean="0"/>
              <a:t>البطالة التكنولوجية </a:t>
            </a:r>
            <a:r>
              <a:rPr lang="ar-SA" sz="2800" dirty="0" smtClean="0"/>
              <a:t>الى عملية استبدال فن تكنولوجى قديم  بفن انتاجى جديد مما يؤدى فى الغالب الى تسريح عدد من الايدى </a:t>
            </a:r>
            <a:r>
              <a:rPr lang="ar-SA" sz="2800" dirty="0" err="1" smtClean="0"/>
              <a:t>العاملة .</a:t>
            </a:r>
            <a:endParaRPr lang="ar-SA"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EG" sz="2400" dirty="0" smtClean="0"/>
              <a:t>. </a:t>
            </a:r>
            <a:endParaRPr lang="ar-SA" sz="2400" dirty="0" smtClean="0"/>
          </a:p>
        </p:txBody>
      </p:sp>
      <p:sp>
        <p:nvSpPr>
          <p:cNvPr id="4" name="مستطيل 3"/>
          <p:cNvSpPr/>
          <p:nvPr/>
        </p:nvSpPr>
        <p:spPr>
          <a:xfrm>
            <a:off x="762000" y="1443841"/>
            <a:ext cx="8686800" cy="4524315"/>
          </a:xfrm>
          <a:prstGeom prst="rect">
            <a:avLst/>
          </a:prstGeom>
        </p:spPr>
        <p:txBody>
          <a:bodyPr wrap="square">
            <a:spAutoFit/>
          </a:bodyPr>
          <a:lstStyle/>
          <a:p>
            <a:r>
              <a:rPr lang="ar-EG" sz="2400" b="1" dirty="0"/>
              <a:t>سادسا: البناء </a:t>
            </a:r>
            <a:r>
              <a:rPr lang="ar-EG" sz="2400" b="1" dirty="0" err="1" smtClean="0"/>
              <a:t>الديموجرافي</a:t>
            </a:r>
            <a:r>
              <a:rPr lang="ar-SA" sz="2400" b="1" dirty="0" smtClean="0"/>
              <a:t> </a:t>
            </a:r>
            <a:r>
              <a:rPr lang="ar-EG" sz="2400" b="1" dirty="0" smtClean="0"/>
              <a:t>(</a:t>
            </a:r>
            <a:r>
              <a:rPr lang="ar-EG" sz="2400" b="1" dirty="0" err="1" smtClean="0"/>
              <a:t>السكا</a:t>
            </a:r>
            <a:r>
              <a:rPr lang="ar-SA" sz="2400" b="1" dirty="0" smtClean="0"/>
              <a:t>ن</a:t>
            </a:r>
            <a:r>
              <a:rPr lang="ar-EG" sz="2400" b="1" dirty="0" smtClean="0"/>
              <a:t>ي</a:t>
            </a:r>
            <a:r>
              <a:rPr lang="ar-EG" sz="2400" b="1" dirty="0"/>
              <a:t>):-</a:t>
            </a:r>
            <a:endParaRPr lang="en-US" sz="2400" dirty="0"/>
          </a:p>
          <a:p>
            <a:r>
              <a:rPr lang="ar-EG" sz="2400" dirty="0"/>
              <a:t>تواجه البلاد النامية مشكلة </a:t>
            </a:r>
            <a:r>
              <a:rPr lang="ar-EG" sz="2400" dirty="0" smtClean="0"/>
              <a:t>سك</a:t>
            </a:r>
            <a:r>
              <a:rPr lang="ar-SA" sz="2400" dirty="0" smtClean="0"/>
              <a:t>ا</a:t>
            </a:r>
            <a:r>
              <a:rPr lang="ar-EG" sz="2400" dirty="0" smtClean="0"/>
              <a:t>نية </a:t>
            </a:r>
            <a:r>
              <a:rPr lang="ar-EG" sz="2400" dirty="0"/>
              <a:t>متمثلة في صورتين أساسيتين: </a:t>
            </a:r>
            <a:endParaRPr lang="en-US" sz="2400" dirty="0"/>
          </a:p>
          <a:p>
            <a:r>
              <a:rPr lang="ar-EG" sz="2400" dirty="0"/>
              <a:t>1- كثافة السكان .</a:t>
            </a:r>
            <a:endParaRPr lang="en-US" sz="2400" dirty="0"/>
          </a:p>
          <a:p>
            <a:r>
              <a:rPr lang="ar-EG" sz="2400" dirty="0"/>
              <a:t>2- التركيب العمري للسكان. </a:t>
            </a:r>
            <a:endParaRPr lang="en-US" sz="2400" dirty="0"/>
          </a:p>
          <a:p>
            <a:r>
              <a:rPr lang="ar-EG" sz="2400" dirty="0"/>
              <a:t> </a:t>
            </a:r>
            <a:endParaRPr lang="en-US" sz="2400" dirty="0"/>
          </a:p>
          <a:p>
            <a:r>
              <a:rPr lang="ar-EG" sz="2400" dirty="0"/>
              <a:t>     وفيما يتعلق بكثافة السكان فهي تتمثل في عدم التوازن بين عدد السكان والموارد الطبيعية. فقد يكون عدد السكان أكبر من اللازم أو أقل من اللازم.</a:t>
            </a:r>
            <a:endParaRPr lang="en-US" sz="2400" dirty="0"/>
          </a:p>
          <a:p>
            <a:r>
              <a:rPr lang="ar-EG" sz="2400" dirty="0"/>
              <a:t> </a:t>
            </a:r>
            <a:endParaRPr lang="en-US" sz="2400" dirty="0"/>
          </a:p>
          <a:p>
            <a:r>
              <a:rPr lang="ar-EG" sz="2400" dirty="0"/>
              <a:t>     أما من ناحية التركيب العمري للسكان فإن للبلاد النامية تتميز بأن نسبة صغار السن فيها مرتفعة </a:t>
            </a:r>
            <a:r>
              <a:rPr lang="ar-EG" sz="2400" dirty="0" err="1" smtClean="0"/>
              <a:t>والمقصو</a:t>
            </a:r>
            <a:r>
              <a:rPr lang="ar-SA" sz="2400" dirty="0" smtClean="0"/>
              <a:t>د</a:t>
            </a:r>
            <a:r>
              <a:rPr lang="ar-EG" sz="2400" dirty="0" smtClean="0"/>
              <a:t> </a:t>
            </a:r>
            <a:r>
              <a:rPr lang="ar-EG" sz="2400" dirty="0"/>
              <a:t>بصغار السن هم الأطفال دون الخامسة عشرة وقدرت نسبتهم في العالم النامي بحوالي 4.% من مجموع السكان. </a:t>
            </a:r>
            <a:endParaRPr lang="en-US" sz="2400" dirty="0"/>
          </a:p>
          <a:p>
            <a:r>
              <a:rPr lang="ar-EG" sz="2400" dirty="0"/>
              <a:t> </a:t>
            </a:r>
            <a:endParaRPr lang="en-US" sz="2400" dirty="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smtClean="0">
                <a:solidFill>
                  <a:srgbClr val="0070C0"/>
                </a:solidFill>
              </a:rPr>
              <a:t> تابع  خصائص </a:t>
            </a:r>
            <a:r>
              <a:rPr lang="ar-SA" dirty="0" smtClean="0">
                <a:solidFill>
                  <a:srgbClr val="0070C0"/>
                </a:solidFill>
              </a:rPr>
              <a:t>الدول النامية</a:t>
            </a:r>
            <a:r>
              <a:rPr lang="en-US" dirty="0" smtClean="0">
                <a:solidFill>
                  <a:srgbClr val="0070C0"/>
                </a:solidFill>
              </a:rPr>
              <a:t>   </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endParaRPr lang="ar-SA" sz="2400" b="1" dirty="0" smtClean="0"/>
          </a:p>
          <a:p>
            <a:pPr rtl="1"/>
            <a:r>
              <a:rPr lang="ar-EG" sz="2400" b="1" dirty="0" smtClean="0"/>
              <a:t>سابعا</a:t>
            </a:r>
            <a:r>
              <a:rPr lang="ar-EG" sz="2400" b="1" dirty="0"/>
              <a:t>:- النسق الايكولوجي:- </a:t>
            </a:r>
            <a:r>
              <a:rPr lang="ar-EG" sz="2400" dirty="0" smtClean="0"/>
              <a:t>  </a:t>
            </a:r>
            <a:r>
              <a:rPr lang="ar-EG" sz="2400" dirty="0"/>
              <a:t>يقصد بالنسق الايكولوجي توزيع الأفراد والمؤسسات توزيعا مكانيا، وما يتضمنه هذا التوزيع من عمليات </a:t>
            </a:r>
            <a:r>
              <a:rPr lang="ar-SA" sz="2400" dirty="0" smtClean="0"/>
              <a:t>ا</a:t>
            </a:r>
            <a:r>
              <a:rPr lang="ar-EG" sz="2400" dirty="0" err="1" smtClean="0"/>
              <a:t>جتماعية</a:t>
            </a:r>
            <a:r>
              <a:rPr lang="ar-EG" sz="2400" dirty="0" smtClean="0"/>
              <a:t> </a:t>
            </a:r>
            <a:r>
              <a:rPr lang="ar-EG" sz="2400" dirty="0"/>
              <a:t>، وما </a:t>
            </a:r>
            <a:r>
              <a:rPr lang="ar-EG" sz="2400" dirty="0" err="1" smtClean="0"/>
              <a:t>يترت</a:t>
            </a:r>
            <a:r>
              <a:rPr lang="ar-SA" sz="2400" dirty="0" smtClean="0"/>
              <a:t>ب</a:t>
            </a:r>
            <a:r>
              <a:rPr lang="ar-EG" sz="2400" dirty="0" smtClean="0"/>
              <a:t> </a:t>
            </a:r>
            <a:r>
              <a:rPr lang="ar-EG" sz="2400" dirty="0"/>
              <a:t>عليه من علاقات متبادلة بين الإنسان وبين البيئة التي يعيش فيها. فقد تكون البيئة صحراوية ،وقد تكون </a:t>
            </a:r>
            <a:r>
              <a:rPr lang="ar-EG" sz="2400" dirty="0" smtClean="0"/>
              <a:t>ريفية</a:t>
            </a:r>
            <a:r>
              <a:rPr lang="ar-SA" sz="2400" dirty="0" smtClean="0"/>
              <a:t> </a:t>
            </a:r>
            <a:r>
              <a:rPr lang="ar-EG" sz="2400" dirty="0" smtClean="0"/>
              <a:t>أو حضرية</a:t>
            </a:r>
            <a:r>
              <a:rPr lang="ar-SA" sz="2400" dirty="0" smtClean="0"/>
              <a:t> </a:t>
            </a:r>
            <a:r>
              <a:rPr lang="ar-EG" sz="2400" dirty="0" smtClean="0"/>
              <a:t>غير </a:t>
            </a:r>
            <a:r>
              <a:rPr lang="ar-EG" sz="2400" dirty="0"/>
              <a:t>صناعية ، أو حضرية صناعية ، ولكل نوع من هذه الأنواع تنظيمه السكاني والوظيفي ووضعه </a:t>
            </a:r>
            <a:r>
              <a:rPr lang="ar-EG" sz="2400" dirty="0" smtClean="0"/>
              <a:t>ا</a:t>
            </a:r>
            <a:r>
              <a:rPr lang="ar-SA" sz="2400" dirty="0" smtClean="0"/>
              <a:t>لا</a:t>
            </a:r>
            <a:r>
              <a:rPr lang="ar-EG" sz="2400" dirty="0" err="1" smtClean="0"/>
              <a:t>جتماعي</a:t>
            </a:r>
            <a:r>
              <a:rPr lang="ar-EG" sz="2400" dirty="0" smtClean="0"/>
              <a:t> </a:t>
            </a:r>
            <a:r>
              <a:rPr lang="ar-EG" sz="2400" dirty="0"/>
              <a:t>والحضاري. </a:t>
            </a:r>
            <a:endParaRPr lang="en-US" sz="2400" dirty="0"/>
          </a:p>
          <a:p>
            <a:pPr rtl="1"/>
            <a:r>
              <a:rPr lang="ar-EG" sz="2400" dirty="0"/>
              <a:t> </a:t>
            </a:r>
            <a:endParaRPr lang="en-US" sz="2400" dirty="0"/>
          </a:p>
          <a:p>
            <a:pPr rtl="1"/>
            <a:r>
              <a:rPr lang="ar-EG" sz="2400" dirty="0"/>
              <a:t>     ويلاحظ أن درجة التحضر في البلاد النامية أقل بكثير مما هي عليه في البلاد المتقدمة. بالإضافة إلي ذلك فإن هناك ظاهرة اخري تسود البلاد النامية تسمي الثنائية الاقليمية </a:t>
            </a:r>
            <a:r>
              <a:rPr lang="ar-EG" sz="2400" dirty="0" smtClean="0"/>
              <a:t>ويقصد </a:t>
            </a:r>
            <a:r>
              <a:rPr lang="ar-EG" sz="2400" dirty="0"/>
              <a:t>بها وجود هوة كبيرة ومتزايدة بين المناطق الريفية والمناطق الحضرية داخل المجتمع الواحد. </a:t>
            </a:r>
            <a:endParaRPr lang="en-US" sz="2400" dirty="0"/>
          </a:p>
          <a:p>
            <a:pPr rtl="1"/>
            <a:r>
              <a:rPr lang="ar-EG" sz="2400" dirty="0"/>
              <a:t> </a:t>
            </a:r>
            <a:endParaRPr lang="en-US" sz="2400" dirty="0"/>
          </a:p>
          <a:p>
            <a:pPr rtl="1"/>
            <a:endParaRPr lang="ar-SA" sz="2400" dirty="0" smtClean="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r>
              <a:rPr lang="ar-EG" sz="2400" dirty="0" smtClean="0"/>
              <a:t>. </a:t>
            </a:r>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762000" y="1524000"/>
            <a:ext cx="8915400" cy="4525963"/>
          </a:xfrm>
        </p:spPr>
        <p:txBody>
          <a:bodyPr/>
          <a:lstStyle/>
          <a:p>
            <a:pPr rtl="1"/>
            <a:r>
              <a:rPr lang="ar-SA" sz="2800" dirty="0" smtClean="0">
                <a:ea typeface="Calibri"/>
                <a:cs typeface="Arial"/>
              </a:rPr>
              <a:t> </a:t>
            </a:r>
            <a:endParaRPr lang="en-US" sz="2800" dirty="0" smtClean="0">
              <a:ea typeface="Calibri"/>
              <a:cs typeface="Arial"/>
            </a:endParaRPr>
          </a:p>
        </p:txBody>
      </p:sp>
      <p:sp>
        <p:nvSpPr>
          <p:cNvPr id="4" name="مستطيل 3"/>
          <p:cNvSpPr/>
          <p:nvPr/>
        </p:nvSpPr>
        <p:spPr>
          <a:xfrm>
            <a:off x="457200" y="2136339"/>
            <a:ext cx="9067800" cy="2677656"/>
          </a:xfrm>
          <a:prstGeom prst="rect">
            <a:avLst/>
          </a:prstGeom>
        </p:spPr>
        <p:txBody>
          <a:bodyPr wrap="square">
            <a:spAutoFit/>
          </a:bodyPr>
          <a:lstStyle/>
          <a:p>
            <a:r>
              <a:rPr lang="ar-EG" sz="2400" b="1" dirty="0"/>
              <a:t>ثامنا: البناء الطبقي:- </a:t>
            </a:r>
            <a:endParaRPr lang="en-US" sz="2400" dirty="0"/>
          </a:p>
          <a:p>
            <a:r>
              <a:rPr lang="ar-EG" sz="2400" dirty="0"/>
              <a:t>     تتسم الدول النامية بوجود تفاوت كبير في توزيع الثروة والدخل ، ويترتب علي ذلك ظهور طبقتين : إحداهما غنية محدودة العدد تستأثر بجزء كبير من الثروة القومية ومن الدخل القومي، وتسيطر علي وسائل الإنتاج </a:t>
            </a:r>
            <a:r>
              <a:rPr lang="ar-EG" sz="2400" dirty="0" smtClean="0"/>
              <a:t>الرئيسية</a:t>
            </a:r>
            <a:r>
              <a:rPr lang="ar-SA" sz="2400" dirty="0" smtClean="0"/>
              <a:t> </a:t>
            </a:r>
            <a:r>
              <a:rPr lang="ar-EG" sz="2400" dirty="0" smtClean="0"/>
              <a:t>في المجتمع </a:t>
            </a:r>
            <a:r>
              <a:rPr lang="ar-EG" sz="2400" dirty="0" err="1" smtClean="0"/>
              <a:t>وا</a:t>
            </a:r>
            <a:r>
              <a:rPr lang="ar-SA" sz="2400" dirty="0" smtClean="0"/>
              <a:t>لأخ</a:t>
            </a:r>
            <a:r>
              <a:rPr lang="ar-EG" sz="2400" dirty="0" smtClean="0"/>
              <a:t>ري </a:t>
            </a:r>
            <a:r>
              <a:rPr lang="ar-EG" sz="2400" dirty="0"/>
              <a:t>فقيرة كبيرة العدد يشتغل أغلب أفرادها في الزراعة أو في الاعمال البسيطة ، وهي طبقة محدودة الملكية والدخل </a:t>
            </a:r>
            <a:r>
              <a:rPr lang="ar-EG" sz="2400" dirty="0" smtClean="0"/>
              <a:t>أما </a:t>
            </a:r>
            <a:r>
              <a:rPr lang="ar-EG" sz="2400" dirty="0"/>
              <a:t>الطبقة المتوسطة فتكاد تكون معدومة، وهي محددة السلعة وغير قادرة علي حفظ التوازن الطبقي. </a:t>
            </a:r>
            <a:endParaRPr lang="en-US" sz="2400" dirty="0"/>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p:txBody>
          <a:bodyPr/>
          <a:lstStyle/>
          <a:p>
            <a:pPr rtl="1"/>
            <a:r>
              <a:rPr lang="ar-EG" sz="2400" b="1" dirty="0"/>
              <a:t>تاسعا:- الحالة الصحية:- </a:t>
            </a:r>
            <a:endParaRPr lang="en-US" sz="2400" dirty="0"/>
          </a:p>
          <a:p>
            <a:pPr rtl="1"/>
            <a:r>
              <a:rPr lang="ar-EG" sz="2400" dirty="0"/>
              <a:t>     </a:t>
            </a:r>
            <a:r>
              <a:rPr lang="ar-SA" sz="2400" dirty="0" smtClean="0"/>
              <a:t>   </a:t>
            </a:r>
            <a:r>
              <a:rPr lang="ar-EG" sz="2400" dirty="0" smtClean="0"/>
              <a:t>من </a:t>
            </a:r>
            <a:r>
              <a:rPr lang="ar-EG" sz="2400" dirty="0"/>
              <a:t>الظواهر السائدة في البلاد النامية </a:t>
            </a:r>
            <a:r>
              <a:rPr lang="ar-SA" sz="2400" dirty="0" smtClean="0"/>
              <a:t>ا</a:t>
            </a:r>
            <a:r>
              <a:rPr lang="ar-EG" sz="2400" dirty="0" err="1" smtClean="0"/>
              <a:t>نخفاض</a:t>
            </a:r>
            <a:r>
              <a:rPr lang="ar-EG" sz="2400" dirty="0" smtClean="0"/>
              <a:t> </a:t>
            </a:r>
            <a:r>
              <a:rPr lang="ar-EG" sz="2400" dirty="0"/>
              <a:t>المستوي الصحي ،ويقاس عادة مستوي الحالة الصحية بنسب الوفيات، فنسبة الوفيات في البلاد النامية أكير </a:t>
            </a:r>
            <a:r>
              <a:rPr lang="ar-SA" sz="2400" dirty="0" smtClean="0"/>
              <a:t>ا</a:t>
            </a:r>
            <a:r>
              <a:rPr lang="ar-EG" sz="2400" dirty="0" err="1" smtClean="0"/>
              <a:t>رتفاعا</a:t>
            </a:r>
            <a:r>
              <a:rPr lang="ar-EG" sz="2400" dirty="0" smtClean="0"/>
              <a:t> </a:t>
            </a:r>
            <a:r>
              <a:rPr lang="ar-EG" sz="2400" dirty="0"/>
              <a:t>في هذه البلاد من مثيلاتها في الدول المتقدمة.  </a:t>
            </a:r>
            <a:endParaRPr lang="en-US" sz="2400" dirty="0"/>
          </a:p>
          <a:p>
            <a:pPr rtl="1"/>
            <a:r>
              <a:rPr lang="ar-EG" sz="2400" dirty="0"/>
              <a:t>     </a:t>
            </a:r>
            <a:r>
              <a:rPr lang="ar-SA" sz="2400" dirty="0" smtClean="0"/>
              <a:t>  </a:t>
            </a:r>
            <a:r>
              <a:rPr lang="ar-EG" sz="2400" dirty="0" smtClean="0"/>
              <a:t>يضاف </a:t>
            </a:r>
            <a:r>
              <a:rPr lang="ar-EG" sz="2400" dirty="0"/>
              <a:t>الي ذلك أن متوسط العمر في معظم البلاد يتراوح ما </a:t>
            </a:r>
            <a:r>
              <a:rPr lang="ar-EG" sz="2400" dirty="0" smtClean="0"/>
              <a:t>بين</a:t>
            </a:r>
            <a:r>
              <a:rPr lang="ar-SA" sz="2400" dirty="0" smtClean="0"/>
              <a:t>40</a:t>
            </a:r>
            <a:r>
              <a:rPr lang="ar-EG" sz="2400" dirty="0" smtClean="0"/>
              <a:t>- </a:t>
            </a:r>
            <a:r>
              <a:rPr lang="ar-EG" sz="2400" dirty="0"/>
              <a:t>45 سنة ومتوسط العمر في البلاد المتقدمة يتراوح ما </a:t>
            </a:r>
            <a:r>
              <a:rPr lang="ar-EG" sz="2400" dirty="0" smtClean="0"/>
              <a:t>بين</a:t>
            </a:r>
            <a:r>
              <a:rPr lang="ar-SA" sz="2400" dirty="0" smtClean="0"/>
              <a:t>60</a:t>
            </a:r>
            <a:r>
              <a:rPr lang="ar-EG" sz="2400" dirty="0" smtClean="0"/>
              <a:t>- </a:t>
            </a:r>
            <a:r>
              <a:rPr lang="ar-EG" sz="2400" dirty="0"/>
              <a:t>65 سنة. </a:t>
            </a:r>
            <a:endParaRPr lang="en-US" sz="2400" dirty="0"/>
          </a:p>
          <a:p>
            <a:pPr rtl="1"/>
            <a:r>
              <a:rPr lang="ar-EG" sz="2400" dirty="0"/>
              <a:t> </a:t>
            </a:r>
            <a:endParaRPr lang="en-US" sz="2400" dirty="0"/>
          </a:p>
          <a:p>
            <a:pPr rtl="1"/>
            <a:r>
              <a:rPr lang="ar-EG" sz="2400" dirty="0"/>
              <a:t> </a:t>
            </a:r>
            <a:endParaRPr lang="en-US" sz="2400" dirty="0"/>
          </a:p>
          <a:p>
            <a:pPr rtl="1"/>
            <a:endParaRPr lang="ar-SA" sz="2400" dirty="0" smtClean="0"/>
          </a:p>
        </p:txBody>
      </p:sp>
      <p:sp>
        <p:nvSpPr>
          <p:cNvPr id="4" name="مستطيل 3"/>
          <p:cNvSpPr/>
          <p:nvPr/>
        </p:nvSpPr>
        <p:spPr>
          <a:xfrm>
            <a:off x="990600" y="1087304"/>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عاشرا: النسق التعليمى</a:t>
            </a:r>
          </a:p>
          <a:p>
            <a:r>
              <a:rPr lang="ar-SA" dirty="0" smtClean="0"/>
              <a:t>يعتبر التعليم هدف أساسى من أهداف التنمية لذا تحرص الدول المتقدمة على الاهتمام بالتعليم بمستوياته </a:t>
            </a:r>
            <a:r>
              <a:rPr lang="ar-SA" dirty="0" err="1" smtClean="0"/>
              <a:t>المختلفة .</a:t>
            </a:r>
            <a:endParaRPr lang="ar-SA" dirty="0" smtClean="0"/>
          </a:p>
          <a:p>
            <a:r>
              <a:rPr lang="ar-SA" dirty="0" smtClean="0"/>
              <a:t> يتميز النظام التعليمى فى البلاد النامية بعدة خصائص أهمها ارتفاع نسبة الأمية كما يتسم فى بعض البلاد بوجود تفاوت كبير بين الذكور </a:t>
            </a:r>
            <a:r>
              <a:rPr lang="ar-SA" dirty="0" err="1" smtClean="0"/>
              <a:t>والاناث</a:t>
            </a:r>
            <a:r>
              <a:rPr lang="ar-SA" dirty="0" smtClean="0"/>
              <a:t> مما يؤدى الى تأخر المرأة وعدم مساهمتها الفعلية فى بناء المجتمع كما يوجد نقص كبير فى عدد الفنيين والمهنيين ويوجد تفاوت فى التعليم بين المناطق الريفية والحضرية نظرا لوجود الثنائية </a:t>
            </a:r>
            <a:r>
              <a:rPr lang="ar-SA" dirty="0" err="1" smtClean="0"/>
              <a:t>الاقليمية .</a:t>
            </a:r>
            <a:endParaRPr lang="ar-SA"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الثامنة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EG" sz="4800" b="1" dirty="0"/>
              <a:t>التنمية </a:t>
            </a:r>
            <a:r>
              <a:rPr lang="ar-EG" sz="4800" b="1" dirty="0" smtClean="0"/>
              <a:t>ا</a:t>
            </a:r>
            <a:r>
              <a:rPr lang="ar-SA" sz="4800" b="1" dirty="0" smtClean="0"/>
              <a:t>لا</a:t>
            </a:r>
            <a:r>
              <a:rPr lang="ar-EG" sz="4800" b="1" dirty="0" err="1" smtClean="0"/>
              <a:t>جتماعية</a:t>
            </a:r>
            <a:endParaRPr lang="ar-SA" sz="4800" b="1" dirty="0" smtClean="0"/>
          </a:p>
          <a:p>
            <a:pPr rtl="1"/>
            <a:r>
              <a:rPr lang="ar-EG" sz="4800" b="1" dirty="0" smtClean="0"/>
              <a:t>في </a:t>
            </a:r>
            <a:r>
              <a:rPr lang="ar-EG" sz="4800" b="1" dirty="0"/>
              <a:t>النطاق القومي والمحلي</a:t>
            </a:r>
            <a:endParaRPr lang="en-US" sz="4800" dirty="0"/>
          </a:p>
          <a:p>
            <a:pPr rtl="1"/>
            <a:r>
              <a:rPr lang="ar-EG" sz="4800" b="1" dirty="0"/>
              <a:t>	</a:t>
            </a:r>
            <a:endParaRPr lang="en-US" sz="4800" dirty="0"/>
          </a:p>
          <a:p>
            <a:pPr indent="457200" rtl="1">
              <a:lnSpc>
                <a:spcPct val="115000"/>
              </a:lnSpc>
              <a:spcAft>
                <a:spcPts val="1000"/>
              </a:spcAft>
            </a:pP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EG" sz="2400" dirty="0"/>
              <a:t> </a:t>
            </a:r>
            <a:r>
              <a:rPr lang="ar-SA" sz="2400" dirty="0" smtClean="0"/>
              <a:t>     </a:t>
            </a:r>
            <a:r>
              <a:rPr lang="ar-EG" sz="2400" b="1" dirty="0"/>
              <a:t>أولا</a:t>
            </a:r>
            <a:r>
              <a:rPr lang="ar-EG" sz="2400" b="1" dirty="0" smtClean="0"/>
              <a:t>: </a:t>
            </a:r>
            <a:r>
              <a:rPr lang="ar-EG" sz="2400" b="1" dirty="0"/>
              <a:t>التنمية بين الجهود الحكومية والجهود </a:t>
            </a:r>
            <a:r>
              <a:rPr lang="ar-EG" sz="2400" b="1" dirty="0" smtClean="0"/>
              <a:t>الشعبية</a:t>
            </a:r>
            <a:endParaRPr lang="en-US" sz="2400" dirty="0"/>
          </a:p>
          <a:p>
            <a:pPr rtl="1"/>
            <a:r>
              <a:rPr lang="ar-EG" sz="2800" dirty="0"/>
              <a:t>     </a:t>
            </a:r>
            <a:r>
              <a:rPr lang="ar-EG" sz="2400" dirty="0"/>
              <a:t>يختلف العاملون في مجالات التنمية </a:t>
            </a:r>
            <a:r>
              <a:rPr lang="ar-EG" sz="2400" dirty="0" smtClean="0"/>
              <a:t>ا</a:t>
            </a:r>
            <a:r>
              <a:rPr lang="ar-SA" sz="2400" dirty="0" smtClean="0"/>
              <a:t>لا</a:t>
            </a:r>
            <a:r>
              <a:rPr lang="ar-EG" sz="2400" dirty="0" err="1" smtClean="0"/>
              <a:t>جتماعية</a:t>
            </a:r>
            <a:r>
              <a:rPr lang="ar-EG" sz="2400" dirty="0" smtClean="0"/>
              <a:t> </a:t>
            </a:r>
            <a:r>
              <a:rPr lang="ar-EG" sz="2400" dirty="0"/>
              <a:t>في تحديد دور الأجهزة الحكومية والجهود الشعبية في عمليات التنمية ، </a:t>
            </a:r>
            <a:r>
              <a:rPr lang="ar-EG" sz="2400" b="1" dirty="0"/>
              <a:t>فمنهم من يري </a:t>
            </a:r>
            <a:r>
              <a:rPr lang="ar-EG" sz="2400" dirty="0"/>
              <a:t>أن الأجهزة الحكومية علي المستوي القومي العام هي التي تقوم بالدور الرئيسي في التنمية . </a:t>
            </a:r>
            <a:r>
              <a:rPr lang="ar-EG" sz="2400" dirty="0" smtClean="0"/>
              <a:t>ويري </a:t>
            </a:r>
            <a:r>
              <a:rPr lang="ar-EG" sz="2400" b="1" dirty="0"/>
              <a:t>فريق</a:t>
            </a:r>
            <a:r>
              <a:rPr lang="ar-EG" sz="2400" dirty="0"/>
              <a:t> </a:t>
            </a:r>
            <a:r>
              <a:rPr lang="ar-EG" sz="2400" b="1" dirty="0"/>
              <a:t>اخر</a:t>
            </a:r>
            <a:r>
              <a:rPr lang="ar-EG" sz="2400" dirty="0"/>
              <a:t> أنه مع </a:t>
            </a:r>
            <a:r>
              <a:rPr lang="ar-EG" sz="2400" dirty="0" err="1"/>
              <a:t>الإعتراف</a:t>
            </a:r>
            <a:r>
              <a:rPr lang="ar-EG" sz="2400" dirty="0"/>
              <a:t> بقيمة الدور الذي تقوم به الدولة علي المستوي القومي العام </a:t>
            </a:r>
            <a:r>
              <a:rPr lang="ar-EG" sz="2400" dirty="0" smtClean="0"/>
              <a:t> </a:t>
            </a:r>
            <a:r>
              <a:rPr lang="ar-EG" sz="2400" dirty="0"/>
              <a:t>فان ذلك لا يتعارض مع الجهود الاهلية والشعبية وخاصة في المجتمعات المحلية.  </a:t>
            </a:r>
            <a:endParaRPr lang="en-US" sz="2400" dirty="0"/>
          </a:p>
          <a:p>
            <a:pPr rtl="1"/>
            <a:r>
              <a:rPr lang="ar-EG" sz="2400" dirty="0"/>
              <a:t>     ويذهب </a:t>
            </a:r>
            <a:r>
              <a:rPr lang="ar-EG" sz="2400" b="1" dirty="0"/>
              <a:t>فريق</a:t>
            </a:r>
            <a:r>
              <a:rPr lang="ar-EG" sz="2400" dirty="0"/>
              <a:t> </a:t>
            </a:r>
            <a:r>
              <a:rPr lang="ar-EG" sz="2400" b="1" dirty="0"/>
              <a:t>ثالث</a:t>
            </a:r>
            <a:r>
              <a:rPr lang="ar-EG" sz="2400" dirty="0"/>
              <a:t> الي القول بأن قيام الحكومات بالدور الرئيسي في عمليات التنمية يزيد من </a:t>
            </a:r>
            <a:r>
              <a:rPr lang="ar-SA" sz="2400" dirty="0" smtClean="0"/>
              <a:t>أ</a:t>
            </a:r>
            <a:r>
              <a:rPr lang="ar-EG" sz="2400" dirty="0" smtClean="0"/>
              <a:t>عباء </a:t>
            </a:r>
            <a:r>
              <a:rPr lang="ar-EG" sz="2400" dirty="0"/>
              <a:t>الإنفاق علي برامج التنمية وعلي صيانتها  و</a:t>
            </a:r>
            <a:r>
              <a:rPr lang="ar-SA" sz="2400" dirty="0"/>
              <a:t>ا</a:t>
            </a:r>
            <a:r>
              <a:rPr lang="ar-EG" sz="2400" dirty="0"/>
              <a:t>لتوسع فيها في وقت لا </a:t>
            </a:r>
            <a:r>
              <a:rPr lang="ar-SA" sz="2400" dirty="0"/>
              <a:t>ت</a:t>
            </a:r>
            <a:r>
              <a:rPr lang="ar-EG" sz="2400" dirty="0"/>
              <a:t>ستطيع فيه الدولة في البلاد النامية أن تتحمل كل الالتزامات التي </a:t>
            </a:r>
            <a:r>
              <a:rPr lang="ar-EG" sz="2400" dirty="0" err="1"/>
              <a:t>تتطلبها</a:t>
            </a:r>
            <a:r>
              <a:rPr lang="ar-EG" sz="2400" dirty="0"/>
              <a:t> برامج التنمية ، ويطالبون بتوسيع قاعدة الجهود الأهلية والنشاط الشعبي في النطاقين القومي والمحلي علي حساب الأجهزة الحكومية .</a:t>
            </a:r>
            <a:endParaRPr lang="ar-SA" sz="2400" dirty="0"/>
          </a:p>
          <a:p>
            <a:pPr rtl="1"/>
            <a:endParaRPr lang="en-US" sz="2400" dirty="0"/>
          </a:p>
          <a:p>
            <a:pPr rtl="1"/>
            <a:endParaRPr lang="en-US" sz="2400" dirty="0"/>
          </a:p>
          <a:p>
            <a:pPr rtl="1"/>
            <a:endParaRPr lang="ar-SA" sz="2400" dirty="0" smtClean="0"/>
          </a:p>
          <a:p>
            <a:pPr rtl="1"/>
            <a:r>
              <a:rPr lang="ar-EG" sz="2400" dirty="0" smtClean="0"/>
              <a:t>.</a:t>
            </a:r>
            <a:endParaRPr lang="en-US" sz="2400" dirty="0"/>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61</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400" dirty="0" smtClean="0"/>
              <a:t>        وليست </a:t>
            </a:r>
            <a:r>
              <a:rPr lang="ar-EG" sz="2400" dirty="0" smtClean="0"/>
              <a:t>ال</a:t>
            </a:r>
            <a:r>
              <a:rPr lang="ar-SA" sz="2400" dirty="0" smtClean="0"/>
              <a:t>اخ</a:t>
            </a:r>
            <a:r>
              <a:rPr lang="ar-EG" sz="2400" dirty="0" err="1" smtClean="0"/>
              <a:t>تلافات</a:t>
            </a:r>
            <a:r>
              <a:rPr lang="ar-EG" sz="2400" dirty="0" smtClean="0"/>
              <a:t> </a:t>
            </a:r>
            <a:r>
              <a:rPr lang="ar-EG" sz="2400" dirty="0"/>
              <a:t>السابقة في وجهات النظر مجرد اختلافات فردية وانما تتأثر الي حد كبير بالأيديولوجيات السائدة في المجتمعات المختلفة.  </a:t>
            </a:r>
            <a:endParaRPr lang="en-US" sz="2400" dirty="0"/>
          </a:p>
          <a:p>
            <a:pPr rtl="1"/>
            <a:r>
              <a:rPr lang="ar-EG" sz="2400" dirty="0"/>
              <a:t>      ومن هنا ينبغي النظر الي </a:t>
            </a:r>
            <a:r>
              <a:rPr lang="ar-EG" sz="2400" dirty="0" smtClean="0"/>
              <a:t>التنمية</a:t>
            </a:r>
            <a:r>
              <a:rPr lang="ar-SA" sz="2400" dirty="0" smtClean="0"/>
              <a:t> </a:t>
            </a:r>
            <a:r>
              <a:rPr lang="ar-EG" sz="2400" dirty="0" err="1" smtClean="0"/>
              <a:t>الإجتماعية</a:t>
            </a:r>
            <a:r>
              <a:rPr lang="ar-EG" sz="2400" dirty="0" smtClean="0"/>
              <a:t> </a:t>
            </a:r>
            <a:r>
              <a:rPr lang="ar-EG" sz="2400" dirty="0"/>
              <a:t>في البلاد النامية علي أنها عملية قومية شاملة تتجه اليها الجهود الحكومية والأهلية . فمع قيام الدولة بالدور الرئيسي </a:t>
            </a:r>
            <a:r>
              <a:rPr lang="ar-EG" sz="2400" dirty="0" smtClean="0"/>
              <a:t> </a:t>
            </a:r>
            <a:r>
              <a:rPr lang="ar-EG" sz="2400" dirty="0"/>
              <a:t>الا أن من الضروري ضمان مشاركة الشعبية في برامج التنمية سواء من ناحية التمويل أو الادارة </a:t>
            </a:r>
            <a:r>
              <a:rPr lang="ar-EG" sz="2400" dirty="0" err="1"/>
              <a:t>او</a:t>
            </a:r>
            <a:r>
              <a:rPr lang="ar-EG" sz="2400" dirty="0"/>
              <a:t> </a:t>
            </a:r>
            <a:r>
              <a:rPr lang="ar-EG" sz="2400" dirty="0" smtClean="0"/>
              <a:t>المتابعة</a:t>
            </a:r>
            <a:r>
              <a:rPr lang="ar-SA" sz="2400" dirty="0" smtClean="0"/>
              <a:t> كما ينبغي أيضا تحقيق التكامل بين المجتمعات المحلية والمجتمع القومي </a:t>
            </a:r>
            <a:r>
              <a:rPr lang="ar-EG" sz="2400" dirty="0" err="1" smtClean="0"/>
              <a:t>.</a:t>
            </a:r>
            <a:r>
              <a:rPr lang="ar-SA" sz="2400" dirty="0" smtClean="0"/>
              <a:t> </a:t>
            </a:r>
          </a:p>
          <a:p>
            <a:pPr rtl="1"/>
            <a:r>
              <a:rPr lang="ar-SA" sz="2400" dirty="0" smtClean="0"/>
              <a:t>       وعلى هذا الأساس يمكن القول بأن برامج  التنمية الاجتماعية يمكن أن تتم عن طريق مدخلين أساسيين ، أحدهما مدخل الخدمات العامة التي تقدمها الدولة فى مختلف ميادين الحياة الاجتماعية والأخر مدخل تنمية المجتمعات المحلية الذى يستهدف الربط بين الجهود الأهلية وجهود السلطات الحكومية .</a:t>
            </a:r>
            <a:r>
              <a:rPr lang="ar-EG" sz="2400" b="1" dirty="0" smtClean="0"/>
              <a:t> </a:t>
            </a:r>
            <a:endParaRPr lang="ar-SA" sz="2400" b="1" dirty="0" smtClean="0"/>
          </a:p>
          <a:p>
            <a:pPr rtl="1"/>
            <a:r>
              <a:rPr lang="ar-SA" sz="2400" b="1" dirty="0"/>
              <a:t> </a:t>
            </a:r>
            <a:r>
              <a:rPr lang="ar-SA" sz="2400" b="1" dirty="0" smtClean="0"/>
              <a:t>                                                 </a:t>
            </a:r>
            <a:endParaRPr lang="ar-SA" sz="2400" dirty="0" smtClean="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533400" y="1371600"/>
            <a:ext cx="8915400" cy="4830763"/>
          </a:xfrm>
        </p:spPr>
        <p:txBody>
          <a:bodyPr/>
          <a:lstStyle/>
          <a:p>
            <a:pPr rtl="1"/>
            <a:r>
              <a:rPr lang="ar-SA" sz="2800" b="1" dirty="0" smtClean="0"/>
              <a:t>      -</a:t>
            </a:r>
            <a:r>
              <a:rPr lang="ar-EG" sz="2800" b="1" dirty="0" smtClean="0"/>
              <a:t> مدخل الخدمات العامة</a:t>
            </a:r>
            <a:endParaRPr lang="en-US" sz="2800" dirty="0" smtClean="0"/>
          </a:p>
          <a:p>
            <a:pPr rtl="1"/>
            <a:r>
              <a:rPr lang="ar-EG" sz="2800" dirty="0" smtClean="0"/>
              <a:t>     يعتمد مدخل الخدمات العامة علي قيام الدولة بإحداث التغييرات البنائية المطلوبة في المجتمع ، وبتقديم خدمات نوعية متخصصة في مجالات التعليم والصحة والإسكان والرعاية </a:t>
            </a:r>
            <a:r>
              <a:rPr lang="ar-EG" sz="2800" dirty="0" err="1" smtClean="0"/>
              <a:t>ا</a:t>
            </a:r>
            <a:r>
              <a:rPr lang="ar-SA" sz="2800" dirty="0" smtClean="0"/>
              <a:t>لاج</a:t>
            </a:r>
            <a:r>
              <a:rPr lang="ar-EG" sz="2800" dirty="0" err="1" smtClean="0"/>
              <a:t>تماعية</a:t>
            </a:r>
            <a:r>
              <a:rPr lang="ar-EG" sz="2800" dirty="0" smtClean="0"/>
              <a:t> وغيرها من </a:t>
            </a:r>
            <a:r>
              <a:rPr lang="ar-EG" sz="2800" dirty="0" err="1" smtClean="0"/>
              <a:t>ال</a:t>
            </a:r>
            <a:r>
              <a:rPr lang="ar-SA" sz="2800" dirty="0" smtClean="0"/>
              <a:t>خ</a:t>
            </a:r>
            <a:r>
              <a:rPr lang="ar-EG" sz="2800" dirty="0" err="1" smtClean="0"/>
              <a:t>دمات</a:t>
            </a:r>
            <a:r>
              <a:rPr lang="ar-EG" sz="2800" dirty="0" smtClean="0"/>
              <a:t> التي تلبي </a:t>
            </a:r>
            <a:r>
              <a:rPr lang="ar-EG" sz="2800" dirty="0" err="1" smtClean="0"/>
              <a:t>ا</a:t>
            </a:r>
            <a:r>
              <a:rPr lang="ar-SA" sz="2800" dirty="0" smtClean="0"/>
              <a:t>لا</a:t>
            </a:r>
            <a:r>
              <a:rPr lang="ar-EG" sz="2800" dirty="0" err="1" smtClean="0"/>
              <a:t>حتياجات</a:t>
            </a:r>
            <a:r>
              <a:rPr lang="ar-EG" sz="2800" dirty="0" smtClean="0"/>
              <a:t> الأساسية </a:t>
            </a:r>
            <a:r>
              <a:rPr lang="ar-EG" sz="2800" dirty="0" err="1" smtClean="0"/>
              <a:t>لل</a:t>
            </a:r>
            <a:r>
              <a:rPr lang="ar-SA" sz="2800" dirty="0" smtClean="0"/>
              <a:t>أ</a:t>
            </a:r>
            <a:r>
              <a:rPr lang="ar-EG" sz="2800" dirty="0" smtClean="0"/>
              <a:t>فراد والجماعات والمجتمعات</a:t>
            </a:r>
            <a:r>
              <a:rPr lang="ar-SA" sz="2800" dirty="0" smtClean="0"/>
              <a:t>.</a:t>
            </a:r>
          </a:p>
          <a:p>
            <a:pPr rtl="1"/>
            <a:r>
              <a:rPr lang="ar-SA" sz="2800" dirty="0" smtClean="0"/>
              <a:t>       وعلى سبيل المثال </a:t>
            </a:r>
            <a:r>
              <a:rPr lang="ar-EG" sz="2800" dirty="0" smtClean="0"/>
              <a:t>تقوم </a:t>
            </a:r>
            <a:r>
              <a:rPr lang="ar-EG" sz="2800" dirty="0"/>
              <a:t>بهذه الخدمات في جمهورية مصر العربية وزارات الخدمات والأجهزة المركزية علي المستوي القومي ويتحدد دورها فيما يلي </a:t>
            </a:r>
            <a:r>
              <a:rPr lang="ar-EG" sz="2800" dirty="0" smtClean="0"/>
              <a:t>:-</a:t>
            </a:r>
            <a:endParaRPr lang="ar-SA" sz="2800" dirty="0" smtClean="0"/>
          </a:p>
          <a:p>
            <a:pPr rtl="1"/>
            <a:r>
              <a:rPr lang="ar-SA" sz="2800" dirty="0" smtClean="0"/>
              <a:t>         </a:t>
            </a:r>
            <a:r>
              <a:rPr lang="ar-EG" sz="2800" dirty="0" smtClean="0"/>
              <a:t> </a:t>
            </a:r>
            <a:r>
              <a:rPr lang="ar-SA" sz="2800" dirty="0" smtClean="0"/>
              <a:t>1-</a:t>
            </a:r>
            <a:r>
              <a:rPr lang="ar-EG" sz="2800" dirty="0" smtClean="0"/>
              <a:t> </a:t>
            </a:r>
            <a:r>
              <a:rPr lang="ar-EG" sz="2800" dirty="0" err="1" smtClean="0"/>
              <a:t>اجراء</a:t>
            </a:r>
            <a:r>
              <a:rPr lang="ar-EG" sz="2800" dirty="0" smtClean="0"/>
              <a:t> البحوث العلمية</a:t>
            </a:r>
            <a:r>
              <a:rPr lang="ar-SA" sz="2800" dirty="0" smtClean="0"/>
              <a:t>العامة</a:t>
            </a:r>
            <a:r>
              <a:rPr lang="ar-EG" sz="2800" dirty="0" err="1" smtClean="0"/>
              <a:t>.</a:t>
            </a:r>
            <a:r>
              <a:rPr lang="ar-SA" sz="2800" dirty="0" smtClean="0"/>
              <a:t> 2</a:t>
            </a:r>
            <a:r>
              <a:rPr lang="ar-EG" sz="2800" dirty="0" smtClean="0"/>
              <a:t>- المشاركة في وضع السياسة.</a:t>
            </a:r>
            <a:endParaRPr lang="en-US" sz="2800" dirty="0" smtClean="0"/>
          </a:p>
          <a:p>
            <a:pPr rtl="1"/>
            <a:r>
              <a:rPr lang="ar-SA" sz="2800" dirty="0" smtClean="0"/>
              <a:t>          3</a:t>
            </a:r>
            <a:r>
              <a:rPr lang="ar-EG" sz="2800" dirty="0" smtClean="0"/>
              <a:t>- تقديم المشورة والخبرة.</a:t>
            </a:r>
            <a:r>
              <a:rPr lang="ar-SA" sz="2800" dirty="0" smtClean="0"/>
              <a:t>         </a:t>
            </a:r>
            <a:r>
              <a:rPr lang="ar-EG" sz="2800" dirty="0" smtClean="0"/>
              <a:t>4- تقديم الإعانات</a:t>
            </a:r>
            <a:endParaRPr lang="en-US" sz="2800" dirty="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5</a:t>
            </a:r>
            <a:r>
              <a:rPr lang="ar-EG" dirty="0" err="1" smtClean="0"/>
              <a:t>-</a:t>
            </a:r>
            <a:r>
              <a:rPr lang="ar-SA" dirty="0" smtClean="0"/>
              <a:t> </a:t>
            </a:r>
            <a:r>
              <a:rPr lang="ar-EG" dirty="0" smtClean="0"/>
              <a:t>تحديد مستويات ومعدلات الأداء.</a:t>
            </a:r>
            <a:r>
              <a:rPr lang="ar-SA" dirty="0" smtClean="0"/>
              <a:t>   6</a:t>
            </a:r>
            <a:r>
              <a:rPr lang="ar-EG" dirty="0" smtClean="0"/>
              <a:t>- القيام بالمتابعة والتقويم.</a:t>
            </a:r>
            <a:r>
              <a:rPr lang="ar-SA" dirty="0" smtClean="0"/>
              <a:t>       </a:t>
            </a:r>
          </a:p>
          <a:p>
            <a:pPr rtl="1"/>
            <a:r>
              <a:rPr lang="ar-SA" b="1" dirty="0" smtClean="0"/>
              <a:t>      </a:t>
            </a:r>
            <a:r>
              <a:rPr lang="ar-EG" b="1" dirty="0" smtClean="0"/>
              <a:t>ولتقويم مدخل الخدمات العامة </a:t>
            </a:r>
            <a:r>
              <a:rPr lang="ar-EG" dirty="0" smtClean="0"/>
              <a:t>لتحديد جوانب القوة ونواحي القصور فيه، نجده </a:t>
            </a:r>
            <a:r>
              <a:rPr lang="ar-EG" b="1" dirty="0" smtClean="0"/>
              <a:t>يتميز</a:t>
            </a:r>
            <a:r>
              <a:rPr lang="ar-EG" dirty="0" smtClean="0"/>
              <a:t> باعتماده علي الدولة</a:t>
            </a:r>
            <a:r>
              <a:rPr lang="ar-SA" dirty="0" smtClean="0"/>
              <a:t> </a:t>
            </a:r>
            <a:r>
              <a:rPr lang="ar-EG" dirty="0" smtClean="0"/>
              <a:t>في توجيه</a:t>
            </a:r>
            <a:r>
              <a:rPr lang="ar-SA" dirty="0" smtClean="0"/>
              <a:t> عمليات </a:t>
            </a:r>
            <a:r>
              <a:rPr lang="ar-EG" dirty="0" smtClean="0"/>
              <a:t>التنمية. </a:t>
            </a:r>
            <a:r>
              <a:rPr lang="ar-SA" dirty="0" smtClean="0"/>
              <a:t>كما كما يتميز بالعدالة في توزيع الخدمات بين المناطق الجغرافية المختلفة .</a:t>
            </a:r>
            <a:r>
              <a:rPr lang="ar-EG" dirty="0" smtClean="0"/>
              <a:t> أما عن </a:t>
            </a:r>
            <a:r>
              <a:rPr lang="ar-EG" b="1" dirty="0" smtClean="0"/>
              <a:t>جوانب</a:t>
            </a:r>
            <a:r>
              <a:rPr lang="ar-EG" dirty="0" smtClean="0"/>
              <a:t> </a:t>
            </a:r>
            <a:r>
              <a:rPr lang="ar-EG" b="1" dirty="0" smtClean="0"/>
              <a:t>القصور</a:t>
            </a:r>
            <a:r>
              <a:rPr lang="ar-EG" dirty="0" smtClean="0"/>
              <a:t> التي تشوب هذا المدخل فترتبط </a:t>
            </a:r>
            <a:r>
              <a:rPr lang="ar-EG" dirty="0" err="1" smtClean="0"/>
              <a:t>الي</a:t>
            </a:r>
            <a:r>
              <a:rPr lang="ar-EG" dirty="0" smtClean="0"/>
              <a:t> حد كبير بصعوبة تدبير الأموال المطلوبة لبرامج التنمية من جانب الحكومة وحدها</a:t>
            </a:r>
            <a:r>
              <a:rPr lang="ar-SA" dirty="0" smtClean="0"/>
              <a:t> وبقصوره عن تحقيق التفاعل الخصب بين المستويات القومية والمستويات المحلية</a:t>
            </a:r>
            <a:r>
              <a:rPr lang="ar-EG" dirty="0" smtClean="0"/>
              <a:t>.</a:t>
            </a:r>
            <a:r>
              <a:rPr lang="ar-SA" dirty="0" smtClean="0"/>
              <a:t> </a:t>
            </a:r>
            <a:endParaRPr lang="ar-SA"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381000" y="-647700"/>
            <a:ext cx="8877300" cy="2019300"/>
          </a:xfrm>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762000" y="1524000"/>
            <a:ext cx="8915400" cy="4525963"/>
          </a:xfrm>
        </p:spPr>
        <p:txBody>
          <a:bodyPr/>
          <a:lstStyle/>
          <a:p>
            <a:pPr rtl="1"/>
            <a:r>
              <a:rPr lang="ar-SA" sz="2800" dirty="0" smtClean="0">
                <a:ea typeface="Calibri"/>
                <a:cs typeface="Arial"/>
              </a:rPr>
              <a:t> </a:t>
            </a:r>
            <a:endParaRPr lang="en-US" sz="2800" dirty="0" smtClean="0">
              <a:ea typeface="Calibri"/>
              <a:cs typeface="Arial"/>
            </a:endParaRPr>
          </a:p>
        </p:txBody>
      </p:sp>
      <p:sp>
        <p:nvSpPr>
          <p:cNvPr id="5" name="مستطيل 4"/>
          <p:cNvSpPr/>
          <p:nvPr/>
        </p:nvSpPr>
        <p:spPr>
          <a:xfrm>
            <a:off x="228600" y="838200"/>
            <a:ext cx="9601200" cy="5324535"/>
          </a:xfrm>
          <a:prstGeom prst="rect">
            <a:avLst/>
          </a:prstGeom>
        </p:spPr>
        <p:txBody>
          <a:bodyPr wrap="square">
            <a:spAutoFit/>
          </a:bodyPr>
          <a:lstStyle/>
          <a:p>
            <a:r>
              <a:rPr lang="ar-SA" sz="1600" dirty="0"/>
              <a:t> </a:t>
            </a:r>
            <a:endParaRPr lang="ar-SA" sz="1600" dirty="0" smtClean="0"/>
          </a:p>
          <a:p>
            <a:endParaRPr lang="ar-SA" sz="2400" dirty="0"/>
          </a:p>
          <a:p>
            <a:endParaRPr lang="ar-SA" sz="2400" dirty="0"/>
          </a:p>
          <a:p>
            <a:r>
              <a:rPr lang="ar-SA" sz="2800" dirty="0" smtClean="0"/>
              <a:t>  </a:t>
            </a:r>
            <a:r>
              <a:rPr lang="ar-EG" sz="2800" dirty="0" smtClean="0"/>
              <a:t> يضاف </a:t>
            </a:r>
            <a:r>
              <a:rPr lang="ar-EG" sz="2800" dirty="0" err="1" smtClean="0"/>
              <a:t>ال</a:t>
            </a:r>
            <a:r>
              <a:rPr lang="ar-SA" sz="2800" dirty="0" smtClean="0"/>
              <a:t>ي</a:t>
            </a:r>
            <a:r>
              <a:rPr lang="ar-EG" sz="2800" dirty="0" smtClean="0"/>
              <a:t> ذلك أن هذا المدخل يزيد من تكلفة تنفيذ البرامج </a:t>
            </a:r>
            <a:r>
              <a:rPr lang="ar-EG" sz="2800" dirty="0" err="1" smtClean="0"/>
              <a:t>الإجتماعية</a:t>
            </a:r>
            <a:r>
              <a:rPr lang="ar-EG" sz="2800" dirty="0" smtClean="0"/>
              <a:t> مما لو اعتمد علي المشاركة الشعبية في المجتمعات المحلية</a:t>
            </a:r>
            <a:r>
              <a:rPr lang="ar-SA" sz="2800" dirty="0" smtClean="0"/>
              <a:t> </a:t>
            </a:r>
            <a:r>
              <a:rPr lang="ar-EG" sz="2800" dirty="0" smtClean="0"/>
              <a:t>ومن </a:t>
            </a:r>
            <a:r>
              <a:rPr lang="ar-EG" sz="2800" dirty="0"/>
              <a:t>عيوب هذا المدخل ان الدولة قد تتجه الي وضع أنماط عامة متشابهة من  المشروعات والمؤسسات والنظم ينفذها موظفوها حيثما </a:t>
            </a:r>
            <a:r>
              <a:rPr lang="ar-EG" sz="2800" dirty="0" smtClean="0"/>
              <a:t>وجدوا</a:t>
            </a:r>
            <a:r>
              <a:rPr lang="ar-SA" sz="2800" dirty="0" smtClean="0"/>
              <a:t>، </a:t>
            </a:r>
            <a:r>
              <a:rPr lang="ar-EG" sz="2800" dirty="0"/>
              <a:t>ثم ان قيام الدولة ببرامج التنمية دون الاعتماد علي المستويات المحلية قد يؤدي الي ظهور المقاومة والعداء من جانب الأهالي لما يجري في مجتمعاتهم من تغيير.</a:t>
            </a:r>
            <a:endParaRPr lang="ar-SA" sz="2800" dirty="0"/>
          </a:p>
          <a:p>
            <a:r>
              <a:rPr lang="ar-EG" sz="2800" dirty="0"/>
              <a:t> </a:t>
            </a:r>
            <a:r>
              <a:rPr lang="ar-SA" sz="2800" dirty="0" smtClean="0"/>
              <a:t>   </a:t>
            </a:r>
            <a:r>
              <a:rPr lang="ar-EG" sz="2800" dirty="0" smtClean="0"/>
              <a:t>ومن هنا كان من الضروري الجمع بين هذا المدخل وبين مدخل تنمية</a:t>
            </a:r>
            <a:endParaRPr lang="ar-SA" sz="2800" dirty="0" smtClean="0"/>
          </a:p>
          <a:p>
            <a:r>
              <a:rPr lang="ar-EG" sz="2800" dirty="0" smtClean="0"/>
              <a:t> المجتمع المحلي لتحقيق التكامل بين المجتمعات المحلية والمجتمع القومي.</a:t>
            </a:r>
            <a:endParaRPr lang="en-US" sz="2800" dirty="0" smtClean="0"/>
          </a:p>
          <a:p>
            <a:r>
              <a:rPr lang="ar-EG" sz="2800" dirty="0" smtClean="0"/>
              <a:t> </a:t>
            </a:r>
            <a:endParaRPr lang="en-US" sz="2800" dirty="0"/>
          </a:p>
          <a:p>
            <a:r>
              <a:rPr lang="ar-EG" sz="2400" dirty="0"/>
              <a:t>     </a:t>
            </a:r>
            <a:endParaRPr lang="ar-SA" sz="2400" dirty="0"/>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66</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smtClean="0"/>
              <a:t> التاسعة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sz="5400" b="1" dirty="0" smtClean="0"/>
              <a:t>تابع</a:t>
            </a:r>
            <a:r>
              <a:rPr lang="ar-SA" sz="4800" b="1" dirty="0" smtClean="0"/>
              <a:t> التن</a:t>
            </a:r>
            <a:r>
              <a:rPr lang="ar-EG" sz="4800" b="1" dirty="0" smtClean="0"/>
              <a:t>مية ا</a:t>
            </a:r>
            <a:r>
              <a:rPr lang="ar-SA" sz="4800" b="1" dirty="0" smtClean="0"/>
              <a:t>لا</a:t>
            </a:r>
            <a:r>
              <a:rPr lang="ar-EG" sz="4800" b="1" dirty="0" err="1" smtClean="0"/>
              <a:t>جتماعية</a:t>
            </a:r>
            <a:endParaRPr lang="ar-SA" sz="4800" b="1" dirty="0" smtClean="0"/>
          </a:p>
          <a:p>
            <a:pPr rtl="1"/>
            <a:r>
              <a:rPr lang="ar-EG" sz="4800" b="1" dirty="0" smtClean="0"/>
              <a:t>في </a:t>
            </a:r>
            <a:r>
              <a:rPr lang="ar-EG" sz="4800" b="1" dirty="0"/>
              <a:t>النطاق القومي والمحلي</a:t>
            </a:r>
            <a:endParaRPr lang="en-US" sz="4800" dirty="0"/>
          </a:p>
          <a:p>
            <a:pPr rtl="1"/>
            <a:r>
              <a:rPr lang="ar-EG" sz="4800" b="1" dirty="0"/>
              <a:t>	</a:t>
            </a:r>
            <a:endParaRPr lang="en-US" sz="4800" dirty="0"/>
          </a:p>
          <a:p>
            <a:pPr indent="457200" rtl="1">
              <a:lnSpc>
                <a:spcPct val="115000"/>
              </a:lnSpc>
              <a:spcAft>
                <a:spcPts val="1000"/>
              </a:spcAft>
            </a:pP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 مدخل تنمية المجتمعات المحلية</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SA" sz="2400" dirty="0" smtClean="0"/>
              <a:t>      </a:t>
            </a:r>
          </a:p>
          <a:p>
            <a:pPr rtl="1"/>
            <a:r>
              <a:rPr lang="ar-SA" sz="2400" dirty="0" smtClean="0"/>
              <a:t> </a:t>
            </a:r>
            <a:endParaRPr lang="en-US" sz="2400" dirty="0"/>
          </a:p>
          <a:p>
            <a:pPr rtl="1"/>
            <a:endParaRPr lang="en-US" sz="2400" dirty="0"/>
          </a:p>
          <a:p>
            <a:pPr rtl="1"/>
            <a:endParaRPr lang="ar-SA" sz="2400" dirty="0" smtClean="0"/>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67</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
        <p:nvSpPr>
          <p:cNvPr id="3" name="مستطيل 2"/>
          <p:cNvSpPr/>
          <p:nvPr/>
        </p:nvSpPr>
        <p:spPr>
          <a:xfrm>
            <a:off x="228600" y="1443841"/>
            <a:ext cx="8915400" cy="4524315"/>
          </a:xfrm>
          <a:prstGeom prst="rect">
            <a:avLst/>
          </a:prstGeom>
        </p:spPr>
        <p:txBody>
          <a:bodyPr wrap="square">
            <a:spAutoFit/>
          </a:bodyPr>
          <a:lstStyle/>
          <a:p>
            <a:endParaRPr lang="ar-SA" sz="2400" b="1" dirty="0" smtClean="0"/>
          </a:p>
          <a:p>
            <a:r>
              <a:rPr lang="en-US" sz="2400" b="1" dirty="0" smtClean="0"/>
              <a:t>      </a:t>
            </a:r>
            <a:r>
              <a:rPr lang="ar-EG" sz="2400" b="1" dirty="0" smtClean="0"/>
              <a:t> </a:t>
            </a:r>
            <a:r>
              <a:rPr lang="en-US" sz="2400" b="1" dirty="0" smtClean="0"/>
              <a:t> -</a:t>
            </a:r>
            <a:r>
              <a:rPr lang="ar-EG" sz="2400" b="1" dirty="0" smtClean="0"/>
              <a:t>مدخل </a:t>
            </a:r>
            <a:r>
              <a:rPr lang="ar-EG" sz="2400" b="1" dirty="0"/>
              <a:t>تنمية المجتمعات </a:t>
            </a:r>
            <a:r>
              <a:rPr lang="ar-EG" sz="2400" b="1" dirty="0" smtClean="0"/>
              <a:t>المحلية</a:t>
            </a:r>
            <a:endParaRPr lang="en-US" sz="2400" dirty="0"/>
          </a:p>
          <a:p>
            <a:r>
              <a:rPr lang="ar-EG" sz="2400" dirty="0"/>
              <a:t>      يهدف مدخل تنمية </a:t>
            </a:r>
            <a:r>
              <a:rPr lang="ar-EG" sz="2400" dirty="0" err="1" smtClean="0"/>
              <a:t>المجتم</a:t>
            </a:r>
            <a:r>
              <a:rPr lang="ar-SA" sz="2400" dirty="0" smtClean="0"/>
              <a:t>ع</a:t>
            </a:r>
            <a:r>
              <a:rPr lang="ar-EG" sz="2400" dirty="0" smtClean="0"/>
              <a:t> </a:t>
            </a:r>
            <a:r>
              <a:rPr lang="ar-EG" sz="2400" dirty="0"/>
              <a:t>المحلي الي احداث تغييرات اقتصادية واجتماعية وثقافية مقصودة عن طريق </a:t>
            </a:r>
            <a:r>
              <a:rPr lang="ar-EG" sz="2400" dirty="0" smtClean="0"/>
              <a:t>ال</a:t>
            </a:r>
            <a:r>
              <a:rPr lang="ar-SA" sz="2400" dirty="0" smtClean="0"/>
              <a:t>اس</a:t>
            </a:r>
            <a:r>
              <a:rPr lang="ar-EG" sz="2400" dirty="0" err="1" smtClean="0"/>
              <a:t>تفادة</a:t>
            </a:r>
            <a:r>
              <a:rPr lang="ar-EG" sz="2400" dirty="0" smtClean="0"/>
              <a:t> </a:t>
            </a:r>
            <a:r>
              <a:rPr lang="ar-EG" sz="2400" dirty="0"/>
              <a:t>بالطاقات والإمكانيات الموجودة بالمجتمع </a:t>
            </a:r>
            <a:r>
              <a:rPr lang="ar-EG" sz="2400" dirty="0" smtClean="0"/>
              <a:t>وال</a:t>
            </a:r>
            <a:r>
              <a:rPr lang="ar-SA" sz="2400" dirty="0" smtClean="0"/>
              <a:t>ا</a:t>
            </a:r>
            <a:r>
              <a:rPr lang="ar-EG" sz="2400" dirty="0" err="1" smtClean="0"/>
              <a:t>عتماد</a:t>
            </a:r>
            <a:r>
              <a:rPr lang="ar-EG" sz="2400" dirty="0" smtClean="0"/>
              <a:t> </a:t>
            </a:r>
            <a:r>
              <a:rPr lang="ar-EG" sz="2400" dirty="0"/>
              <a:t>علي الجهود المحلية والتعاون بينها وبين الجهود الحكومية في تنفيذ البرامج الموجهة نحو تحسين الأحوال المعيشية </a:t>
            </a:r>
            <a:r>
              <a:rPr lang="ar-EG" sz="2400" dirty="0" smtClean="0"/>
              <a:t>للأفراد</a:t>
            </a:r>
            <a:r>
              <a:rPr lang="ar-SA" sz="2400" dirty="0" smtClean="0"/>
              <a:t> </a:t>
            </a:r>
            <a:r>
              <a:rPr lang="ar-EG" sz="2400" dirty="0" smtClean="0"/>
              <a:t>علي </a:t>
            </a:r>
            <a:r>
              <a:rPr lang="ar-EG" sz="2400" dirty="0"/>
              <a:t>أن يأتي هذا التعاون نتيجة فهم واقتناع لا نتيجة فرض وإلزام.</a:t>
            </a:r>
            <a:endParaRPr lang="en-US" sz="2400" dirty="0"/>
          </a:p>
          <a:p>
            <a:r>
              <a:rPr lang="ar-EG" sz="2400" dirty="0"/>
              <a:t> </a:t>
            </a:r>
            <a:endParaRPr lang="en-US" sz="2400" dirty="0"/>
          </a:p>
          <a:p>
            <a:r>
              <a:rPr lang="ar-EG" sz="2400" dirty="0"/>
              <a:t>     ولتحديد مفهوم تنمية المجتمع حاولت </a:t>
            </a:r>
            <a:r>
              <a:rPr lang="ar-EG" sz="2400" dirty="0" smtClean="0"/>
              <a:t>ال</a:t>
            </a:r>
            <a:r>
              <a:rPr lang="ar-SA" sz="2400" dirty="0" smtClean="0"/>
              <a:t>أ</a:t>
            </a:r>
            <a:r>
              <a:rPr lang="ar-EG" sz="2400" dirty="0" err="1" smtClean="0"/>
              <a:t>مم</a:t>
            </a:r>
            <a:r>
              <a:rPr lang="ar-EG" sz="2400" dirty="0" smtClean="0"/>
              <a:t> </a:t>
            </a:r>
            <a:r>
              <a:rPr lang="ar-EG" sz="2400" dirty="0"/>
              <a:t>المتحدة وضع تعريفين احدهما </a:t>
            </a:r>
            <a:r>
              <a:rPr lang="ar-EG" sz="2400" dirty="0" smtClean="0"/>
              <a:t>ف</a:t>
            </a:r>
            <a:r>
              <a:rPr lang="ar-SA" sz="2400" dirty="0" smtClean="0"/>
              <a:t>ي</a:t>
            </a:r>
            <a:r>
              <a:rPr lang="ar-EG" sz="2400" dirty="0" smtClean="0"/>
              <a:t> </a:t>
            </a:r>
            <a:r>
              <a:rPr lang="ar-EG" sz="2400" dirty="0"/>
              <a:t>سنة 1955 والاخر </a:t>
            </a:r>
            <a:r>
              <a:rPr lang="ar-EG" sz="2400" dirty="0" smtClean="0"/>
              <a:t>ف</a:t>
            </a:r>
            <a:r>
              <a:rPr lang="ar-SA" sz="2400" dirty="0" smtClean="0"/>
              <a:t>ي</a:t>
            </a:r>
            <a:r>
              <a:rPr lang="ar-EG" sz="2400" dirty="0" smtClean="0"/>
              <a:t> </a:t>
            </a:r>
            <a:r>
              <a:rPr lang="ar-EG" sz="2400" dirty="0"/>
              <a:t>سنة 1956 ويشير </a:t>
            </a:r>
            <a:r>
              <a:rPr lang="ar-EG" sz="2400" b="1" dirty="0"/>
              <a:t>التعريف الأول </a:t>
            </a:r>
            <a:r>
              <a:rPr lang="ar-EG" sz="2400" dirty="0"/>
              <a:t>الى أن </a:t>
            </a:r>
            <a:r>
              <a:rPr lang="ar-EG" sz="2400" dirty="0" smtClean="0"/>
              <a:t>تنم</a:t>
            </a:r>
            <a:r>
              <a:rPr lang="ar-SA" sz="2400" dirty="0" smtClean="0"/>
              <a:t>ي</a:t>
            </a:r>
            <a:r>
              <a:rPr lang="ar-EG" sz="2400" dirty="0" smtClean="0"/>
              <a:t>ة </a:t>
            </a:r>
            <a:r>
              <a:rPr lang="ar-EG" sz="2400" dirty="0"/>
              <a:t>المجتمع </a:t>
            </a:r>
            <a:r>
              <a:rPr lang="ar-EG" sz="2400" dirty="0" smtClean="0"/>
              <a:t>ه</a:t>
            </a:r>
            <a:r>
              <a:rPr lang="ar-SA" sz="2400" dirty="0" smtClean="0"/>
              <a:t>ي</a:t>
            </a:r>
            <a:r>
              <a:rPr lang="ar-EG" sz="2400" dirty="0" smtClean="0"/>
              <a:t> </a:t>
            </a:r>
            <a:r>
              <a:rPr lang="ar-EG" sz="2400" dirty="0"/>
              <a:t>"العملية المرسومة لتقدم المجتمع كله اجتماعيا واقتصاديا ، والمعتمدة بأكبر قدر ممكن على مبادرة المجتمع المحلى </a:t>
            </a:r>
            <a:r>
              <a:rPr lang="ar-EG" sz="2400" dirty="0" smtClean="0"/>
              <a:t>و</a:t>
            </a:r>
            <a:r>
              <a:rPr lang="ar-SA" sz="2400" dirty="0" smtClean="0"/>
              <a:t>ا</a:t>
            </a:r>
            <a:r>
              <a:rPr lang="ar-EG" sz="2400" dirty="0" smtClean="0"/>
              <a:t>شراكه</a:t>
            </a:r>
            <a:r>
              <a:rPr lang="ar-EG" sz="2400" dirty="0"/>
              <a:t>"</a:t>
            </a:r>
            <a:endParaRPr lang="en-US" sz="2400" dirty="0"/>
          </a:p>
          <a:p>
            <a:r>
              <a:rPr lang="ar-EG" sz="2400" dirty="0"/>
              <a:t> </a:t>
            </a:r>
            <a:endParaRPr lang="en-US" sz="24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400" dirty="0" smtClean="0"/>
              <a:t>        </a:t>
            </a:r>
            <a:r>
              <a:rPr lang="ar-EG" sz="2400" dirty="0"/>
              <a:t> أما </a:t>
            </a:r>
            <a:r>
              <a:rPr lang="ar-EG" sz="2400" b="1" dirty="0"/>
              <a:t>التعريف</a:t>
            </a:r>
            <a:r>
              <a:rPr lang="ar-EG" sz="2400" dirty="0"/>
              <a:t> </a:t>
            </a:r>
            <a:r>
              <a:rPr lang="ar-EG" sz="2400" b="1" dirty="0" smtClean="0"/>
              <a:t>الثان</a:t>
            </a:r>
            <a:r>
              <a:rPr lang="ar-SA" sz="2400" b="1" dirty="0" smtClean="0"/>
              <a:t>ي</a:t>
            </a:r>
            <a:r>
              <a:rPr lang="ar-EG" sz="2400" dirty="0" smtClean="0"/>
              <a:t> </a:t>
            </a:r>
            <a:r>
              <a:rPr lang="ar-EG" sz="2400" dirty="0"/>
              <a:t>فيشير الى أن تنمية المجتمع </a:t>
            </a:r>
            <a:r>
              <a:rPr lang="ar-EG" sz="2400" dirty="0" smtClean="0"/>
              <a:t>ه</a:t>
            </a:r>
            <a:r>
              <a:rPr lang="ar-SA" sz="2400" dirty="0" smtClean="0"/>
              <a:t>ي</a:t>
            </a:r>
            <a:r>
              <a:rPr lang="ar-EG" sz="2400" dirty="0" smtClean="0"/>
              <a:t> </a:t>
            </a:r>
            <a:r>
              <a:rPr lang="ar-EG" sz="2400" dirty="0"/>
              <a:t>"العملية </a:t>
            </a:r>
            <a:r>
              <a:rPr lang="ar-EG" sz="2400" dirty="0" smtClean="0"/>
              <a:t>الت</a:t>
            </a:r>
            <a:r>
              <a:rPr lang="ar-SA" sz="2400" dirty="0" smtClean="0"/>
              <a:t>ي</a:t>
            </a:r>
            <a:r>
              <a:rPr lang="ar-EG" sz="2400" dirty="0" smtClean="0"/>
              <a:t> </a:t>
            </a:r>
            <a:r>
              <a:rPr lang="ar-EG" sz="2400" dirty="0"/>
              <a:t>تستهدف الربط بين الجهود </a:t>
            </a:r>
            <a:r>
              <a:rPr lang="ar-EG" sz="2400"/>
              <a:t>الأهلية </a:t>
            </a:r>
            <a:r>
              <a:rPr lang="ar-EG" sz="2400" smtClean="0"/>
              <a:t> </a:t>
            </a:r>
            <a:r>
              <a:rPr lang="ar-EG" sz="2400" dirty="0"/>
              <a:t>وجهود السلطات الحكومية لتحسين الظروف الاقتصادية والاجتماعية والثقافية للمجتمعات المحلية ، وتكامل هذه المجتمعات </a:t>
            </a:r>
            <a:r>
              <a:rPr lang="ar-EG" sz="2400" dirty="0" smtClean="0"/>
              <a:t>في</a:t>
            </a:r>
            <a:r>
              <a:rPr lang="ar-SA" sz="2400" dirty="0" smtClean="0"/>
              <a:t> ح</a:t>
            </a:r>
            <a:r>
              <a:rPr lang="ar-EG" sz="2400" dirty="0" err="1" smtClean="0"/>
              <a:t>ياة</a:t>
            </a:r>
            <a:r>
              <a:rPr lang="ar-EG" sz="2400" dirty="0" smtClean="0"/>
              <a:t> </a:t>
            </a:r>
            <a:r>
              <a:rPr lang="ar-EG" sz="2400" dirty="0"/>
              <a:t>الأمم </a:t>
            </a:r>
            <a:r>
              <a:rPr lang="ar-EG" sz="2400" dirty="0" smtClean="0"/>
              <a:t>والشعوب </a:t>
            </a:r>
            <a:r>
              <a:rPr lang="ar-EG" sz="2400" dirty="0"/>
              <a:t>وتمكينها من الاسهام الفعال </a:t>
            </a:r>
            <a:r>
              <a:rPr lang="ar-EG" sz="2400" dirty="0" smtClean="0"/>
              <a:t>ف</a:t>
            </a:r>
            <a:r>
              <a:rPr lang="ar-SA" sz="2400" dirty="0" smtClean="0"/>
              <a:t>ي</a:t>
            </a:r>
            <a:r>
              <a:rPr lang="ar-EG" sz="2400" dirty="0" smtClean="0"/>
              <a:t> </a:t>
            </a:r>
            <a:r>
              <a:rPr lang="ar-EG" sz="2400" dirty="0"/>
              <a:t>التقدم </a:t>
            </a:r>
            <a:r>
              <a:rPr lang="ar-EG" sz="2400" dirty="0" smtClean="0"/>
              <a:t>القوم</a:t>
            </a:r>
            <a:r>
              <a:rPr lang="ar-SA" sz="2400" dirty="0" smtClean="0"/>
              <a:t>ي</a:t>
            </a:r>
            <a:r>
              <a:rPr lang="ar-EG" sz="2400" dirty="0" smtClean="0"/>
              <a:t>".</a:t>
            </a:r>
            <a:r>
              <a:rPr lang="ar-EG" sz="2400" dirty="0"/>
              <a:t> </a:t>
            </a:r>
            <a:endParaRPr lang="ar-SA" sz="2400" dirty="0" smtClean="0"/>
          </a:p>
          <a:p>
            <a:pPr rtl="1"/>
            <a:r>
              <a:rPr lang="ar-SA" sz="2400" dirty="0" smtClean="0"/>
              <a:t>      ووفقا لهذا التعريف الأخير فأن عمليات تنمية المجتمع المحلى تقوم على عنصرين أساسيين أحدهما : مساهمة </a:t>
            </a:r>
            <a:r>
              <a:rPr lang="ar-SA" sz="2400" dirty="0" err="1" smtClean="0"/>
              <a:t>الاهالى</a:t>
            </a:r>
            <a:r>
              <a:rPr lang="ar-SA" sz="2400" dirty="0" smtClean="0"/>
              <a:t> أنفسهم في الجهود المبذولة لتحسين مستوى معيشتهم وثانيهما : توفير </a:t>
            </a:r>
            <a:r>
              <a:rPr lang="ar-SA" sz="2400" dirty="0" err="1" smtClean="0"/>
              <a:t>مايلزم</a:t>
            </a:r>
            <a:r>
              <a:rPr lang="ar-SA" sz="2400" dirty="0" smtClean="0"/>
              <a:t> من الخدمات الفنية وغيرها بطريقة من شأنها تشجيع المبادرة والمساعدة الذاتية والمتبادلة بين عناصر المجتمع وجعل هذه العناصر أكثر فاعلية وجدوى . </a:t>
            </a:r>
          </a:p>
          <a:p>
            <a:pPr rtl="1"/>
            <a:r>
              <a:rPr lang="ar-SA" sz="2400" dirty="0" smtClean="0"/>
              <a:t>         </a:t>
            </a:r>
            <a:r>
              <a:rPr lang="ar-SA" sz="2400" b="1" dirty="0" smtClean="0"/>
              <a:t>ويعرف البعض </a:t>
            </a:r>
            <a:r>
              <a:rPr lang="ar-SA" sz="2400" dirty="0" smtClean="0"/>
              <a:t>تنمية المجتمع بأنها ” العملية التي يتمكن </a:t>
            </a:r>
            <a:r>
              <a:rPr lang="ar-SA" sz="2400" dirty="0" err="1" smtClean="0"/>
              <a:t>بها</a:t>
            </a:r>
            <a:r>
              <a:rPr lang="ar-SA" sz="2400" dirty="0" smtClean="0"/>
              <a:t> المجتمع من تحديد حاجاته وأهدافه وترتيب هذه الحاجات والأهداف بحسب أهميتها ثم </a:t>
            </a:r>
            <a:r>
              <a:rPr lang="ar-SA" sz="2400" dirty="0" err="1" smtClean="0"/>
              <a:t>اذكاء</a:t>
            </a:r>
            <a:r>
              <a:rPr lang="ar-SA" sz="2400" dirty="0" smtClean="0"/>
              <a:t> الثقة والرغبة في العمل لمقابلة هذه الحاجات </a:t>
            </a:r>
            <a:r>
              <a:rPr lang="ar-SA" sz="2400" dirty="0" err="1" smtClean="0"/>
              <a:t>والاهدف</a:t>
            </a:r>
            <a:r>
              <a:rPr lang="ar-SA" sz="2400" dirty="0" smtClean="0"/>
              <a:t> ”</a:t>
            </a:r>
            <a:endParaRPr lang="en-US" sz="2400" dirty="0"/>
          </a:p>
        </p:txBody>
      </p:sp>
    </p:spTree>
    <p:extLst>
      <p:ext uri="{BB962C8B-B14F-4D97-AF65-F5344CB8AC3E}">
        <p14:creationId xmlns="" xmlns:p14="http://schemas.microsoft.com/office/powerpoint/2010/main" val="4412035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dirty="0" smtClean="0"/>
              <a:t> </a:t>
            </a:r>
            <a:r>
              <a:rPr lang="ar-EG" sz="2800" dirty="0" smtClean="0"/>
              <a:t>وتشترك التعريفات السابقة </a:t>
            </a:r>
            <a:r>
              <a:rPr lang="ar-EG" sz="2800" dirty="0" err="1" smtClean="0"/>
              <a:t>ف</a:t>
            </a:r>
            <a:r>
              <a:rPr lang="ar-SA" sz="2800" dirty="0" smtClean="0"/>
              <a:t>ي</a:t>
            </a:r>
            <a:r>
              <a:rPr lang="ar-EG" sz="2800" dirty="0" smtClean="0"/>
              <a:t> تحديد </a:t>
            </a:r>
            <a:r>
              <a:rPr lang="ar-EG" sz="2800" dirty="0" err="1" smtClean="0"/>
              <a:t>ال</a:t>
            </a:r>
            <a:r>
              <a:rPr lang="ar-SA" sz="2800" dirty="0" smtClean="0"/>
              <a:t>أ</a:t>
            </a:r>
            <a:r>
              <a:rPr lang="ar-EG" sz="2800" dirty="0" smtClean="0"/>
              <a:t>هداف الأساسية والعناصر اللازمة لعملية تنمية المجتمع ، ويمكن </a:t>
            </a:r>
            <a:r>
              <a:rPr lang="ar-EG" sz="2800" dirty="0" err="1" smtClean="0"/>
              <a:t>اجمال</a:t>
            </a:r>
            <a:r>
              <a:rPr lang="ar-EG" sz="2800" dirty="0" smtClean="0"/>
              <a:t> هذه </a:t>
            </a:r>
            <a:r>
              <a:rPr lang="ar-EG" sz="2800" dirty="0" err="1" smtClean="0"/>
              <a:t>ال</a:t>
            </a:r>
            <a:r>
              <a:rPr lang="ar-SA" sz="2800" dirty="0" smtClean="0"/>
              <a:t>أ</a:t>
            </a:r>
            <a:r>
              <a:rPr lang="ar-EG" sz="2800" dirty="0" smtClean="0"/>
              <a:t>هداف والعناصر فيما </a:t>
            </a:r>
            <a:r>
              <a:rPr lang="ar-SA" sz="2800" dirty="0" smtClean="0"/>
              <a:t>ي</a:t>
            </a:r>
            <a:r>
              <a:rPr lang="ar-EG" sz="2800" dirty="0" err="1" smtClean="0"/>
              <a:t>لى</a:t>
            </a:r>
            <a:r>
              <a:rPr lang="ar-EG" sz="2800" dirty="0" smtClean="0"/>
              <a:t> :- </a:t>
            </a:r>
            <a:endParaRPr lang="en-US" sz="2800" dirty="0" smtClean="0"/>
          </a:p>
          <a:p>
            <a:pPr rtl="1"/>
            <a:r>
              <a:rPr lang="ar-EG" sz="2800" dirty="0" smtClean="0"/>
              <a:t>1- تهدف تنمية المجتمع </a:t>
            </a:r>
            <a:r>
              <a:rPr lang="ar-EG" sz="2800" dirty="0" err="1" smtClean="0"/>
              <a:t>الى</a:t>
            </a:r>
            <a:r>
              <a:rPr lang="ar-EG" sz="2800" dirty="0" smtClean="0"/>
              <a:t> تحسين الظروف والأوضاع الاقتصادية والاجتماعية والثقافية للمجتمع المحلى مع تحقيق التكامل بين المجتمعات المحلية والمجتمع القوم</a:t>
            </a:r>
            <a:r>
              <a:rPr lang="ar-SA" sz="2800" dirty="0" smtClean="0"/>
              <a:t>ي</a:t>
            </a:r>
            <a:r>
              <a:rPr lang="ar-EG" sz="2800" dirty="0" smtClean="0"/>
              <a:t> </a:t>
            </a:r>
            <a:r>
              <a:rPr lang="ar-SA" sz="2800" dirty="0" smtClean="0"/>
              <a:t>.</a:t>
            </a:r>
            <a:endParaRPr lang="en-US" sz="2800" dirty="0" smtClean="0"/>
          </a:p>
          <a:p>
            <a:pPr rtl="1"/>
            <a:r>
              <a:rPr lang="ar-EG" sz="2800" dirty="0" smtClean="0"/>
              <a:t>2- تعتمد هذه الطريق</a:t>
            </a:r>
            <a:r>
              <a:rPr lang="ar-SA" sz="2800" dirty="0" smtClean="0"/>
              <a:t>ة</a:t>
            </a:r>
            <a:r>
              <a:rPr lang="ar-EG" sz="2800" dirty="0" smtClean="0"/>
              <a:t> على الجهود الذاتية. </a:t>
            </a:r>
            <a:endParaRPr lang="ar-SA" sz="2800" dirty="0" smtClean="0"/>
          </a:p>
          <a:p>
            <a:pPr rtl="1"/>
            <a:r>
              <a:rPr lang="ar-SA" sz="2800" dirty="0" smtClean="0"/>
              <a:t>3</a:t>
            </a:r>
            <a:r>
              <a:rPr lang="ar-EG" sz="2800" dirty="0" smtClean="0"/>
              <a:t>- لا يكفى لتنم</a:t>
            </a:r>
            <a:r>
              <a:rPr lang="ar-SA" sz="2800" dirty="0" smtClean="0"/>
              <a:t>ي</a:t>
            </a:r>
            <a:r>
              <a:rPr lang="ar-EG" sz="2800" dirty="0" smtClean="0"/>
              <a:t>ة المجتمعات المحلية الاقتصار على الجهود المحلية ، بل ينبغ</a:t>
            </a:r>
            <a:r>
              <a:rPr lang="ar-SA" sz="2800" dirty="0" smtClean="0"/>
              <a:t>ي</a:t>
            </a:r>
            <a:r>
              <a:rPr lang="ar-EG" sz="2800" dirty="0" smtClean="0"/>
              <a:t> تدعيم </a:t>
            </a:r>
            <a:r>
              <a:rPr lang="ar-EG" sz="2800" dirty="0" err="1" smtClean="0"/>
              <a:t>المجهودات</a:t>
            </a:r>
            <a:r>
              <a:rPr lang="ar-EG" sz="2800" dirty="0" smtClean="0"/>
              <a:t> </a:t>
            </a:r>
            <a:r>
              <a:rPr lang="ar-EG" sz="2800" dirty="0" err="1" smtClean="0"/>
              <a:t>ال</a:t>
            </a:r>
            <a:r>
              <a:rPr lang="ar-SA" sz="2800" dirty="0" smtClean="0"/>
              <a:t>أ</a:t>
            </a:r>
            <a:r>
              <a:rPr lang="ar-EG" sz="2800" dirty="0" err="1" smtClean="0"/>
              <a:t>هلية</a:t>
            </a:r>
            <a:r>
              <a:rPr lang="ar-EG" sz="2800" dirty="0" smtClean="0"/>
              <a:t> للمجتمع المحلى </a:t>
            </a:r>
            <a:r>
              <a:rPr lang="ar-EG" sz="2800" dirty="0" err="1" smtClean="0"/>
              <a:t>بالمجهودات</a:t>
            </a:r>
            <a:r>
              <a:rPr lang="ar-EG" sz="2800" dirty="0" smtClean="0"/>
              <a:t> الحكومية</a:t>
            </a:r>
            <a:endParaRPr lang="ar-SA" sz="2800"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533400" y="1371600"/>
            <a:ext cx="8915400" cy="4830763"/>
          </a:xfrm>
        </p:spPr>
        <p:txBody>
          <a:bodyPr/>
          <a:lstStyle/>
          <a:p>
            <a:pPr rtl="1"/>
            <a:r>
              <a:rPr lang="ar-EG" sz="2400" dirty="0" smtClean="0"/>
              <a:t>    </a:t>
            </a:r>
            <a:r>
              <a:rPr lang="ar-EG" sz="2800" dirty="0"/>
              <a:t>4</a:t>
            </a:r>
            <a:r>
              <a:rPr lang="ar-EG" sz="2400" dirty="0"/>
              <a:t>- يهتم منهج تنمية المجتمع بتنمية الطاقات البشرية.</a:t>
            </a:r>
            <a:endParaRPr lang="en-US" sz="2400" dirty="0"/>
          </a:p>
          <a:p>
            <a:pPr rtl="1"/>
            <a:r>
              <a:rPr lang="ar-SA" sz="2400" dirty="0" smtClean="0"/>
              <a:t>    5</a:t>
            </a:r>
            <a:r>
              <a:rPr lang="ar-EG" sz="2400" dirty="0" smtClean="0"/>
              <a:t>- </a:t>
            </a:r>
            <a:r>
              <a:rPr lang="ar-EG" sz="2400" dirty="0"/>
              <a:t>لا يمكن النظر </a:t>
            </a:r>
            <a:r>
              <a:rPr lang="ar-EG" sz="2400" dirty="0" err="1" smtClean="0"/>
              <a:t>الى</a:t>
            </a:r>
            <a:r>
              <a:rPr lang="ar-EG" sz="2400" dirty="0" smtClean="0"/>
              <a:t> </a:t>
            </a:r>
            <a:r>
              <a:rPr lang="ar-EG" sz="2400" dirty="0"/>
              <a:t>المجتمع على أنها عملية قائمة </a:t>
            </a:r>
            <a:r>
              <a:rPr lang="ar-EG" sz="2400" dirty="0" smtClean="0"/>
              <a:t>بذاتها</a:t>
            </a:r>
            <a:r>
              <a:rPr lang="ar-SA" sz="2400" dirty="0" smtClean="0"/>
              <a:t> </a:t>
            </a:r>
            <a:r>
              <a:rPr lang="ar-EG" sz="2400" dirty="0" smtClean="0"/>
              <a:t>وإنما </a:t>
            </a:r>
            <a:r>
              <a:rPr lang="ar-EG" sz="2400" dirty="0" err="1" smtClean="0"/>
              <a:t>ه</a:t>
            </a:r>
            <a:r>
              <a:rPr lang="ar-SA" sz="2400" dirty="0" smtClean="0"/>
              <a:t>ي </a:t>
            </a:r>
            <a:r>
              <a:rPr lang="ar-EG" sz="2400" dirty="0" smtClean="0"/>
              <a:t>جزء</a:t>
            </a:r>
            <a:r>
              <a:rPr lang="ar-SA" sz="2400" dirty="0" smtClean="0"/>
              <a:t> </a:t>
            </a:r>
            <a:r>
              <a:rPr lang="ar-EG" sz="2400" dirty="0" smtClean="0"/>
              <a:t>من </a:t>
            </a:r>
            <a:r>
              <a:rPr lang="ar-EG" sz="2400" dirty="0"/>
              <a:t>خطة </a:t>
            </a:r>
            <a:r>
              <a:rPr lang="ar-SA" sz="2400" dirty="0" smtClean="0"/>
              <a:t>     </a:t>
            </a:r>
            <a:r>
              <a:rPr lang="ar-EG" sz="2400" dirty="0" smtClean="0"/>
              <a:t>قومية عامة </a:t>
            </a:r>
            <a:r>
              <a:rPr lang="ar-EG" sz="2400" dirty="0"/>
              <a:t>تستهدف رفاهية المواطنين على المستويات المحلية والقومية</a:t>
            </a:r>
            <a:r>
              <a:rPr lang="ar-EG" sz="2400" dirty="0" smtClean="0"/>
              <a:t>.</a:t>
            </a:r>
            <a:r>
              <a:rPr lang="ar-EG" sz="2400" dirty="0"/>
              <a:t> </a:t>
            </a:r>
            <a:endParaRPr lang="ar-SA" sz="2400" dirty="0" smtClean="0"/>
          </a:p>
          <a:p>
            <a:pPr rtl="1"/>
            <a:r>
              <a:rPr lang="ar-SA" sz="2400" dirty="0" smtClean="0"/>
              <a:t>       ويقوم مدخل تنمية المجتمع المحلى على مجموعة قيم ومبررات اجتماعية وحضارية </a:t>
            </a:r>
            <a:r>
              <a:rPr lang="ar-SA" sz="2400" dirty="0" err="1" smtClean="0"/>
              <a:t>فى</a:t>
            </a:r>
            <a:r>
              <a:rPr lang="ar-SA" sz="2400" dirty="0" smtClean="0"/>
              <a:t> حياة المجتمع الحديث من أهمها :</a:t>
            </a:r>
          </a:p>
          <a:p>
            <a:pPr rtl="1"/>
            <a:r>
              <a:rPr lang="ar-SA" sz="2400" dirty="0" smtClean="0"/>
              <a:t>       1 – المفهوم </a:t>
            </a:r>
            <a:r>
              <a:rPr lang="ar-SA" sz="2400" dirty="0" err="1" smtClean="0"/>
              <a:t>الديموقراطى</a:t>
            </a:r>
            <a:r>
              <a:rPr lang="ar-SA" sz="2400" dirty="0" smtClean="0"/>
              <a:t> للحياة .</a:t>
            </a:r>
          </a:p>
          <a:p>
            <a:pPr rtl="1"/>
            <a:r>
              <a:rPr lang="ar-SA" sz="2400" dirty="0" smtClean="0"/>
              <a:t>       2 – تبلور مفهوم العدالة الاجتماعية </a:t>
            </a:r>
            <a:r>
              <a:rPr lang="ar-SA" sz="2400" dirty="0" err="1" smtClean="0"/>
              <a:t>فى</a:t>
            </a:r>
            <a:r>
              <a:rPr lang="ar-SA" sz="2400" dirty="0" smtClean="0"/>
              <a:t> المجتمع الحديث .</a:t>
            </a:r>
          </a:p>
          <a:p>
            <a:pPr rtl="1"/>
            <a:r>
              <a:rPr lang="ar-SA" sz="2400" dirty="0" smtClean="0"/>
              <a:t>       3  – الاعتقاد بأن التغيير السليم هو الذي ينبثق من المجتمع ولا يفرض عليه .</a:t>
            </a:r>
          </a:p>
          <a:p>
            <a:pPr rtl="1"/>
            <a:r>
              <a:rPr lang="ar-SA" sz="2400" dirty="0" smtClean="0"/>
              <a:t>      4- </a:t>
            </a:r>
            <a:r>
              <a:rPr lang="ar-SA" sz="2400" dirty="0" err="1" smtClean="0"/>
              <a:t>اثراء</a:t>
            </a:r>
            <a:r>
              <a:rPr lang="ar-SA" sz="2400" dirty="0" smtClean="0"/>
              <a:t> الحياة وتعميقها واستمرار تجددها وتطورها عن طريق التفاعل المستمر بين قوى المجتمع الكبير وقوى المجتمعات المحلية .</a:t>
            </a:r>
          </a:p>
          <a:p>
            <a:pPr rtl="1"/>
            <a:endParaRPr lang="ar-SA" sz="2400" dirty="0" smtClean="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 xmlns:p14="http://schemas.microsoft.com/office/powerpoint/2010/main" val="204835394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   </a:t>
            </a:r>
            <a:r>
              <a:rPr lang="ar-EG" sz="2800" b="1" dirty="0" smtClean="0"/>
              <a:t>– تكامل الجهود الحكومية وال</a:t>
            </a:r>
            <a:r>
              <a:rPr lang="ar-SA" sz="2800" b="1" dirty="0" smtClean="0"/>
              <a:t>ا</a:t>
            </a:r>
            <a:r>
              <a:rPr lang="ar-EG" sz="2800" b="1" dirty="0" err="1" smtClean="0"/>
              <a:t>هلية</a:t>
            </a:r>
            <a:r>
              <a:rPr lang="ar-EG" sz="2800" b="1" dirty="0" smtClean="0"/>
              <a:t> </a:t>
            </a:r>
            <a:endParaRPr lang="en-US" sz="2800" dirty="0" smtClean="0"/>
          </a:p>
          <a:p>
            <a:pPr rtl="1"/>
            <a:r>
              <a:rPr lang="ar-EG" sz="2800" b="1" dirty="0" smtClean="0"/>
              <a:t>    </a:t>
            </a:r>
            <a:r>
              <a:rPr lang="ar-EG" sz="2800" dirty="0" smtClean="0"/>
              <a:t>يتضح من العرض السابق أن الالتقاء بين </a:t>
            </a:r>
            <a:r>
              <a:rPr lang="ar-EG" sz="2800" dirty="0" err="1" smtClean="0"/>
              <a:t>ال</a:t>
            </a:r>
            <a:r>
              <a:rPr lang="ar-SA" sz="2800" dirty="0" smtClean="0"/>
              <a:t>أ</a:t>
            </a:r>
            <a:r>
              <a:rPr lang="ar-EG" sz="2800" dirty="0" err="1" smtClean="0"/>
              <a:t>جهزة</a:t>
            </a:r>
            <a:r>
              <a:rPr lang="ar-EG" sz="2800" dirty="0" smtClean="0"/>
              <a:t> الحكومية والهيئات الأهلية يعتبر أمرا ضروريا لتحقيق أهداف التنمية الاجتماعية .</a:t>
            </a:r>
            <a:endParaRPr lang="en-US" sz="2800" dirty="0" smtClean="0"/>
          </a:p>
          <a:p>
            <a:pPr rtl="1"/>
            <a:r>
              <a:rPr lang="ar-EG" sz="2800" dirty="0" smtClean="0"/>
              <a:t>       ويمكن تحديد مسئولية </a:t>
            </a:r>
            <a:r>
              <a:rPr lang="ar-EG" sz="2800" dirty="0" err="1" smtClean="0"/>
              <a:t>ال</a:t>
            </a:r>
            <a:r>
              <a:rPr lang="ar-SA" sz="2800" dirty="0" smtClean="0"/>
              <a:t>ا</a:t>
            </a:r>
            <a:r>
              <a:rPr lang="ar-EG" sz="2800" dirty="0" err="1" smtClean="0"/>
              <a:t>جهزة</a:t>
            </a:r>
            <a:r>
              <a:rPr lang="ar-EG" sz="2800" dirty="0" smtClean="0"/>
              <a:t> التنفيذية المحلية فيما </a:t>
            </a:r>
            <a:r>
              <a:rPr lang="ar-SA" sz="2800" dirty="0" smtClean="0"/>
              <a:t>ي</a:t>
            </a:r>
            <a:r>
              <a:rPr lang="ar-EG" sz="2800" dirty="0" err="1" smtClean="0"/>
              <a:t>لى</a:t>
            </a:r>
            <a:r>
              <a:rPr lang="ar-EG" sz="2800" dirty="0" smtClean="0"/>
              <a:t> :-</a:t>
            </a:r>
            <a:endParaRPr lang="en-US" sz="2800" dirty="0" smtClean="0"/>
          </a:p>
          <a:p>
            <a:pPr rtl="1"/>
            <a:r>
              <a:rPr lang="ar-EG" sz="2800" b="1" dirty="0" smtClean="0"/>
              <a:t>1- المباد</a:t>
            </a:r>
            <a:r>
              <a:rPr lang="ar-SA" sz="2800" b="1" dirty="0" smtClean="0"/>
              <a:t>أ</a:t>
            </a:r>
            <a:r>
              <a:rPr lang="ar-EG" sz="2800" b="1" dirty="0" smtClean="0"/>
              <a:t>ة </a:t>
            </a:r>
            <a:r>
              <a:rPr lang="ar-SA" sz="2800" b="1" dirty="0" smtClean="0"/>
              <a:t>:</a:t>
            </a:r>
            <a:r>
              <a:rPr lang="ar-EG" sz="2800" dirty="0" smtClean="0"/>
              <a:t>  وللجهاز التنفيذ</a:t>
            </a:r>
            <a:r>
              <a:rPr lang="ar-SA" sz="2800" dirty="0" smtClean="0"/>
              <a:t>ي</a:t>
            </a:r>
            <a:r>
              <a:rPr lang="ar-EG" sz="2800" dirty="0" smtClean="0"/>
              <a:t> على مستوى المحليات مسئولية أساسية </a:t>
            </a:r>
            <a:r>
              <a:rPr lang="ar-EG" sz="2800" dirty="0" err="1" smtClean="0"/>
              <a:t>فى</a:t>
            </a:r>
            <a:r>
              <a:rPr lang="ar-EG" sz="2800" dirty="0" smtClean="0"/>
              <a:t> دفع </a:t>
            </a:r>
            <a:r>
              <a:rPr lang="ar-EG" sz="2800" dirty="0" err="1" smtClean="0"/>
              <a:t>ال</a:t>
            </a:r>
            <a:r>
              <a:rPr lang="ar-SA" sz="2800" dirty="0" smtClean="0"/>
              <a:t>أف</a:t>
            </a:r>
            <a:r>
              <a:rPr lang="ar-EG" sz="2800" dirty="0" smtClean="0"/>
              <a:t>راد والجماعات نحو المباد</a:t>
            </a:r>
            <a:r>
              <a:rPr lang="ar-SA" sz="2800" dirty="0" smtClean="0"/>
              <a:t>أ</a:t>
            </a:r>
            <a:r>
              <a:rPr lang="ar-EG" sz="2800" dirty="0" smtClean="0"/>
              <a:t>ة والمشاركة </a:t>
            </a:r>
            <a:r>
              <a:rPr lang="ar-EG" sz="2800" dirty="0" err="1" smtClean="0"/>
              <a:t>ف</a:t>
            </a:r>
            <a:r>
              <a:rPr lang="ar-SA" sz="2800" dirty="0" smtClean="0"/>
              <a:t>ي</a:t>
            </a:r>
            <a:r>
              <a:rPr lang="ar-EG" sz="2800" dirty="0" smtClean="0"/>
              <a:t> اقتراح </a:t>
            </a:r>
            <a:r>
              <a:rPr lang="ar-EG" sz="2800" dirty="0" err="1" smtClean="0"/>
              <a:t>وانشاء</a:t>
            </a:r>
            <a:r>
              <a:rPr lang="ar-EG" sz="2800" dirty="0" smtClean="0"/>
              <a:t> مشروعات الخدمات </a:t>
            </a:r>
            <a:r>
              <a:rPr lang="ar-EG" dirty="0" smtClean="0"/>
              <a:t>.</a:t>
            </a:r>
            <a:r>
              <a:rPr lang="ar-EG" b="1" dirty="0" smtClean="0"/>
              <a:t> </a:t>
            </a:r>
            <a:endParaRPr lang="ar-SA" b="1" dirty="0" smtClean="0"/>
          </a:p>
          <a:p>
            <a:pPr rtl="1"/>
            <a:r>
              <a:rPr lang="ar-EG" sz="2800" b="1" dirty="0" smtClean="0"/>
              <a:t>2- التخطيط :</a:t>
            </a:r>
            <a:r>
              <a:rPr lang="ar-EG" sz="2800" dirty="0" smtClean="0"/>
              <a:t> على الأجهزة التنفيذية </a:t>
            </a:r>
            <a:r>
              <a:rPr lang="ar-EG" sz="2800" dirty="0" err="1" smtClean="0"/>
              <a:t>م</a:t>
            </a:r>
            <a:r>
              <a:rPr lang="ar-SA" sz="2800" dirty="0" err="1" smtClean="0"/>
              <a:t>سؤو</a:t>
            </a:r>
            <a:r>
              <a:rPr lang="ar-EG" sz="2800" dirty="0" err="1" smtClean="0"/>
              <a:t>لية</a:t>
            </a:r>
            <a:r>
              <a:rPr lang="ar-EG" sz="2800" dirty="0" smtClean="0"/>
              <a:t> مزدوجة بالنسبة لعمليات التخطيط أحدهما على مستوى الخطة القومية </a:t>
            </a:r>
            <a:r>
              <a:rPr lang="ar-EG" sz="2800" dirty="0" err="1" smtClean="0"/>
              <a:t>والاخرى</a:t>
            </a:r>
            <a:r>
              <a:rPr lang="ar-EG" sz="2800" dirty="0" smtClean="0"/>
              <a:t> على مستوى الخطة المحلية</a:t>
            </a:r>
            <a:r>
              <a:rPr lang="ar-EG" dirty="0" smtClean="0"/>
              <a:t>.</a:t>
            </a:r>
            <a:endParaRPr lang="en-US" dirty="0" smtClean="0"/>
          </a:p>
          <a:p>
            <a:pPr rtl="1"/>
            <a:endParaRPr lang="en-US" dirty="0" smtClean="0"/>
          </a:p>
          <a:p>
            <a:pPr rtl="1"/>
            <a:r>
              <a:rPr lang="ar-EG" dirty="0" smtClean="0"/>
              <a:t>    </a:t>
            </a:r>
            <a:endParaRPr lang="ar-SA"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381000" y="-647700"/>
            <a:ext cx="8877300" cy="2019300"/>
          </a:xfrm>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762000" y="1524000"/>
            <a:ext cx="8915400" cy="4525963"/>
          </a:xfrm>
        </p:spPr>
        <p:txBody>
          <a:bodyPr/>
          <a:lstStyle/>
          <a:p>
            <a:pPr rtl="1"/>
            <a:r>
              <a:rPr lang="ar-SA" sz="2400" b="1" dirty="0" smtClean="0"/>
              <a:t>    </a:t>
            </a:r>
          </a:p>
          <a:p>
            <a:pPr rtl="1"/>
            <a:r>
              <a:rPr lang="ar-SA" sz="2400" b="1" dirty="0" smtClean="0"/>
              <a:t> 3-</a:t>
            </a:r>
            <a:r>
              <a:rPr lang="ar-EG" sz="2400" b="1" dirty="0" smtClean="0"/>
              <a:t> التنظيم : </a:t>
            </a:r>
            <a:r>
              <a:rPr lang="ar-EG" sz="2400" dirty="0" smtClean="0"/>
              <a:t>يتولى الجهاز التنفيذ</a:t>
            </a:r>
            <a:r>
              <a:rPr lang="ar-SA" sz="2400" dirty="0" smtClean="0"/>
              <a:t>ي</a:t>
            </a:r>
            <a:r>
              <a:rPr lang="ar-EG" sz="2400" dirty="0" smtClean="0"/>
              <a:t> على مستوى المحليات وضع التنظيم </a:t>
            </a:r>
            <a:r>
              <a:rPr lang="ar-SA" sz="2400" dirty="0" err="1" smtClean="0"/>
              <a:t>الذى</a:t>
            </a:r>
            <a:r>
              <a:rPr lang="ar-SA" sz="2400" dirty="0" smtClean="0"/>
              <a:t> ي</a:t>
            </a:r>
            <a:r>
              <a:rPr lang="ar-EG" sz="2400" dirty="0" err="1" smtClean="0"/>
              <a:t>تلائم</a:t>
            </a:r>
            <a:r>
              <a:rPr lang="ar-EG" sz="2400" dirty="0" smtClean="0"/>
              <a:t> مع المشروعات الملتزم بتنفيذها . </a:t>
            </a:r>
            <a:endParaRPr lang="en-US" sz="2400" dirty="0" smtClean="0"/>
          </a:p>
          <a:p>
            <a:pPr rtl="1"/>
            <a:r>
              <a:rPr lang="ar-SA" sz="2400" b="1" smtClean="0"/>
              <a:t> 4</a:t>
            </a:r>
            <a:r>
              <a:rPr lang="ar-EG" sz="2400" b="1" dirty="0" smtClean="0"/>
              <a:t>- </a:t>
            </a:r>
            <a:r>
              <a:rPr lang="ar-EG" sz="2400" b="1" dirty="0"/>
              <a:t>اتخاذ القرارات </a:t>
            </a:r>
            <a:r>
              <a:rPr lang="ar-EG" sz="2400" b="1" dirty="0" smtClean="0"/>
              <a:t>:</a:t>
            </a:r>
            <a:r>
              <a:rPr lang="ar-SA" sz="2400" b="1" dirty="0" smtClean="0"/>
              <a:t> </a:t>
            </a:r>
            <a:r>
              <a:rPr lang="ar-EG" sz="2400" dirty="0" smtClean="0"/>
              <a:t>على </a:t>
            </a:r>
            <a:r>
              <a:rPr lang="ar-EG" sz="2400" dirty="0"/>
              <a:t>الأجهزة التنفيذية مسئولية اتخاذ القرارات </a:t>
            </a:r>
            <a:r>
              <a:rPr lang="ar-EG" sz="2400" dirty="0" smtClean="0"/>
              <a:t>الت</a:t>
            </a:r>
            <a:r>
              <a:rPr lang="ar-SA" sz="2400" dirty="0" smtClean="0"/>
              <a:t>ي</a:t>
            </a:r>
            <a:r>
              <a:rPr lang="ar-EG" sz="2400" dirty="0" smtClean="0"/>
              <a:t> </a:t>
            </a:r>
            <a:r>
              <a:rPr lang="ar-EG" sz="2400" dirty="0"/>
              <a:t>تضمن مستوى الاداء </a:t>
            </a:r>
            <a:r>
              <a:rPr lang="ar-EG" sz="2400" dirty="0" smtClean="0"/>
              <a:t>الفن</a:t>
            </a:r>
            <a:r>
              <a:rPr lang="ar-SA" sz="2400" dirty="0" smtClean="0"/>
              <a:t>ي</a:t>
            </a:r>
            <a:r>
              <a:rPr lang="ar-EG" sz="2400" dirty="0" smtClean="0"/>
              <a:t> </a:t>
            </a:r>
            <a:r>
              <a:rPr lang="ar-EG" sz="2400" dirty="0"/>
              <a:t>للمشروع ، والقرارات المتعلقة بشئونه الداخلية </a:t>
            </a:r>
            <a:r>
              <a:rPr lang="ar-EG" sz="2400" dirty="0" smtClean="0"/>
              <a:t>.</a:t>
            </a:r>
            <a:r>
              <a:rPr lang="ar-EG" sz="2400" dirty="0"/>
              <a:t> </a:t>
            </a:r>
            <a:endParaRPr lang="en-US" sz="2400" dirty="0"/>
          </a:p>
          <a:p>
            <a:pPr rtl="1"/>
            <a:r>
              <a:rPr lang="ar-SA" sz="2400" b="1" dirty="0" smtClean="0"/>
              <a:t>5</a:t>
            </a:r>
            <a:r>
              <a:rPr lang="ar-EG" sz="2400" b="1" dirty="0" smtClean="0"/>
              <a:t>- </a:t>
            </a:r>
            <a:r>
              <a:rPr lang="ar-EG" sz="2400" b="1" dirty="0"/>
              <a:t>التوظيف </a:t>
            </a:r>
            <a:r>
              <a:rPr lang="ar-EG" sz="2400" b="1" dirty="0" smtClean="0"/>
              <a:t>:</a:t>
            </a:r>
            <a:r>
              <a:rPr lang="ar-EG" sz="2400" dirty="0" smtClean="0"/>
              <a:t> </a:t>
            </a:r>
            <a:r>
              <a:rPr lang="ar-EG" sz="2400" dirty="0"/>
              <a:t>تتضمن مسئولية </a:t>
            </a:r>
            <a:r>
              <a:rPr lang="ar-EG" sz="2400" dirty="0" smtClean="0"/>
              <a:t>الجهاز التنفيذ</a:t>
            </a:r>
            <a:r>
              <a:rPr lang="ar-SA" sz="2400" dirty="0" smtClean="0"/>
              <a:t>ي</a:t>
            </a:r>
            <a:r>
              <a:rPr lang="ar-EG" sz="2400" dirty="0" smtClean="0"/>
              <a:t> </a:t>
            </a:r>
            <a:r>
              <a:rPr lang="ar-EG" sz="2400" dirty="0"/>
              <a:t>حصر الأعمال المرتبطة بمشروعات التنمية الاجتماعية على المستوى المحلى ، وتحديد الوظائف اللازمة لأدائها ، ووضع واعداد المواصفات الضرورية لكل وظيفة </a:t>
            </a:r>
            <a:r>
              <a:rPr lang="ar-EG" sz="2400" dirty="0" smtClean="0"/>
              <a:t>.</a:t>
            </a:r>
            <a:endParaRPr lang="ar-SA" sz="2400" dirty="0" smtClean="0"/>
          </a:p>
          <a:p>
            <a:pPr rtl="1"/>
            <a:r>
              <a:rPr lang="ar-SA" sz="2400" b="1" dirty="0"/>
              <a:t>6</a:t>
            </a:r>
            <a:r>
              <a:rPr lang="ar-EG" sz="2400" b="1" dirty="0" smtClean="0"/>
              <a:t> </a:t>
            </a:r>
            <a:r>
              <a:rPr lang="ar-EG" sz="2400" b="1" dirty="0"/>
              <a:t>- التدريب : </a:t>
            </a:r>
            <a:r>
              <a:rPr lang="ar-EG" sz="2400" dirty="0" smtClean="0"/>
              <a:t>على </a:t>
            </a:r>
            <a:r>
              <a:rPr lang="ar-EG" sz="2400" dirty="0"/>
              <a:t>الجهاز </a:t>
            </a:r>
            <a:r>
              <a:rPr lang="ar-EG" sz="2400" dirty="0" smtClean="0"/>
              <a:t>التنفيذ</a:t>
            </a:r>
            <a:r>
              <a:rPr lang="ar-SA" sz="2400" dirty="0" smtClean="0"/>
              <a:t>ي</a:t>
            </a:r>
            <a:r>
              <a:rPr lang="ar-EG" sz="2400" dirty="0" smtClean="0"/>
              <a:t> </a:t>
            </a:r>
            <a:r>
              <a:rPr lang="ar-EG" sz="2400" dirty="0"/>
              <a:t>مسئولية اعداد برامج تدريبية على المستوى المحلى بغرض تدريب العاملين على القيام بما سيوكل إليهم من أعمال .</a:t>
            </a:r>
            <a:endParaRPr lang="en-US" sz="2400" dirty="0"/>
          </a:p>
          <a:p>
            <a:pPr rtl="1"/>
            <a:r>
              <a:rPr lang="ar-EG" sz="2400" dirty="0"/>
              <a:t> </a:t>
            </a:r>
            <a:endParaRPr lang="en-US" sz="2400" dirty="0"/>
          </a:p>
          <a:p>
            <a:pPr rtl="1"/>
            <a:endParaRPr lang="en-US" sz="2400" dirty="0"/>
          </a:p>
          <a:p>
            <a:pPr rtl="1"/>
            <a:r>
              <a:rPr lang="ar-EG" sz="2400" dirty="0"/>
              <a:t> </a:t>
            </a:r>
            <a:endParaRPr lang="en-US" sz="2400" dirty="0"/>
          </a:p>
          <a:p>
            <a:pPr rtl="1"/>
            <a:endParaRPr lang="en-US" sz="2400" dirty="0"/>
          </a:p>
          <a:p>
            <a:pPr rtl="1"/>
            <a:endParaRPr lang="en-US" sz="2800" dirty="0" smtClean="0">
              <a:ea typeface="Calibri"/>
              <a:cs typeface="Arial"/>
            </a:endParaRPr>
          </a:p>
        </p:txBody>
      </p:sp>
      <p:sp>
        <p:nvSpPr>
          <p:cNvPr id="5" name="مستطيل 4"/>
          <p:cNvSpPr/>
          <p:nvPr/>
        </p:nvSpPr>
        <p:spPr>
          <a:xfrm>
            <a:off x="228600" y="838200"/>
            <a:ext cx="9601200" cy="1446550"/>
          </a:xfrm>
          <a:prstGeom prst="rect">
            <a:avLst/>
          </a:prstGeom>
        </p:spPr>
        <p:txBody>
          <a:bodyPr wrap="square">
            <a:spAutoFit/>
          </a:bodyPr>
          <a:lstStyle/>
          <a:p>
            <a:r>
              <a:rPr lang="ar-SA" sz="1600" dirty="0"/>
              <a:t> </a:t>
            </a:r>
            <a:endParaRPr lang="ar-SA" sz="1600" dirty="0" smtClean="0"/>
          </a:p>
          <a:p>
            <a:endParaRPr lang="ar-SA" sz="2400" dirty="0"/>
          </a:p>
          <a:p>
            <a:endParaRPr lang="ar-SA" sz="2400" dirty="0"/>
          </a:p>
          <a:p>
            <a:r>
              <a:rPr lang="ar-SA" sz="2400" dirty="0" smtClean="0"/>
              <a:t>     </a:t>
            </a:r>
            <a:r>
              <a:rPr lang="ar-EG" sz="2400" dirty="0" smtClean="0"/>
              <a:t>     </a:t>
            </a:r>
            <a:endParaRPr lang="ar-SA" sz="2400" dirty="0"/>
          </a:p>
        </p:txBody>
      </p:sp>
    </p:spTree>
    <p:extLst>
      <p:ext uri="{BB962C8B-B14F-4D97-AF65-F5344CB8AC3E}">
        <p14:creationId xmlns="" xmlns:p14="http://schemas.microsoft.com/office/powerpoint/2010/main" val="38598241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a:xfrm>
            <a:off x="762000" y="1332701"/>
            <a:ext cx="8915400" cy="4525963"/>
          </a:xfrm>
        </p:spPr>
        <p:txBody>
          <a:bodyPr/>
          <a:lstStyle/>
          <a:p>
            <a:pPr rtl="1"/>
            <a:r>
              <a:rPr lang="ar-SA" sz="2400" dirty="0" smtClean="0"/>
              <a:t>       </a:t>
            </a:r>
          </a:p>
          <a:p>
            <a:pPr rtl="1"/>
            <a:endParaRPr lang="ar-SA" sz="2400" dirty="0" smtClean="0"/>
          </a:p>
        </p:txBody>
      </p:sp>
      <p:sp>
        <p:nvSpPr>
          <p:cNvPr id="4" name="مستطيل 3"/>
          <p:cNvSpPr/>
          <p:nvPr/>
        </p:nvSpPr>
        <p:spPr>
          <a:xfrm>
            <a:off x="990600" y="1087304"/>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
        <p:nvSpPr>
          <p:cNvPr id="5" name="مستطيل 4"/>
          <p:cNvSpPr/>
          <p:nvPr/>
        </p:nvSpPr>
        <p:spPr>
          <a:xfrm>
            <a:off x="533400" y="1295400"/>
            <a:ext cx="9067800" cy="3539430"/>
          </a:xfrm>
          <a:prstGeom prst="rect">
            <a:avLst/>
          </a:prstGeom>
        </p:spPr>
        <p:txBody>
          <a:bodyPr wrap="square">
            <a:spAutoFit/>
          </a:bodyPr>
          <a:lstStyle/>
          <a:p>
            <a:r>
              <a:rPr lang="ar-EG" sz="2800" dirty="0"/>
              <a:t> </a:t>
            </a:r>
            <a:endParaRPr lang="en-US" sz="2800" dirty="0"/>
          </a:p>
          <a:p>
            <a:r>
              <a:rPr lang="ar-SA" sz="2800" b="1" dirty="0" smtClean="0"/>
              <a:t>7</a:t>
            </a:r>
            <a:r>
              <a:rPr lang="ar-EG" sz="2800" b="1" dirty="0" smtClean="0"/>
              <a:t>- </a:t>
            </a:r>
            <a:r>
              <a:rPr lang="ar-EG" sz="2800" b="1" dirty="0"/>
              <a:t>التنفيذ </a:t>
            </a:r>
            <a:r>
              <a:rPr lang="ar-EG" sz="2800" b="1" dirty="0" smtClean="0"/>
              <a:t>: </a:t>
            </a:r>
            <a:r>
              <a:rPr lang="ar-SA" sz="2800" dirty="0" smtClean="0"/>
              <a:t> عل</a:t>
            </a:r>
            <a:r>
              <a:rPr lang="ar-EG" sz="2800" dirty="0" smtClean="0"/>
              <a:t>ى </a:t>
            </a:r>
            <a:r>
              <a:rPr lang="ar-EG" sz="2800" dirty="0"/>
              <a:t>الأجهزة التنفيذية دراسة ووضع البرامج التنفيذية طبقا </a:t>
            </a:r>
            <a:r>
              <a:rPr lang="ar-EG" sz="2800" dirty="0" err="1"/>
              <a:t>للامكانيات</a:t>
            </a:r>
            <a:r>
              <a:rPr lang="ar-EG" sz="2800" dirty="0"/>
              <a:t> المتاحة والممكنة بما يحقق الترابط والتكامل والتنسيق بين مشروعات التنمية الاجتماعية على مستوى </a:t>
            </a:r>
            <a:r>
              <a:rPr lang="ar-EG" sz="2800"/>
              <a:t>المحليات </a:t>
            </a:r>
            <a:r>
              <a:rPr lang="ar-EG" sz="2800" smtClean="0"/>
              <a:t>وإعداد </a:t>
            </a:r>
            <a:r>
              <a:rPr lang="ar-EG" sz="2800" dirty="0"/>
              <a:t>الجداول الزمنية اللازمة لتنفيذ المشروعات على مراحل .  </a:t>
            </a:r>
            <a:endParaRPr lang="en-US" sz="2800" dirty="0"/>
          </a:p>
          <a:p>
            <a:r>
              <a:rPr lang="ar-EG" sz="2800" b="1" dirty="0"/>
              <a:t>8- المتابعة والتقويم </a:t>
            </a:r>
            <a:r>
              <a:rPr lang="ar-EG" sz="2800" b="1" dirty="0" smtClean="0"/>
              <a:t>:</a:t>
            </a:r>
            <a:r>
              <a:rPr lang="ar-EG" sz="2800" dirty="0" smtClean="0"/>
              <a:t> </a:t>
            </a:r>
            <a:r>
              <a:rPr lang="ar-EG" sz="2800" dirty="0"/>
              <a:t>تتضمن مسئولية الجهاز </a:t>
            </a:r>
            <a:r>
              <a:rPr lang="ar-EG" sz="2800" dirty="0" smtClean="0"/>
              <a:t>التنفيذ</a:t>
            </a:r>
            <a:r>
              <a:rPr lang="ar-SA" sz="2800" dirty="0" smtClean="0"/>
              <a:t>ي</a:t>
            </a:r>
            <a:r>
              <a:rPr lang="ar-EG" sz="2800" dirty="0" smtClean="0"/>
              <a:t> </a:t>
            </a:r>
            <a:r>
              <a:rPr lang="ar-EG" sz="2800" dirty="0"/>
              <a:t>المحلى بالنسبة للمتابعة والتقويم اعداد التقارير الدورية عن </a:t>
            </a:r>
            <a:r>
              <a:rPr lang="ar-EG" sz="2800" dirty="0" smtClean="0"/>
              <a:t>مراحل </a:t>
            </a:r>
            <a:r>
              <a:rPr lang="ar-EG" sz="2800" dirty="0"/>
              <a:t>التنفيذ وصعوباته وتقويم نتائجه مرحليا </a:t>
            </a:r>
            <a:r>
              <a:rPr lang="ar-SA" sz="2800" dirty="0" smtClean="0"/>
              <a:t>.</a:t>
            </a:r>
            <a:endParaRPr lang="ar-SA" sz="2800" dirty="0"/>
          </a:p>
        </p:txBody>
      </p:sp>
    </p:spTree>
    <p:extLst>
      <p:ext uri="{BB962C8B-B14F-4D97-AF65-F5344CB8AC3E}">
        <p14:creationId xmlns="" xmlns:p14="http://schemas.microsoft.com/office/powerpoint/2010/main" val="13592262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العاشرة</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EG" sz="4800" b="1" dirty="0"/>
              <a:t>التنمية </a:t>
            </a:r>
            <a:r>
              <a:rPr lang="ar-EG" sz="4800" b="1" dirty="0" smtClean="0"/>
              <a:t>الاجتماعية</a:t>
            </a:r>
            <a:endParaRPr lang="ar-SA" sz="4800" b="1" dirty="0" smtClean="0"/>
          </a:p>
          <a:p>
            <a:pPr rtl="1"/>
            <a:r>
              <a:rPr lang="ar-SA" sz="4800" b="1" dirty="0"/>
              <a:t> </a:t>
            </a:r>
            <a:r>
              <a:rPr lang="ar-SA" sz="4800" b="1" dirty="0" smtClean="0"/>
              <a:t> </a:t>
            </a:r>
            <a:r>
              <a:rPr lang="ar-EG" sz="4800" b="1" dirty="0" smtClean="0"/>
              <a:t> </a:t>
            </a:r>
            <a:r>
              <a:rPr lang="ar-EG" sz="4800" b="1" dirty="0"/>
              <a:t>في الفكر </a:t>
            </a:r>
            <a:r>
              <a:rPr lang="ar-EG" sz="4800" b="1" dirty="0" smtClean="0"/>
              <a:t>الس</a:t>
            </a:r>
            <a:r>
              <a:rPr lang="ar-SA" sz="4800" b="1" dirty="0" smtClean="0"/>
              <a:t>و</a:t>
            </a:r>
            <a:r>
              <a:rPr lang="ar-EG" sz="4800" b="1" dirty="0" err="1" smtClean="0"/>
              <a:t>سيولوجي</a:t>
            </a:r>
            <a:r>
              <a:rPr lang="ar-EG" sz="4800" b="1" dirty="0" smtClean="0"/>
              <a:t> </a:t>
            </a:r>
            <a:r>
              <a:rPr lang="ar-EG" sz="4800" b="1" dirty="0"/>
              <a:t>	</a:t>
            </a:r>
            <a:endParaRPr lang="en-US" sz="4800" dirty="0"/>
          </a:p>
          <a:p>
            <a:pPr rtl="1"/>
            <a:r>
              <a:rPr lang="ar-EG" sz="4800" dirty="0"/>
              <a:t> </a:t>
            </a:r>
            <a:endParaRPr lang="en-US" sz="4800" dirty="0"/>
          </a:p>
          <a:p>
            <a:pPr rtl="1"/>
            <a:r>
              <a:rPr lang="ar-EG" sz="4800" b="1" dirty="0"/>
              <a:t>                    </a:t>
            </a:r>
            <a:endParaRPr lang="en-US" sz="4800" dirty="0"/>
          </a:p>
          <a:p>
            <a:pPr rtl="1"/>
            <a:r>
              <a:rPr lang="ar-EG" sz="4800" b="1" dirty="0"/>
              <a:t> </a:t>
            </a:r>
            <a:endParaRPr lang="en-US" sz="4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en-US" b="1" dirty="0" smtClean="0">
                <a:solidFill>
                  <a:schemeClr val="accent1"/>
                </a:solidFill>
              </a:rPr>
              <a:t>  </a:t>
            </a:r>
            <a:r>
              <a:rPr lang="ar-SA" b="1" dirty="0" smtClean="0">
                <a:solidFill>
                  <a:schemeClr val="accent1"/>
                </a:solidFill>
              </a:rPr>
              <a:t>  مقدمة ....</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SA" sz="2400" dirty="0" smtClean="0"/>
              <a:t>           </a:t>
            </a:r>
            <a:r>
              <a:rPr lang="ar-EG" sz="2800" dirty="0" smtClean="0"/>
              <a:t>حرص علماء </a:t>
            </a:r>
            <a:r>
              <a:rPr lang="ar-EG" sz="2800" dirty="0"/>
              <a:t>الاجتماع </a:t>
            </a:r>
            <a:r>
              <a:rPr lang="ar-EG" sz="2800" dirty="0" smtClean="0"/>
              <a:t>ف</a:t>
            </a:r>
            <a:r>
              <a:rPr lang="ar-SA" sz="2800" dirty="0" smtClean="0"/>
              <a:t>ي</a:t>
            </a:r>
            <a:r>
              <a:rPr lang="ar-EG" sz="2800" dirty="0" smtClean="0"/>
              <a:t> </a:t>
            </a:r>
            <a:r>
              <a:rPr lang="ar-EG" sz="2800" dirty="0"/>
              <a:t>السنين الأخيرة على دراسة قضايا التنمية الاجتماعية محاولين تحديد أبعادها </a:t>
            </a:r>
            <a:r>
              <a:rPr lang="ar-EG" sz="2800" dirty="0" smtClean="0"/>
              <a:t>وعناصرها.</a:t>
            </a:r>
            <a:r>
              <a:rPr lang="ar-SA" sz="2800" dirty="0" smtClean="0"/>
              <a:t> </a:t>
            </a:r>
            <a:r>
              <a:rPr lang="ar-EG" sz="2800" dirty="0" smtClean="0"/>
              <a:t>ويرجع "</a:t>
            </a:r>
            <a:r>
              <a:rPr lang="ar-EG" sz="2800" dirty="0" err="1"/>
              <a:t>ويلبرت</a:t>
            </a:r>
            <a:r>
              <a:rPr lang="ar-EG" sz="2800" dirty="0"/>
              <a:t> مور" و "نيل </a:t>
            </a:r>
            <a:r>
              <a:rPr lang="ar-EG" sz="2800" dirty="0" err="1"/>
              <a:t>سملزر</a:t>
            </a:r>
            <a:r>
              <a:rPr lang="ar-EG" sz="2800" dirty="0"/>
              <a:t>" الاهتمام بقضايا التنمية الاجتماعية </a:t>
            </a:r>
            <a:r>
              <a:rPr lang="ar-EG" sz="2800" dirty="0" err="1"/>
              <a:t>فى</a:t>
            </a:r>
            <a:r>
              <a:rPr lang="ar-EG" sz="2800" dirty="0"/>
              <a:t> الفكر </a:t>
            </a:r>
            <a:r>
              <a:rPr lang="ar-EG" sz="2800" dirty="0" smtClean="0"/>
              <a:t>الس</a:t>
            </a:r>
            <a:r>
              <a:rPr lang="ar-SA" sz="2800" dirty="0" smtClean="0"/>
              <a:t>و</a:t>
            </a:r>
            <a:r>
              <a:rPr lang="ar-EG" sz="2800" dirty="0" err="1" smtClean="0"/>
              <a:t>سيولوجى</a:t>
            </a:r>
            <a:r>
              <a:rPr lang="ar-EG" sz="2800" dirty="0" smtClean="0"/>
              <a:t> </a:t>
            </a:r>
            <a:r>
              <a:rPr lang="ar-EG" sz="2800" dirty="0"/>
              <a:t>المعاصر الى </a:t>
            </a:r>
            <a:r>
              <a:rPr lang="ar-EG" sz="2800" dirty="0" smtClean="0"/>
              <a:t>ما</a:t>
            </a:r>
            <a:r>
              <a:rPr lang="ar-SA" sz="2800" dirty="0" smtClean="0"/>
              <a:t> </a:t>
            </a:r>
            <a:r>
              <a:rPr lang="ar-EG" sz="2800" dirty="0" smtClean="0"/>
              <a:t>حدث ف</a:t>
            </a:r>
            <a:r>
              <a:rPr lang="ar-SA" sz="2800" dirty="0" smtClean="0"/>
              <a:t>ي</a:t>
            </a:r>
            <a:r>
              <a:rPr lang="ar-EG" sz="2800" dirty="0" smtClean="0"/>
              <a:t> </a:t>
            </a:r>
            <a:r>
              <a:rPr lang="ar-EG" sz="2800" dirty="0"/>
              <a:t>دول العالم الثالث من تغيرات اجتماعية واسعة النطاق لفتت إليها أنظار الباحثين الاجتماعيين</a:t>
            </a:r>
            <a:r>
              <a:rPr lang="ar-EG" sz="2800" dirty="0" smtClean="0"/>
              <a:t>.</a:t>
            </a:r>
            <a:endParaRPr lang="en-US" sz="2800" dirty="0"/>
          </a:p>
          <a:p>
            <a:pPr rtl="1"/>
            <a:r>
              <a:rPr lang="ar-EG" sz="2800" dirty="0"/>
              <a:t>     </a:t>
            </a:r>
            <a:r>
              <a:rPr lang="ar-SA" sz="2800" dirty="0" smtClean="0"/>
              <a:t>    </a:t>
            </a:r>
            <a:r>
              <a:rPr lang="ar-EG" sz="2800" dirty="0" smtClean="0"/>
              <a:t>وقد </a:t>
            </a:r>
            <a:r>
              <a:rPr lang="ar-EG" sz="2800" dirty="0"/>
              <a:t>اتجه علماء الاجتماع والأنثروبولوجيا الى دراسة قضايا التخلف والتنمية من خلال تصورات مختلفة </a:t>
            </a:r>
            <a:r>
              <a:rPr lang="ar-EG" sz="2800" dirty="0" smtClean="0"/>
              <a:t>.</a:t>
            </a:r>
            <a:r>
              <a:rPr lang="ar-EG" sz="2800" dirty="0"/>
              <a:t> وتوقفنا الدراسة التحليلية للكتابات </a:t>
            </a:r>
            <a:r>
              <a:rPr lang="ar-EG" sz="2800" dirty="0" smtClean="0"/>
              <a:t>الس</a:t>
            </a:r>
            <a:r>
              <a:rPr lang="ar-SA" sz="2800" dirty="0" err="1" smtClean="0"/>
              <a:t>وس</a:t>
            </a:r>
            <a:r>
              <a:rPr lang="ar-EG" sz="2800" dirty="0" err="1" smtClean="0"/>
              <a:t>يولوجية</a:t>
            </a:r>
            <a:r>
              <a:rPr lang="ar-EG" sz="2800" dirty="0" smtClean="0"/>
              <a:t> </a:t>
            </a:r>
            <a:r>
              <a:rPr lang="en-US" sz="2800" dirty="0" smtClean="0"/>
              <a:t> </a:t>
            </a:r>
            <a:r>
              <a:rPr lang="ar-EG" sz="2800" dirty="0" err="1" smtClean="0"/>
              <a:t>والأنثروبولوجية</a:t>
            </a:r>
            <a:r>
              <a:rPr lang="ar-EG" sz="2800" dirty="0" smtClean="0"/>
              <a:t> ف</a:t>
            </a:r>
            <a:r>
              <a:rPr lang="ar-SA" sz="2800" dirty="0" smtClean="0"/>
              <a:t>ى</a:t>
            </a:r>
            <a:r>
              <a:rPr lang="ar-EG" sz="2800" dirty="0" smtClean="0"/>
              <a:t> </a:t>
            </a:r>
            <a:r>
              <a:rPr lang="ar-EG" sz="2800" dirty="0"/>
              <a:t>هذا المجال على اتجاهات متعددة </a:t>
            </a:r>
            <a:r>
              <a:rPr lang="ar-EG" sz="2800" dirty="0" err="1"/>
              <a:t>فى</a:t>
            </a:r>
            <a:r>
              <a:rPr lang="ar-EG" sz="2800" dirty="0"/>
              <a:t> دراسة التخلف والتنمية ، وهذه الاتجاهات </a:t>
            </a:r>
            <a:r>
              <a:rPr lang="ar-EG" sz="2800" dirty="0" smtClean="0"/>
              <a:t>ه</a:t>
            </a:r>
            <a:r>
              <a:rPr lang="ar-SA" sz="2800" dirty="0" smtClean="0"/>
              <a:t>ي</a:t>
            </a:r>
            <a:r>
              <a:rPr lang="ar-EG" sz="2800" dirty="0" smtClean="0"/>
              <a:t> </a:t>
            </a:r>
            <a:r>
              <a:rPr lang="ar-EG" sz="2800" dirty="0"/>
              <a:t>:-</a:t>
            </a:r>
            <a:endParaRPr lang="en-US" sz="2800" dirty="0"/>
          </a:p>
          <a:p>
            <a:pPr rtl="1"/>
            <a:r>
              <a:rPr lang="ar-EG" sz="2800" dirty="0"/>
              <a:t> </a:t>
            </a:r>
            <a:endParaRPr lang="en-US" sz="2800" dirty="0"/>
          </a:p>
          <a:p>
            <a:pPr rtl="1"/>
            <a:endParaRPr lang="en-US" sz="2800" dirty="0"/>
          </a:p>
          <a:p>
            <a:pPr rtl="1"/>
            <a:r>
              <a:rPr lang="ar-EG" sz="2400" dirty="0"/>
              <a:t> </a:t>
            </a:r>
            <a:endParaRPr lang="en-US" sz="2400" dirty="0"/>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75</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
        <p:nvSpPr>
          <p:cNvPr id="3" name="مستطيل 2"/>
          <p:cNvSpPr/>
          <p:nvPr/>
        </p:nvSpPr>
        <p:spPr>
          <a:xfrm>
            <a:off x="228600" y="1443841"/>
            <a:ext cx="8915400" cy="1200329"/>
          </a:xfrm>
          <a:prstGeom prst="rect">
            <a:avLst/>
          </a:prstGeom>
        </p:spPr>
        <p:txBody>
          <a:bodyPr wrap="square">
            <a:spAutoFit/>
          </a:bodyPr>
          <a:lstStyle/>
          <a:p>
            <a:endParaRPr lang="ar-SA" sz="2400" b="1" dirty="0" smtClean="0"/>
          </a:p>
          <a:p>
            <a:r>
              <a:rPr lang="ar-EG" sz="2400" dirty="0"/>
              <a:t> </a:t>
            </a:r>
            <a:endParaRPr lang="en-US" sz="2400" dirty="0"/>
          </a:p>
          <a:p>
            <a:r>
              <a:rPr lang="ar-EG" sz="2400" dirty="0"/>
              <a:t> </a:t>
            </a:r>
            <a:endParaRPr lang="en-US" sz="24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800" b="1" dirty="0" smtClean="0"/>
              <a:t>        1 </a:t>
            </a:r>
            <a:r>
              <a:rPr lang="ar-EG" sz="2800" b="1" dirty="0" smtClean="0"/>
              <a:t>- </a:t>
            </a:r>
            <a:r>
              <a:rPr lang="ar-EG" sz="2800" b="1" dirty="0"/>
              <a:t>اتجاه الثنائيات والمتصلات الاجتماعية والثقافية </a:t>
            </a:r>
            <a:endParaRPr lang="en-US" sz="2800" dirty="0"/>
          </a:p>
          <a:p>
            <a:pPr rtl="1"/>
            <a:r>
              <a:rPr lang="ar-EG" sz="2800" dirty="0"/>
              <a:t>    </a:t>
            </a:r>
            <a:r>
              <a:rPr lang="ar-SA" sz="2800" dirty="0" smtClean="0"/>
              <a:t>       </a:t>
            </a:r>
            <a:r>
              <a:rPr lang="ar-EG" sz="2800" dirty="0" smtClean="0"/>
              <a:t>حاول </a:t>
            </a:r>
            <a:r>
              <a:rPr lang="ar-EG" sz="2800" dirty="0"/>
              <a:t>أصحاب هذا الاتجاه فهم قضايا التخلف والتنمية من خلال فكرة الثنائيات </a:t>
            </a:r>
            <a:r>
              <a:rPr lang="ar-EG" sz="2800" dirty="0" smtClean="0"/>
              <a:t>الت</a:t>
            </a:r>
            <a:r>
              <a:rPr lang="ar-SA" sz="2800" dirty="0" smtClean="0"/>
              <a:t>ي</a:t>
            </a:r>
            <a:r>
              <a:rPr lang="ar-EG" sz="2800" dirty="0" smtClean="0"/>
              <a:t> </a:t>
            </a:r>
            <a:r>
              <a:rPr lang="ar-EG" sz="2800" dirty="0"/>
              <a:t>تقابل بين نوعين مختلفين من المجتمعات ، احدهما </a:t>
            </a:r>
            <a:r>
              <a:rPr lang="ar-EG" sz="2800" dirty="0" smtClean="0"/>
              <a:t>متخلف </a:t>
            </a:r>
            <a:r>
              <a:rPr lang="ar-EG" sz="2800" dirty="0"/>
              <a:t>والاخر </a:t>
            </a:r>
            <a:r>
              <a:rPr lang="ar-EG" sz="2800" dirty="0" err="1"/>
              <a:t>متقدم </a:t>
            </a:r>
            <a:r>
              <a:rPr lang="ar-EG" sz="2800" dirty="0" err="1" smtClean="0"/>
              <a:t>.</a:t>
            </a:r>
            <a:r>
              <a:rPr lang="ar-EG" sz="2800" dirty="0" smtClean="0"/>
              <a:t> </a:t>
            </a:r>
            <a:r>
              <a:rPr lang="ar-EG" sz="2800" dirty="0"/>
              <a:t>من بين تلك الثنائيات مثلا : </a:t>
            </a:r>
            <a:endParaRPr lang="en-US" sz="2800" dirty="0"/>
          </a:p>
          <a:p>
            <a:pPr rtl="1"/>
            <a:r>
              <a:rPr lang="ar-EG" sz="2800" dirty="0"/>
              <a:t>     ثنائية "</a:t>
            </a:r>
            <a:r>
              <a:rPr lang="ar-EG" sz="2800" dirty="0" err="1"/>
              <a:t>هنرى</a:t>
            </a:r>
            <a:r>
              <a:rPr lang="ar-EG" sz="2800" dirty="0"/>
              <a:t> مين" </a:t>
            </a:r>
            <a:r>
              <a:rPr lang="ar-EG" sz="2800" dirty="0" smtClean="0"/>
              <a:t>الت</a:t>
            </a:r>
            <a:r>
              <a:rPr lang="ar-SA" sz="2800" dirty="0" smtClean="0"/>
              <a:t>ي</a:t>
            </a:r>
            <a:r>
              <a:rPr lang="ar-EG" sz="2800" dirty="0" smtClean="0"/>
              <a:t> </a:t>
            </a:r>
            <a:r>
              <a:rPr lang="ar-EG" sz="2800" dirty="0"/>
              <a:t>تميز بين مجتمعين </a:t>
            </a:r>
            <a:r>
              <a:rPr lang="ar-EG" sz="2800" dirty="0" smtClean="0"/>
              <a:t>أحدهما</a:t>
            </a:r>
            <a:r>
              <a:rPr lang="en-US" sz="2800" dirty="0" smtClean="0"/>
              <a:t> </a:t>
            </a:r>
            <a:r>
              <a:rPr lang="ar-SA" sz="2800" dirty="0" smtClean="0"/>
              <a:t>يرتكز </a:t>
            </a:r>
            <a:r>
              <a:rPr lang="ar-EG" sz="2800" dirty="0" smtClean="0"/>
              <a:t>على </a:t>
            </a:r>
            <a:r>
              <a:rPr lang="ar-EG" sz="2800" dirty="0"/>
              <a:t>المكانة </a:t>
            </a:r>
            <a:r>
              <a:rPr lang="ar-EG" sz="2800" dirty="0" smtClean="0"/>
              <a:t> </a:t>
            </a:r>
            <a:r>
              <a:rPr lang="ar-EG" sz="2800" dirty="0"/>
              <a:t>بينما يرتكز الاخر على التعاقد ، وثنائية "فرديناند </a:t>
            </a:r>
            <a:r>
              <a:rPr lang="ar-EG" sz="2800" dirty="0" err="1"/>
              <a:t>تونيز</a:t>
            </a:r>
            <a:r>
              <a:rPr lang="ar-EG" sz="2800" dirty="0"/>
              <a:t>" </a:t>
            </a:r>
            <a:r>
              <a:rPr lang="ar-EG" sz="2800" dirty="0" smtClean="0"/>
              <a:t>الت</a:t>
            </a:r>
            <a:r>
              <a:rPr lang="ar-SA" sz="2800" dirty="0" smtClean="0"/>
              <a:t>ي</a:t>
            </a:r>
            <a:r>
              <a:rPr lang="ar-EG" sz="2800" dirty="0" smtClean="0"/>
              <a:t> </a:t>
            </a:r>
            <a:r>
              <a:rPr lang="ar-EG" sz="2800" dirty="0"/>
              <a:t>تميز بين مجتمع تسوده العلاقات الأولية والقرابية ومجتمع يتسم بالعلاقات الثانوية والتعاقدية ، وثنائية "اميل </a:t>
            </a:r>
            <a:r>
              <a:rPr lang="ar-EG" sz="2800" dirty="0" err="1"/>
              <a:t>دوركايم</a:t>
            </a:r>
            <a:r>
              <a:rPr lang="ar-EG" sz="2800" dirty="0"/>
              <a:t>" </a:t>
            </a:r>
            <a:r>
              <a:rPr lang="ar-EG" sz="2800" dirty="0" smtClean="0"/>
              <a:t>الت</a:t>
            </a:r>
            <a:r>
              <a:rPr lang="ar-SA" sz="2800" dirty="0" smtClean="0"/>
              <a:t>ي</a:t>
            </a:r>
            <a:r>
              <a:rPr lang="ar-EG" sz="2800" dirty="0" smtClean="0"/>
              <a:t> </a:t>
            </a:r>
            <a:r>
              <a:rPr lang="ar-EG" sz="2800" dirty="0"/>
              <a:t>تميز بين مجتمع يقوم فيه تضمن </a:t>
            </a:r>
            <a:r>
              <a:rPr lang="ar-EG" sz="2800" dirty="0" smtClean="0"/>
              <a:t>عضو</a:t>
            </a:r>
            <a:r>
              <a:rPr lang="ar-SA" sz="2800" dirty="0" smtClean="0"/>
              <a:t>ي</a:t>
            </a:r>
            <a:r>
              <a:rPr lang="ar-EG" sz="2800" dirty="0" smtClean="0"/>
              <a:t> </a:t>
            </a:r>
            <a:r>
              <a:rPr lang="ar-EG" sz="2800" dirty="0"/>
              <a:t>ومجتمع يسوده تضامن </a:t>
            </a:r>
            <a:r>
              <a:rPr lang="ar-EG" sz="2800" dirty="0" smtClean="0"/>
              <a:t>آل</a:t>
            </a:r>
            <a:r>
              <a:rPr lang="ar-SA" sz="2800" dirty="0" smtClean="0"/>
              <a:t>ي</a:t>
            </a:r>
            <a:r>
              <a:rPr lang="ar-EG" sz="2800" dirty="0" smtClean="0"/>
              <a:t> </a:t>
            </a:r>
            <a:r>
              <a:rPr lang="ar-EG" sz="2800" dirty="0"/>
              <a:t>، وثنائية "هوارد بيكر" </a:t>
            </a:r>
            <a:r>
              <a:rPr lang="ar-EG" sz="2800" dirty="0" err="1"/>
              <a:t>التى</a:t>
            </a:r>
            <a:r>
              <a:rPr lang="ar-EG" sz="2800" dirty="0"/>
              <a:t> تميز بين مجتمع مقدس ومجتمع </a:t>
            </a:r>
            <a:r>
              <a:rPr lang="ar-EG" sz="2800" dirty="0" smtClean="0"/>
              <a:t>علمان</a:t>
            </a:r>
            <a:r>
              <a:rPr lang="ar-SA" sz="2800" dirty="0" smtClean="0"/>
              <a:t>ي</a:t>
            </a:r>
            <a:r>
              <a:rPr lang="ar-EG" sz="2800" dirty="0" smtClean="0"/>
              <a:t> </a:t>
            </a:r>
            <a:r>
              <a:rPr lang="ar-EG" sz="2800" dirty="0"/>
              <a:t>الى غير ذلك من </a:t>
            </a:r>
            <a:r>
              <a:rPr lang="ar-EG" sz="2800" dirty="0" smtClean="0"/>
              <a:t>ثنائيات </a:t>
            </a:r>
            <a:r>
              <a:rPr lang="ar-EG" sz="2800" dirty="0"/>
              <a:t>.</a:t>
            </a:r>
            <a:endParaRPr lang="en-US" sz="2800" dirty="0"/>
          </a:p>
          <a:p>
            <a:pPr rtl="1"/>
            <a:r>
              <a:rPr lang="ar-EG" sz="2800" dirty="0"/>
              <a:t> </a:t>
            </a:r>
            <a:endParaRPr lang="en-US" sz="2800" dirty="0"/>
          </a:p>
          <a:p>
            <a:pPr rtl="1"/>
            <a:endParaRPr lang="ar-SA" sz="2800" dirty="0" smtClean="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وقد أتجه أصحاب هذا الاتجاه إلى وصف المجتمعات النامية بنفس الأوصاف والخصائص التي تتصف </a:t>
            </a:r>
            <a:r>
              <a:rPr lang="ar-SA" dirty="0" err="1" smtClean="0"/>
              <a:t>بها</a:t>
            </a:r>
            <a:r>
              <a:rPr lang="ar-SA" dirty="0" smtClean="0"/>
              <a:t> المجتمعات البسيطة أو التقليدية . </a:t>
            </a:r>
          </a:p>
          <a:p>
            <a:r>
              <a:rPr lang="ar-SA" dirty="0" smtClean="0"/>
              <a:t>   أن هذه الثنائيات تفيد في وضع حدود فاصلة بين كل من المجتمعات النامية والمجتمعات المتقدمة ، إلا إن الواقع الامبيريقى قد لايتفق معها في بعض الأحيان باعتبارها ثنائيات مثالية يمكن الاستفادة </a:t>
            </a:r>
            <a:r>
              <a:rPr lang="ar-SA" dirty="0" err="1" smtClean="0"/>
              <a:t>بها</a:t>
            </a:r>
            <a:r>
              <a:rPr lang="ar-SA" dirty="0" smtClean="0"/>
              <a:t> فقط كأدوات منهجية لازمة لعمليات الفهم والتحليل .</a:t>
            </a:r>
            <a:endParaRPr lang="ar-SA"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533400" y="1371600"/>
            <a:ext cx="8915400" cy="4830763"/>
          </a:xfrm>
        </p:spPr>
        <p:txBody>
          <a:bodyPr/>
          <a:lstStyle/>
          <a:p>
            <a:pPr rtl="1"/>
            <a:r>
              <a:rPr lang="ar-EG" sz="2400" dirty="0" smtClean="0"/>
              <a:t>    </a:t>
            </a:r>
            <a:r>
              <a:rPr lang="ar-SA" sz="2400" b="1" dirty="0" smtClean="0"/>
              <a:t>     2</a:t>
            </a:r>
            <a:r>
              <a:rPr lang="ar-EG" sz="2800" b="1" dirty="0" smtClean="0"/>
              <a:t>- </a:t>
            </a:r>
            <a:r>
              <a:rPr lang="ar-EG" sz="2800" b="1" dirty="0"/>
              <a:t>اتجاه </a:t>
            </a:r>
            <a:r>
              <a:rPr lang="ar-EG" sz="2800" b="1" dirty="0" smtClean="0"/>
              <a:t>المؤشرات</a:t>
            </a:r>
            <a:endParaRPr lang="en-US" sz="2800" dirty="0"/>
          </a:p>
          <a:p>
            <a:pPr rtl="1"/>
            <a:r>
              <a:rPr lang="ar-EG" sz="2800" dirty="0"/>
              <a:t>     يعتبر هذا </a:t>
            </a:r>
            <a:r>
              <a:rPr lang="ar-EG" sz="2800" dirty="0" smtClean="0"/>
              <a:t>الا</a:t>
            </a:r>
            <a:r>
              <a:rPr lang="ar-SA" sz="2800" dirty="0" smtClean="0"/>
              <a:t>ت</a:t>
            </a:r>
            <a:r>
              <a:rPr lang="ar-EG" sz="2800" dirty="0" smtClean="0"/>
              <a:t>جاه </a:t>
            </a:r>
            <a:r>
              <a:rPr lang="ar-EG" sz="2800" dirty="0"/>
              <a:t>وثيق الصلة بالاتجاه </a:t>
            </a:r>
            <a:r>
              <a:rPr lang="ar-EG" sz="2800" dirty="0" smtClean="0"/>
              <a:t>الأول ل</a:t>
            </a:r>
            <a:r>
              <a:rPr lang="ar-SA" sz="2800" dirty="0" smtClean="0"/>
              <a:t>ا</a:t>
            </a:r>
            <a:r>
              <a:rPr lang="ar-EG" sz="2800" dirty="0" smtClean="0"/>
              <a:t>ن </a:t>
            </a:r>
            <a:r>
              <a:rPr lang="ar-EG" sz="2800" dirty="0"/>
              <a:t>أصحابه يستندون الى مجموعة من المؤشرات الكمية أو الكيفية </a:t>
            </a:r>
            <a:r>
              <a:rPr lang="ar-EG" sz="2800" dirty="0" smtClean="0"/>
              <a:t>ف</a:t>
            </a:r>
            <a:r>
              <a:rPr lang="ar-SA" sz="2800" dirty="0" smtClean="0"/>
              <a:t>ي</a:t>
            </a:r>
            <a:r>
              <a:rPr lang="ar-EG" sz="2800" dirty="0" smtClean="0"/>
              <a:t> </a:t>
            </a:r>
            <a:r>
              <a:rPr lang="ar-EG" sz="2800" dirty="0"/>
              <a:t>التفرقة بين المجتمعات النامية والمجتمعات المتقدمة</a:t>
            </a:r>
            <a:r>
              <a:rPr lang="ar-EG" sz="2800" dirty="0" smtClean="0"/>
              <a:t>.     </a:t>
            </a:r>
            <a:r>
              <a:rPr lang="ar-EG" sz="2800" dirty="0"/>
              <a:t>ولعل أكمل محاولة من هذا النوع تلك </a:t>
            </a:r>
            <a:r>
              <a:rPr lang="ar-EG" sz="2800" dirty="0" smtClean="0"/>
              <a:t>التي </a:t>
            </a:r>
            <a:r>
              <a:rPr lang="ar-EG" sz="2800" dirty="0"/>
              <a:t>قام بها "</a:t>
            </a:r>
            <a:r>
              <a:rPr lang="ar-EG" sz="2800" b="1" dirty="0"/>
              <a:t>رو</a:t>
            </a:r>
            <a:r>
              <a:rPr lang="ar-EG" sz="2800" dirty="0"/>
              <a:t>" فقد حدد مجموعة من المؤشرات نذكرها فيما يلى </a:t>
            </a:r>
            <a:r>
              <a:rPr lang="ar-EG" sz="2800" dirty="0" smtClean="0"/>
              <a:t>:</a:t>
            </a:r>
            <a:r>
              <a:rPr lang="ar-EG" sz="2800" dirty="0"/>
              <a:t> </a:t>
            </a:r>
            <a:endParaRPr lang="en-US" sz="2800" dirty="0"/>
          </a:p>
          <a:p>
            <a:pPr rtl="1"/>
            <a:r>
              <a:rPr lang="ar-EG" sz="2800" dirty="0"/>
              <a:t>1- المؤشرات </a:t>
            </a:r>
            <a:r>
              <a:rPr lang="ar-EG" sz="2800" dirty="0" smtClean="0"/>
              <a:t>الديموجرافية</a:t>
            </a:r>
            <a:r>
              <a:rPr lang="ar-SA" sz="2800" dirty="0" smtClean="0"/>
              <a:t>          2 </a:t>
            </a:r>
            <a:r>
              <a:rPr lang="ar-EG" sz="2800" dirty="0" smtClean="0"/>
              <a:t>- </a:t>
            </a:r>
            <a:r>
              <a:rPr lang="ar-EG" sz="2800" dirty="0"/>
              <a:t>الصحة والتغذية</a:t>
            </a:r>
            <a:endParaRPr lang="en-US" sz="2800" dirty="0"/>
          </a:p>
          <a:p>
            <a:pPr rtl="1"/>
            <a:r>
              <a:rPr lang="ar-EG" sz="2800" dirty="0"/>
              <a:t>3- مؤشرات الاسكان </a:t>
            </a:r>
            <a:r>
              <a:rPr lang="ar-EG" sz="2800" dirty="0" smtClean="0"/>
              <a:t>والبيئة</a:t>
            </a:r>
            <a:r>
              <a:rPr lang="ar-SA" sz="2800" dirty="0" smtClean="0"/>
              <a:t>        </a:t>
            </a:r>
            <a:r>
              <a:rPr lang="ar-EG" sz="2800" dirty="0" smtClean="0"/>
              <a:t>4- </a:t>
            </a:r>
            <a:r>
              <a:rPr lang="ar-EG" sz="2800" dirty="0"/>
              <a:t>مؤشرات الدخل والاستهلاك والثروة</a:t>
            </a:r>
            <a:endParaRPr lang="en-US" sz="2800" dirty="0"/>
          </a:p>
          <a:p>
            <a:pPr rtl="1"/>
            <a:r>
              <a:rPr lang="ar-EG" sz="2800" dirty="0"/>
              <a:t>5- مؤشرات العمالة وظروف العمل والضمان </a:t>
            </a:r>
            <a:r>
              <a:rPr lang="ar-EG" sz="2800" dirty="0" smtClean="0"/>
              <a:t>الاجتماع</a:t>
            </a:r>
            <a:r>
              <a:rPr lang="ar-SA" sz="2800" dirty="0" smtClean="0"/>
              <a:t>ي</a:t>
            </a:r>
            <a:r>
              <a:rPr lang="ar-EG" sz="2800" dirty="0" smtClean="0"/>
              <a:t> </a:t>
            </a:r>
            <a:endParaRPr lang="en-US" sz="2800" dirty="0"/>
          </a:p>
          <a:p>
            <a:pPr rtl="1"/>
            <a:r>
              <a:rPr lang="ar-EG" sz="2800" dirty="0"/>
              <a:t>6- مؤشرات التعليم </a:t>
            </a:r>
            <a:r>
              <a:rPr lang="ar-EG" sz="2800" dirty="0" smtClean="0"/>
              <a:t>والثقافة</a:t>
            </a:r>
            <a:r>
              <a:rPr lang="ar-SA" sz="2800" dirty="0" smtClean="0"/>
              <a:t>       </a:t>
            </a:r>
            <a:r>
              <a:rPr lang="ar-EG" sz="2800" dirty="0" smtClean="0"/>
              <a:t> 7- </a:t>
            </a:r>
            <a:r>
              <a:rPr lang="ar-EG" sz="2800" dirty="0"/>
              <a:t>الدفاع </a:t>
            </a:r>
            <a:r>
              <a:rPr lang="ar-EG" sz="2800" dirty="0" smtClean="0"/>
              <a:t>الاجتماع</a:t>
            </a:r>
            <a:r>
              <a:rPr lang="ar-SA" sz="2800" dirty="0" smtClean="0"/>
              <a:t>ي</a:t>
            </a:r>
            <a:r>
              <a:rPr lang="ar-EG" sz="2800" dirty="0" smtClean="0"/>
              <a:t> </a:t>
            </a:r>
            <a:r>
              <a:rPr lang="ar-EG" sz="2800" dirty="0"/>
              <a:t>والرفاهية الاجتماعية</a:t>
            </a:r>
            <a:endParaRPr lang="en-US" sz="2800" dirty="0"/>
          </a:p>
          <a:p>
            <a:pPr rtl="1"/>
            <a:r>
              <a:rPr lang="ar-EG" sz="2800" dirty="0"/>
              <a:t> </a:t>
            </a:r>
            <a:endParaRPr lang="en-US" sz="2800" dirty="0"/>
          </a:p>
          <a:p>
            <a:pPr rtl="1"/>
            <a:endParaRPr lang="en-US" sz="2400" dirty="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00175"/>
            <a:ext cx="8915400" cy="5000660"/>
          </a:xfrm>
        </p:spPr>
        <p:txBody>
          <a:bodyPr/>
          <a:lstStyle/>
          <a:p>
            <a:r>
              <a:rPr lang="ar-SA" dirty="0" smtClean="0"/>
              <a:t>   ومن بين المفكرين الذين قدموا إسهامات في هذا المجال ” </a:t>
            </a:r>
            <a:r>
              <a:rPr lang="ar-SA" dirty="0" err="1" smtClean="0"/>
              <a:t>بيرت</a:t>
            </a:r>
            <a:r>
              <a:rPr lang="ar-SA" dirty="0" smtClean="0"/>
              <a:t> هوسيلتز“ </a:t>
            </a:r>
            <a:r>
              <a:rPr lang="ar-SA" dirty="0" err="1" smtClean="0"/>
              <a:t>و</a:t>
            </a:r>
            <a:r>
              <a:rPr lang="ar-SA" dirty="0" smtClean="0"/>
              <a:t> ” نيل </a:t>
            </a:r>
            <a:r>
              <a:rPr lang="ar-SA" dirty="0" err="1" smtClean="0"/>
              <a:t>سملزر</a:t>
            </a:r>
            <a:r>
              <a:rPr lang="ar-SA" dirty="0" smtClean="0"/>
              <a:t>“.</a:t>
            </a:r>
          </a:p>
          <a:p>
            <a:r>
              <a:rPr lang="ar-SA" dirty="0" smtClean="0"/>
              <a:t>    فقد اعتمد </a:t>
            </a:r>
            <a:r>
              <a:rPr lang="ar-SA" dirty="0" err="1" smtClean="0"/>
              <a:t>هوسيلتز</a:t>
            </a:r>
            <a:r>
              <a:rPr lang="ar-SA" dirty="0" smtClean="0"/>
              <a:t> على متغيرات النمط التي </a:t>
            </a:r>
            <a:r>
              <a:rPr lang="ar-SA" dirty="0" err="1" smtClean="0"/>
              <a:t>حددها </a:t>
            </a:r>
            <a:r>
              <a:rPr lang="ar-SA" dirty="0" smtClean="0"/>
              <a:t>”</a:t>
            </a:r>
            <a:r>
              <a:rPr lang="ar-SA" dirty="0" err="1" smtClean="0"/>
              <a:t>بارسونز</a:t>
            </a:r>
            <a:r>
              <a:rPr lang="ar-SA" dirty="0" smtClean="0"/>
              <a:t>” وركز على عناصر ثلاثة هي :</a:t>
            </a:r>
          </a:p>
          <a:p>
            <a:r>
              <a:rPr lang="ar-SA" dirty="0" smtClean="0"/>
              <a:t>   1 – الخصوصية والعمومية   2 – الانتخاب والاكتساب</a:t>
            </a:r>
          </a:p>
          <a:p>
            <a:r>
              <a:rPr lang="ar-SA" dirty="0" smtClean="0"/>
              <a:t>                       3 – التخصص والامتداد</a:t>
            </a:r>
          </a:p>
          <a:p>
            <a:r>
              <a:rPr lang="ar-SA" dirty="0" smtClean="0"/>
              <a:t>     كما قام ”</a:t>
            </a:r>
            <a:r>
              <a:rPr lang="ar-SA" dirty="0" err="1" smtClean="0"/>
              <a:t>سملزر</a:t>
            </a:r>
            <a:r>
              <a:rPr lang="ar-SA" dirty="0" smtClean="0"/>
              <a:t>“ بمحاولة مشابهة في تحليله لميكانزمات التغير والتكيف للتغير وفي تنظير عملية التحديث . </a:t>
            </a:r>
            <a:endParaRPr lang="ar-SA"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381000" y="-647700"/>
            <a:ext cx="8877300" cy="2019300"/>
          </a:xfrm>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762000" y="1524000"/>
            <a:ext cx="8915400" cy="4525963"/>
          </a:xfrm>
        </p:spPr>
        <p:txBody>
          <a:bodyPr/>
          <a:lstStyle/>
          <a:p>
            <a:pPr rtl="1"/>
            <a:r>
              <a:rPr lang="ar-SA" sz="2800" dirty="0" smtClean="0">
                <a:ea typeface="Calibri"/>
                <a:cs typeface="Arial"/>
              </a:rPr>
              <a:t>     </a:t>
            </a:r>
            <a:r>
              <a:rPr lang="ar-SA" sz="2800" b="1" dirty="0" smtClean="0"/>
              <a:t>    3 </a:t>
            </a:r>
            <a:r>
              <a:rPr lang="ar-EG" sz="2800" b="1" dirty="0" smtClean="0"/>
              <a:t>- </a:t>
            </a:r>
            <a:r>
              <a:rPr lang="ar-EG" sz="2800" b="1" dirty="0"/>
              <a:t>الاتجاه </a:t>
            </a:r>
            <a:r>
              <a:rPr lang="ar-EG" sz="2800" b="1" dirty="0" smtClean="0"/>
              <a:t>التطور</a:t>
            </a:r>
            <a:r>
              <a:rPr lang="ar-SA" sz="2800" b="1" dirty="0" smtClean="0"/>
              <a:t>ى</a:t>
            </a:r>
            <a:r>
              <a:rPr lang="ar-EG" sz="2800" b="1" dirty="0" smtClean="0"/>
              <a:t> المحدث </a:t>
            </a:r>
            <a:endParaRPr lang="en-US" sz="2800" dirty="0"/>
          </a:p>
          <a:p>
            <a:pPr rtl="1"/>
            <a:r>
              <a:rPr lang="ar-SA" sz="2800" dirty="0" smtClean="0"/>
              <a:t>         ي</a:t>
            </a:r>
            <a:r>
              <a:rPr lang="ar-EG" sz="2800" dirty="0" smtClean="0"/>
              <a:t>ذهب </a:t>
            </a:r>
            <a:r>
              <a:rPr lang="ar-SA" sz="2800" dirty="0" smtClean="0"/>
              <a:t>هذ الاتجاه </a:t>
            </a:r>
            <a:r>
              <a:rPr lang="ar-EG" sz="2800" dirty="0" smtClean="0"/>
              <a:t>الى </a:t>
            </a:r>
            <a:r>
              <a:rPr lang="ar-EG" sz="2800" dirty="0"/>
              <a:t>ان المجتمعات تسير بالضرورة </a:t>
            </a:r>
            <a:r>
              <a:rPr lang="ar-EG" sz="2800" dirty="0" err="1"/>
              <a:t>فى</a:t>
            </a:r>
            <a:r>
              <a:rPr lang="ar-EG" sz="2800" dirty="0"/>
              <a:t> تطورها خلال مراحل معينة مرسومة بدقة بحيث تترتب كل مرحلة منها على </a:t>
            </a:r>
            <a:r>
              <a:rPr lang="ar-EG" sz="2800" dirty="0" smtClean="0"/>
              <a:t> </a:t>
            </a:r>
            <a:r>
              <a:rPr lang="ar-EG" sz="2800" dirty="0"/>
              <a:t>المراحل </a:t>
            </a:r>
            <a:r>
              <a:rPr lang="ar-EG" sz="2800" dirty="0" smtClean="0"/>
              <a:t>الت</a:t>
            </a:r>
            <a:r>
              <a:rPr lang="ar-SA" sz="2800" dirty="0" smtClean="0"/>
              <a:t>ي</a:t>
            </a:r>
            <a:r>
              <a:rPr lang="ar-EG" sz="2800" dirty="0" smtClean="0"/>
              <a:t> سبقتها </a:t>
            </a:r>
            <a:r>
              <a:rPr lang="ar-EG" sz="2800" dirty="0"/>
              <a:t>وبحيث تهيئ المرحلة القائمة للمراحل </a:t>
            </a:r>
            <a:r>
              <a:rPr lang="ar-EG" sz="2800" dirty="0" smtClean="0"/>
              <a:t>الت</a:t>
            </a:r>
            <a:r>
              <a:rPr lang="ar-SA" sz="2800" dirty="0" smtClean="0"/>
              <a:t>ي</a:t>
            </a:r>
            <a:r>
              <a:rPr lang="ar-EG" sz="2800" dirty="0" smtClean="0"/>
              <a:t> </a:t>
            </a:r>
            <a:r>
              <a:rPr lang="ar-EG" sz="2800" dirty="0"/>
              <a:t>تتلوها </a:t>
            </a:r>
            <a:r>
              <a:rPr lang="ar-EG" sz="2800" dirty="0" smtClean="0"/>
              <a:t>ف</a:t>
            </a:r>
            <a:r>
              <a:rPr lang="ar-SA" sz="2800" dirty="0" smtClean="0"/>
              <a:t>ي</a:t>
            </a:r>
            <a:r>
              <a:rPr lang="ar-EG" sz="2800" dirty="0" smtClean="0"/>
              <a:t> </a:t>
            </a:r>
            <a:r>
              <a:rPr lang="ar-EG" sz="2800" dirty="0"/>
              <a:t>سلم التطور ، نذكر من بين هؤلاء المفكرين المحدثين " والت </a:t>
            </a:r>
            <a:r>
              <a:rPr lang="ar-EG" sz="2800" dirty="0" err="1"/>
              <a:t>روستو</a:t>
            </a:r>
            <a:r>
              <a:rPr lang="ar-EG" sz="2800" dirty="0"/>
              <a:t>" </a:t>
            </a:r>
            <a:r>
              <a:rPr lang="ar-EG" sz="2800" dirty="0" smtClean="0"/>
              <a:t>فيما </a:t>
            </a:r>
            <a:r>
              <a:rPr lang="ar-EG" sz="2800" dirty="0"/>
              <a:t>كتبه عن مراحل النمو ، وما كتبه "ولاس" عن حركات الاحياء أو الانبعاث وعلاقتها بالتنمية</a:t>
            </a:r>
            <a:r>
              <a:rPr lang="ar-EG" sz="2800" dirty="0" smtClean="0"/>
              <a:t>.</a:t>
            </a:r>
            <a:r>
              <a:rPr lang="ar-SA" sz="2800" dirty="0" smtClean="0"/>
              <a:t> وقد حدد ”</a:t>
            </a:r>
            <a:r>
              <a:rPr lang="ar-SA" sz="2800" dirty="0" err="1" smtClean="0"/>
              <a:t>ولاس</a:t>
            </a:r>
            <a:r>
              <a:rPr lang="ar-SA" sz="2800" dirty="0" smtClean="0"/>
              <a:t>” خمسة مراحل للتغير الثقافي هي :</a:t>
            </a:r>
          </a:p>
          <a:p>
            <a:pPr rtl="1"/>
            <a:r>
              <a:rPr lang="ar-SA" sz="2800" dirty="0" smtClean="0"/>
              <a:t>     أ – مرحلة الثبات أو الاستقرار  ب – مرحلة تزايد الاحتياجات الفردية</a:t>
            </a:r>
          </a:p>
          <a:p>
            <a:pPr rtl="1"/>
            <a:r>
              <a:rPr lang="ar-SA" sz="2800" dirty="0" smtClean="0"/>
              <a:t>     ج – مرحلة التحريف الثقافي    د – مرحلة الإحياء </a:t>
            </a:r>
          </a:p>
          <a:p>
            <a:pPr rtl="1"/>
            <a:r>
              <a:rPr lang="ar-SA" sz="2800" dirty="0" smtClean="0"/>
              <a:t>      ه- مرحلة الثبات أو الاستقرار الجديدة</a:t>
            </a:r>
          </a:p>
          <a:p>
            <a:pPr rtl="1"/>
            <a:endParaRPr lang="en-US" sz="2800" dirty="0"/>
          </a:p>
          <a:p>
            <a:pPr rtl="1"/>
            <a:r>
              <a:rPr lang="ar-EG" sz="2800" dirty="0"/>
              <a:t> </a:t>
            </a:r>
            <a:endParaRPr lang="en-US" sz="2800" dirty="0"/>
          </a:p>
          <a:p>
            <a:pPr rtl="1"/>
            <a:endParaRPr lang="en-US" sz="2800" dirty="0"/>
          </a:p>
          <a:p>
            <a:pPr rtl="1"/>
            <a:endParaRPr lang="en-US" sz="2800" dirty="0" smtClean="0">
              <a:ea typeface="Calibri"/>
              <a:cs typeface="Arial"/>
            </a:endParaRPr>
          </a:p>
        </p:txBody>
      </p:sp>
      <p:sp>
        <p:nvSpPr>
          <p:cNvPr id="5" name="مستطيل 4"/>
          <p:cNvSpPr/>
          <p:nvPr/>
        </p:nvSpPr>
        <p:spPr>
          <a:xfrm>
            <a:off x="228600" y="838200"/>
            <a:ext cx="9601200" cy="1446550"/>
          </a:xfrm>
          <a:prstGeom prst="rect">
            <a:avLst/>
          </a:prstGeom>
        </p:spPr>
        <p:txBody>
          <a:bodyPr wrap="square">
            <a:spAutoFit/>
          </a:bodyPr>
          <a:lstStyle/>
          <a:p>
            <a:r>
              <a:rPr lang="ar-SA" sz="1600" dirty="0"/>
              <a:t> </a:t>
            </a:r>
            <a:endParaRPr lang="ar-SA" sz="1600" dirty="0" smtClean="0"/>
          </a:p>
          <a:p>
            <a:endParaRPr lang="ar-SA" sz="2400" dirty="0"/>
          </a:p>
          <a:p>
            <a:endParaRPr lang="ar-SA" sz="2400" dirty="0"/>
          </a:p>
          <a:p>
            <a:r>
              <a:rPr lang="ar-SA" sz="2400" dirty="0" smtClean="0"/>
              <a:t>     </a:t>
            </a:r>
            <a:r>
              <a:rPr lang="ar-EG" sz="2400" dirty="0" smtClean="0"/>
              <a:t>     </a:t>
            </a:r>
            <a:endParaRPr lang="ar-SA" sz="2400" dirty="0"/>
          </a:p>
        </p:txBody>
      </p:sp>
      <p:sp>
        <p:nvSpPr>
          <p:cNvPr id="4" name="مستطيل 3"/>
          <p:cNvSpPr/>
          <p:nvPr/>
        </p:nvSpPr>
        <p:spPr>
          <a:xfrm>
            <a:off x="1371600" y="2226439"/>
            <a:ext cx="7658100" cy="461665"/>
          </a:xfrm>
          <a:prstGeom prst="rect">
            <a:avLst/>
          </a:prstGeom>
        </p:spPr>
        <p:txBody>
          <a:bodyPr wrap="square">
            <a:spAutoFit/>
          </a:bodyPr>
          <a:lstStyle/>
          <a:p>
            <a:r>
              <a:rPr lang="ar-EG" dirty="0"/>
              <a:t> </a:t>
            </a:r>
            <a:endParaRPr lang="ar-SA" sz="2400" dirty="0"/>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a:xfrm>
            <a:off x="762000" y="1332701"/>
            <a:ext cx="8915400" cy="4525963"/>
          </a:xfrm>
        </p:spPr>
        <p:txBody>
          <a:bodyPr/>
          <a:lstStyle/>
          <a:p>
            <a:pPr rtl="1"/>
            <a:r>
              <a:rPr lang="ar-SA" sz="2400" dirty="0" smtClean="0"/>
              <a:t>       </a:t>
            </a:r>
          </a:p>
          <a:p>
            <a:pPr rtl="1"/>
            <a:endParaRPr lang="ar-SA" sz="2400" dirty="0" smtClean="0"/>
          </a:p>
        </p:txBody>
      </p:sp>
      <p:sp>
        <p:nvSpPr>
          <p:cNvPr id="4" name="مستطيل 3"/>
          <p:cNvSpPr/>
          <p:nvPr/>
        </p:nvSpPr>
        <p:spPr>
          <a:xfrm>
            <a:off x="990600" y="1087304"/>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
        <p:nvSpPr>
          <p:cNvPr id="5" name="مستطيل 4"/>
          <p:cNvSpPr/>
          <p:nvPr/>
        </p:nvSpPr>
        <p:spPr>
          <a:xfrm>
            <a:off x="533400" y="1295400"/>
            <a:ext cx="9067800" cy="523220"/>
          </a:xfrm>
          <a:prstGeom prst="rect">
            <a:avLst/>
          </a:prstGeom>
        </p:spPr>
        <p:txBody>
          <a:bodyPr wrap="square">
            <a:spAutoFit/>
          </a:bodyPr>
          <a:lstStyle/>
          <a:p>
            <a:r>
              <a:rPr lang="ar-EG" sz="2800" dirty="0"/>
              <a:t> </a:t>
            </a:r>
            <a:endParaRPr lang="en-US" sz="2800" dirty="0"/>
          </a:p>
        </p:txBody>
      </p:sp>
      <p:sp>
        <p:nvSpPr>
          <p:cNvPr id="6" name="مستطيل 5"/>
          <p:cNvSpPr/>
          <p:nvPr/>
        </p:nvSpPr>
        <p:spPr>
          <a:xfrm>
            <a:off x="838200" y="1428736"/>
            <a:ext cx="8610600" cy="6247864"/>
          </a:xfrm>
          <a:prstGeom prst="rect">
            <a:avLst/>
          </a:prstGeom>
        </p:spPr>
        <p:txBody>
          <a:bodyPr wrap="square">
            <a:spAutoFit/>
          </a:bodyPr>
          <a:lstStyle/>
          <a:p>
            <a:r>
              <a:rPr lang="ar-SA" sz="2800" b="1" dirty="0" smtClean="0"/>
              <a:t>    </a:t>
            </a:r>
          </a:p>
          <a:p>
            <a:r>
              <a:rPr lang="ar-SA" sz="2800" b="1" dirty="0" smtClean="0"/>
              <a:t>       4 </a:t>
            </a:r>
            <a:r>
              <a:rPr lang="ar-EG" sz="2800" b="1" dirty="0" smtClean="0"/>
              <a:t>- </a:t>
            </a:r>
            <a:r>
              <a:rPr lang="ar-EG" sz="2800" b="1" dirty="0"/>
              <a:t>الاتجاه </a:t>
            </a:r>
            <a:r>
              <a:rPr lang="ar-EG" sz="2800" b="1" dirty="0" smtClean="0"/>
              <a:t>الانتشار</a:t>
            </a:r>
            <a:r>
              <a:rPr lang="ar-SA" sz="2800" b="1" dirty="0" smtClean="0"/>
              <a:t>ي</a:t>
            </a:r>
            <a:r>
              <a:rPr lang="ar-EG" sz="2800" b="1" dirty="0" smtClean="0"/>
              <a:t>  </a:t>
            </a:r>
            <a:endParaRPr lang="en-US" sz="2800" dirty="0"/>
          </a:p>
          <a:p>
            <a:r>
              <a:rPr lang="ar-EG" sz="2800" dirty="0"/>
              <a:t>      يذهب أصحاب هذا الاتجاه الى أن التنمية يمكن تحقيقها عن طريق الاتصال والانتشار </a:t>
            </a:r>
            <a:r>
              <a:rPr lang="ar-EG" sz="2800" dirty="0" smtClean="0"/>
              <a:t>الثقاف</a:t>
            </a:r>
            <a:r>
              <a:rPr lang="ar-SA" sz="2800" dirty="0" smtClean="0"/>
              <a:t>ي</a:t>
            </a:r>
            <a:r>
              <a:rPr lang="ar-EG" sz="2800" dirty="0" smtClean="0"/>
              <a:t> </a:t>
            </a:r>
            <a:r>
              <a:rPr lang="ar-EG" sz="2800" dirty="0"/>
              <a:t>، وذلك من خلال انتقال العناصر الثقافية من الدول المتقدمة الى المجتمعات النامية . ومن أبرز </a:t>
            </a:r>
            <a:r>
              <a:rPr lang="ar-EG" sz="2800" dirty="0" smtClean="0"/>
              <a:t>ممثل</a:t>
            </a:r>
            <a:r>
              <a:rPr lang="ar-SA" sz="2800" dirty="0" smtClean="0"/>
              <a:t>ي</a:t>
            </a:r>
            <a:r>
              <a:rPr lang="ar-EG" sz="2800" dirty="0" smtClean="0"/>
              <a:t> </a:t>
            </a:r>
            <a:r>
              <a:rPr lang="ar-EG" sz="2800" dirty="0"/>
              <a:t>هذا الاتجاه "</a:t>
            </a:r>
            <a:r>
              <a:rPr lang="ar-EG" sz="2800" dirty="0" smtClean="0"/>
              <a:t>ج</a:t>
            </a:r>
            <a:r>
              <a:rPr lang="ar-SA" sz="2800" dirty="0" smtClean="0"/>
              <a:t>ي</a:t>
            </a:r>
            <a:r>
              <a:rPr lang="ar-EG" sz="2800" dirty="0" smtClean="0"/>
              <a:t> </a:t>
            </a:r>
            <a:r>
              <a:rPr lang="ar-EG" sz="2800" dirty="0" err="1"/>
              <a:t>باربيشون</a:t>
            </a:r>
            <a:r>
              <a:rPr lang="ar-EG" sz="2800" dirty="0"/>
              <a:t>"    الذى ناقش </a:t>
            </a:r>
            <a:r>
              <a:rPr lang="ar-EG" sz="2800" dirty="0" smtClean="0"/>
              <a:t>ف</a:t>
            </a:r>
            <a:r>
              <a:rPr lang="ar-SA" sz="2800" dirty="0" smtClean="0"/>
              <a:t>ي</a:t>
            </a:r>
            <a:r>
              <a:rPr lang="ar-EG" sz="2800" dirty="0" smtClean="0"/>
              <a:t> </a:t>
            </a:r>
            <a:r>
              <a:rPr lang="ar-EG" sz="2800" dirty="0"/>
              <a:t>بحث له بعنوان : التغيير </a:t>
            </a:r>
            <a:r>
              <a:rPr lang="ar-EG" sz="2800" dirty="0" smtClean="0"/>
              <a:t>الاجتماع</a:t>
            </a:r>
            <a:r>
              <a:rPr lang="ar-SA" sz="2800" dirty="0" smtClean="0"/>
              <a:t>ي</a:t>
            </a:r>
            <a:r>
              <a:rPr lang="ar-EG" sz="2800" dirty="0" smtClean="0"/>
              <a:t> </a:t>
            </a:r>
            <a:r>
              <a:rPr lang="ar-EG" sz="2800" dirty="0"/>
              <a:t>بين التقليد والتجديد تأثير النماذج الخارجية </a:t>
            </a:r>
            <a:r>
              <a:rPr lang="ar-EG" sz="2800" dirty="0" smtClean="0"/>
              <a:t>في </a:t>
            </a:r>
            <a:r>
              <a:rPr lang="ar-EG" sz="2800" dirty="0"/>
              <a:t>عمليات التغيير</a:t>
            </a:r>
            <a:r>
              <a:rPr lang="ar-EG" sz="2800" dirty="0" smtClean="0"/>
              <a:t>.</a:t>
            </a:r>
            <a:endParaRPr lang="ar-SA" sz="2800" dirty="0" smtClean="0"/>
          </a:p>
          <a:p>
            <a:r>
              <a:rPr lang="ar-SA" sz="2800" smtClean="0"/>
              <a:t>     غير </a:t>
            </a:r>
            <a:r>
              <a:rPr lang="ar-SA" sz="2800" dirty="0" smtClean="0"/>
              <a:t>أنه من الصعوبة بمكان نقل نمط ثقافي من مجتمع معين وتطبيقه بنفس الصورة في مجتمع أخر نظرا للاختلافات الكثيرة فالظروف الاجتماعية </a:t>
            </a:r>
            <a:r>
              <a:rPr lang="ar-SA" sz="2800" smtClean="0"/>
              <a:t>والملابسات القومية التي </a:t>
            </a:r>
            <a:r>
              <a:rPr lang="ar-SA" sz="2800" dirty="0" smtClean="0"/>
              <a:t>تميز المجتمعات بعضها عن بعض .</a:t>
            </a:r>
          </a:p>
          <a:p>
            <a:endParaRPr lang="ar-SA" sz="2800" dirty="0"/>
          </a:p>
          <a:p>
            <a:endParaRPr lang="ar-SA" sz="2800" dirty="0" smtClean="0"/>
          </a:p>
          <a:p>
            <a:endParaRPr lang="ar-SA" sz="2800" dirty="0"/>
          </a:p>
          <a:p>
            <a:endParaRPr lang="en-US" dirty="0"/>
          </a:p>
          <a:p>
            <a:r>
              <a:rPr lang="ar-EG" dirty="0"/>
              <a:t> </a:t>
            </a:r>
            <a:endParaRPr lang="en-US" dirty="0"/>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الحادية عشر</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sz="5400" b="1" dirty="0" smtClean="0"/>
              <a:t>تابع</a:t>
            </a:r>
            <a:r>
              <a:rPr lang="ar-SA" sz="4800" b="1" dirty="0" smtClean="0"/>
              <a:t> </a:t>
            </a:r>
            <a:r>
              <a:rPr lang="ar-EG" sz="4800" b="1" dirty="0" smtClean="0"/>
              <a:t>التنمية الاجتماعية</a:t>
            </a:r>
            <a:endParaRPr lang="ar-SA" sz="4800" b="1" dirty="0" smtClean="0"/>
          </a:p>
          <a:p>
            <a:pPr rtl="1"/>
            <a:r>
              <a:rPr lang="ar-SA" sz="4800" b="1" dirty="0"/>
              <a:t> </a:t>
            </a:r>
            <a:r>
              <a:rPr lang="ar-SA" sz="4800" b="1" dirty="0" smtClean="0"/>
              <a:t> </a:t>
            </a:r>
            <a:r>
              <a:rPr lang="ar-EG" sz="4800" b="1" dirty="0" smtClean="0"/>
              <a:t> </a:t>
            </a:r>
            <a:r>
              <a:rPr lang="ar-EG" sz="4800" b="1" dirty="0"/>
              <a:t>في الفكر </a:t>
            </a:r>
            <a:r>
              <a:rPr lang="ar-EG" sz="4800" b="1" dirty="0" smtClean="0"/>
              <a:t>الس</a:t>
            </a:r>
            <a:r>
              <a:rPr lang="ar-SA" sz="4800" b="1" dirty="0" smtClean="0"/>
              <a:t>و</a:t>
            </a:r>
            <a:r>
              <a:rPr lang="ar-EG" sz="4800" b="1" dirty="0" err="1" smtClean="0"/>
              <a:t>سيولوجي</a:t>
            </a:r>
            <a:r>
              <a:rPr lang="ar-EG" sz="4800" b="1" dirty="0" smtClean="0"/>
              <a:t> </a:t>
            </a:r>
            <a:r>
              <a:rPr lang="ar-EG" sz="4800" b="1" dirty="0"/>
              <a:t>	</a:t>
            </a:r>
            <a:endParaRPr lang="en-US" sz="4800" dirty="0"/>
          </a:p>
          <a:p>
            <a:pPr rtl="1"/>
            <a:r>
              <a:rPr lang="ar-EG" sz="4800" dirty="0"/>
              <a:t> </a:t>
            </a:r>
            <a:endParaRPr lang="en-US" sz="4800" dirty="0"/>
          </a:p>
          <a:p>
            <a:pPr rtl="1"/>
            <a:r>
              <a:rPr lang="ar-EG" sz="4800" b="1" dirty="0"/>
              <a:t>                    </a:t>
            </a:r>
            <a:endParaRPr lang="en-US" sz="4800" dirty="0"/>
          </a:p>
          <a:p>
            <a:pPr rtl="1"/>
            <a:r>
              <a:rPr lang="ar-EG" sz="4800" b="1" dirty="0"/>
              <a:t> </a:t>
            </a:r>
            <a:endParaRPr lang="en-US" sz="4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الاتجاه السيكولوجي</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EG" sz="2800" dirty="0"/>
              <a:t> </a:t>
            </a:r>
            <a:r>
              <a:rPr lang="ar-EG" sz="2400" dirty="0"/>
              <a:t> </a:t>
            </a:r>
            <a:r>
              <a:rPr lang="ar-SA" sz="2400" dirty="0" smtClean="0"/>
              <a:t>     </a:t>
            </a:r>
            <a:r>
              <a:rPr lang="ar-SA" sz="2800" dirty="0" smtClean="0"/>
              <a:t>5 </a:t>
            </a:r>
            <a:r>
              <a:rPr lang="ar-EG" sz="2800" b="1" dirty="0" smtClean="0"/>
              <a:t>- </a:t>
            </a:r>
            <a:r>
              <a:rPr lang="ar-EG" sz="2800" b="1" dirty="0"/>
              <a:t>الاتجاه </a:t>
            </a:r>
            <a:r>
              <a:rPr lang="ar-EG" sz="2800" b="1" dirty="0" smtClean="0"/>
              <a:t>السيكولوجي </a:t>
            </a:r>
            <a:r>
              <a:rPr lang="ar-EG" sz="2800" b="1" dirty="0"/>
              <a:t>:</a:t>
            </a:r>
            <a:endParaRPr lang="en-US" sz="2800" dirty="0"/>
          </a:p>
          <a:p>
            <a:pPr rtl="1"/>
            <a:r>
              <a:rPr lang="ar-EG" sz="2800" dirty="0"/>
              <a:t>     يفرق أصحاب هذا الاتجاه بين المجتمع والانسان </a:t>
            </a:r>
            <a:r>
              <a:rPr lang="ar-EG" sz="2800" dirty="0" smtClean="0"/>
              <a:t>العصر</a:t>
            </a:r>
            <a:r>
              <a:rPr lang="ar-SA" sz="2800" dirty="0" smtClean="0"/>
              <a:t>ي</a:t>
            </a:r>
            <a:r>
              <a:rPr lang="ar-EG" sz="2800" dirty="0" smtClean="0"/>
              <a:t> </a:t>
            </a:r>
            <a:r>
              <a:rPr lang="ar-EG" sz="2800" dirty="0"/>
              <a:t>على أساس أن "العصرية" اذا </a:t>
            </a:r>
            <a:r>
              <a:rPr lang="ar-EG" sz="2800" dirty="0" smtClean="0"/>
              <a:t>اتصف </a:t>
            </a:r>
            <a:r>
              <a:rPr lang="ar-EG" sz="2800" dirty="0"/>
              <a:t>بها المجتمع </a:t>
            </a:r>
            <a:r>
              <a:rPr lang="ar-EG" sz="2800" dirty="0" smtClean="0"/>
              <a:t>فإنها </a:t>
            </a:r>
            <a:r>
              <a:rPr lang="ar-EG" sz="2800" dirty="0"/>
              <a:t>تعنى "مجموعه الخصائص البنائية </a:t>
            </a:r>
            <a:r>
              <a:rPr lang="ar-EG" sz="2800" dirty="0" smtClean="0"/>
              <a:t>الت</a:t>
            </a:r>
            <a:r>
              <a:rPr lang="ar-SA" sz="2800" dirty="0" smtClean="0"/>
              <a:t>ي</a:t>
            </a:r>
            <a:r>
              <a:rPr lang="ar-EG" sz="2800" dirty="0" smtClean="0"/>
              <a:t> </a:t>
            </a:r>
            <a:r>
              <a:rPr lang="ar-EG" sz="2800" dirty="0"/>
              <a:t>تميز المجتمع </a:t>
            </a:r>
            <a:r>
              <a:rPr lang="ar-EG" sz="2800" dirty="0" smtClean="0"/>
              <a:t>العصر</a:t>
            </a:r>
            <a:r>
              <a:rPr lang="ar-SA" sz="2800" dirty="0" smtClean="0"/>
              <a:t>ي</a:t>
            </a:r>
            <a:r>
              <a:rPr lang="ar-EG" sz="2800" dirty="0" smtClean="0"/>
              <a:t> </a:t>
            </a:r>
            <a:r>
              <a:rPr lang="ar-EG" sz="2800" dirty="0"/>
              <a:t>عن المجتمع </a:t>
            </a:r>
            <a:r>
              <a:rPr lang="ar-EG" sz="2800" dirty="0" smtClean="0"/>
              <a:t>التقليد</a:t>
            </a:r>
            <a:r>
              <a:rPr lang="ar-SA" sz="2800" dirty="0" smtClean="0"/>
              <a:t>ي</a:t>
            </a:r>
            <a:r>
              <a:rPr lang="ar-EG" sz="2800" dirty="0" smtClean="0"/>
              <a:t>."</a:t>
            </a:r>
            <a:endParaRPr lang="en-US" sz="2800" dirty="0"/>
          </a:p>
          <a:p>
            <a:pPr rtl="1"/>
            <a:r>
              <a:rPr lang="ar-EG" sz="2800" dirty="0"/>
              <a:t>    </a:t>
            </a:r>
            <a:r>
              <a:rPr lang="ar-EG" sz="2800" dirty="0" smtClean="0"/>
              <a:t>وإذا اتصف </a:t>
            </a:r>
            <a:r>
              <a:rPr lang="ar-EG" sz="2800" dirty="0"/>
              <a:t>بها الفرد </a:t>
            </a:r>
            <a:r>
              <a:rPr lang="ar-EG" sz="2800" dirty="0" smtClean="0"/>
              <a:t>فإنها </a:t>
            </a:r>
            <a:r>
              <a:rPr lang="ar-EG" sz="2800" dirty="0"/>
              <a:t>تعنى "مجموعة الاتجاهات والقيم وأساليب الشعور والعمل </a:t>
            </a:r>
            <a:r>
              <a:rPr lang="ar-EG" sz="2800" dirty="0" smtClean="0"/>
              <a:t>الت</a:t>
            </a:r>
            <a:r>
              <a:rPr lang="ar-SA" sz="2800" dirty="0" smtClean="0"/>
              <a:t>ي</a:t>
            </a:r>
            <a:r>
              <a:rPr lang="ar-EG" sz="2800" dirty="0" smtClean="0"/>
              <a:t> </a:t>
            </a:r>
            <a:r>
              <a:rPr lang="ar-EG" sz="2800" dirty="0"/>
              <a:t>تتطلبها المشاركة الفعالة </a:t>
            </a:r>
            <a:r>
              <a:rPr lang="ar-EG" sz="2800" dirty="0" smtClean="0"/>
              <a:t>ف</a:t>
            </a:r>
            <a:r>
              <a:rPr lang="ar-SA" sz="2800" dirty="0" smtClean="0"/>
              <a:t>ي</a:t>
            </a:r>
            <a:r>
              <a:rPr lang="ar-EG" sz="2800" dirty="0" smtClean="0"/>
              <a:t> </a:t>
            </a:r>
            <a:r>
              <a:rPr lang="ar-EG" sz="2800" dirty="0"/>
              <a:t>مجتمع </a:t>
            </a:r>
            <a:r>
              <a:rPr lang="ar-EG" sz="2800" dirty="0" smtClean="0"/>
              <a:t>عصر</a:t>
            </a:r>
            <a:r>
              <a:rPr lang="ar-SA" sz="2800" dirty="0" smtClean="0"/>
              <a:t>ي</a:t>
            </a:r>
            <a:r>
              <a:rPr lang="ar-EG" sz="2800" dirty="0" smtClean="0"/>
              <a:t>“</a:t>
            </a:r>
            <a:r>
              <a:rPr lang="ar-EG" sz="2800" dirty="0"/>
              <a:t> </a:t>
            </a:r>
            <a:endParaRPr lang="en-US" sz="2800" dirty="0"/>
          </a:p>
          <a:p>
            <a:pPr rtl="1"/>
            <a:r>
              <a:rPr lang="ar-EG" sz="2800" dirty="0"/>
              <a:t>    ويذهب هؤلاء الى أن </a:t>
            </a:r>
            <a:r>
              <a:rPr lang="ar-EG" sz="2800" dirty="0" smtClean="0"/>
              <a:t>تح</a:t>
            </a:r>
            <a:r>
              <a:rPr lang="ar-SA" sz="2800" dirty="0" smtClean="0"/>
              <a:t>د</a:t>
            </a:r>
            <a:r>
              <a:rPr lang="ar-EG" sz="2800" dirty="0" err="1" smtClean="0"/>
              <a:t>يث</a:t>
            </a:r>
            <a:r>
              <a:rPr lang="ar-EG" sz="2800" dirty="0" smtClean="0"/>
              <a:t> </a:t>
            </a:r>
            <a:r>
              <a:rPr lang="ar-EG" sz="2800" dirty="0"/>
              <a:t>الانسان </a:t>
            </a:r>
            <a:r>
              <a:rPr lang="ar-EG" sz="2800" dirty="0" smtClean="0"/>
              <a:t>سبق </a:t>
            </a:r>
            <a:r>
              <a:rPr lang="ar-EG" sz="2800" dirty="0"/>
              <a:t>تحديث النظم الاجتماعية ، فيركزون على الخصائص السيكولوجية للأفراد </a:t>
            </a:r>
            <a:r>
              <a:rPr lang="ar-EG" sz="2800" dirty="0" smtClean="0"/>
              <a:t>والج</a:t>
            </a:r>
            <a:r>
              <a:rPr lang="ar-SA" sz="2800" dirty="0" smtClean="0"/>
              <a:t>م</a:t>
            </a:r>
            <a:r>
              <a:rPr lang="ar-EG" sz="2800" dirty="0" smtClean="0"/>
              <a:t>ا</a:t>
            </a:r>
            <a:r>
              <a:rPr lang="ar-SA" sz="2800" dirty="0" smtClean="0"/>
              <a:t>ع</a:t>
            </a:r>
            <a:r>
              <a:rPr lang="ar-EG" sz="2800" dirty="0" smtClean="0"/>
              <a:t>ات </a:t>
            </a:r>
            <a:r>
              <a:rPr lang="ar-EG" sz="2800" dirty="0"/>
              <a:t>باعتبارها عاملا اساسيا </a:t>
            </a:r>
            <a:r>
              <a:rPr lang="ar-EG" sz="2800" dirty="0" smtClean="0"/>
              <a:t>ف</a:t>
            </a:r>
            <a:r>
              <a:rPr lang="ar-SA" sz="2800" dirty="0" smtClean="0"/>
              <a:t>ي</a:t>
            </a:r>
            <a:r>
              <a:rPr lang="ar-EG" sz="2800" dirty="0" smtClean="0"/>
              <a:t> </a:t>
            </a:r>
            <a:r>
              <a:rPr lang="ar-EG" sz="2800" dirty="0"/>
              <a:t>التنمية.</a:t>
            </a:r>
            <a:endParaRPr lang="en-US" sz="2800" dirty="0"/>
          </a:p>
          <a:p>
            <a:pPr rtl="1"/>
            <a:r>
              <a:rPr lang="ar-EG" sz="2800" dirty="0"/>
              <a:t> </a:t>
            </a:r>
            <a:endParaRPr lang="en-US" sz="2800" dirty="0"/>
          </a:p>
          <a:p>
            <a:pPr rtl="1"/>
            <a:endParaRPr lang="en-US" sz="2800" dirty="0"/>
          </a:p>
          <a:p>
            <a:pPr rtl="1"/>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83</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
        <p:nvSpPr>
          <p:cNvPr id="3" name="مستطيل 2"/>
          <p:cNvSpPr/>
          <p:nvPr/>
        </p:nvSpPr>
        <p:spPr>
          <a:xfrm>
            <a:off x="228600" y="1443841"/>
            <a:ext cx="8915400" cy="1200329"/>
          </a:xfrm>
          <a:prstGeom prst="rect">
            <a:avLst/>
          </a:prstGeom>
        </p:spPr>
        <p:txBody>
          <a:bodyPr wrap="square">
            <a:spAutoFit/>
          </a:bodyPr>
          <a:lstStyle/>
          <a:p>
            <a:endParaRPr lang="ar-SA" sz="2400" b="1" dirty="0" smtClean="0"/>
          </a:p>
          <a:p>
            <a:r>
              <a:rPr lang="ar-EG" sz="2400" dirty="0"/>
              <a:t> </a:t>
            </a:r>
            <a:endParaRPr lang="en-US" sz="2400" dirty="0"/>
          </a:p>
          <a:p>
            <a:r>
              <a:rPr lang="ar-EG" sz="2400" dirty="0"/>
              <a:t> </a:t>
            </a:r>
            <a:endParaRPr lang="en-US" sz="2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b="1" dirty="0" smtClean="0"/>
              <a:t>        </a:t>
            </a:r>
            <a:r>
              <a:rPr lang="ar-EG" dirty="0" smtClean="0"/>
              <a:t>وبناء </a:t>
            </a:r>
            <a:r>
              <a:rPr lang="ar-EG" dirty="0"/>
              <a:t>على ذلك يحاول أصحاب هذا الاتجاه تحديد الخصائص السلوكية </a:t>
            </a:r>
            <a:r>
              <a:rPr lang="ar-EG" dirty="0" smtClean="0"/>
              <a:t>الت</a:t>
            </a:r>
            <a:r>
              <a:rPr lang="ar-SA" dirty="0" smtClean="0"/>
              <a:t>ي</a:t>
            </a:r>
            <a:r>
              <a:rPr lang="ar-EG" dirty="0" smtClean="0"/>
              <a:t> </a:t>
            </a:r>
            <a:r>
              <a:rPr lang="ar-EG" dirty="0"/>
              <a:t>يتسم بها الانسان </a:t>
            </a:r>
            <a:r>
              <a:rPr lang="ar-EG" dirty="0" smtClean="0"/>
              <a:t>العصر</a:t>
            </a:r>
            <a:r>
              <a:rPr lang="ar-SA" dirty="0" smtClean="0"/>
              <a:t>ي</a:t>
            </a:r>
            <a:r>
              <a:rPr lang="ar-EG" dirty="0" smtClean="0"/>
              <a:t> </a:t>
            </a:r>
            <a:r>
              <a:rPr lang="ar-EG" dirty="0"/>
              <a:t>، وقد اقترح "</a:t>
            </a:r>
            <a:r>
              <a:rPr lang="ar-EG" dirty="0" err="1"/>
              <a:t>اليكس</a:t>
            </a:r>
            <a:r>
              <a:rPr lang="ar-EG" dirty="0"/>
              <a:t> </a:t>
            </a:r>
            <a:r>
              <a:rPr lang="ar-EG" dirty="0" err="1" smtClean="0"/>
              <a:t>انكل</a:t>
            </a:r>
            <a:r>
              <a:rPr lang="ar-SA" dirty="0" smtClean="0"/>
              <a:t>يس ” </a:t>
            </a:r>
            <a:r>
              <a:rPr lang="ar-SA" dirty="0" err="1" smtClean="0"/>
              <a:t>قا</a:t>
            </a:r>
            <a:r>
              <a:rPr lang="ar-EG" dirty="0" err="1" smtClean="0"/>
              <a:t>ئمة</a:t>
            </a:r>
            <a:r>
              <a:rPr lang="ar-EG" dirty="0" smtClean="0"/>
              <a:t> </a:t>
            </a:r>
            <a:r>
              <a:rPr lang="ar-EG" dirty="0"/>
              <a:t>بتسع خصائص سلوكية </a:t>
            </a:r>
            <a:r>
              <a:rPr lang="ar-EG" dirty="0" smtClean="0"/>
              <a:t>ه</a:t>
            </a:r>
            <a:r>
              <a:rPr lang="ar-SA" dirty="0" smtClean="0"/>
              <a:t>ي</a:t>
            </a:r>
            <a:r>
              <a:rPr lang="ar-EG" dirty="0" smtClean="0"/>
              <a:t> </a:t>
            </a:r>
            <a:r>
              <a:rPr lang="ar-EG" dirty="0"/>
              <a:t>: </a:t>
            </a:r>
            <a:endParaRPr lang="en-US" dirty="0"/>
          </a:p>
          <a:p>
            <a:pPr rtl="1"/>
            <a:r>
              <a:rPr lang="ar-EG" dirty="0"/>
              <a:t>1- الانفتاح نحو التجديد والتغير</a:t>
            </a:r>
            <a:endParaRPr lang="en-US" dirty="0"/>
          </a:p>
          <a:p>
            <a:pPr rtl="1"/>
            <a:r>
              <a:rPr lang="ar-EG" dirty="0"/>
              <a:t>2- الرغبة </a:t>
            </a:r>
            <a:r>
              <a:rPr lang="ar-EG" dirty="0" smtClean="0"/>
              <a:t>ف</a:t>
            </a:r>
            <a:r>
              <a:rPr lang="ar-SA" dirty="0" smtClean="0"/>
              <a:t>ي</a:t>
            </a:r>
            <a:r>
              <a:rPr lang="ar-EG" dirty="0" smtClean="0"/>
              <a:t> </a:t>
            </a:r>
            <a:r>
              <a:rPr lang="ar-EG" dirty="0"/>
              <a:t>التعرف على المشكلات والقضايا الداخلية والخارجية </a:t>
            </a:r>
            <a:endParaRPr lang="en-US" dirty="0"/>
          </a:p>
          <a:p>
            <a:pPr rtl="1"/>
            <a:r>
              <a:rPr lang="ar-EG" dirty="0"/>
              <a:t>3- الاتجاه نحو الحاضر والمستقبل أكثر من الاتجاه الى </a:t>
            </a:r>
            <a:r>
              <a:rPr lang="ar-EG" dirty="0" smtClean="0"/>
              <a:t>الماض</a:t>
            </a:r>
            <a:r>
              <a:rPr lang="ar-SA" dirty="0" smtClean="0"/>
              <a:t>ي</a:t>
            </a:r>
            <a:endParaRPr lang="en-US" dirty="0"/>
          </a:p>
          <a:p>
            <a:pPr rtl="1"/>
            <a:r>
              <a:rPr lang="ar-EG" dirty="0"/>
              <a:t>4- الاخذ بالتخطيط كأسلوب لمواجهة المواقف </a:t>
            </a:r>
            <a:r>
              <a:rPr lang="ar-EG" dirty="0" smtClean="0"/>
              <a:t>المختلفة</a:t>
            </a:r>
            <a:endParaRPr lang="en-US" dirty="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endParaRPr lang="ar-SA" dirty="0">
              <a:solidFill>
                <a:srgbClr val="0070C0"/>
              </a:solidFill>
            </a:endParaRPr>
          </a:p>
        </p:txBody>
      </p:sp>
      <p:sp>
        <p:nvSpPr>
          <p:cNvPr id="3" name="عنصر نائب للمحتوى 2"/>
          <p:cNvSpPr>
            <a:spLocks noGrp="1"/>
          </p:cNvSpPr>
          <p:nvPr>
            <p:ph idx="1"/>
          </p:nvPr>
        </p:nvSpPr>
        <p:spPr>
          <a:xfrm>
            <a:off x="533400" y="1371600"/>
            <a:ext cx="8915400" cy="4830763"/>
          </a:xfrm>
        </p:spPr>
        <p:txBody>
          <a:bodyPr/>
          <a:lstStyle/>
          <a:p>
            <a:pPr rtl="1"/>
            <a:r>
              <a:rPr lang="ar-EG" sz="2400" dirty="0" smtClean="0"/>
              <a:t>    </a:t>
            </a:r>
            <a:endParaRPr lang="en-US" sz="2400" dirty="0"/>
          </a:p>
          <a:p>
            <a:pPr rtl="1"/>
            <a:r>
              <a:rPr lang="ar-SA" sz="2400" b="1" dirty="0" smtClean="0"/>
              <a:t>       </a:t>
            </a:r>
            <a:r>
              <a:rPr lang="ar-SA" b="1" dirty="0" smtClean="0"/>
              <a:t>5- </a:t>
            </a:r>
            <a:r>
              <a:rPr lang="ar-EG" dirty="0" smtClean="0"/>
              <a:t>القدرة </a:t>
            </a:r>
            <a:r>
              <a:rPr lang="ar-EG" dirty="0"/>
              <a:t>على التحكم ف</a:t>
            </a:r>
            <a:r>
              <a:rPr lang="ar-SA" dirty="0"/>
              <a:t>ي</a:t>
            </a:r>
            <a:r>
              <a:rPr lang="ar-EG" dirty="0"/>
              <a:t> البيئة</a:t>
            </a:r>
            <a:endParaRPr lang="en-US" dirty="0"/>
          </a:p>
          <a:p>
            <a:pPr rtl="1"/>
            <a:r>
              <a:rPr lang="ar-SA" dirty="0" smtClean="0"/>
              <a:t>     </a:t>
            </a:r>
            <a:r>
              <a:rPr lang="ar-EG" dirty="0" smtClean="0"/>
              <a:t>6- </a:t>
            </a:r>
            <a:r>
              <a:rPr lang="ar-EG" dirty="0"/>
              <a:t>الثقة ف</a:t>
            </a:r>
            <a:r>
              <a:rPr lang="ar-SA" dirty="0"/>
              <a:t>ي</a:t>
            </a:r>
            <a:r>
              <a:rPr lang="ar-EG" dirty="0"/>
              <a:t> قدرة التغير على انجاز الواجبات وتحمل المسئوليات</a:t>
            </a:r>
            <a:endParaRPr lang="en-US" dirty="0"/>
          </a:p>
          <a:p>
            <a:pPr rtl="1"/>
            <a:r>
              <a:rPr lang="ar-SA" dirty="0" smtClean="0"/>
              <a:t>     </a:t>
            </a:r>
            <a:r>
              <a:rPr lang="ar-EG" dirty="0" smtClean="0"/>
              <a:t>7- </a:t>
            </a:r>
            <a:r>
              <a:rPr lang="ar-EG" dirty="0"/>
              <a:t>احترام كرامة الاخرين</a:t>
            </a:r>
            <a:endParaRPr lang="en-US" dirty="0"/>
          </a:p>
          <a:p>
            <a:pPr rtl="1"/>
            <a:r>
              <a:rPr lang="ar-SA" dirty="0" smtClean="0"/>
              <a:t>     </a:t>
            </a:r>
            <a:r>
              <a:rPr lang="ar-EG" dirty="0" smtClean="0"/>
              <a:t>8- </a:t>
            </a:r>
            <a:r>
              <a:rPr lang="ar-EG" dirty="0"/>
              <a:t>الثقة ف</a:t>
            </a:r>
            <a:r>
              <a:rPr lang="ar-SA" dirty="0"/>
              <a:t>ي</a:t>
            </a:r>
            <a:r>
              <a:rPr lang="ar-EG" dirty="0"/>
              <a:t> العلم </a:t>
            </a:r>
            <a:r>
              <a:rPr lang="ar-EG" dirty="0" smtClean="0"/>
              <a:t>والتكنولوجيا</a:t>
            </a:r>
            <a:endParaRPr lang="ar-SA" dirty="0" smtClean="0"/>
          </a:p>
          <a:p>
            <a:pPr rtl="1"/>
            <a:r>
              <a:rPr lang="ar-SA" dirty="0" smtClean="0"/>
              <a:t>     </a:t>
            </a:r>
            <a:r>
              <a:rPr lang="ar-EG" dirty="0" smtClean="0"/>
              <a:t>9- </a:t>
            </a:r>
            <a:r>
              <a:rPr lang="ar-EG" dirty="0"/>
              <a:t>تقدير الأفراد على أساس العمل والانجاز</a:t>
            </a:r>
            <a:endParaRPr lang="ar-SA" dirty="0"/>
          </a:p>
          <a:p>
            <a:pPr rtl="1"/>
            <a:r>
              <a:rPr lang="ar-SA" b="1" dirty="0" smtClean="0"/>
              <a:t> </a:t>
            </a:r>
            <a:endParaRPr lang="en-US" dirty="0"/>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381000" y="-647700"/>
            <a:ext cx="8877300" cy="2019300"/>
          </a:xfrm>
        </p:spPr>
        <p:txBody>
          <a:bodyPr/>
          <a:lstStyle/>
          <a:p>
            <a:pPr marL="342900" indent="-342900" rtl="1" eaLnBrk="1" hangingPunct="1">
              <a:spcBef>
                <a:spcPct val="20000"/>
              </a:spcBef>
            </a:pPr>
            <a:endParaRPr lang="ar-SA" sz="3600" dirty="0">
              <a:solidFill>
                <a:srgbClr val="00B0F0"/>
              </a:solidFill>
            </a:endParaRPr>
          </a:p>
        </p:txBody>
      </p:sp>
      <p:sp>
        <p:nvSpPr>
          <p:cNvPr id="3" name="عنصر نائب للمحتوى 2"/>
          <p:cNvSpPr>
            <a:spLocks noGrp="1"/>
          </p:cNvSpPr>
          <p:nvPr>
            <p:ph idx="1"/>
          </p:nvPr>
        </p:nvSpPr>
        <p:spPr>
          <a:xfrm>
            <a:off x="762000" y="1524000"/>
            <a:ext cx="8915400" cy="4525963"/>
          </a:xfrm>
        </p:spPr>
        <p:txBody>
          <a:bodyPr/>
          <a:lstStyle/>
          <a:p>
            <a:pPr rtl="1"/>
            <a:r>
              <a:rPr lang="ar-SA" dirty="0" smtClean="0">
                <a:ea typeface="Calibri"/>
                <a:cs typeface="Arial"/>
              </a:rPr>
              <a:t>     </a:t>
            </a:r>
            <a:r>
              <a:rPr lang="ar-SA" dirty="0" smtClean="0"/>
              <a:t>        </a:t>
            </a:r>
            <a:r>
              <a:rPr lang="ar-EG" dirty="0"/>
              <a:t> </a:t>
            </a:r>
            <a:r>
              <a:rPr lang="ar-SA" dirty="0" smtClean="0"/>
              <a:t>6 -</a:t>
            </a:r>
            <a:r>
              <a:rPr lang="ar-EG" b="1" dirty="0" smtClean="0"/>
              <a:t> </a:t>
            </a:r>
            <a:r>
              <a:rPr lang="ar-EG" b="1" dirty="0"/>
              <a:t>الاتجاه التكامل</a:t>
            </a:r>
            <a:r>
              <a:rPr lang="ar-SA" b="1" dirty="0"/>
              <a:t>ي</a:t>
            </a:r>
            <a:r>
              <a:rPr lang="ar-EG" b="1" dirty="0"/>
              <a:t> </a:t>
            </a:r>
            <a:endParaRPr lang="en-US" dirty="0"/>
          </a:p>
          <a:p>
            <a:pPr rtl="1"/>
            <a:r>
              <a:rPr lang="ar-EG" dirty="0"/>
              <a:t>     </a:t>
            </a:r>
            <a:r>
              <a:rPr lang="ar-SA" dirty="0"/>
              <a:t>   </a:t>
            </a:r>
            <a:r>
              <a:rPr lang="ar-EG" dirty="0"/>
              <a:t>وهو الذى لا يقتصر على مؤشر </a:t>
            </a:r>
            <a:r>
              <a:rPr lang="ar-EG" dirty="0" smtClean="0"/>
              <a:t>واحد</a:t>
            </a:r>
            <a:r>
              <a:rPr lang="ar-SA" dirty="0" smtClean="0"/>
              <a:t> </a:t>
            </a:r>
            <a:r>
              <a:rPr lang="ar-EG" dirty="0" smtClean="0"/>
              <a:t>ولا </a:t>
            </a:r>
            <a:r>
              <a:rPr lang="ar-EG" dirty="0"/>
              <a:t>يعتمد على تفسير جزئ</a:t>
            </a:r>
            <a:r>
              <a:rPr lang="ar-SA" dirty="0"/>
              <a:t>ي</a:t>
            </a:r>
            <a:r>
              <a:rPr lang="ar-EG" dirty="0"/>
              <a:t> لظاهرة التنمية  وإنما يستند إلى نموذج تصور</a:t>
            </a:r>
            <a:r>
              <a:rPr lang="ar-SA" dirty="0"/>
              <a:t>ي</a:t>
            </a:r>
            <a:r>
              <a:rPr lang="ar-EG" dirty="0"/>
              <a:t> عضو</a:t>
            </a:r>
            <a:r>
              <a:rPr lang="ar-SA" dirty="0"/>
              <a:t>ي</a:t>
            </a:r>
            <a:r>
              <a:rPr lang="ar-EG" dirty="0"/>
              <a:t> يقوم على النظرة الكلية للمجتمع على أساس الت</a:t>
            </a:r>
            <a:r>
              <a:rPr lang="ar-SA" dirty="0"/>
              <a:t>ر</a:t>
            </a:r>
            <a:r>
              <a:rPr lang="ar-EG" dirty="0"/>
              <a:t>ابط بين مختلف الظواهر والنظم الاجتماعية</a:t>
            </a:r>
            <a:r>
              <a:rPr lang="ar-EG" dirty="0" smtClean="0"/>
              <a:t>.</a:t>
            </a:r>
            <a:r>
              <a:rPr lang="ar-EG" dirty="0"/>
              <a:t> </a:t>
            </a:r>
            <a:r>
              <a:rPr lang="ar-EG" dirty="0" smtClean="0"/>
              <a:t>     </a:t>
            </a:r>
            <a:endParaRPr lang="ar-SA" dirty="0" smtClean="0"/>
          </a:p>
          <a:p>
            <a:pPr rtl="1"/>
            <a:r>
              <a:rPr lang="ar-SA" dirty="0"/>
              <a:t> </a:t>
            </a:r>
            <a:r>
              <a:rPr lang="ar-SA" dirty="0" smtClean="0"/>
              <a:t>     </a:t>
            </a:r>
            <a:r>
              <a:rPr lang="ar-EG" dirty="0" smtClean="0"/>
              <a:t>ويأخذ </a:t>
            </a:r>
            <a:r>
              <a:rPr lang="ar-EG" dirty="0"/>
              <a:t>الاتجاه التكامل</a:t>
            </a:r>
            <a:r>
              <a:rPr lang="ar-SA" dirty="0"/>
              <a:t>ي</a:t>
            </a:r>
            <a:r>
              <a:rPr lang="ar-EG" dirty="0"/>
              <a:t> ف</a:t>
            </a:r>
            <a:r>
              <a:rPr lang="ar-SA" dirty="0"/>
              <a:t>ي</a:t>
            </a:r>
            <a:r>
              <a:rPr lang="ar-EG" dirty="0"/>
              <a:t> الاعتبار : البناء الديموجراف</a:t>
            </a:r>
            <a:r>
              <a:rPr lang="ar-SA" dirty="0"/>
              <a:t>ي</a:t>
            </a:r>
            <a:r>
              <a:rPr lang="ar-EG" dirty="0"/>
              <a:t>  </a:t>
            </a:r>
            <a:r>
              <a:rPr lang="ar-EG" dirty="0" smtClean="0"/>
              <a:t>والنسق</a:t>
            </a:r>
            <a:r>
              <a:rPr lang="ar-SA" dirty="0" smtClean="0"/>
              <a:t> </a:t>
            </a:r>
            <a:r>
              <a:rPr lang="ar-EG" dirty="0" smtClean="0"/>
              <a:t>الايكولوجي </a:t>
            </a:r>
            <a:r>
              <a:rPr lang="ar-EG" dirty="0"/>
              <a:t>والنسق الاقتصاد</a:t>
            </a:r>
            <a:r>
              <a:rPr lang="ar-SA" dirty="0"/>
              <a:t>ي</a:t>
            </a:r>
            <a:r>
              <a:rPr lang="ar-EG" dirty="0"/>
              <a:t>  والبناء الطبق</a:t>
            </a:r>
            <a:r>
              <a:rPr lang="ar-SA" dirty="0"/>
              <a:t>ي</a:t>
            </a:r>
            <a:r>
              <a:rPr lang="ar-EG" dirty="0"/>
              <a:t>  والنسق السياسي  ونسق الأسرة والحالة الصحية  والنسق التعليم</a:t>
            </a:r>
            <a:r>
              <a:rPr lang="ar-SA" dirty="0"/>
              <a:t>ي</a:t>
            </a:r>
            <a:r>
              <a:rPr lang="ar-EG" dirty="0"/>
              <a:t> ونسق القيم.</a:t>
            </a:r>
            <a:endParaRPr lang="en-US" dirty="0"/>
          </a:p>
          <a:p>
            <a:pPr rtl="1"/>
            <a:r>
              <a:rPr lang="ar-EG" dirty="0"/>
              <a:t> </a:t>
            </a:r>
            <a:endParaRPr lang="en-US" dirty="0"/>
          </a:p>
          <a:p>
            <a:pPr rtl="1"/>
            <a:r>
              <a:rPr lang="ar-EG" dirty="0"/>
              <a:t> </a:t>
            </a:r>
            <a:endParaRPr lang="en-US" dirty="0"/>
          </a:p>
          <a:p>
            <a:pPr rtl="1"/>
            <a:r>
              <a:rPr lang="ar-EG" dirty="0"/>
              <a:t>    </a:t>
            </a:r>
            <a:endParaRPr lang="en-US" dirty="0"/>
          </a:p>
          <a:p>
            <a:pPr rtl="1"/>
            <a:endParaRPr lang="en-US" dirty="0" smtClean="0">
              <a:ea typeface="Calibri"/>
              <a:cs typeface="Arial"/>
            </a:endParaRPr>
          </a:p>
        </p:txBody>
      </p:sp>
      <p:sp>
        <p:nvSpPr>
          <p:cNvPr id="5" name="مستطيل 4"/>
          <p:cNvSpPr/>
          <p:nvPr/>
        </p:nvSpPr>
        <p:spPr>
          <a:xfrm>
            <a:off x="228600" y="838200"/>
            <a:ext cx="9601200" cy="1446550"/>
          </a:xfrm>
          <a:prstGeom prst="rect">
            <a:avLst/>
          </a:prstGeom>
        </p:spPr>
        <p:txBody>
          <a:bodyPr wrap="square">
            <a:spAutoFit/>
          </a:bodyPr>
          <a:lstStyle/>
          <a:p>
            <a:r>
              <a:rPr lang="ar-SA" sz="1600" dirty="0"/>
              <a:t> </a:t>
            </a:r>
            <a:endParaRPr lang="ar-SA" sz="1600" dirty="0" smtClean="0"/>
          </a:p>
          <a:p>
            <a:endParaRPr lang="ar-SA" sz="2400" dirty="0"/>
          </a:p>
          <a:p>
            <a:endParaRPr lang="ar-SA" sz="2400" dirty="0"/>
          </a:p>
          <a:p>
            <a:r>
              <a:rPr lang="ar-SA" sz="2400" dirty="0" smtClean="0"/>
              <a:t>     </a:t>
            </a:r>
            <a:r>
              <a:rPr lang="ar-EG" sz="2400" dirty="0" smtClean="0"/>
              <a:t>     </a:t>
            </a:r>
            <a:endParaRPr lang="ar-SA" sz="2400" dirty="0"/>
          </a:p>
        </p:txBody>
      </p:sp>
      <p:sp>
        <p:nvSpPr>
          <p:cNvPr id="4" name="مستطيل 3"/>
          <p:cNvSpPr/>
          <p:nvPr/>
        </p:nvSpPr>
        <p:spPr>
          <a:xfrm>
            <a:off x="1371600" y="2226439"/>
            <a:ext cx="7658100" cy="461665"/>
          </a:xfrm>
          <a:prstGeom prst="rect">
            <a:avLst/>
          </a:prstGeom>
        </p:spPr>
        <p:txBody>
          <a:bodyPr wrap="square">
            <a:spAutoFit/>
          </a:bodyPr>
          <a:lstStyle/>
          <a:p>
            <a:r>
              <a:rPr lang="ar-EG" dirty="0"/>
              <a:t> </a:t>
            </a:r>
            <a:endParaRPr lang="ar-SA" sz="2400" dirty="0"/>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0070C0"/>
              </a:solidFill>
              <a:ea typeface="Calibri"/>
              <a:cs typeface="Arial"/>
            </a:endParaRPr>
          </a:p>
        </p:txBody>
      </p:sp>
      <p:sp>
        <p:nvSpPr>
          <p:cNvPr id="3" name="عنصر نائب للمحتوى 2"/>
          <p:cNvSpPr>
            <a:spLocks noGrp="1"/>
          </p:cNvSpPr>
          <p:nvPr>
            <p:ph idx="1"/>
          </p:nvPr>
        </p:nvSpPr>
        <p:spPr>
          <a:xfrm>
            <a:off x="762000" y="1332701"/>
            <a:ext cx="8915400" cy="4525963"/>
          </a:xfrm>
        </p:spPr>
        <p:txBody>
          <a:bodyPr/>
          <a:lstStyle/>
          <a:p>
            <a:pPr rtl="1"/>
            <a:r>
              <a:rPr lang="ar-SA" sz="2400" dirty="0" smtClean="0"/>
              <a:t>       </a:t>
            </a:r>
          </a:p>
          <a:p>
            <a:pPr rtl="1"/>
            <a:r>
              <a:rPr lang="ar-SA" dirty="0" smtClean="0"/>
              <a:t>        وهذا الاتجاه يعتبر من أكمل الاتجاهات التي تعبر عن طبيعة الواقع الاجتماعي وتفسره نظرا للترابط والتكامل بين مختلف عناصر الحياة الاقتصادية والاجتماعية والثقافية .</a:t>
            </a:r>
          </a:p>
        </p:txBody>
      </p:sp>
      <p:sp>
        <p:nvSpPr>
          <p:cNvPr id="4" name="مستطيل 3"/>
          <p:cNvSpPr/>
          <p:nvPr/>
        </p:nvSpPr>
        <p:spPr>
          <a:xfrm>
            <a:off x="990600" y="1087304"/>
            <a:ext cx="8458200" cy="5016758"/>
          </a:xfrm>
          <a:prstGeom prst="rect">
            <a:avLst/>
          </a:prstGeom>
        </p:spPr>
        <p:txBody>
          <a:bodyPr wrap="square">
            <a:spAutoFit/>
          </a:bodyPr>
          <a:lstStyle/>
          <a:p>
            <a:endParaRPr lang="ar-SA" sz="2000" b="1" dirty="0" smtClean="0"/>
          </a:p>
          <a:p>
            <a:endParaRPr lang="ar-SA" sz="2000" b="1" dirty="0" smtClean="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ar-SA" sz="2000" dirty="0"/>
          </a:p>
          <a:p>
            <a:endParaRPr lang="ar-SA" sz="2000" dirty="0" smtClean="0"/>
          </a:p>
          <a:p>
            <a:endParaRPr lang="en-US" sz="2000" dirty="0"/>
          </a:p>
        </p:txBody>
      </p:sp>
      <p:sp>
        <p:nvSpPr>
          <p:cNvPr id="5" name="مستطيل 4"/>
          <p:cNvSpPr/>
          <p:nvPr/>
        </p:nvSpPr>
        <p:spPr>
          <a:xfrm>
            <a:off x="533400" y="1295400"/>
            <a:ext cx="9067800" cy="523220"/>
          </a:xfrm>
          <a:prstGeom prst="rect">
            <a:avLst/>
          </a:prstGeom>
        </p:spPr>
        <p:txBody>
          <a:bodyPr wrap="square">
            <a:spAutoFit/>
          </a:bodyPr>
          <a:lstStyle/>
          <a:p>
            <a:r>
              <a:rPr lang="ar-EG" sz="2800" dirty="0"/>
              <a:t> </a:t>
            </a:r>
            <a:endParaRPr lang="en-US" sz="2800" dirty="0"/>
          </a:p>
        </p:txBody>
      </p:sp>
      <p:sp>
        <p:nvSpPr>
          <p:cNvPr id="6" name="مستطيل 5"/>
          <p:cNvSpPr/>
          <p:nvPr/>
        </p:nvSpPr>
        <p:spPr>
          <a:xfrm>
            <a:off x="838200" y="2274838"/>
            <a:ext cx="8610600" cy="1508105"/>
          </a:xfrm>
          <a:prstGeom prst="rect">
            <a:avLst/>
          </a:prstGeom>
        </p:spPr>
        <p:txBody>
          <a:bodyPr wrap="square">
            <a:spAutoFit/>
          </a:bodyPr>
          <a:lstStyle/>
          <a:p>
            <a:r>
              <a:rPr lang="ar-SA" sz="2800" b="1" dirty="0" smtClean="0"/>
              <a:t>        </a:t>
            </a:r>
          </a:p>
          <a:p>
            <a:r>
              <a:rPr lang="ar-SA" sz="2800" b="1" dirty="0" smtClean="0"/>
              <a:t>       </a:t>
            </a:r>
            <a:endParaRPr lang="ar-SA" sz="2800" dirty="0"/>
          </a:p>
          <a:p>
            <a:endParaRPr lang="en-US" dirty="0"/>
          </a:p>
          <a:p>
            <a:r>
              <a:rPr lang="ar-EG" dirty="0"/>
              <a:t> </a:t>
            </a:r>
            <a:endParaRPr lang="en-US" dirty="0"/>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88</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الثانية عشر</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التخطيط للتنمية الاجتماعية والاقتصادية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 تعريف التخطيط</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SA" sz="2800" dirty="0" smtClean="0"/>
              <a:t>يعتبر التخطيط من أجل التنمية أسلوب ومنهج علمي يستخدم لتحقيق الأهداف المنشودة للمجتمع. ولقد تعددت وجهات نظر العلماء في تعريفهم للتخطيط :</a:t>
            </a:r>
          </a:p>
          <a:p>
            <a:pPr rtl="1"/>
            <a:r>
              <a:rPr lang="ar-SA" sz="2800" dirty="0" smtClean="0"/>
              <a:t>      - يعرفه ”</a:t>
            </a:r>
            <a:r>
              <a:rPr lang="ar-SA" sz="2800" b="1" dirty="0" err="1" smtClean="0"/>
              <a:t>بولدنج</a:t>
            </a:r>
            <a:r>
              <a:rPr lang="ar-SA" sz="2800" dirty="0" smtClean="0"/>
              <a:t>”</a:t>
            </a:r>
            <a:r>
              <a:rPr lang="ar-EG" sz="2800" dirty="0" smtClean="0"/>
              <a:t> </a:t>
            </a:r>
            <a:r>
              <a:rPr lang="ar-SA" sz="2800" dirty="0" smtClean="0"/>
              <a:t>بأنه نوع من السلوك الذي يخضع الي تقدير واع للتوقعات المستقبلية .</a:t>
            </a:r>
          </a:p>
          <a:p>
            <a:pPr rtl="1"/>
            <a:r>
              <a:rPr lang="ar-SA" sz="2800" dirty="0" smtClean="0"/>
              <a:t>      - ويعرفه ”</a:t>
            </a:r>
            <a:r>
              <a:rPr lang="ar-SA" sz="2800" b="1" dirty="0" err="1" smtClean="0"/>
              <a:t>برانش</a:t>
            </a:r>
            <a:r>
              <a:rPr lang="ar-SA" sz="2800" dirty="0" smtClean="0"/>
              <a:t>“ بأنه عملية مقابلة بين الموارد والاحتياجات تسعي الي تحقيق أهداف المجتمع . </a:t>
            </a:r>
          </a:p>
          <a:p>
            <a:pPr rtl="1"/>
            <a:r>
              <a:rPr lang="ar-SA" sz="2800" dirty="0" smtClean="0"/>
              <a:t>     - ويعرفه ” </a:t>
            </a:r>
            <a:r>
              <a:rPr lang="ar-SA" sz="2800" b="1" dirty="0" smtClean="0"/>
              <a:t>اشرف حسونة </a:t>
            </a:r>
            <a:r>
              <a:rPr lang="ar-SA" sz="2800" dirty="0" smtClean="0"/>
              <a:t>” بأنه عملية مقصودة وواقعية يشترك فيها الفرد والجماعة والمجتمع وتتضمن إحداث حالة من التوازن بين عناصر ثلاثة : الهدف والموارد والزمن عن طريق محاولة الوصول الي أقصي درجات     </a:t>
            </a:r>
          </a:p>
          <a:p>
            <a:pPr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89</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الهدف  بأفضل استخدام للموارد المتاحة وفي أقصر وقت مستطاع  وذلك </a:t>
            </a:r>
            <a:r>
              <a:rPr lang="en-US" sz="2800" dirty="0" smtClean="0"/>
              <a:t> </a:t>
            </a:r>
            <a:r>
              <a:rPr lang="ar-SA" sz="2800" dirty="0" smtClean="0"/>
              <a:t>بهدف تنمية المجتمع .</a:t>
            </a:r>
          </a:p>
          <a:p>
            <a:r>
              <a:rPr lang="ar-SA" sz="2800" dirty="0" smtClean="0"/>
              <a:t>- ويعرفه ”</a:t>
            </a:r>
            <a:r>
              <a:rPr lang="ar-SA" sz="2800" b="1" dirty="0" smtClean="0"/>
              <a:t>عبد</a:t>
            </a:r>
            <a:r>
              <a:rPr lang="ar-SA" sz="2800" dirty="0" smtClean="0"/>
              <a:t> </a:t>
            </a:r>
            <a:r>
              <a:rPr lang="ar-SA" sz="2800" b="1" dirty="0" smtClean="0"/>
              <a:t>الباسط</a:t>
            </a:r>
            <a:r>
              <a:rPr lang="ar-SA" sz="2800" dirty="0" smtClean="0"/>
              <a:t> </a:t>
            </a:r>
            <a:r>
              <a:rPr lang="ar-SA" sz="2800" b="1" dirty="0" smtClean="0"/>
              <a:t>حسن</a:t>
            </a:r>
            <a:r>
              <a:rPr lang="ar-SA" sz="2800" dirty="0" smtClean="0"/>
              <a:t>“ بأنه عمليات منظمة لإحداث تغييرات موجهة وذلك عن طريق حصر إمكانيات المجتمع وتحديد مطالبه وتقدير حاجاته ووضع خطة شاملة متكاملة ومتجددة لتحقيق هذه المطالب والحاجات خلال فترة زمنية معينة وفي ضوء الفلسفة الاجتماعية التي يريد المجتمع أن يتحرك وينمو في إطارها مع إمكانية التنبؤ بما قد يعترض المجتمع من عقبات وتحديد أنسب الوسائل اللازمة لتخطي المشكلات والسير بالمجتمع في طريق التقدم المنشود .</a:t>
            </a:r>
            <a:endParaRPr lang="ar-SA" sz="28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dirty="0" smtClean="0">
                <a:ea typeface="Calibri"/>
                <a:cs typeface="Arial"/>
              </a:rPr>
              <a:t>    عناصر التخطيط</a:t>
            </a: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400" dirty="0" smtClean="0"/>
              <a:t>     في ضوء التعريفات السابقة يمكن تحديد </a:t>
            </a:r>
            <a:r>
              <a:rPr lang="ar-SA" sz="2400" b="1" dirty="0" smtClean="0"/>
              <a:t>العناصر الرئيسية</a:t>
            </a:r>
            <a:r>
              <a:rPr lang="ar-EG" sz="2400" b="1" dirty="0" smtClean="0"/>
              <a:t> </a:t>
            </a:r>
            <a:r>
              <a:rPr lang="ar-SA" sz="2400" b="1" dirty="0" smtClean="0"/>
              <a:t>للتخطيط </a:t>
            </a:r>
            <a:r>
              <a:rPr lang="ar-SA" sz="2400" dirty="0" smtClean="0"/>
              <a:t>فيما يلي :</a:t>
            </a:r>
          </a:p>
          <a:p>
            <a:pPr rtl="1"/>
            <a:r>
              <a:rPr lang="ar-SA" sz="2400" dirty="0" smtClean="0"/>
              <a:t>       1 – أنه عملية تغيير اجتماعي موجه ومقصود .</a:t>
            </a:r>
          </a:p>
          <a:p>
            <a:pPr rtl="1"/>
            <a:r>
              <a:rPr lang="ar-SA" sz="2400" dirty="0" smtClean="0"/>
              <a:t>     2   – يتضح فيه الاستثمار الأمثل لكافة الموارد والإمكانيات المتاحة في المجتمع .</a:t>
            </a:r>
          </a:p>
          <a:p>
            <a:pPr rtl="1"/>
            <a:r>
              <a:rPr lang="ar-SA" sz="2400" dirty="0" smtClean="0"/>
              <a:t>     3 – أنه محدود بفترة زمنية قد تكون طويلة الأجل أو متوسطة أو قصيرة الأجل .</a:t>
            </a:r>
          </a:p>
          <a:p>
            <a:pPr rtl="1"/>
            <a:r>
              <a:rPr lang="ar-SA" sz="2400" dirty="0" smtClean="0"/>
              <a:t>     4 – الهدف من تلك العملية هو نقل المجتمع الي وضع أفضل .</a:t>
            </a:r>
          </a:p>
          <a:p>
            <a:pPr rtl="1"/>
            <a:r>
              <a:rPr lang="ar-SA" sz="2400" dirty="0" smtClean="0"/>
              <a:t>     5 – يستلزم التخطيط مشاركة المواطنين وقادتهم مشاركة ايجابية في جميع مراحله .</a:t>
            </a:r>
          </a:p>
          <a:p>
            <a:pPr rtl="1"/>
            <a:r>
              <a:rPr lang="ar-SA" sz="2400" dirty="0" smtClean="0"/>
              <a:t>    6- ضرورة الاستعانة فيه بالخبراء في المجالات المختلفة والمخططين الاجتماعيين .</a:t>
            </a:r>
          </a:p>
          <a:p>
            <a:pPr rtl="1"/>
            <a:r>
              <a:rPr lang="ar-SA" sz="2400" dirty="0" smtClean="0"/>
              <a:t>    7 – ضرورة أن يتم التخطيط في ضوء السياسة الاجتماعية السائدة في المجتمع . </a:t>
            </a: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  خصائص التخطيط</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r>
              <a:rPr lang="ar-SA" sz="2400" b="1" dirty="0" smtClean="0"/>
              <a:t>هناك عدة خصائص للتخطيط الاجتماعي :</a:t>
            </a:r>
          </a:p>
          <a:p>
            <a:pPr rtl="1"/>
            <a:r>
              <a:rPr lang="ar-SA" sz="2400" b="1" dirty="0" smtClean="0"/>
              <a:t>أولا : التخطيط عملية </a:t>
            </a:r>
          </a:p>
          <a:p>
            <a:pPr rtl="1"/>
            <a:r>
              <a:rPr lang="ar-SA" sz="2400" b="1" dirty="0" smtClean="0"/>
              <a:t>   </a:t>
            </a:r>
            <a:r>
              <a:rPr lang="ar-SA" sz="2400" dirty="0" smtClean="0"/>
              <a:t>يعني ذلك اعتماده علي مراحل وخطوات علمية مرتبة ومترابطة .</a:t>
            </a:r>
          </a:p>
          <a:p>
            <a:pPr rtl="1"/>
            <a:r>
              <a:rPr lang="ar-SA" sz="2400" b="1" dirty="0" smtClean="0"/>
              <a:t>ثانيا : ارتباط التخطيط بالواقعية</a:t>
            </a:r>
          </a:p>
          <a:p>
            <a:pPr rtl="1"/>
            <a:r>
              <a:rPr lang="ar-SA" sz="2400" dirty="0" smtClean="0"/>
              <a:t>   ويعني ذلك أن تكون الخطة نابعة من ظروف المجتمع من جهة ومتسقة مع أيديولوجيته السائدة من جهة أخري</a:t>
            </a:r>
          </a:p>
          <a:p>
            <a:pPr rtl="1"/>
            <a:r>
              <a:rPr lang="ar-SA" sz="2400" b="1" dirty="0" smtClean="0"/>
              <a:t>ثالثا : اعتماد التخطيط على الأسلوب العلمي</a:t>
            </a:r>
          </a:p>
          <a:p>
            <a:pPr rtl="1"/>
            <a:r>
              <a:rPr lang="ar-SA" sz="2400" dirty="0" smtClean="0"/>
              <a:t>    ويتطلب ذلك استخدام عدة عمليات أساسية تتمثل:</a:t>
            </a:r>
          </a:p>
          <a:p>
            <a:pPr rtl="1"/>
            <a:r>
              <a:rPr lang="ar-SA" sz="2400" dirty="0" smtClean="0"/>
              <a:t>       1 – التفكير    2 – التذكر    3 – الترابط    4  – التنبؤ بالمستقبل    5 – التحكم</a:t>
            </a:r>
          </a:p>
          <a:p>
            <a:pPr rtl="1"/>
            <a:r>
              <a:rPr lang="ar-SA" sz="2400" b="1" dirty="0" smtClean="0"/>
              <a:t>رابعا : ارتكاز التخطيط علي أساسين :</a:t>
            </a:r>
          </a:p>
          <a:p>
            <a:pPr rtl="1"/>
            <a:r>
              <a:rPr lang="ar-SA" sz="2400" dirty="0" smtClean="0"/>
              <a:t>     1 – أساس نظري علمي متفق عليه      2 – أساس تطبيقي عملي </a:t>
            </a:r>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   </a:t>
            </a:r>
            <a:r>
              <a:rPr lang="ar-SA" sz="2800" b="1" dirty="0" smtClean="0"/>
              <a:t>خامسا : تضمين التخطيط فكرة القصد والتعمد تجاه تحقيق الأهداف </a:t>
            </a:r>
            <a:r>
              <a:rPr lang="ar-SA" sz="2800" dirty="0" smtClean="0"/>
              <a:t>ا</a:t>
            </a:r>
            <a:r>
              <a:rPr lang="ar-SA" sz="2800" b="1" dirty="0" smtClean="0"/>
              <a:t>لمنشودة </a:t>
            </a:r>
          </a:p>
          <a:p>
            <a:r>
              <a:rPr lang="ar-SA" sz="2800" b="1" dirty="0" smtClean="0"/>
              <a:t>سادسا : اكتساب التخطيط خاصية الاستمرارية </a:t>
            </a:r>
          </a:p>
          <a:p>
            <a:r>
              <a:rPr lang="ar-SA" sz="2800" b="1" dirty="0" smtClean="0"/>
              <a:t>    </a:t>
            </a:r>
            <a:r>
              <a:rPr lang="ar-SA" sz="2800" dirty="0" smtClean="0"/>
              <a:t>حيث تبدأ الخطة الثانية من حيث انتهاء الخطة الأولي ويستمر    </a:t>
            </a:r>
            <a:endParaRPr lang="en-US" sz="2800" dirty="0" smtClean="0"/>
          </a:p>
          <a:p>
            <a:r>
              <a:rPr lang="en-US" sz="2800" dirty="0" smtClean="0"/>
              <a:t> </a:t>
            </a:r>
            <a:r>
              <a:rPr lang="ar-SA" sz="2800" dirty="0" smtClean="0"/>
              <a:t>باستمرار بقاء المجتمع </a:t>
            </a:r>
          </a:p>
          <a:p>
            <a:r>
              <a:rPr lang="ar-SA" sz="2800" dirty="0" smtClean="0"/>
              <a:t>  </a:t>
            </a:r>
            <a:r>
              <a:rPr lang="ar-SA" sz="2800" b="1" dirty="0" smtClean="0"/>
              <a:t>سابعا : اكتساب التخطيط خاصية الموازنة </a:t>
            </a:r>
          </a:p>
          <a:p>
            <a:r>
              <a:rPr lang="ar-SA" sz="2800" dirty="0" smtClean="0"/>
              <a:t>    حيث تتم الموازنة بين ثلاثة </a:t>
            </a:r>
            <a:r>
              <a:rPr lang="ar-SA" sz="2800" dirty="0" err="1" smtClean="0"/>
              <a:t>محكات</a:t>
            </a:r>
            <a:r>
              <a:rPr lang="ar-SA" sz="2800" dirty="0" smtClean="0"/>
              <a:t> أساسية هي : الأهداف والإمكانيات  ” مادية وبشرية ” والفترة الزمنية </a:t>
            </a:r>
            <a:r>
              <a:rPr lang="ar-SA" dirty="0" smtClean="0"/>
              <a:t>.</a:t>
            </a:r>
            <a:endParaRPr lang="ar-SA"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ثامنا : التخطيط عملية إنسانية</a:t>
            </a:r>
          </a:p>
          <a:p>
            <a:r>
              <a:rPr lang="en-US" dirty="0" smtClean="0"/>
              <a:t>         </a:t>
            </a:r>
            <a:r>
              <a:rPr lang="ar-SA" dirty="0" smtClean="0"/>
              <a:t> حيث يتضمن أسلوب التخطيط العلمي عمليات التفكير،التدبير  التنظيم ، التنسيق ... والإنسان هو الذي يقوم بكل تلك العمليات ليحقق أهدافه المنشودة .</a:t>
            </a:r>
          </a:p>
          <a:p>
            <a:r>
              <a:rPr lang="ar-SA" dirty="0" smtClean="0"/>
              <a:t> </a:t>
            </a:r>
            <a:r>
              <a:rPr lang="ar-SA" b="1" dirty="0" smtClean="0"/>
              <a:t>تاسعا </a:t>
            </a:r>
            <a:r>
              <a:rPr lang="ar-SA" b="1" smtClean="0"/>
              <a:t>: للتخطيط </a:t>
            </a:r>
            <a:r>
              <a:rPr lang="ar-SA" b="1" dirty="0" smtClean="0"/>
              <a:t>خاصية إمكانية التنبؤ بالمستقبل </a:t>
            </a:r>
          </a:p>
          <a:p>
            <a:r>
              <a:rPr lang="ar-SA" dirty="0" smtClean="0"/>
              <a:t>   ويرجع ذلك الي اعتماد التخطيط علي المنهج العلمي في دراسة ماضي المجتمع وحاضره لتحقيق الأهداف المستقبلية .</a:t>
            </a:r>
            <a:endParaRPr lang="ar-SA"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95</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err="1" smtClean="0"/>
              <a:t>ال</a:t>
            </a:r>
            <a:r>
              <a:rPr lang="ar-EG" b="1" dirty="0" smtClean="0"/>
              <a:t>محاضرة</a:t>
            </a:r>
            <a:r>
              <a:rPr lang="ar-SA" b="1" smtClean="0"/>
              <a:t> الثالثة عشر</a:t>
            </a:r>
            <a:r>
              <a:rPr lang="en-US" dirty="0"/>
              <a:t/>
            </a:r>
            <a:br>
              <a:rPr lang="en-US" dirty="0"/>
            </a:br>
            <a:r>
              <a:rPr lang="ar-SA" dirty="0" smtClean="0"/>
              <a:t>تابع</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التخطيط للتنمية الاجتماعية والاقتصادية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أنواع التخطيط الاجتماعي</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SA" sz="2800" dirty="0" smtClean="0"/>
              <a:t> يوجد عدة أنواع للتخطيط الاجتماعي، ويمكن تقسيم هذه الأنواع وفقا لما يلي :</a:t>
            </a:r>
          </a:p>
          <a:p>
            <a:pPr rtl="1"/>
            <a:r>
              <a:rPr lang="ar-SA" sz="2800" b="1" dirty="0" smtClean="0"/>
              <a:t>  أولا : التخطيط من حيث المجالات </a:t>
            </a:r>
          </a:p>
          <a:p>
            <a:pPr rtl="1"/>
            <a:r>
              <a:rPr lang="ar-SA" sz="2800" b="1" dirty="0" smtClean="0"/>
              <a:t>     </a:t>
            </a:r>
            <a:r>
              <a:rPr lang="ar-SA" sz="2800" dirty="0" smtClean="0"/>
              <a:t>ينقسم الي نوعين أساسيين هما :</a:t>
            </a:r>
          </a:p>
          <a:p>
            <a:pPr rtl="1"/>
            <a:r>
              <a:rPr lang="ar-SA" sz="2800" dirty="0" smtClean="0"/>
              <a:t>    1 – تخطيط جزئي : وهو الذي يتناول جزءا أو مجالا أو قطاعا واحدا من قطاعات المجتمع مثل التخطيط لمجال الزراعة أو الصناعة أو الصحة ...</a:t>
            </a:r>
          </a:p>
          <a:p>
            <a:pPr rtl="1"/>
            <a:r>
              <a:rPr lang="ar-SA" sz="2800" dirty="0" smtClean="0"/>
              <a:t>    2- تخطيط شامل : وهو يتم علي مستوي المجتمع بكل أنشطته وقطاعاته</a:t>
            </a:r>
          </a:p>
          <a:p>
            <a:pPr rtl="1"/>
            <a:r>
              <a:rPr lang="ar-SA" sz="2800" dirty="0" smtClean="0"/>
              <a:t> </a:t>
            </a:r>
            <a:r>
              <a:rPr lang="ar-SA" sz="2800" b="1" dirty="0" smtClean="0"/>
              <a:t>ثانيا : التخطيط من حيث الأهداف</a:t>
            </a:r>
            <a:endParaRPr lang="ar-SA" sz="2800" dirty="0" smtClean="0"/>
          </a:p>
          <a:p>
            <a:pPr rtl="1"/>
            <a:r>
              <a:rPr lang="ar-SA" sz="2800" dirty="0" smtClean="0"/>
              <a:t>     ينقسم التخطيط من حيث أهدافه الي نوعين هما :</a:t>
            </a:r>
          </a:p>
          <a:p>
            <a:pPr rtl="1"/>
            <a:r>
              <a:rPr lang="ar-SA" sz="2800" dirty="0" smtClean="0"/>
              <a:t>     1 – تخطيط بنياني : بقصد إحداث تغييرات جذرية في البناء الاجتماعي والاقتصادي للمجتمع .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96</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   2 - تخطيط وظيفي : بقصد إحداث تغييرات في الوظائف التي يؤديها النظام </a:t>
            </a:r>
            <a:endParaRPr lang="en-US" sz="2800" dirty="0" smtClean="0"/>
          </a:p>
          <a:p>
            <a:r>
              <a:rPr lang="ar-SA" sz="2800" dirty="0" smtClean="0"/>
              <a:t>        القائم في المجتمع المراد التخطيط له . </a:t>
            </a:r>
          </a:p>
          <a:p>
            <a:r>
              <a:rPr lang="en-US" sz="2800" b="1" dirty="0" smtClean="0"/>
              <a:t>  </a:t>
            </a:r>
            <a:r>
              <a:rPr lang="ar-SA" sz="2800" b="1" dirty="0" smtClean="0"/>
              <a:t>   ثالثا : التخطيط من حيث الميادين </a:t>
            </a:r>
            <a:endParaRPr lang="en-US" sz="2800" b="1" dirty="0" smtClean="0"/>
          </a:p>
          <a:p>
            <a:r>
              <a:rPr lang="ar-SA" sz="2800" b="1" dirty="0" smtClean="0"/>
              <a:t>         </a:t>
            </a:r>
            <a:r>
              <a:rPr lang="ar-SA" sz="2800" dirty="0" smtClean="0"/>
              <a:t>ينقسم التخطيط من حيث ميادينه الي خمسة أنواع </a:t>
            </a:r>
            <a:r>
              <a:rPr lang="ar-SA" sz="2800" b="1" dirty="0" smtClean="0"/>
              <a:t>: </a:t>
            </a:r>
          </a:p>
          <a:p>
            <a:r>
              <a:rPr lang="ar-SA" sz="2800" b="1" dirty="0" smtClean="0"/>
              <a:t>      1</a:t>
            </a:r>
            <a:r>
              <a:rPr lang="ar-SA" sz="2800" dirty="0" smtClean="0"/>
              <a:t>- التخطيط الاقتصادي : يهدف الي رفع المستوي المعيشي لإفراد        </a:t>
            </a:r>
            <a:r>
              <a:rPr lang="en-US" sz="2800" dirty="0" smtClean="0"/>
              <a:t>  </a:t>
            </a:r>
            <a:r>
              <a:rPr lang="ar-SA" sz="2800" dirty="0" smtClean="0"/>
              <a:t>          المجتمع وتوفير الاحتياجات الضرورية .</a:t>
            </a:r>
          </a:p>
          <a:p>
            <a:r>
              <a:rPr lang="ar-SA" sz="2800" dirty="0" smtClean="0"/>
              <a:t>      2 – التخطيط الاجتماعي : يهدف الي تحقيق تكافؤ الفرص في التعليم لأفراد المجتمع والاهتمام بالصحة وبالأسرة والطفولة والشيخوخة وبشئون الإسكان وغير ذلك من أوجه الاهتمام في النواحي الاجتماعية</a:t>
            </a:r>
            <a:endParaRPr lang="ar-SA" sz="28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dirty="0" smtClean="0">
                <a:ea typeface="Calibri"/>
                <a:cs typeface="Arial"/>
              </a:rPr>
              <a:t>تابع أنواع التخطيط</a:t>
            </a: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400" dirty="0" smtClean="0"/>
              <a:t>     3- التخطيط الثقافي : يهدف الي تنظيم شئون الحياة الثقافية في المجتمع وتشجيع                     المؤسسات العلمية والثقافية والعمل علي تنمية الوعي الثقافي . </a:t>
            </a:r>
          </a:p>
          <a:p>
            <a:pPr rtl="1"/>
            <a:r>
              <a:rPr lang="ar-SA" sz="2400" dirty="0" smtClean="0"/>
              <a:t>      4 – التخطيط الطبيعي : يهتم بالمحافظة علي الموارد الطبيعية المتاحة في المجتمع مثل التربة الزراعية والأنهار والمحيطات والمناجم وأبار المياه والبترول والمعادن .</a:t>
            </a:r>
          </a:p>
          <a:p>
            <a:pPr rtl="1"/>
            <a:r>
              <a:rPr lang="ar-SA" sz="2400" dirty="0" smtClean="0"/>
              <a:t>    5 – التخطيط السياسي : هو ذلك التخطيط الذي يتعلق بتدبير شئون العلاقات بين الحكام والمحكومين حيث أنه يركز علي أمور مثل الشورى والديمقراطية والمشاركة ...</a:t>
            </a:r>
          </a:p>
          <a:p>
            <a:pPr rtl="1"/>
            <a:r>
              <a:rPr lang="ar-SA" sz="2400" dirty="0" smtClean="0"/>
              <a:t>   </a:t>
            </a:r>
            <a:r>
              <a:rPr lang="ar-SA" sz="2400" b="1" dirty="0" smtClean="0"/>
              <a:t>رابعا : التخطيط من حيث المستويات </a:t>
            </a:r>
          </a:p>
          <a:p>
            <a:pPr rtl="1"/>
            <a:r>
              <a:rPr lang="ar-SA" sz="2400" dirty="0" smtClean="0"/>
              <a:t>      ينقسم التخطيط وفقا لمستوياته الي ستة أنواع :</a:t>
            </a:r>
          </a:p>
          <a:p>
            <a:pPr rtl="1"/>
            <a:r>
              <a:rPr lang="ar-SA" sz="2400" dirty="0" smtClean="0"/>
              <a:t>    1 – التخطيط علي المستوي المحلي : يتم هذا النوع من التخطيط علي مستوى المجتمعات المحلية بقصد النهوض بتلك المجتمعات .</a:t>
            </a:r>
          </a:p>
        </p:txBody>
      </p:sp>
    </p:spTree>
    <p:extLst>
      <p:ext uri="{BB962C8B-B14F-4D97-AF65-F5344CB8AC3E}">
        <p14:creationId xmlns="" xmlns:p14="http://schemas.microsoft.com/office/powerpoint/2010/main" val="44120355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  </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r>
              <a:rPr lang="ar-SA" sz="2400" b="1" dirty="0" smtClean="0"/>
              <a:t>   </a:t>
            </a:r>
            <a:r>
              <a:rPr lang="ar-SA" sz="2400" dirty="0" smtClean="0"/>
              <a:t>2 – التخطيط علي المستوي الإقليمي : يهدف الي تحقيق التنمية القومية عن طريق تنمية أقاليم المجتمع علي مستوي جغرافي محدد .</a:t>
            </a:r>
          </a:p>
          <a:p>
            <a:pPr rtl="1"/>
            <a:r>
              <a:rPr lang="ar-SA" sz="2400" dirty="0" smtClean="0"/>
              <a:t>   3 – التخطيط علي المستوي القومي : وهو يكون علي مستوي المجتمع ككل </a:t>
            </a:r>
          </a:p>
          <a:p>
            <a:pPr rtl="1"/>
            <a:r>
              <a:rPr lang="ar-SA" sz="2400" dirty="0" smtClean="0"/>
              <a:t>   4 – التخطيط على المستوي العالمي : أصبح التخطيط من أجل حياة أفضل ضرورة تحتمها ظروف العصر وهناك عدة منظمات تتولي القيام بهذا النوع منها :</a:t>
            </a:r>
          </a:p>
          <a:p>
            <a:pPr rtl="1"/>
            <a:r>
              <a:rPr lang="ar-SA" sz="2400" dirty="0" smtClean="0"/>
              <a:t>       - المجلس الاقتصادي الاجتماعي  - منظمة العمل الدولية </a:t>
            </a:r>
          </a:p>
          <a:p>
            <a:pPr rtl="1"/>
            <a:r>
              <a:rPr lang="ar-SA" sz="2400" dirty="0" smtClean="0"/>
              <a:t>       - منظمة الصحة العالمية            - منظمة الأمم المتحدة للتربية والعلوم والثقافة</a:t>
            </a:r>
          </a:p>
          <a:p>
            <a:pPr rtl="1"/>
            <a:r>
              <a:rPr lang="ar-SA" sz="2400" dirty="0" smtClean="0"/>
              <a:t>       - صندوق الأمم المتحدة الدولي لغوث الطفولة ” اليونيسيف“ </a:t>
            </a:r>
          </a:p>
          <a:p>
            <a:pPr rtl="1"/>
            <a:r>
              <a:rPr lang="ar-SA" sz="2400" dirty="0" smtClean="0"/>
              <a:t>   5 – التخطيط علي المستوي القطاعي : حيث يتم التخطيط لقطاع معين مثل الصناعة أو الزراعة أو الخدمات .</a:t>
            </a:r>
          </a:p>
          <a:p>
            <a:pPr rtl="1"/>
            <a:r>
              <a:rPr lang="ar-SA" sz="2400" dirty="0" smtClean="0"/>
              <a:t>   6 – التخطيط علي مستوي الوحدة الإنتاجية : كالمؤسسة أو الشركة أو المصنع</a:t>
            </a:r>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 xmlns:p14="http://schemas.microsoft.com/office/powerpoint/2010/main" val="204835394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   </a:t>
            </a:r>
            <a:r>
              <a:rPr lang="ar-SA" sz="2800" b="1" dirty="0" smtClean="0"/>
              <a:t>خامسا : التخطيط المركزي واللامركزي </a:t>
            </a:r>
          </a:p>
          <a:p>
            <a:r>
              <a:rPr lang="ar-SA" sz="2800" b="1" dirty="0" smtClean="0"/>
              <a:t>       1</a:t>
            </a:r>
            <a:r>
              <a:rPr lang="ar-SA" sz="2800" dirty="0" smtClean="0"/>
              <a:t>- التخطيط المركزي : يعني قيام أجهزة التخطيط علي المستوى القومي            باتخاذ القرارات الخاصة بالخطة </a:t>
            </a:r>
          </a:p>
          <a:p>
            <a:r>
              <a:rPr lang="ar-SA" sz="2800" dirty="0" smtClean="0"/>
              <a:t>        2 – التخطيط اللامركزي : يعني قيام المستويات المحلية </a:t>
            </a:r>
            <a:r>
              <a:rPr lang="ar-SA" sz="2800" smtClean="0"/>
              <a:t>والقطاعية                   بالوحدات </a:t>
            </a:r>
            <a:r>
              <a:rPr lang="ar-SA" sz="2800" dirty="0" smtClean="0"/>
              <a:t>الإنتاجية اللامركزية بالمشاركة في اتخاذ القرارات                  الخاصة بالخطة</a:t>
            </a:r>
          </a:p>
          <a:p>
            <a:r>
              <a:rPr lang="ar-SA" sz="2800" dirty="0" smtClean="0"/>
              <a:t>    </a:t>
            </a:r>
            <a:r>
              <a:rPr lang="ar-SA" sz="2800" b="1" dirty="0" smtClean="0"/>
              <a:t>سادسا : التخطيط من حيث الفترة الزمنية </a:t>
            </a:r>
          </a:p>
          <a:p>
            <a:r>
              <a:rPr lang="ar-SA" sz="2800" b="1" dirty="0" smtClean="0"/>
              <a:t>        1</a:t>
            </a:r>
            <a:r>
              <a:rPr lang="ar-SA" sz="2800" dirty="0" smtClean="0"/>
              <a:t> – التخطيط طويل الأجل : يقصد  </a:t>
            </a:r>
            <a:r>
              <a:rPr lang="ar-SA" sz="2800" dirty="0" err="1" smtClean="0"/>
              <a:t>به</a:t>
            </a:r>
            <a:r>
              <a:rPr lang="ar-SA" sz="2800" dirty="0" smtClean="0"/>
              <a:t>  إعداد خطة يستغرق تنفيذها                 فترة طويلة تتراوح ما بين 15 – 20 سنة    </a:t>
            </a:r>
          </a:p>
          <a:p>
            <a:endParaRPr lang="ar-SA"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2 – التخطيط متوسط الأجل : بالرغم من إن التخطيط متوسط              الأجل يستغرق عادة فترة تتراوح بين 4- 7 سنوات إلا إن         التخطيط ألخمسي أي الخطة التي يستغرق تنفيذها خمس    </a:t>
            </a:r>
            <a:r>
              <a:rPr lang="en-US" dirty="0" smtClean="0"/>
              <a:t>             </a:t>
            </a:r>
            <a:r>
              <a:rPr lang="ar-SA" dirty="0" smtClean="0"/>
              <a:t>         سنوات يعتبر الشكل الغالب </a:t>
            </a:r>
          </a:p>
          <a:p>
            <a:r>
              <a:rPr lang="ar-SA" dirty="0" smtClean="0"/>
              <a:t>    3 – التخطيط قصير الأجل : يقصد </a:t>
            </a:r>
            <a:r>
              <a:rPr lang="ar-SA" dirty="0" err="1" smtClean="0"/>
              <a:t>به</a:t>
            </a:r>
            <a:r>
              <a:rPr lang="ar-SA" dirty="0" smtClean="0"/>
              <a:t> الخطط السنوية والخطة             السنوية هي في الأصل مجرد شريحة من خطة من                 متوسطة الأجل </a:t>
            </a:r>
            <a:endParaRPr lang="ar-SA"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r>
              <a:rPr lang="ar-SA" b="1" dirty="0" smtClean="0"/>
              <a:t/>
            </a:r>
            <a:br>
              <a:rPr lang="ar-SA" b="1" dirty="0" smtClean="0"/>
            </a:br>
            <a:r>
              <a:rPr lang="ar-SA" b="1" dirty="0"/>
              <a:t/>
            </a:r>
            <a:br>
              <a:rPr lang="ar-SA" b="1" dirty="0"/>
            </a:br>
            <a:r>
              <a:rPr lang="ar-SA" b="1" dirty="0" smtClean="0"/>
              <a:t>ال</a:t>
            </a:r>
            <a:r>
              <a:rPr lang="ar-EG" b="1" dirty="0" smtClean="0"/>
              <a:t>محاضرة</a:t>
            </a:r>
            <a:r>
              <a:rPr lang="ar-SA" b="1" dirty="0" smtClean="0"/>
              <a:t>  الرابعة عشر</a:t>
            </a:r>
            <a:r>
              <a:rPr lang="en-US" dirty="0"/>
              <a:t/>
            </a:r>
            <a:br>
              <a:rPr lang="en-US" dirty="0"/>
            </a:br>
            <a:r>
              <a:rPr lang="ar-EG" b="1" dirty="0"/>
              <a:t> </a:t>
            </a:r>
            <a:r>
              <a:rPr lang="en-US" dirty="0"/>
              <a:t/>
            </a:r>
            <a:br>
              <a:rPr lang="en-US" dirty="0"/>
            </a:br>
            <a:r>
              <a:rPr lang="ar-SA" spc="-150" dirty="0" smtClean="0">
                <a:solidFill>
                  <a:srgbClr val="376092"/>
                </a:solidFill>
                <a:latin typeface="ae_AlMateen" pitchFamily="2" charset="-78"/>
                <a:cs typeface="ae_AlMateen" pitchFamily="2" charset="-78"/>
              </a:rPr>
              <a:t> </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هيئات التنمية الاجتماعية والاقتصادية</a:t>
            </a:r>
          </a:p>
          <a:p>
            <a:pPr indent="457200" rtl="1">
              <a:lnSpc>
                <a:spcPct val="115000"/>
              </a:lnSpc>
              <a:spcAft>
                <a:spcPts val="1000"/>
              </a:spcAft>
            </a:pP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915400" cy="1143000"/>
          </a:xfrm>
        </p:spPr>
        <p:txBody>
          <a:bodyPr/>
          <a:lstStyle/>
          <a:p>
            <a:pPr eaLnBrk="1" hangingPunct="1">
              <a:defRPr/>
            </a:pPr>
            <a:r>
              <a:rPr lang="ar-SA" b="1" dirty="0" smtClean="0">
                <a:solidFill>
                  <a:schemeClr val="accent1"/>
                </a:solidFill>
              </a:rPr>
              <a:t>   هيئات التنمية</a:t>
            </a:r>
            <a:endParaRPr lang="en-US" b="1" dirty="0">
              <a:solidFill>
                <a:schemeClr val="accent1"/>
              </a:solidFill>
            </a:endParaRPr>
          </a:p>
        </p:txBody>
      </p:sp>
      <p:sp>
        <p:nvSpPr>
          <p:cNvPr id="7171" name="Text Placeholder 5"/>
          <p:cNvSpPr>
            <a:spLocks noGrp="1"/>
          </p:cNvSpPr>
          <p:nvPr>
            <p:ph idx="1"/>
          </p:nvPr>
        </p:nvSpPr>
        <p:spPr>
          <a:xfrm>
            <a:off x="533400" y="1600200"/>
            <a:ext cx="9067800" cy="4525963"/>
          </a:xfrm>
        </p:spPr>
        <p:txBody>
          <a:bodyPr/>
          <a:lstStyle/>
          <a:p>
            <a:pPr rtl="1"/>
            <a:r>
              <a:rPr lang="ar-SA" sz="2800" dirty="0" smtClean="0"/>
              <a:t>        تتحقق أهداف ومشروعات وبرامج التنمية الاجتماعية والاقتصادية عن طريق بعض الأجهزة والهيئات التي يتم أنشاؤها في المجتمعات علي اختلاف مستوياتها . ويمكن طرح أمثلة لهذا النوع من الهيئات في الأتي :</a:t>
            </a:r>
          </a:p>
          <a:p>
            <a:pPr rtl="1"/>
            <a:r>
              <a:rPr lang="ar-SA" sz="2800" dirty="0" smtClean="0"/>
              <a:t>    1 – هيئات تركز الاهتمام علي </a:t>
            </a:r>
            <a:r>
              <a:rPr lang="ar-SA" sz="2800" b="1" dirty="0" smtClean="0"/>
              <a:t>التنمية الاجتماعية </a:t>
            </a:r>
            <a:r>
              <a:rPr lang="ar-SA" sz="2800" dirty="0" smtClean="0"/>
              <a:t>فتتجه الي العمل علي مساعدة المجتمع لكي يفكر ويخطط بنفسه ، فهي لا تركز علي العمل دائما وإنما تهتم بالطريقة التي يستخدمها أفراد المجتمع للتنمية . </a:t>
            </a:r>
          </a:p>
          <a:p>
            <a:pPr rtl="1"/>
            <a:r>
              <a:rPr lang="ar-SA" sz="2800" dirty="0" smtClean="0"/>
              <a:t>  2 – هيئات تتجه للعمل </a:t>
            </a:r>
            <a:r>
              <a:rPr lang="ar-SA" sz="2800" b="1" dirty="0" smtClean="0"/>
              <a:t>بالمجتمع ككل </a:t>
            </a:r>
            <a:r>
              <a:rPr lang="ar-SA" sz="2800" dirty="0" smtClean="0"/>
              <a:t>أو مع بعض جماعاته لتقوية الشعور بحاجات المجتمع وتخطيط مشروع من مشروعات التنمية تعمل علي تنفيذه كمشروع تعليم الكبار“محو الأمية“ مثلا .</a:t>
            </a:r>
          </a:p>
          <a:p>
            <a:pPr rtl="1"/>
            <a:r>
              <a:rPr lang="ar-SA" sz="2800" dirty="0" smtClean="0"/>
              <a:t>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103</a:t>
            </a:fld>
            <a:endParaRPr lang="en-US" dirty="0" smtClean="0">
              <a:cs typeface="Arial" pitchFamily="34" charset="0"/>
            </a:endParaRPr>
          </a:p>
        </p:txBody>
      </p:sp>
      <p:sp>
        <p:nvSpPr>
          <p:cNvPr id="2" name="مستطيل 1"/>
          <p:cNvSpPr/>
          <p:nvPr/>
        </p:nvSpPr>
        <p:spPr>
          <a:xfrm>
            <a:off x="-304800" y="685800"/>
            <a:ext cx="9677400" cy="1292662"/>
          </a:xfrm>
          <a:prstGeom prst="rect">
            <a:avLst/>
          </a:prstGeom>
        </p:spPr>
        <p:txBody>
          <a:bodyPr wrap="square">
            <a:spAutoFit/>
          </a:bodyPr>
          <a:lstStyle/>
          <a:p>
            <a:endParaRPr lang="ar-SA" dirty="0" smtClean="0"/>
          </a:p>
          <a:p>
            <a:r>
              <a:rPr lang="ar-SA" dirty="0" smtClean="0"/>
              <a:t>       </a:t>
            </a:r>
            <a:r>
              <a:rPr lang="ar-EG" dirty="0" smtClean="0"/>
              <a:t> </a:t>
            </a:r>
            <a:endParaRPr lang="ar-SA" dirty="0" smtClean="0"/>
          </a:p>
          <a:p>
            <a:endParaRPr lang="ar-SA" dirty="0" smtClean="0"/>
          </a:p>
          <a:p>
            <a:endParaRPr lang="ar-SA" sz="24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   3 – هيئات تعمل في </a:t>
            </a:r>
            <a:r>
              <a:rPr lang="ar-SA" sz="2800" b="1" dirty="0" smtClean="0"/>
              <a:t>مجال الخدمات التي تقدمها الدولة لأفراد المجتمع </a:t>
            </a:r>
            <a:r>
              <a:rPr lang="ar-SA" sz="2800" dirty="0" smtClean="0"/>
              <a:t>كالخدمات التعليمية أو الصحية والخدمة الاجتماعية للفئات الخاصة من أفراد المجتمع فتتولي تنفيذها . </a:t>
            </a:r>
            <a:endParaRPr lang="en-US" sz="2800" dirty="0" smtClean="0"/>
          </a:p>
          <a:p>
            <a:r>
              <a:rPr lang="ar-SA" sz="2800" dirty="0" smtClean="0"/>
              <a:t>   4- هيئات تعمل في </a:t>
            </a:r>
            <a:r>
              <a:rPr lang="ar-SA" sz="2800" b="1" dirty="0" smtClean="0"/>
              <a:t>مشروع متكامل </a:t>
            </a:r>
            <a:r>
              <a:rPr lang="ar-SA" sz="2800" dirty="0" smtClean="0"/>
              <a:t>بحيث إن عمل أحداها يكمل عمل       الأخرى في مجالات مختلفة . </a:t>
            </a:r>
          </a:p>
          <a:p>
            <a:r>
              <a:rPr lang="ar-SA" sz="2800" dirty="0" smtClean="0"/>
              <a:t>    وهناك </a:t>
            </a:r>
            <a:r>
              <a:rPr lang="ar-SA" sz="2800" b="1" dirty="0" smtClean="0"/>
              <a:t>خطوات هامة </a:t>
            </a:r>
            <a:r>
              <a:rPr lang="ar-SA" sz="2800" dirty="0" smtClean="0"/>
              <a:t>تبدأ </a:t>
            </a:r>
            <a:r>
              <a:rPr lang="ar-SA" sz="2800" dirty="0" err="1" smtClean="0"/>
              <a:t>بها</a:t>
            </a:r>
            <a:r>
              <a:rPr lang="ar-SA" sz="2800" dirty="0" smtClean="0"/>
              <a:t> هيئات التنمية خاصة في المجتمع المحلي قبل تخطيط المشروعات ووضع البرامج منها ما يلي :</a:t>
            </a:r>
          </a:p>
          <a:p>
            <a:r>
              <a:rPr lang="ar-SA" sz="2800" dirty="0" smtClean="0"/>
              <a:t>     1 – إجراء مسح شامل للمجتمع للتعرف علي السكان والقيادات المحلية </a:t>
            </a:r>
            <a:r>
              <a:rPr lang="en-US" sz="2800" dirty="0" smtClean="0"/>
              <a:t> </a:t>
            </a:r>
            <a:r>
              <a:rPr lang="ar-SA" sz="2800" dirty="0" smtClean="0"/>
              <a:t>والقوي العاملة وموارد المجتمع الطبيعية والعادات والتقاليد والقيم السائدة .</a:t>
            </a:r>
            <a:endParaRPr lang="ar-SA" sz="28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52400"/>
            <a:ext cx="8915400" cy="1143000"/>
          </a:xfrm>
        </p:spPr>
        <p:txBody>
          <a:bodyPr/>
          <a:lstStyle/>
          <a:p>
            <a:pPr rtl="1">
              <a:lnSpc>
                <a:spcPct val="115000"/>
              </a:lnSpc>
              <a:spcAft>
                <a:spcPts val="1000"/>
              </a:spcAft>
            </a:pPr>
            <a:r>
              <a:rPr lang="ar-SA" dirty="0" smtClean="0">
                <a:ea typeface="Calibri"/>
                <a:cs typeface="Arial"/>
              </a:rPr>
              <a:t>    </a:t>
            </a:r>
            <a:endParaRPr lang="en-US" dirty="0">
              <a:ea typeface="Calibri"/>
              <a:cs typeface="Arial"/>
            </a:endParaRPr>
          </a:p>
        </p:txBody>
      </p:sp>
      <p:sp>
        <p:nvSpPr>
          <p:cNvPr id="3" name="عنصر نائب للمحتوى 2"/>
          <p:cNvSpPr>
            <a:spLocks noGrp="1"/>
          </p:cNvSpPr>
          <p:nvPr>
            <p:ph idx="1"/>
          </p:nvPr>
        </p:nvSpPr>
        <p:spPr/>
        <p:txBody>
          <a:bodyPr/>
          <a:lstStyle/>
          <a:p>
            <a:pPr rtl="1"/>
            <a:r>
              <a:rPr lang="ar-SA" sz="2800" dirty="0" smtClean="0"/>
              <a:t>     2 – التعرف علي الطرق والأساليب التي يستخدمها أفراد المجتمع في تحقيق أهدافهم .</a:t>
            </a:r>
          </a:p>
          <a:p>
            <a:pPr rtl="1"/>
            <a:r>
              <a:rPr lang="ar-SA" sz="2800" dirty="0" smtClean="0"/>
              <a:t>     3 – تهيئة الظروف المناسبة التي تعمل فيها الهيئة . </a:t>
            </a:r>
          </a:p>
          <a:p>
            <a:pPr rtl="1"/>
            <a:r>
              <a:rPr lang="ar-SA" sz="2800" dirty="0" smtClean="0"/>
              <a:t>    4  – تحديد الاحتياجات والبدء بأهمها بالنسبة لأفراد المجتمع .</a:t>
            </a:r>
          </a:p>
          <a:p>
            <a:pPr rtl="1"/>
            <a:r>
              <a:rPr lang="ar-SA" sz="2800" dirty="0" smtClean="0"/>
              <a:t>    5 – القيام بعملية تمهيد للمشروعات والبرامج .</a:t>
            </a:r>
          </a:p>
          <a:p>
            <a:pPr rtl="1"/>
            <a:r>
              <a:rPr lang="ar-SA" sz="2800" dirty="0" smtClean="0"/>
              <a:t>   6  – اختيار العاملين المدربين . </a:t>
            </a:r>
          </a:p>
          <a:p>
            <a:pPr rtl="1"/>
            <a:r>
              <a:rPr lang="ar-SA" sz="2800" dirty="0" smtClean="0"/>
              <a:t>   7 – البدء بتنفيذ المشروع والاتصال المباشر بموارد المجتمع المختلفة . </a:t>
            </a:r>
          </a:p>
          <a:p>
            <a:pPr rtl="1"/>
            <a:r>
              <a:rPr lang="ar-SA" sz="2800" dirty="0" smtClean="0"/>
              <a:t>     ويمكن حصر </a:t>
            </a:r>
            <a:r>
              <a:rPr lang="ar-SA" sz="2800" b="1" dirty="0" smtClean="0"/>
              <a:t>الدور الذي تقوم </a:t>
            </a:r>
            <a:r>
              <a:rPr lang="ar-SA" sz="2800" b="1" dirty="0" err="1" smtClean="0"/>
              <a:t>به</a:t>
            </a:r>
            <a:r>
              <a:rPr lang="ar-SA" sz="2800" b="1" dirty="0" smtClean="0"/>
              <a:t> هيئات التنمية </a:t>
            </a:r>
            <a:r>
              <a:rPr lang="ar-SA" sz="2800" dirty="0" smtClean="0"/>
              <a:t>في المجتمع فيما يلي :</a:t>
            </a:r>
          </a:p>
          <a:p>
            <a:pPr rtl="1"/>
            <a:r>
              <a:rPr lang="ar-SA" sz="2800" dirty="0" smtClean="0"/>
              <a:t>       1 – إثارة الوعي لدي أفراد المجتمع لتحديد حاجاتهم .</a:t>
            </a:r>
          </a:p>
          <a:p>
            <a:pPr rtl="1"/>
            <a:endParaRPr lang="ar-SA" sz="2800" dirty="0" smtClean="0"/>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792162"/>
          </a:xfrm>
        </p:spPr>
        <p:txBody>
          <a:bodyPr/>
          <a:lstStyle/>
          <a:p>
            <a:pPr algn="justLow" rtl="1">
              <a:lnSpc>
                <a:spcPct val="115000"/>
              </a:lnSpc>
              <a:spcAft>
                <a:spcPts val="0"/>
              </a:spcAft>
              <a:tabLst>
                <a:tab pos="1689100" algn="l"/>
              </a:tabLst>
            </a:pPr>
            <a:r>
              <a:rPr lang="ar-SA" dirty="0" smtClean="0">
                <a:solidFill>
                  <a:srgbClr val="0070C0"/>
                </a:solidFill>
              </a:rPr>
              <a:t>  </a:t>
            </a:r>
            <a:endParaRPr lang="ar-SA" dirty="0">
              <a:solidFill>
                <a:srgbClr val="0070C0"/>
              </a:solidFill>
            </a:endParaRPr>
          </a:p>
        </p:txBody>
      </p:sp>
      <p:sp>
        <p:nvSpPr>
          <p:cNvPr id="3" name="عنصر نائب للمحتوى 2"/>
          <p:cNvSpPr>
            <a:spLocks noGrp="1"/>
          </p:cNvSpPr>
          <p:nvPr>
            <p:ph idx="1"/>
          </p:nvPr>
        </p:nvSpPr>
        <p:spPr>
          <a:xfrm>
            <a:off x="495300" y="1295400"/>
            <a:ext cx="8915400" cy="4830763"/>
          </a:xfrm>
        </p:spPr>
        <p:txBody>
          <a:bodyPr/>
          <a:lstStyle/>
          <a:p>
            <a:pPr rtl="1"/>
            <a:r>
              <a:rPr lang="ar-SA" sz="2400" b="1" dirty="0" smtClean="0"/>
              <a:t>    </a:t>
            </a:r>
            <a:r>
              <a:rPr lang="ar-SA" sz="2800" dirty="0" smtClean="0"/>
              <a:t>2 –  العمل علي الوصول بالمجتمع الي المستوي الذي يشعر فيه أفراده بالرضي والارتباط </a:t>
            </a:r>
            <a:r>
              <a:rPr lang="ar-SA" sz="2800" dirty="0" err="1" smtClean="0"/>
              <a:t>به</a:t>
            </a:r>
            <a:r>
              <a:rPr lang="ar-SA" sz="2800" dirty="0" smtClean="0"/>
              <a:t> .</a:t>
            </a:r>
          </a:p>
          <a:p>
            <a:pPr rtl="1"/>
            <a:r>
              <a:rPr lang="ar-SA" sz="2800" dirty="0" smtClean="0"/>
              <a:t>    3 – مساعدة أفراد المجتمع المحلي علي التكيف مع الظروف الجديدة الناتجة           عن التغيير .</a:t>
            </a:r>
          </a:p>
          <a:p>
            <a:pPr rtl="1"/>
            <a:r>
              <a:rPr lang="ar-SA" sz="2800" dirty="0" smtClean="0"/>
              <a:t>   4 – تخطيط وتنفيذ المشروعات التي تتناسب وحاجات المجتمع الفعلية .</a:t>
            </a:r>
          </a:p>
          <a:p>
            <a:pPr rtl="1"/>
            <a:r>
              <a:rPr lang="ar-SA" sz="2800" dirty="0" smtClean="0"/>
              <a:t>    5 – التأثير الايجابي في أفراد المجتمع عن طريق تنفيذ مشروعات جديدة علي ألا تفرض عليهم فرضا  . </a:t>
            </a:r>
          </a:p>
          <a:p>
            <a:pPr rtl="1"/>
            <a:r>
              <a:rPr lang="ar-SA" sz="2800" dirty="0" smtClean="0"/>
              <a:t>     6 – تقوم هيئات التنمية بتعليم  أفراد المجتمع كيف يعملون من أجل أنفسهم وتزويدهم بالمساعدات والتوجيهات الفنية والآلات والأدوات التي يحتاجونها. </a:t>
            </a:r>
          </a:p>
        </p:txBody>
      </p:sp>
      <p:sp>
        <p:nvSpPr>
          <p:cNvPr id="5" name="مستطيل 4"/>
          <p:cNvSpPr/>
          <p:nvPr/>
        </p:nvSpPr>
        <p:spPr>
          <a:xfrm>
            <a:off x="381000" y="1167348"/>
            <a:ext cx="9220200" cy="1569660"/>
          </a:xfrm>
          <a:prstGeom prst="rect">
            <a:avLst/>
          </a:prstGeom>
        </p:spPr>
        <p:txBody>
          <a:bodyPr wrap="square">
            <a:spAutoFit/>
          </a:bodyPr>
          <a:lstStyle/>
          <a:p>
            <a:endParaRPr lang="ar-SA" sz="2400" b="1" dirty="0" smtClean="0"/>
          </a:p>
          <a:p>
            <a:endParaRPr lang="ar-SA" sz="2400" b="1" dirty="0"/>
          </a:p>
          <a:p>
            <a:endParaRPr lang="en-US" sz="2400" dirty="0"/>
          </a:p>
          <a:p>
            <a:endParaRPr lang="en-US" sz="2400" dirty="0"/>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فريق العمل في هيئات التنمية</a:t>
            </a:r>
            <a:endParaRPr lang="ar-SA" dirty="0"/>
          </a:p>
        </p:txBody>
      </p:sp>
      <p:sp>
        <p:nvSpPr>
          <p:cNvPr id="3" name="عنصر نائب للمحتوى 2"/>
          <p:cNvSpPr>
            <a:spLocks noGrp="1"/>
          </p:cNvSpPr>
          <p:nvPr>
            <p:ph idx="1"/>
          </p:nvPr>
        </p:nvSpPr>
        <p:spPr>
          <a:solidFill>
            <a:schemeClr val="accent2"/>
          </a:solidFill>
        </p:spPr>
        <p:txBody>
          <a:bodyPr/>
          <a:lstStyle/>
          <a:p>
            <a:r>
              <a:rPr lang="ar-SA" dirty="0" smtClean="0"/>
              <a:t>   </a:t>
            </a:r>
            <a:r>
              <a:rPr lang="ar-SA" sz="2800" dirty="0" smtClean="0"/>
              <a:t>يتكون فريق العمل في هيئات التنمية من متخصصين في مجالات متعددة لعل أبرزها ما يلي  :</a:t>
            </a:r>
          </a:p>
          <a:p>
            <a:r>
              <a:rPr lang="ar-SA" sz="2800" dirty="0" smtClean="0"/>
              <a:t>      1</a:t>
            </a:r>
            <a:r>
              <a:rPr lang="ar-SA" sz="2800" b="1" dirty="0" smtClean="0"/>
              <a:t> – رجال الاقتصاد : </a:t>
            </a:r>
            <a:r>
              <a:rPr lang="ar-SA" sz="2800" dirty="0" smtClean="0"/>
              <a:t>وينحصر دورهم في تحديد المصادر الاقتصادية لنمو المجتمع وتحديد الدخل من الصناعة والزراعة والمجالات الاقتصادية الأخرى . </a:t>
            </a:r>
          </a:p>
          <a:p>
            <a:r>
              <a:rPr lang="en-US" sz="2800" dirty="0" smtClean="0"/>
              <a:t> </a:t>
            </a:r>
            <a:r>
              <a:rPr lang="ar-SA" sz="2800" dirty="0" smtClean="0"/>
              <a:t>    </a:t>
            </a:r>
            <a:r>
              <a:rPr lang="ar-SA" sz="2800" b="1" dirty="0" smtClean="0"/>
              <a:t>2 – رجال الاجتماع : </a:t>
            </a:r>
            <a:r>
              <a:rPr lang="ar-SA" sz="2800" dirty="0" smtClean="0"/>
              <a:t>وهم يقومون  بجمع المعلومات عن المجتمع موضوع التنمية وإجراء الدراسات والبحوث التي علي أساسها توضع الخطة وتحدد المجالات التي يعمل فيها كل متخصص  .</a:t>
            </a:r>
          </a:p>
          <a:p>
            <a:r>
              <a:rPr lang="ar-SA" sz="2800" dirty="0" smtClean="0"/>
              <a:t>   3</a:t>
            </a:r>
            <a:r>
              <a:rPr lang="ar-SA" sz="2800" b="1" dirty="0" smtClean="0"/>
              <a:t> – الأخصائيون الاجتماعيون : </a:t>
            </a:r>
            <a:r>
              <a:rPr lang="ar-SA" sz="2800" dirty="0" smtClean="0"/>
              <a:t>حيث يكونوا بمثابة حلقة اتصال بين الخبراء وأفراد المجتمع ويشاركون في المراحل الأولي لتخطيط</a:t>
            </a:r>
            <a:endParaRPr lang="ar-SA" sz="2800" b="1"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762000" y="1219200"/>
            <a:ext cx="8915400" cy="4525963"/>
          </a:xfrm>
        </p:spPr>
        <p:txBody>
          <a:bodyPr/>
          <a:lstStyle/>
          <a:p>
            <a:endParaRPr lang="ar-SA" dirty="0" smtClean="0"/>
          </a:p>
          <a:p>
            <a:r>
              <a:rPr lang="ar-SA" dirty="0" smtClean="0"/>
              <a:t>المشروعات ووضع البرامج ويساهمون أيضا في تحديد الحاجات .</a:t>
            </a:r>
          </a:p>
          <a:p>
            <a:r>
              <a:rPr lang="ar-SA" dirty="0" smtClean="0"/>
              <a:t>     </a:t>
            </a:r>
            <a:r>
              <a:rPr lang="ar-SA" b="1" dirty="0" smtClean="0"/>
              <a:t>4 – القادة :</a:t>
            </a:r>
            <a:r>
              <a:rPr lang="ar-SA" dirty="0" smtClean="0"/>
              <a:t> يمكن الاعتماد علي القادة المحليين وضمهم لفريق العمل بعد تدريبهم علي أن يتم اختيار من يمكنه التأثير في أفراد المجتمع المحلي .</a:t>
            </a:r>
          </a:p>
          <a:p>
            <a:r>
              <a:rPr lang="ar-SA" dirty="0" smtClean="0"/>
              <a:t>    والي جانب هؤلاء يوجد عدد أخر من المتخصصين في مجالات التنمية المختلفة الصحية والإسكانية والزراعية... ولتحقيق التكامل لابد وأن يتعرف فريق العمل علي  تخصصات كل منهم حيث يكون ذلك خطوة ضرورية لتحقيق التكامل والتعاون والتنسيق .</a:t>
            </a:r>
            <a:endParaRPr lang="ar-SA"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1738</TotalTime>
  <Words>6309</Words>
  <Application>Microsoft Office PowerPoint</Application>
  <PresentationFormat>A4 Paper (210x297 mm)‎</PresentationFormat>
  <Paragraphs>780</Paragraphs>
  <Slides>109</Slides>
  <Notes>23</Notes>
  <HiddenSlides>0</HiddenSlides>
  <MMClips>0</MMClips>
  <ScaleCrop>false</ScaleCrop>
  <HeadingPairs>
    <vt:vector size="4" baseType="variant">
      <vt:variant>
        <vt:lpstr>سمة</vt:lpstr>
      </vt:variant>
      <vt:variant>
        <vt:i4>1</vt:i4>
      </vt:variant>
      <vt:variant>
        <vt:lpstr>عناوين الشرائح</vt:lpstr>
      </vt:variant>
      <vt:variant>
        <vt:i4>109</vt:i4>
      </vt:variant>
    </vt:vector>
  </HeadingPairs>
  <TitlesOfParts>
    <vt:vector size="110" baseType="lpstr">
      <vt:lpstr>Office Theme</vt:lpstr>
      <vt:lpstr>الشريحة 1</vt:lpstr>
      <vt:lpstr>المحاضرة التمهيدية</vt:lpstr>
      <vt:lpstr>عناصر المحاضرة</vt:lpstr>
      <vt:lpstr>مسوغات المقرر:</vt:lpstr>
      <vt:lpstr>اهداف المقرر</vt:lpstr>
      <vt:lpstr>محتوى المقرر</vt:lpstr>
      <vt:lpstr>المراجع والمصادر التعليمية</vt:lpstr>
      <vt:lpstr>توزيع الدرجات</vt:lpstr>
      <vt:lpstr>الشريحة 9</vt:lpstr>
      <vt:lpstr>  المحاضرة الأولى    </vt:lpstr>
      <vt:lpstr>مفهوم النمو والتنمية</vt:lpstr>
      <vt:lpstr>مفهوم التنمية الاجتماعية</vt:lpstr>
      <vt:lpstr>اتجاهات تعريف التنمية الاجتماعية</vt:lpstr>
      <vt:lpstr>مفهوم التنمية والفرق بين التنمية الاقتصادية والاجتماعية</vt:lpstr>
      <vt:lpstr>الشريحة 15</vt:lpstr>
      <vt:lpstr>  المحاضرة الثانية     </vt:lpstr>
      <vt:lpstr> ركائز التنمية الاجتماعية  </vt:lpstr>
      <vt:lpstr>الشريحة 18</vt:lpstr>
      <vt:lpstr> عناصر التنمية الاجتماعية  </vt:lpstr>
      <vt:lpstr>الشريحة 20</vt:lpstr>
      <vt:lpstr>الشريحة 21</vt:lpstr>
      <vt:lpstr>  العلاقة بين التنمية الاجتماعية والتنمية الاقتصادية  : </vt:lpstr>
      <vt:lpstr>الشريحة 23</vt:lpstr>
      <vt:lpstr>  المحاضرة الثالثة     </vt:lpstr>
      <vt:lpstr>أهداف التنمية</vt:lpstr>
      <vt:lpstr>  حقائق عن التنمية</vt:lpstr>
      <vt:lpstr>الشريحة 27</vt:lpstr>
      <vt:lpstr>الشريحة 28</vt:lpstr>
      <vt:lpstr>الشريحة 29</vt:lpstr>
      <vt:lpstr>  المحاضرة الرابعة    </vt:lpstr>
      <vt:lpstr>معوقات ديموجرافية</vt:lpstr>
      <vt:lpstr>معوقات اجتماعية</vt:lpstr>
      <vt:lpstr>معوقات ثقافية ونفسية</vt:lpstr>
      <vt:lpstr>معوقات تكنولوجية</vt:lpstr>
      <vt:lpstr>معوقات مادية وفنية</vt:lpstr>
      <vt:lpstr>  المحاضرة الخامسة    </vt:lpstr>
      <vt:lpstr>مقدمة ...</vt:lpstr>
      <vt:lpstr>تعريف المشاركة </vt:lpstr>
      <vt:lpstr>مبادىء المشاركة</vt:lpstr>
      <vt:lpstr>  دوافع المشاركة</vt:lpstr>
      <vt:lpstr>     صور المشاركة المجتمعية</vt:lpstr>
      <vt:lpstr> معوقات المشاركة     </vt:lpstr>
      <vt:lpstr>   عوامل مجتمعية تشجع المشاركة </vt:lpstr>
      <vt:lpstr>  المحاضرة السادسة    </vt:lpstr>
      <vt:lpstr>مقدمة ...</vt:lpstr>
      <vt:lpstr>الشريحة 46</vt:lpstr>
      <vt:lpstr>الشريحة 47</vt:lpstr>
      <vt:lpstr>الشريحة 48</vt:lpstr>
      <vt:lpstr>خصائص الدول النامية</vt:lpstr>
      <vt:lpstr>الشريحة 50</vt:lpstr>
      <vt:lpstr>الشريحة 51</vt:lpstr>
      <vt:lpstr>  المحاضرة السابعة    </vt:lpstr>
      <vt:lpstr> تابع خصائص الدول النامية</vt:lpstr>
      <vt:lpstr>الشريحة 54</vt:lpstr>
      <vt:lpstr>الشريحة 55</vt:lpstr>
      <vt:lpstr> تابع  خصائص الدول النامية   </vt:lpstr>
      <vt:lpstr>الشريحة 57</vt:lpstr>
      <vt:lpstr>الشريحة 58</vt:lpstr>
      <vt:lpstr>الشريحة 59</vt:lpstr>
      <vt:lpstr>  المحاضرة الثامنة    </vt:lpstr>
      <vt:lpstr>الشريحة 61</vt:lpstr>
      <vt:lpstr>الشريحة 62</vt:lpstr>
      <vt:lpstr>الشريحة 63</vt:lpstr>
      <vt:lpstr>الشريحة 64</vt:lpstr>
      <vt:lpstr>الشريحة 65</vt:lpstr>
      <vt:lpstr>  المحاضرة التاسعة    </vt:lpstr>
      <vt:lpstr> مدخل تنمية المجتمعات المحلية</vt:lpstr>
      <vt:lpstr>الشريحة 68</vt:lpstr>
      <vt:lpstr>الشريحة 69</vt:lpstr>
      <vt:lpstr>الشريحة 70</vt:lpstr>
      <vt:lpstr>الشريحة 71</vt:lpstr>
      <vt:lpstr>الشريحة 72</vt:lpstr>
      <vt:lpstr>الشريحة 73</vt:lpstr>
      <vt:lpstr>  المحاضرة العاشرة    </vt:lpstr>
      <vt:lpstr>    مقدمة ....</vt:lpstr>
      <vt:lpstr>الشريحة 76</vt:lpstr>
      <vt:lpstr>الشريحة 77</vt:lpstr>
      <vt:lpstr>الشريحة 78</vt:lpstr>
      <vt:lpstr>الشريحة 79</vt:lpstr>
      <vt:lpstr>الشريحة 80</vt:lpstr>
      <vt:lpstr>الشريحة 81</vt:lpstr>
      <vt:lpstr>  المحاضرة الحادية عشر    </vt:lpstr>
      <vt:lpstr>الاتجاه السيكولوجي</vt:lpstr>
      <vt:lpstr>الشريحة 84</vt:lpstr>
      <vt:lpstr>الشريحة 85</vt:lpstr>
      <vt:lpstr>الشريحة 86</vt:lpstr>
      <vt:lpstr>الشريحة 87</vt:lpstr>
      <vt:lpstr>  المحاضرة  الثانية عشر    </vt:lpstr>
      <vt:lpstr> تعريف التخطيط</vt:lpstr>
      <vt:lpstr>الشريحة 90</vt:lpstr>
      <vt:lpstr>    عناصر التخطيط</vt:lpstr>
      <vt:lpstr>  خصائص التخطيط</vt:lpstr>
      <vt:lpstr>الشريحة 93</vt:lpstr>
      <vt:lpstr>الشريحة 94</vt:lpstr>
      <vt:lpstr>  المحاضرة الثالثة عشر تابع</vt:lpstr>
      <vt:lpstr>أنواع التخطيط الاجتماعي</vt:lpstr>
      <vt:lpstr>الشريحة 97</vt:lpstr>
      <vt:lpstr>تابع أنواع التخطيط</vt:lpstr>
      <vt:lpstr>  </vt:lpstr>
      <vt:lpstr>الشريحة 100</vt:lpstr>
      <vt:lpstr>الشريحة 101</vt:lpstr>
      <vt:lpstr>  المحاضرة  الرابعة عشر    </vt:lpstr>
      <vt:lpstr>   هيئات التنمية</vt:lpstr>
      <vt:lpstr>الشريحة 104</vt:lpstr>
      <vt:lpstr>    </vt:lpstr>
      <vt:lpstr>  </vt:lpstr>
      <vt:lpstr> فريق العمل في هيئات التنمية</vt:lpstr>
      <vt:lpstr>الشريحة 108</vt:lpstr>
      <vt:lpstr>الشريحة 109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ncs</cp:lastModifiedBy>
  <cp:revision>144</cp:revision>
  <dcterms:created xsi:type="dcterms:W3CDTF">2009-10-14T19:14:34Z</dcterms:created>
  <dcterms:modified xsi:type="dcterms:W3CDTF">2013-12-28T23:28:50Z</dcterms:modified>
</cp:coreProperties>
</file>