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9.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4"/>
  </p:notesMasterIdLst>
  <p:sldIdLst>
    <p:sldId id="257" r:id="rId2"/>
    <p:sldId id="537" r:id="rId3"/>
    <p:sldId id="530" r:id="rId4"/>
    <p:sldId id="531" r:id="rId5"/>
    <p:sldId id="532" r:id="rId6"/>
    <p:sldId id="533" r:id="rId7"/>
    <p:sldId id="534" r:id="rId8"/>
    <p:sldId id="535" r:id="rId9"/>
    <p:sldId id="536" r:id="rId10"/>
    <p:sldId id="505" r:id="rId11"/>
    <p:sldId id="462" r:id="rId12"/>
    <p:sldId id="456" r:id="rId13"/>
    <p:sldId id="336" r:id="rId14"/>
    <p:sldId id="455" r:id="rId15"/>
    <p:sldId id="337" r:id="rId16"/>
    <p:sldId id="457" r:id="rId17"/>
    <p:sldId id="458" r:id="rId18"/>
    <p:sldId id="478" r:id="rId19"/>
    <p:sldId id="524" r:id="rId20"/>
    <p:sldId id="525" r:id="rId21"/>
    <p:sldId id="460" r:id="rId22"/>
    <p:sldId id="464" r:id="rId23"/>
    <p:sldId id="463" r:id="rId24"/>
    <p:sldId id="526" r:id="rId25"/>
    <p:sldId id="506" r:id="rId26"/>
    <p:sldId id="509" r:id="rId27"/>
    <p:sldId id="466" r:id="rId28"/>
    <p:sldId id="467" r:id="rId29"/>
    <p:sldId id="468" r:id="rId30"/>
    <p:sldId id="469" r:id="rId31"/>
    <p:sldId id="470" r:id="rId32"/>
    <p:sldId id="471" r:id="rId33"/>
    <p:sldId id="507" r:id="rId34"/>
    <p:sldId id="510" r:id="rId35"/>
    <p:sldId id="472" r:id="rId36"/>
    <p:sldId id="473" r:id="rId37"/>
    <p:sldId id="474" r:id="rId38"/>
    <p:sldId id="475" r:id="rId39"/>
    <p:sldId id="476" r:id="rId40"/>
    <p:sldId id="477" r:id="rId41"/>
    <p:sldId id="508" r:id="rId42"/>
    <p:sldId id="511" r:id="rId43"/>
    <p:sldId id="479" r:id="rId44"/>
    <p:sldId id="481" r:id="rId45"/>
    <p:sldId id="482" r:id="rId46"/>
    <p:sldId id="483" r:id="rId47"/>
    <p:sldId id="480" r:id="rId48"/>
    <p:sldId id="484" r:id="rId49"/>
    <p:sldId id="512" r:id="rId50"/>
    <p:sldId id="518" r:id="rId51"/>
    <p:sldId id="485" r:id="rId52"/>
    <p:sldId id="486" r:id="rId53"/>
    <p:sldId id="487" r:id="rId54"/>
    <p:sldId id="488" r:id="rId55"/>
    <p:sldId id="513" r:id="rId56"/>
    <p:sldId id="519" r:id="rId57"/>
    <p:sldId id="489" r:id="rId58"/>
    <p:sldId id="490" r:id="rId59"/>
    <p:sldId id="491" r:id="rId60"/>
    <p:sldId id="492" r:id="rId61"/>
    <p:sldId id="514" r:id="rId62"/>
    <p:sldId id="520" r:id="rId63"/>
    <p:sldId id="493" r:id="rId64"/>
    <p:sldId id="495" r:id="rId65"/>
    <p:sldId id="496" r:id="rId66"/>
    <p:sldId id="515" r:id="rId67"/>
    <p:sldId id="521" r:id="rId68"/>
    <p:sldId id="527" r:id="rId69"/>
    <p:sldId id="528" r:id="rId70"/>
    <p:sldId id="499" r:id="rId71"/>
    <p:sldId id="500" r:id="rId72"/>
    <p:sldId id="516" r:id="rId73"/>
    <p:sldId id="522" r:id="rId74"/>
    <p:sldId id="501" r:id="rId75"/>
    <p:sldId id="502" r:id="rId76"/>
    <p:sldId id="503" r:id="rId77"/>
    <p:sldId id="504" r:id="rId78"/>
    <p:sldId id="517" r:id="rId79"/>
    <p:sldId id="523" r:id="rId80"/>
    <p:sldId id="529" r:id="rId81"/>
    <p:sldId id="539" r:id="rId82"/>
    <p:sldId id="538" r:id="rId83"/>
    <p:sldId id="540" r:id="rId84"/>
    <p:sldId id="541" r:id="rId85"/>
    <p:sldId id="545" r:id="rId86"/>
    <p:sldId id="542" r:id="rId87"/>
    <p:sldId id="543" r:id="rId88"/>
    <p:sldId id="544" r:id="rId89"/>
    <p:sldId id="546" r:id="rId90"/>
    <p:sldId id="548" r:id="rId91"/>
    <p:sldId id="549" r:id="rId92"/>
    <p:sldId id="550" r:id="rId9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521415D9-36F7-43E2-AB2F-B90AF26B5E84}">
      <p14:sectionLst xmlns:p14="http://schemas.microsoft.com/office/powerpoint/2010/main" xmlns="">
        <p14:section name="مقطع افتراضي" id="{F34EEBFF-FDA3-446C-865D-99ED780ABF30}">
          <p14:sldIdLst>
            <p14:sldId id="257"/>
            <p14:sldId id="537"/>
            <p14:sldId id="530"/>
            <p14:sldId id="531"/>
            <p14:sldId id="532"/>
            <p14:sldId id="533"/>
            <p14:sldId id="534"/>
            <p14:sldId id="535"/>
            <p14:sldId id="536"/>
            <p14:sldId id="505"/>
            <p14:sldId id="462"/>
            <p14:sldId id="456"/>
            <p14:sldId id="336"/>
            <p14:sldId id="455"/>
            <p14:sldId id="337"/>
            <p14:sldId id="457"/>
            <p14:sldId id="458"/>
            <p14:sldId id="478"/>
            <p14:sldId id="524"/>
            <p14:sldId id="525"/>
            <p14:sldId id="460"/>
            <p14:sldId id="464"/>
            <p14:sldId id="463"/>
            <p14:sldId id="526"/>
            <p14:sldId id="506"/>
            <p14:sldId id="509"/>
            <p14:sldId id="466"/>
            <p14:sldId id="467"/>
            <p14:sldId id="468"/>
            <p14:sldId id="469"/>
            <p14:sldId id="470"/>
            <p14:sldId id="471"/>
            <p14:sldId id="507"/>
            <p14:sldId id="510"/>
            <p14:sldId id="472"/>
            <p14:sldId id="473"/>
            <p14:sldId id="474"/>
            <p14:sldId id="475"/>
            <p14:sldId id="476"/>
            <p14:sldId id="477"/>
            <p14:sldId id="508"/>
            <p14:sldId id="511"/>
            <p14:sldId id="479"/>
            <p14:sldId id="481"/>
            <p14:sldId id="482"/>
            <p14:sldId id="483"/>
            <p14:sldId id="480"/>
            <p14:sldId id="484"/>
            <p14:sldId id="512"/>
            <p14:sldId id="518"/>
            <p14:sldId id="485"/>
            <p14:sldId id="486"/>
            <p14:sldId id="487"/>
            <p14:sldId id="488"/>
            <p14:sldId id="513"/>
            <p14:sldId id="519"/>
            <p14:sldId id="489"/>
            <p14:sldId id="490"/>
            <p14:sldId id="491"/>
            <p14:sldId id="492"/>
            <p14:sldId id="514"/>
            <p14:sldId id="520"/>
            <p14:sldId id="493"/>
            <p14:sldId id="495"/>
            <p14:sldId id="496"/>
            <p14:sldId id="515"/>
            <p14:sldId id="521"/>
            <p14:sldId id="527"/>
            <p14:sldId id="528"/>
            <p14:sldId id="499"/>
            <p14:sldId id="500"/>
            <p14:sldId id="516"/>
            <p14:sldId id="522"/>
            <p14:sldId id="501"/>
            <p14:sldId id="502"/>
            <p14:sldId id="503"/>
            <p14:sldId id="504"/>
            <p14:sldId id="517"/>
            <p14:sldId id="523"/>
            <p14:sldId id="529"/>
            <p14:sldId id="539"/>
            <p14:sldId id="538"/>
            <p14:sldId id="540"/>
            <p14:sldId id="541"/>
            <p14:sldId id="545"/>
            <p14:sldId id="542"/>
            <p14:sldId id="543"/>
            <p14:sldId id="544"/>
            <p14:sldId id="546"/>
            <p14:sldId id="548"/>
            <p14:sldId id="549"/>
            <p14:sldId id="550"/>
          </p14:sldIdLst>
        </p14:section>
      </p14:sectionLst>
    </p:ext>
    <p:ext uri="{EFAFB233-063F-42B5-8137-9DF3F51BA10A}">
      <p15:sldGuideLst xmlns=""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a:srgbClr val="3B84AF"/>
    <a:srgbClr val="009900"/>
    <a:srgbClr val="FF3300"/>
    <a:srgbClr val="709256"/>
    <a:srgbClr val="AD9968"/>
    <a:srgbClr val="00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2206" autoAdjust="0"/>
    <p:restoredTop sz="83154" autoAdjust="0"/>
  </p:normalViewPr>
  <p:slideViewPr>
    <p:cSldViewPr>
      <p:cViewPr varScale="1">
        <p:scale>
          <a:sx n="74" d="100"/>
          <a:sy n="74" d="100"/>
        </p:scale>
        <p:origin x="-1230" y="-102"/>
      </p:cViewPr>
      <p:guideLst>
        <p:guide orient="horz" pos="2160"/>
        <p:guide pos="3120"/>
      </p:guideLst>
    </p:cSldViewPr>
  </p:slideViewPr>
  <p:notesTextViewPr>
    <p:cViewPr>
      <p:scale>
        <a:sx n="100" d="100"/>
        <a:sy n="100" d="100"/>
      </p:scale>
      <p:origin x="0" y="0"/>
    </p:cViewPr>
  </p:notesTextViewPr>
  <p:sorterViewPr>
    <p:cViewPr>
      <p:scale>
        <a:sx n="20" d="100"/>
        <a:sy n="20" d="100"/>
      </p:scale>
      <p:origin x="0" y="0"/>
    </p:cViewPr>
  </p:sorter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12/15/2013</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xmlns="" val="176157607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5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a:t>
            </a:fld>
            <a:endParaRPr lang="en-US" dirty="0" smtClean="0">
              <a:cs typeface="Arial" pitchFamily="34" charset="0"/>
            </a:endParaRPr>
          </a:p>
        </p:txBody>
      </p:sp>
      <p:sp>
        <p:nvSpPr>
          <p:cNvPr id="6146" name="Title 4"/>
          <p:cNvSpPr>
            <a:spLocks noGrp="1"/>
          </p:cNvSpPr>
          <p:nvPr>
            <p:ph type="ctrTitle"/>
          </p:nvPr>
        </p:nvSpPr>
        <p:spPr>
          <a:xfrm>
            <a:off x="762000" y="2362200"/>
            <a:ext cx="8420100" cy="1241425"/>
          </a:xfrm>
        </p:spPr>
        <p:txBody>
          <a:bodyPr/>
          <a:lstStyle/>
          <a:p>
            <a:pPr eaLnBrk="1" hangingPunct="1"/>
            <a:r>
              <a:rPr lang="ar-SA" sz="7200" spc="-150" dirty="0" smtClean="0">
                <a:solidFill>
                  <a:srgbClr val="376092"/>
                </a:solidFill>
                <a:latin typeface="ae_AlMateen" pitchFamily="2" charset="-78"/>
                <a:cs typeface="ae_AlMateen" pitchFamily="2" charset="-78"/>
              </a:rPr>
              <a:t>عنوان المحاضرة    </a:t>
            </a:r>
            <a:r>
              <a:rPr lang="ar-SA" sz="6600" b="1" dirty="0" smtClean="0">
                <a:solidFill>
                  <a:srgbClr val="FF0000"/>
                </a:solidFill>
                <a:ea typeface="Calibri"/>
                <a:cs typeface="Arial"/>
              </a:rPr>
              <a:t/>
            </a:r>
            <a:br>
              <a:rPr lang="ar-SA" sz="6600" b="1" dirty="0" smtClean="0">
                <a:solidFill>
                  <a:srgbClr val="FF0000"/>
                </a:solidFill>
                <a:ea typeface="Calibri"/>
                <a:cs typeface="Arial"/>
              </a:rPr>
            </a:br>
            <a:endParaRPr lang="en-US" sz="6600"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indent="457200">
              <a:lnSpc>
                <a:spcPct val="115000"/>
              </a:lnSpc>
              <a:spcAft>
                <a:spcPts val="1000"/>
              </a:spcAft>
            </a:pPr>
            <a:r>
              <a:rPr lang="ar-SA" sz="6000" b="1" dirty="0" smtClean="0">
                <a:solidFill>
                  <a:srgbClr val="FF0000"/>
                </a:solidFill>
                <a:ea typeface="Calibri"/>
                <a:cs typeface="Arial"/>
              </a:rPr>
              <a:t> المحاضرة التمهيدية  </a:t>
            </a:r>
            <a:endParaRPr lang="en-US" sz="6000" b="1" dirty="0">
              <a:solidFill>
                <a:srgbClr val="FF0000"/>
              </a:solidFill>
              <a:ea typeface="Calibri"/>
              <a:cs typeface="Aria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2</a:t>
            </a:fld>
            <a:endParaRPr lang="en-US" dirty="0" smtClean="0">
              <a:cs typeface="Arial" pitchFamily="34" charset="0"/>
            </a:endParaRPr>
          </a:p>
        </p:txBody>
      </p:sp>
      <p:sp>
        <p:nvSpPr>
          <p:cNvPr id="5" name="Rectangle 4"/>
          <p:cNvSpPr/>
          <p:nvPr/>
        </p:nvSpPr>
        <p:spPr>
          <a:xfrm>
            <a:off x="0" y="60960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82957"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solidFill>
                  <a:srgbClr val="FF0000"/>
                </a:solidFill>
                <a:latin typeface="Calibri" pitchFamily="34" charset="0"/>
                <a:cs typeface="Times New Roman" pitchFamily="18" charset="0"/>
              </a:rPr>
              <a:t>المشكلات الاجتماعية المعاصرة </a:t>
            </a:r>
            <a:endParaRPr lang="en-US" sz="2800" b="1" dirty="0" smtClean="0">
              <a:solidFill>
                <a:srgbClr val="FF0000"/>
              </a:solidFill>
              <a:latin typeface="Calibri" pitchFamily="34" charset="0"/>
            </a:endParaRPr>
          </a:p>
          <a:p>
            <a:pPr algn="ctr"/>
            <a:r>
              <a:rPr lang="ar-SA" sz="2600" b="1" dirty="0" smtClean="0">
                <a:solidFill>
                  <a:srgbClr val="0070C0"/>
                </a:solidFill>
                <a:latin typeface="Calibri" pitchFamily="34" charset="0"/>
                <a:cs typeface="Times New Roman" pitchFamily="18" charset="0"/>
              </a:rPr>
              <a:t>د. نايف محمود الزيود</a:t>
            </a:r>
            <a:endParaRPr lang="en-US" sz="2600" b="1" dirty="0">
              <a:solidFill>
                <a:srgbClr val="0070C0"/>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2</a:t>
            </a:fld>
            <a:endParaRPr lang="en-US" sz="1200" dirty="0">
              <a:solidFill>
                <a:schemeClr val="bg1"/>
              </a:solidFill>
              <a:latin typeface="Calibri" pitchFamily="34" charset="0"/>
            </a:endParaRPr>
          </a:p>
        </p:txBody>
      </p:sp>
    </p:spTree>
    <p:extLst>
      <p:ext uri="{BB962C8B-B14F-4D97-AF65-F5344CB8AC3E}">
        <p14:creationId xmlns:p14="http://schemas.microsoft.com/office/powerpoint/2010/main" xmlns="" val="72067811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0392" y="0"/>
            <a:ext cx="9926392" cy="1371600"/>
          </a:xfrm>
          <a:solidFill>
            <a:srgbClr val="FFFF00"/>
          </a:solidFill>
        </p:spPr>
        <p:txBody>
          <a:bodyPr/>
          <a:lstStyle/>
          <a:p>
            <a:r>
              <a:rPr lang="ar-SA" dirty="0" smtClean="0">
                <a:solidFill>
                  <a:srgbClr val="FF0000"/>
                </a:solidFill>
              </a:rPr>
              <a:t>                   الفصل الأول</a:t>
            </a:r>
            <a:r>
              <a:rPr lang="ar-SA" dirty="0" smtClean="0"/>
              <a:t> </a:t>
            </a:r>
            <a:endParaRPr lang="ar-SA" dirty="0"/>
          </a:p>
        </p:txBody>
      </p:sp>
      <p:sp>
        <p:nvSpPr>
          <p:cNvPr id="3" name="عنصر نائب للمحتوى 2"/>
          <p:cNvSpPr>
            <a:spLocks noGrp="1"/>
          </p:cNvSpPr>
          <p:nvPr>
            <p:ph idx="1"/>
          </p:nvPr>
        </p:nvSpPr>
        <p:spPr>
          <a:xfrm>
            <a:off x="0" y="1371600"/>
            <a:ext cx="9296400" cy="4754563"/>
          </a:xfrm>
        </p:spPr>
        <p:txBody>
          <a:bodyPr/>
          <a:lstStyle/>
          <a:p>
            <a:pPr marL="457200" indent="-457200">
              <a:buFontTx/>
              <a:buChar char="-"/>
            </a:pPr>
            <a:r>
              <a:rPr lang="ar-SA" dirty="0" smtClean="0"/>
              <a:t>ماهي المشكلة الاجتماعية </a:t>
            </a:r>
          </a:p>
          <a:p>
            <a:pPr marL="457200" indent="-457200">
              <a:buFontTx/>
              <a:buChar char="-"/>
            </a:pPr>
            <a:r>
              <a:rPr lang="ar-SA" dirty="0" smtClean="0"/>
              <a:t>مفهوم المشكلة الاجتماعية </a:t>
            </a:r>
          </a:p>
          <a:p>
            <a:pPr marL="457200" indent="-457200">
              <a:buFontTx/>
              <a:buChar char="-"/>
            </a:pPr>
            <a:r>
              <a:rPr lang="ar-SA" dirty="0" smtClean="0"/>
              <a:t>خصائص المشكلة الاجتماعية </a:t>
            </a:r>
          </a:p>
          <a:p>
            <a:pPr marL="457200" indent="-457200">
              <a:buFontTx/>
              <a:buChar char="-"/>
            </a:pPr>
            <a:r>
              <a:rPr lang="ar-SA" dirty="0" smtClean="0"/>
              <a:t>تصنيف المشكلة الاجتماعية </a:t>
            </a:r>
          </a:p>
          <a:p>
            <a:pPr marL="0" indent="0"/>
            <a:r>
              <a:rPr lang="ar-SA" dirty="0" smtClean="0"/>
              <a:t>نظريات تفسير  المشكلة الاجتماعية </a:t>
            </a:r>
          </a:p>
          <a:p>
            <a:pPr marL="0" indent="0"/>
            <a:r>
              <a:rPr lang="ar-SA" dirty="0" smtClean="0"/>
              <a:t>كيفية دراسة المشكلة الاجتماعية </a:t>
            </a:r>
          </a:p>
          <a:p>
            <a:pPr marL="0" indent="0"/>
            <a:r>
              <a:rPr lang="ar-SA" dirty="0" smtClean="0"/>
              <a:t>الصعوبات التي حل المشكلات الاجتماعية </a:t>
            </a:r>
          </a:p>
          <a:p>
            <a:pPr marL="0" indent="0"/>
            <a:r>
              <a:rPr lang="ar-SA" dirty="0" smtClean="0"/>
              <a:t>امثلة للمشكلات الاجتماعية  </a:t>
            </a:r>
          </a:p>
          <a:p>
            <a:pPr marL="457200" indent="-457200">
              <a:buFontTx/>
              <a:buChar char="-"/>
            </a:pPr>
            <a:endParaRPr lang="ar-SA" dirty="0"/>
          </a:p>
        </p:txBody>
      </p:sp>
    </p:spTree>
    <p:extLst>
      <p:ext uri="{BB962C8B-B14F-4D97-AF65-F5344CB8AC3E}">
        <p14:creationId xmlns:p14="http://schemas.microsoft.com/office/powerpoint/2010/main" xmlns="" val="3145642330"/>
      </p:ext>
    </p:extLst>
  </p:cSld>
  <p:clrMapOvr>
    <a:masterClrMapping/>
  </p:clrMapOvr>
  <mc:AlternateContent xmlns:mc="http://schemas.openxmlformats.org/markup-compatibility/2006">
    <mc:Choice xmlns:p14="http://schemas.microsoft.com/office/powerpoint/2010/main" xmlns="" Requires="p14">
      <p:transition spd="slow" p14:dur="14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fade">
                                      <p:cBhvr>
                                        <p:cTn id="25" dur="500"/>
                                        <p:tgtEl>
                                          <p:spTgt spid="3">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 calcmode="lin" valueType="num">
                                      <p:cBhvr additive="base">
                                        <p:cTn id="30"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3">
                                            <p:txEl>
                                              <p:pRg st="3" end="3"/>
                                            </p:txEl>
                                          </p:spTgt>
                                        </p:tgtEl>
                                        <p:attrNameLst>
                                          <p:attrName>style.visibility</p:attrName>
                                        </p:attrNameLst>
                                      </p:cBhvr>
                                      <p:to>
                                        <p:strVal val="visible"/>
                                      </p:to>
                                    </p:set>
                                    <p:anim calcmode="lin" valueType="num">
                                      <p:cBhvr additive="base">
                                        <p:cTn id="36"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 calcmode="lin" valueType="num">
                                      <p:cBhvr additive="base">
                                        <p:cTn id="42"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nodeType="clickEffect">
                                  <p:stCondLst>
                                    <p:cond delay="0"/>
                                  </p:stCondLst>
                                  <p:childTnLst>
                                    <p:set>
                                      <p:cBhvr>
                                        <p:cTn id="47" dur="1" fill="hold">
                                          <p:stCondLst>
                                            <p:cond delay="0"/>
                                          </p:stCondLst>
                                        </p:cTn>
                                        <p:tgtEl>
                                          <p:spTgt spid="3">
                                            <p:txEl>
                                              <p:pRg st="5" end="5"/>
                                            </p:txEl>
                                          </p:spTgt>
                                        </p:tgtEl>
                                        <p:attrNameLst>
                                          <p:attrName>style.visibility</p:attrName>
                                        </p:attrNameLst>
                                      </p:cBhvr>
                                      <p:to>
                                        <p:strVal val="visible"/>
                                      </p:to>
                                    </p:set>
                                    <p:anim calcmode="lin" valueType="num">
                                      <p:cBhvr additive="base">
                                        <p:cTn id="48"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9"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nodeType="clickEffect">
                                  <p:stCondLst>
                                    <p:cond delay="0"/>
                                  </p:stCondLst>
                                  <p:childTnLst>
                                    <p:set>
                                      <p:cBhvr>
                                        <p:cTn id="53" dur="1" fill="hold">
                                          <p:stCondLst>
                                            <p:cond delay="0"/>
                                          </p:stCondLst>
                                        </p:cTn>
                                        <p:tgtEl>
                                          <p:spTgt spid="3">
                                            <p:txEl>
                                              <p:pRg st="6" end="6"/>
                                            </p:txEl>
                                          </p:spTgt>
                                        </p:tgtEl>
                                        <p:attrNameLst>
                                          <p:attrName>style.visibility</p:attrName>
                                        </p:attrNameLst>
                                      </p:cBhvr>
                                      <p:to>
                                        <p:strVal val="visible"/>
                                      </p:to>
                                    </p:set>
                                    <p:anim calcmode="lin" valueType="num">
                                      <p:cBhvr additive="base">
                                        <p:cTn id="54"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55"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nodeType="clickEffect">
                                  <p:stCondLst>
                                    <p:cond delay="0"/>
                                  </p:stCondLst>
                                  <p:childTnLst>
                                    <p:set>
                                      <p:cBhvr>
                                        <p:cTn id="59" dur="1" fill="hold">
                                          <p:stCondLst>
                                            <p:cond delay="0"/>
                                          </p:stCondLst>
                                        </p:cTn>
                                        <p:tgtEl>
                                          <p:spTgt spid="3">
                                            <p:txEl>
                                              <p:pRg st="7" end="7"/>
                                            </p:txEl>
                                          </p:spTgt>
                                        </p:tgtEl>
                                        <p:attrNameLst>
                                          <p:attrName>style.visibility</p:attrName>
                                        </p:attrNameLst>
                                      </p:cBhvr>
                                      <p:to>
                                        <p:strVal val="visible"/>
                                      </p:to>
                                    </p:set>
                                    <p:anim calcmode="lin" valueType="num">
                                      <p:cBhvr additive="base">
                                        <p:cTn id="60"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61"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417638"/>
          </a:xfrm>
          <a:solidFill>
            <a:srgbClr val="FFFF00"/>
          </a:solidFill>
        </p:spPr>
        <p:txBody>
          <a:bodyPr/>
          <a:lstStyle/>
          <a:p>
            <a:r>
              <a:rPr lang="ar-SA" dirty="0" smtClean="0"/>
              <a:t>                    </a:t>
            </a:r>
            <a:r>
              <a:rPr lang="ar-SA" dirty="0" smtClean="0">
                <a:solidFill>
                  <a:srgbClr val="FF0000"/>
                </a:solidFill>
              </a:rPr>
              <a:t>الفصل الثاني</a:t>
            </a:r>
            <a:r>
              <a:rPr lang="ar-SA" dirty="0" smtClean="0"/>
              <a:t> </a:t>
            </a:r>
            <a:endParaRPr lang="ar-SA" dirty="0"/>
          </a:p>
        </p:txBody>
      </p:sp>
      <p:sp>
        <p:nvSpPr>
          <p:cNvPr id="3" name="عنصر نائب للمحتوى 2"/>
          <p:cNvSpPr>
            <a:spLocks noGrp="1"/>
          </p:cNvSpPr>
          <p:nvPr>
            <p:ph idx="1"/>
          </p:nvPr>
        </p:nvSpPr>
        <p:spPr>
          <a:xfrm>
            <a:off x="495300" y="1524000"/>
            <a:ext cx="8915400" cy="4602163"/>
          </a:xfrm>
        </p:spPr>
        <p:txBody>
          <a:bodyPr/>
          <a:lstStyle/>
          <a:p>
            <a:r>
              <a:rPr lang="ar-SA" dirty="0" smtClean="0"/>
              <a:t>أنواع المواد المخدرة </a:t>
            </a:r>
          </a:p>
          <a:p>
            <a:r>
              <a:rPr lang="ar-SA" dirty="0" smtClean="0"/>
              <a:t>مفهوم الإدمان </a:t>
            </a:r>
          </a:p>
          <a:p>
            <a:r>
              <a:rPr lang="ar-SA" dirty="0" smtClean="0"/>
              <a:t>التحليل السيسيولوجي  </a:t>
            </a:r>
          </a:p>
          <a:p>
            <a:r>
              <a:rPr lang="ar-SA" dirty="0" smtClean="0"/>
              <a:t>التحليل الاجتماعي والنفسي للإدمان  </a:t>
            </a:r>
          </a:p>
          <a:p>
            <a:r>
              <a:rPr lang="ar-SA" dirty="0" smtClean="0"/>
              <a:t>صفات شخصية  المدمن </a:t>
            </a:r>
          </a:p>
          <a:p>
            <a:r>
              <a:rPr lang="ar-SA" dirty="0" smtClean="0"/>
              <a:t>أسباب ادمان المخدرات لدى الشباب </a:t>
            </a:r>
          </a:p>
          <a:p>
            <a:r>
              <a:rPr lang="ar-SA" dirty="0" smtClean="0"/>
              <a:t>علاج الإدمان </a:t>
            </a:r>
          </a:p>
          <a:p>
            <a:r>
              <a:rPr lang="ar-SA" dirty="0" smtClean="0"/>
              <a:t>الإجراءات الوقاية من مشكلة الادمان </a:t>
            </a:r>
            <a:endParaRPr lang="ar-SA" dirty="0"/>
          </a:p>
        </p:txBody>
      </p:sp>
    </p:spTree>
    <p:extLst>
      <p:ext uri="{BB962C8B-B14F-4D97-AF65-F5344CB8AC3E}">
        <p14:creationId xmlns:p14="http://schemas.microsoft.com/office/powerpoint/2010/main" xmlns="" val="3956010640"/>
      </p:ext>
    </p:extLst>
  </p:cSld>
  <p:clrMapOvr>
    <a:masterClrMapping/>
  </p:clrMapOvr>
  <mc:AlternateContent xmlns:mc="http://schemas.openxmlformats.org/markup-compatibility/2006">
    <mc:Choice xmlns:p14="http://schemas.microsoft.com/office/powerpoint/2010/main" xmlns="" Requires="p14">
      <p:transition spd="slow" p14:dur="14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417638"/>
          </a:xfrm>
          <a:solidFill>
            <a:srgbClr val="FFFF00"/>
          </a:solidFill>
        </p:spPr>
        <p:txBody>
          <a:bodyPr/>
          <a:lstStyle/>
          <a:p>
            <a:r>
              <a:rPr lang="ar-SA" dirty="0" smtClean="0"/>
              <a:t>                   </a:t>
            </a:r>
            <a:r>
              <a:rPr lang="ar-SA" dirty="0" smtClean="0">
                <a:solidFill>
                  <a:srgbClr val="FF0000"/>
                </a:solidFill>
              </a:rPr>
              <a:t>الفصل الثالث </a:t>
            </a:r>
            <a:endParaRPr lang="ar-SA" dirty="0">
              <a:solidFill>
                <a:srgbClr val="FF0000"/>
              </a:solidFill>
            </a:endParaRPr>
          </a:p>
        </p:txBody>
      </p:sp>
      <p:sp>
        <p:nvSpPr>
          <p:cNvPr id="3" name="عنصر نائب للمحتوى 2"/>
          <p:cNvSpPr>
            <a:spLocks noGrp="1"/>
          </p:cNvSpPr>
          <p:nvPr>
            <p:ph idx="1"/>
          </p:nvPr>
        </p:nvSpPr>
        <p:spPr>
          <a:xfrm>
            <a:off x="533400" y="1600200"/>
            <a:ext cx="8915400" cy="4525963"/>
          </a:xfrm>
        </p:spPr>
        <p:txBody>
          <a:bodyPr/>
          <a:lstStyle/>
          <a:p>
            <a:r>
              <a:rPr lang="ar-SA" dirty="0" smtClean="0"/>
              <a:t>تعريف الفقر </a:t>
            </a:r>
          </a:p>
          <a:p>
            <a:r>
              <a:rPr lang="ar-SA" dirty="0" smtClean="0"/>
              <a:t>مظاهر الفقر </a:t>
            </a:r>
          </a:p>
          <a:p>
            <a:r>
              <a:rPr lang="ar-SA" dirty="0" smtClean="0"/>
              <a:t>أسباب الفقر </a:t>
            </a:r>
          </a:p>
          <a:p>
            <a:r>
              <a:rPr lang="ar-SA" dirty="0" smtClean="0"/>
              <a:t>الاثار المترتبة على الفقر</a:t>
            </a:r>
          </a:p>
          <a:p>
            <a:r>
              <a:rPr lang="ar-SA" dirty="0" smtClean="0"/>
              <a:t>كيفية معالجة مشكلة الفقر </a:t>
            </a:r>
          </a:p>
          <a:p>
            <a:endParaRPr lang="en-US" dirty="0" smtClean="0"/>
          </a:p>
        </p:txBody>
      </p:sp>
    </p:spTree>
    <p:extLst>
      <p:ext uri="{BB962C8B-B14F-4D97-AF65-F5344CB8AC3E}">
        <p14:creationId xmlns:p14="http://schemas.microsoft.com/office/powerpoint/2010/main" xmlns="" val="144870737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wipe(down)">
                                      <p:cBhvr>
                                        <p:cTn id="25" dur="580">
                                          <p:stCondLst>
                                            <p:cond delay="0"/>
                                          </p:stCondLst>
                                        </p:cTn>
                                        <p:tgtEl>
                                          <p:spTgt spid="3">
                                            <p:txEl>
                                              <p:pRg st="1" end="1"/>
                                            </p:txEl>
                                          </p:spTgt>
                                        </p:tgtEl>
                                      </p:cBhvr>
                                    </p:animEffect>
                                    <p:anim calcmode="lin" valueType="num">
                                      <p:cBhvr>
                                        <p:cTn id="26"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1" end="1"/>
                                            </p:txEl>
                                          </p:spTgt>
                                        </p:tgtEl>
                                      </p:cBhvr>
                                      <p:to x="100000" y="60000"/>
                                    </p:animScale>
                                    <p:animScale>
                                      <p:cBhvr>
                                        <p:cTn id="32" dur="166" decel="50000">
                                          <p:stCondLst>
                                            <p:cond delay="676"/>
                                          </p:stCondLst>
                                        </p:cTn>
                                        <p:tgtEl>
                                          <p:spTgt spid="3">
                                            <p:txEl>
                                              <p:pRg st="1" end="1"/>
                                            </p:txEl>
                                          </p:spTgt>
                                        </p:tgtEl>
                                      </p:cBhvr>
                                      <p:to x="100000" y="100000"/>
                                    </p:animScale>
                                    <p:animScale>
                                      <p:cBhvr>
                                        <p:cTn id="33" dur="26">
                                          <p:stCondLst>
                                            <p:cond delay="1312"/>
                                          </p:stCondLst>
                                        </p:cTn>
                                        <p:tgtEl>
                                          <p:spTgt spid="3">
                                            <p:txEl>
                                              <p:pRg st="1" end="1"/>
                                            </p:txEl>
                                          </p:spTgt>
                                        </p:tgtEl>
                                      </p:cBhvr>
                                      <p:to x="100000" y="80000"/>
                                    </p:animScale>
                                    <p:animScale>
                                      <p:cBhvr>
                                        <p:cTn id="34" dur="166" decel="50000">
                                          <p:stCondLst>
                                            <p:cond delay="1338"/>
                                          </p:stCondLst>
                                        </p:cTn>
                                        <p:tgtEl>
                                          <p:spTgt spid="3">
                                            <p:txEl>
                                              <p:pRg st="1" end="1"/>
                                            </p:txEl>
                                          </p:spTgt>
                                        </p:tgtEl>
                                      </p:cBhvr>
                                      <p:to x="100000" y="100000"/>
                                    </p:animScale>
                                    <p:animScale>
                                      <p:cBhvr>
                                        <p:cTn id="35" dur="26">
                                          <p:stCondLst>
                                            <p:cond delay="1642"/>
                                          </p:stCondLst>
                                        </p:cTn>
                                        <p:tgtEl>
                                          <p:spTgt spid="3">
                                            <p:txEl>
                                              <p:pRg st="1" end="1"/>
                                            </p:txEl>
                                          </p:spTgt>
                                        </p:tgtEl>
                                      </p:cBhvr>
                                      <p:to x="100000" y="90000"/>
                                    </p:animScale>
                                    <p:animScale>
                                      <p:cBhvr>
                                        <p:cTn id="36" dur="166" decel="50000">
                                          <p:stCondLst>
                                            <p:cond delay="1668"/>
                                          </p:stCondLst>
                                        </p:cTn>
                                        <p:tgtEl>
                                          <p:spTgt spid="3">
                                            <p:txEl>
                                              <p:pRg st="1" end="1"/>
                                            </p:txEl>
                                          </p:spTgt>
                                        </p:tgtEl>
                                      </p:cBhvr>
                                      <p:to x="100000" y="100000"/>
                                    </p:animScale>
                                    <p:animScale>
                                      <p:cBhvr>
                                        <p:cTn id="37" dur="26">
                                          <p:stCondLst>
                                            <p:cond delay="1808"/>
                                          </p:stCondLst>
                                        </p:cTn>
                                        <p:tgtEl>
                                          <p:spTgt spid="3">
                                            <p:txEl>
                                              <p:pRg st="1" end="1"/>
                                            </p:txEl>
                                          </p:spTgt>
                                        </p:tgtEl>
                                      </p:cBhvr>
                                      <p:to x="100000" y="95000"/>
                                    </p:animScale>
                                    <p:animScale>
                                      <p:cBhvr>
                                        <p:cTn id="38" dur="166" decel="50000">
                                          <p:stCondLst>
                                            <p:cond delay="1834"/>
                                          </p:stCondLst>
                                        </p:cTn>
                                        <p:tgtEl>
                                          <p:spTgt spid="3">
                                            <p:txEl>
                                              <p:pRg st="1" end="1"/>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2" end="2"/>
                                            </p:txEl>
                                          </p:spTgt>
                                        </p:tgtEl>
                                        <p:attrNameLst>
                                          <p:attrName>style.visibility</p:attrName>
                                        </p:attrNameLst>
                                      </p:cBhvr>
                                      <p:to>
                                        <p:strVal val="visible"/>
                                      </p:to>
                                    </p:set>
                                    <p:anim calcmode="lin" valueType="num">
                                      <p:cBhvr additive="base">
                                        <p:cTn id="4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3" end="3"/>
                                            </p:txEl>
                                          </p:spTgt>
                                        </p:tgtEl>
                                        <p:attrNameLst>
                                          <p:attrName>style.visibility</p:attrName>
                                        </p:attrNameLst>
                                      </p:cBhvr>
                                      <p:to>
                                        <p:strVal val="visible"/>
                                      </p:to>
                                    </p:set>
                                    <p:anim calcmode="lin" valueType="num">
                                      <p:cBhvr additive="base">
                                        <p:cTn id="4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4" end="4"/>
                                            </p:txEl>
                                          </p:spTgt>
                                        </p:tgtEl>
                                        <p:attrNameLst>
                                          <p:attrName>style.visibility</p:attrName>
                                        </p:attrNameLst>
                                      </p:cBhvr>
                                      <p:to>
                                        <p:strVal val="visible"/>
                                      </p:to>
                                    </p:set>
                                    <p:anim calcmode="lin" valueType="num">
                                      <p:cBhvr additive="base">
                                        <p:cTn id="5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417638"/>
          </a:xfrm>
          <a:solidFill>
            <a:srgbClr val="FFFF00"/>
          </a:solidFill>
        </p:spPr>
        <p:txBody>
          <a:bodyPr/>
          <a:lstStyle/>
          <a:p>
            <a:r>
              <a:rPr lang="ar-SA" dirty="0" smtClean="0"/>
              <a:t>                 </a:t>
            </a:r>
            <a:r>
              <a:rPr lang="ar-SA" dirty="0" smtClean="0">
                <a:solidFill>
                  <a:srgbClr val="FF0000"/>
                </a:solidFill>
              </a:rPr>
              <a:t>الفصل الرابع    </a:t>
            </a:r>
            <a:endParaRPr lang="ar-SA" dirty="0">
              <a:solidFill>
                <a:srgbClr val="FF0000"/>
              </a:solidFill>
            </a:endParaRPr>
          </a:p>
        </p:txBody>
      </p:sp>
      <p:sp>
        <p:nvSpPr>
          <p:cNvPr id="3" name="عنصر نائب للمحتوى 2"/>
          <p:cNvSpPr>
            <a:spLocks noGrp="1"/>
          </p:cNvSpPr>
          <p:nvPr>
            <p:ph idx="1"/>
          </p:nvPr>
        </p:nvSpPr>
        <p:spPr>
          <a:xfrm>
            <a:off x="457200" y="1524000"/>
            <a:ext cx="8915400" cy="4525963"/>
          </a:xfrm>
        </p:spPr>
        <p:txBody>
          <a:bodyPr/>
          <a:lstStyle/>
          <a:p>
            <a:r>
              <a:rPr lang="ar-SA" dirty="0" smtClean="0"/>
              <a:t>المفاهيم المتصلة بالجريمة </a:t>
            </a:r>
          </a:p>
          <a:p>
            <a:r>
              <a:rPr lang="ar-SA" dirty="0" smtClean="0"/>
              <a:t>الجريمة المنظمة </a:t>
            </a:r>
          </a:p>
          <a:p>
            <a:r>
              <a:rPr lang="ar-SA" dirty="0" smtClean="0"/>
              <a:t>الاتجاهات المفسرة للجريمة </a:t>
            </a:r>
          </a:p>
          <a:p>
            <a:r>
              <a:rPr lang="ar-SA" dirty="0" smtClean="0"/>
              <a:t>الجريمة في الدول العربية</a:t>
            </a:r>
          </a:p>
          <a:p>
            <a:r>
              <a:rPr lang="ar-SA" dirty="0" smtClean="0"/>
              <a:t>اليات مواجهة الجريمة والقضاء عليها</a:t>
            </a:r>
          </a:p>
          <a:p>
            <a:r>
              <a:rPr lang="ar-SA" dirty="0" smtClean="0"/>
              <a:t>اعلان الأمم المتحدة بشان الجريمة  </a:t>
            </a:r>
            <a:endParaRPr lang="ar-SA" dirty="0"/>
          </a:p>
        </p:txBody>
      </p:sp>
    </p:spTree>
    <p:extLst>
      <p:ext uri="{BB962C8B-B14F-4D97-AF65-F5344CB8AC3E}">
        <p14:creationId xmlns:p14="http://schemas.microsoft.com/office/powerpoint/2010/main" xmlns="" val="359336948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417638"/>
          </a:xfrm>
          <a:solidFill>
            <a:srgbClr val="FFFF00"/>
          </a:solidFill>
        </p:spPr>
        <p:txBody>
          <a:bodyPr/>
          <a:lstStyle/>
          <a:p>
            <a:r>
              <a:rPr lang="ar-SA" dirty="0" smtClean="0">
                <a:solidFill>
                  <a:srgbClr val="FF0000"/>
                </a:solidFill>
              </a:rPr>
              <a:t>                       توزيع الدرجات      </a:t>
            </a:r>
            <a:endParaRPr lang="ar-SA" dirty="0">
              <a:solidFill>
                <a:srgbClr val="FF0000"/>
              </a:solidFill>
            </a:endParaRPr>
          </a:p>
        </p:txBody>
      </p:sp>
      <p:sp>
        <p:nvSpPr>
          <p:cNvPr id="3" name="عنصر نائب للمحتوى 2"/>
          <p:cNvSpPr>
            <a:spLocks noGrp="1"/>
          </p:cNvSpPr>
          <p:nvPr>
            <p:ph idx="1"/>
          </p:nvPr>
        </p:nvSpPr>
        <p:spPr>
          <a:xfrm>
            <a:off x="0" y="1371600"/>
            <a:ext cx="9410700" cy="4754563"/>
          </a:xfrm>
        </p:spPr>
        <p:txBody>
          <a:bodyPr/>
          <a:lstStyle/>
          <a:p>
            <a:r>
              <a:rPr lang="en-US" dirty="0" smtClean="0"/>
              <a:t>               </a:t>
            </a:r>
            <a:r>
              <a:rPr lang="ar-SA" sz="5400" dirty="0" smtClean="0"/>
              <a:t>درجة للاختبار النهائي  70</a:t>
            </a:r>
          </a:p>
          <a:p>
            <a:r>
              <a:rPr lang="ar-SA" sz="5400" dirty="0" smtClean="0"/>
              <a:t>10     </a:t>
            </a:r>
            <a:r>
              <a:rPr lang="en-US" sz="5400" dirty="0" smtClean="0"/>
              <a:t> </a:t>
            </a:r>
            <a:r>
              <a:rPr lang="ar-SA" sz="5400" dirty="0" smtClean="0"/>
              <a:t>درجة الوجبات         </a:t>
            </a:r>
          </a:p>
          <a:p>
            <a:r>
              <a:rPr lang="en-US" sz="5400" dirty="0" smtClean="0"/>
              <a:t> </a:t>
            </a:r>
            <a:r>
              <a:rPr lang="ar-SA" sz="5400" dirty="0" smtClean="0"/>
              <a:t>درجة للمشاركة         10              </a:t>
            </a:r>
          </a:p>
          <a:p>
            <a:r>
              <a:rPr lang="ar-SA" sz="5400" dirty="0" smtClean="0"/>
              <a:t>المحاضرة المباشرة     10 </a:t>
            </a:r>
          </a:p>
        </p:txBody>
      </p:sp>
    </p:spTree>
    <p:extLst>
      <p:ext uri="{BB962C8B-B14F-4D97-AF65-F5344CB8AC3E}">
        <p14:creationId xmlns:p14="http://schemas.microsoft.com/office/powerpoint/2010/main" xmlns="" val="7287123"/>
      </p:ext>
    </p:extLst>
  </p:cSld>
  <p:clrMapOvr>
    <a:masterClrMapping/>
  </p:clrMapOvr>
  <mc:AlternateContent xmlns:mc="http://schemas.openxmlformats.org/markup-compatibility/2006">
    <mc:Choice xmlns:p14="http://schemas.microsoft.com/office/powerpoint/2010/main" xmlns="" Requires="p14">
      <p:transition spd="slow" p14:dur="2500">
        <p:checker/>
      </p:transition>
    </mc:Choice>
    <mc:Fallback>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1000"/>
                                        <p:tgtEl>
                                          <p:spTgt spid="3">
                                            <p:txEl>
                                              <p:pRg st="1" end="1"/>
                                            </p:txEl>
                                          </p:spTgt>
                                        </p:tgtEl>
                                      </p:cBhvr>
                                    </p:animEffect>
                                    <p:anim calcmode="lin" valueType="num">
                                      <p:cBhvr>
                                        <p:cTn id="14"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 calcmode="lin" valueType="num">
                                      <p:cBhvr additive="base">
                                        <p:cTn id="20"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 calcmode="lin" valueType="num">
                                      <p:cBhvr additive="base">
                                        <p:cTn id="26"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371600"/>
          </a:xfrm>
          <a:solidFill>
            <a:srgbClr val="FFFF00"/>
          </a:solidFill>
        </p:spPr>
        <p:txBody>
          <a:bodyPr/>
          <a:lstStyle/>
          <a:p>
            <a:r>
              <a:rPr lang="ar-SA" dirty="0" smtClean="0">
                <a:solidFill>
                  <a:srgbClr val="FF0000"/>
                </a:solidFill>
              </a:rPr>
              <a:t>                وسائل الاتصال </a:t>
            </a:r>
            <a:endParaRPr lang="ar-SA" dirty="0">
              <a:solidFill>
                <a:srgbClr val="FF0000"/>
              </a:solidFill>
            </a:endParaRPr>
          </a:p>
        </p:txBody>
      </p:sp>
      <p:sp>
        <p:nvSpPr>
          <p:cNvPr id="3" name="عنصر نائب للمحتوى 2"/>
          <p:cNvSpPr>
            <a:spLocks noGrp="1"/>
          </p:cNvSpPr>
          <p:nvPr>
            <p:ph idx="1"/>
          </p:nvPr>
        </p:nvSpPr>
        <p:spPr>
          <a:xfrm>
            <a:off x="0" y="1371600"/>
            <a:ext cx="9906000" cy="4754563"/>
          </a:xfrm>
        </p:spPr>
        <p:txBody>
          <a:bodyPr/>
          <a:lstStyle/>
          <a:p>
            <a:r>
              <a:rPr lang="en-US" dirty="0" smtClean="0"/>
              <a:t>Email  : alzyoud7@yahoo</a:t>
            </a:r>
            <a:r>
              <a:rPr lang="ar-SA" dirty="0" smtClean="0"/>
              <a:t>.</a:t>
            </a:r>
            <a:r>
              <a:rPr lang="en-US" dirty="0" smtClean="0"/>
              <a:t>com					</a:t>
            </a:r>
          </a:p>
          <a:p>
            <a:r>
              <a:rPr lang="en-US" dirty="0"/>
              <a:t> </a:t>
            </a:r>
            <a:r>
              <a:rPr lang="en-US" dirty="0" err="1" smtClean="0"/>
              <a:t>tel</a:t>
            </a:r>
            <a:r>
              <a:rPr lang="en-US" dirty="0" smtClean="0"/>
              <a:t>: 																				</a:t>
            </a:r>
            <a:endParaRPr lang="ar-SA" dirty="0"/>
          </a:p>
        </p:txBody>
      </p:sp>
    </p:spTree>
    <p:extLst>
      <p:ext uri="{BB962C8B-B14F-4D97-AF65-F5344CB8AC3E}">
        <p14:creationId xmlns:p14="http://schemas.microsoft.com/office/powerpoint/2010/main" xmlns="" val="280229261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417638"/>
          </a:xfrm>
          <a:solidFill>
            <a:srgbClr val="FFFF00"/>
          </a:solidFill>
        </p:spPr>
        <p:txBody>
          <a:bodyPr/>
          <a:lstStyle/>
          <a:p>
            <a:r>
              <a:rPr lang="ar-SA" dirty="0" smtClean="0">
                <a:solidFill>
                  <a:srgbClr val="FF0000"/>
                </a:solidFill>
              </a:rPr>
              <a:t>                       المحتوى </a:t>
            </a:r>
            <a:endParaRPr lang="ar-SA" dirty="0">
              <a:solidFill>
                <a:srgbClr val="FF0000"/>
              </a:solidFill>
            </a:endParaRPr>
          </a:p>
        </p:txBody>
      </p:sp>
      <p:sp>
        <p:nvSpPr>
          <p:cNvPr id="3" name="عنصر نائب للمحتوى 2"/>
          <p:cNvSpPr>
            <a:spLocks noGrp="1"/>
          </p:cNvSpPr>
          <p:nvPr>
            <p:ph idx="1"/>
          </p:nvPr>
        </p:nvSpPr>
        <p:spPr>
          <a:xfrm>
            <a:off x="495300" y="1524000"/>
            <a:ext cx="9029700" cy="4602163"/>
          </a:xfrm>
        </p:spPr>
        <p:txBody>
          <a:bodyPr/>
          <a:lstStyle/>
          <a:p>
            <a:r>
              <a:rPr lang="ar-SA" dirty="0" smtClean="0"/>
              <a:t>المقرر بعنوان ((  المشكلات الاجتماعية المعاصرة )) </a:t>
            </a:r>
          </a:p>
          <a:p>
            <a:r>
              <a:rPr lang="ar-SA" dirty="0" smtClean="0"/>
              <a:t>المؤلفون : د/ عصام توفيق </a:t>
            </a:r>
          </a:p>
          <a:p>
            <a:r>
              <a:rPr lang="ar-SA" dirty="0"/>
              <a:t> </a:t>
            </a:r>
            <a:r>
              <a:rPr lang="ar-SA" dirty="0" smtClean="0"/>
              <a:t>           د/ سحر فتحي </a:t>
            </a:r>
          </a:p>
          <a:p>
            <a:r>
              <a:rPr lang="ar-SA" dirty="0"/>
              <a:t> </a:t>
            </a:r>
            <a:r>
              <a:rPr lang="ar-SA" dirty="0" smtClean="0"/>
              <a:t>          د/غبير عبد المنعم </a:t>
            </a:r>
          </a:p>
          <a:p>
            <a:r>
              <a:rPr lang="ar-SA" dirty="0"/>
              <a:t> </a:t>
            </a:r>
            <a:r>
              <a:rPr lang="ar-SA" dirty="0" smtClean="0"/>
              <a:t>         دار الفكر ( ناشرون وموزعون )</a:t>
            </a:r>
          </a:p>
          <a:p>
            <a:r>
              <a:rPr lang="ar-SA" dirty="0"/>
              <a:t> </a:t>
            </a:r>
            <a:r>
              <a:rPr lang="ar-SA" dirty="0" smtClean="0"/>
              <a:t>         عمان – الأردن </a:t>
            </a:r>
          </a:p>
          <a:p>
            <a:r>
              <a:rPr lang="ar-SA" dirty="0" smtClean="0"/>
              <a:t>          الطبعة الأولى      2008     </a:t>
            </a:r>
            <a:endParaRPr lang="ar-SA" dirty="0"/>
          </a:p>
        </p:txBody>
      </p:sp>
    </p:spTree>
    <p:extLst>
      <p:ext uri="{BB962C8B-B14F-4D97-AF65-F5344CB8AC3E}">
        <p14:creationId xmlns:p14="http://schemas.microsoft.com/office/powerpoint/2010/main" xmlns="" val="824930887"/>
      </p:ext>
    </p:extLst>
  </p:cSld>
  <p:clrMapOvr>
    <a:masterClrMapping/>
  </p:clrMapOvr>
  <mc:AlternateContent xmlns:mc="http://schemas.openxmlformats.org/markup-compatibility/2006">
    <mc:Choice xmlns:p14="http://schemas.microsoft.com/office/powerpoint/2010/main" xmlns="" Requires="p14">
      <p:transition spd="slow" p14:dur="4400">
        <p14:honeycomb/>
      </p:transition>
    </mc:Choice>
    <mc:Fallback>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xmlns="" val="1554785908"/>
      </p:ext>
    </p:extLst>
  </p:cSld>
  <p:clrMapOvr>
    <a:masterClrMapping/>
  </p:clrMapOvr>
  <mc:AlternateContent xmlns:mc="http://schemas.openxmlformats.org/markup-compatibility/2006">
    <mc:Choice xmlns:p14="http://schemas.microsoft.com/office/powerpoint/2010/main" xmlns="" Requires="p14">
      <p:transition spd="slow" p14:dur="2500">
        <p:checker/>
      </p:transition>
    </mc:Choice>
    <mc:Fallback>
      <p:transition spd="slow">
        <p:checker/>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solidFill>
                  <a:prstClr val="white"/>
                </a:solidFill>
                <a:cs typeface="Arial" pitchFamily="34" charset="0"/>
              </a:rPr>
              <a:pPr/>
              <a:t>11</a:t>
            </a:fld>
            <a:endParaRPr lang="en-US" dirty="0" smtClean="0">
              <a:solidFill>
                <a:prstClr val="white"/>
              </a:solidFill>
              <a:cs typeface="Arial" pitchFamily="34" charset="0"/>
            </a:endParaRPr>
          </a:p>
        </p:txBody>
      </p:sp>
      <p:sp>
        <p:nvSpPr>
          <p:cNvPr id="6146" name="Title 4"/>
          <p:cNvSpPr>
            <a:spLocks noGrp="1"/>
          </p:cNvSpPr>
          <p:nvPr>
            <p:ph type="ctrTitle"/>
          </p:nvPr>
        </p:nvSpPr>
        <p:spPr>
          <a:xfrm>
            <a:off x="762000" y="2362200"/>
            <a:ext cx="8420100" cy="1241425"/>
          </a:xfrm>
        </p:spPr>
        <p:txBody>
          <a:bodyPr/>
          <a:lstStyle/>
          <a:p>
            <a:pPr eaLnBrk="1" hangingPunct="1"/>
            <a:r>
              <a:rPr lang="ar-SA" sz="7200" spc="-150" dirty="0" smtClean="0">
                <a:solidFill>
                  <a:srgbClr val="376092"/>
                </a:solidFill>
                <a:latin typeface="ae_AlMateen" pitchFamily="2" charset="-78"/>
                <a:cs typeface="ae_AlMateen" pitchFamily="2" charset="-78"/>
              </a:rPr>
              <a:t>عنوان المحاضرة    </a:t>
            </a:r>
            <a:endParaRPr lang="en-US" sz="6600"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indent="457200">
              <a:lnSpc>
                <a:spcPct val="115000"/>
              </a:lnSpc>
              <a:spcAft>
                <a:spcPts val="1000"/>
              </a:spcAft>
            </a:pPr>
            <a:r>
              <a:rPr lang="ar-SA" sz="2800" b="1" dirty="0" smtClean="0">
                <a:solidFill>
                  <a:srgbClr val="FF0000"/>
                </a:solidFill>
                <a:ea typeface="Calibri"/>
                <a:cs typeface="Arial"/>
              </a:rPr>
              <a:t>الفصل الأول </a:t>
            </a:r>
            <a:endParaRPr lang="en-US" sz="2800" b="1" dirty="0" smtClean="0">
              <a:solidFill>
                <a:srgbClr val="FF0000"/>
              </a:solidFill>
              <a:ea typeface="Calibri"/>
              <a:cs typeface="Arial"/>
            </a:endParaRPr>
          </a:p>
          <a:p>
            <a:pPr indent="457200">
              <a:lnSpc>
                <a:spcPct val="115000"/>
              </a:lnSpc>
              <a:spcAft>
                <a:spcPts val="1000"/>
              </a:spcAft>
            </a:pPr>
            <a:r>
              <a:rPr lang="ar-SA" sz="6000" b="1" dirty="0" smtClean="0">
                <a:solidFill>
                  <a:srgbClr val="FF0000"/>
                </a:solidFill>
                <a:ea typeface="Calibri"/>
                <a:cs typeface="Arial"/>
              </a:rPr>
              <a:t> المحاضرة الاولى </a:t>
            </a:r>
            <a:endParaRPr lang="en-US" sz="6000" b="1" dirty="0">
              <a:solidFill>
                <a:srgbClr val="FF0000"/>
              </a:solidFill>
              <a:ea typeface="Calibri"/>
              <a:cs typeface="Arial"/>
            </a:endParaRPr>
          </a:p>
        </p:txBody>
      </p:sp>
    </p:spTree>
    <p:extLst>
      <p:ext uri="{BB962C8B-B14F-4D97-AF65-F5344CB8AC3E}">
        <p14:creationId xmlns:p14="http://schemas.microsoft.com/office/powerpoint/2010/main" xmlns="" val="1127311732"/>
      </p:ext>
    </p:extLst>
  </p:cSld>
  <p:clrMapOvr>
    <a:masterClrMapping/>
  </p:clrMapOvr>
  <p:transition spd="slow">
    <p:push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918" y="0"/>
            <a:ext cx="9906000" cy="1485900"/>
          </a:xfrm>
          <a:solidFill>
            <a:srgbClr val="FFFF00"/>
          </a:solidFill>
        </p:spPr>
        <p:txBody>
          <a:bodyPr/>
          <a:lstStyle/>
          <a:p>
            <a:r>
              <a:rPr lang="ar-SA" b="1" dirty="0" smtClean="0">
                <a:ln w="10541" cmpd="sng">
                  <a:solidFill>
                    <a:srgbClr val="7D7D7D">
                      <a:tint val="100000"/>
                      <a:shade val="100000"/>
                      <a:satMod val="110000"/>
                    </a:srgbClr>
                  </a:solidFill>
                  <a:prstDash val="solid"/>
                </a:ln>
                <a:solidFill>
                  <a:srgbClr val="0070C0"/>
                </a:solidFill>
              </a:rPr>
              <a:t>          </a:t>
            </a:r>
            <a:br>
              <a:rPr lang="ar-SA" b="1" dirty="0" smtClean="0">
                <a:ln w="10541" cmpd="sng">
                  <a:solidFill>
                    <a:srgbClr val="7D7D7D">
                      <a:tint val="100000"/>
                      <a:shade val="100000"/>
                      <a:satMod val="110000"/>
                    </a:srgbClr>
                  </a:solidFill>
                  <a:prstDash val="solid"/>
                </a:ln>
                <a:solidFill>
                  <a:srgbClr val="0070C0"/>
                </a:solidFill>
              </a:rPr>
            </a:br>
            <a:r>
              <a:rPr lang="ar-SA" b="1" dirty="0">
                <a:ln w="10541" cmpd="sng">
                  <a:solidFill>
                    <a:srgbClr val="7D7D7D">
                      <a:tint val="100000"/>
                      <a:shade val="100000"/>
                      <a:satMod val="110000"/>
                    </a:srgbClr>
                  </a:solidFill>
                  <a:prstDash val="solid"/>
                </a:ln>
                <a:solidFill>
                  <a:srgbClr val="0070C0"/>
                </a:solidFill>
              </a:rPr>
              <a:t> </a:t>
            </a:r>
            <a:r>
              <a:rPr lang="ar-SA" b="1" dirty="0" smtClean="0">
                <a:ln w="10541" cmpd="sng">
                  <a:solidFill>
                    <a:srgbClr val="7D7D7D">
                      <a:tint val="100000"/>
                      <a:shade val="100000"/>
                      <a:satMod val="110000"/>
                    </a:srgbClr>
                  </a:solidFill>
                  <a:prstDash val="solid"/>
                </a:ln>
                <a:solidFill>
                  <a:srgbClr val="0070C0"/>
                </a:solidFill>
              </a:rPr>
              <a:t>                       </a:t>
            </a:r>
            <a:r>
              <a:rPr lang="ar-SA" b="1" dirty="0" smtClean="0">
                <a:ln w="10541" cmpd="sng">
                  <a:solidFill>
                    <a:srgbClr val="7D7D7D">
                      <a:tint val="100000"/>
                      <a:shade val="100000"/>
                      <a:satMod val="110000"/>
                    </a:srgbClr>
                  </a:solidFill>
                  <a:prstDash val="solid"/>
                </a:ln>
                <a:solidFill>
                  <a:srgbClr val="FF0000"/>
                </a:solidFill>
              </a:rPr>
              <a:t>المقدمة</a:t>
            </a:r>
            <a:r>
              <a:rPr lang="ar-SA" b="1" dirty="0">
                <a:ln w="10541" cmpd="sng">
                  <a:solidFill>
                    <a:srgbClr val="7D7D7D">
                      <a:tint val="100000"/>
                      <a:shade val="100000"/>
                      <a:satMod val="110000"/>
                    </a:srgbClr>
                  </a:solidFill>
                  <a:prstDash val="solid"/>
                </a:ln>
                <a:solidFill>
                  <a:srgbClr val="0070C0"/>
                </a:solidFill>
              </a:rPr>
              <a:t/>
            </a:r>
            <a:br>
              <a:rPr lang="ar-SA" b="1" dirty="0">
                <a:ln w="10541" cmpd="sng">
                  <a:solidFill>
                    <a:srgbClr val="7D7D7D">
                      <a:tint val="100000"/>
                      <a:shade val="100000"/>
                      <a:satMod val="110000"/>
                    </a:srgbClr>
                  </a:solidFill>
                  <a:prstDash val="solid"/>
                </a:ln>
                <a:solidFill>
                  <a:srgbClr val="0070C0"/>
                </a:solidFill>
              </a:rPr>
            </a:br>
            <a:endParaRPr lang="ar-SA" dirty="0">
              <a:solidFill>
                <a:srgbClr val="0070C0"/>
              </a:solidFill>
            </a:endParaRPr>
          </a:p>
        </p:txBody>
      </p:sp>
      <p:sp>
        <p:nvSpPr>
          <p:cNvPr id="3" name="عنصر نائب للمحتوى 2"/>
          <p:cNvSpPr>
            <a:spLocks noGrp="1"/>
          </p:cNvSpPr>
          <p:nvPr>
            <p:ph idx="1"/>
          </p:nvPr>
        </p:nvSpPr>
        <p:spPr>
          <a:xfrm>
            <a:off x="495300" y="1524000"/>
            <a:ext cx="8877300" cy="4602163"/>
          </a:xfrm>
        </p:spPr>
        <p:txBody>
          <a:bodyPr/>
          <a:lstStyle/>
          <a:p>
            <a:pPr>
              <a:lnSpc>
                <a:spcPct val="150000"/>
              </a:lnSpc>
            </a:pPr>
            <a:r>
              <a:rPr lang="ar-SA" dirty="0" smtClean="0"/>
              <a:t>مع </a:t>
            </a:r>
            <a:r>
              <a:rPr lang="ar-SA" dirty="0"/>
              <a:t>تشابك العلاقات الاجتماعية وتعقد النظام الاجتماعي بالإضافة الى تعقد الوحدات الاجتماعية ,ظهرت الحاجة الى علم يبين ويحدد ويساهم في فهم  قواعد واسس وقوانين العلاقات الاجتماعية, التي تواجه الانسان </a:t>
            </a:r>
            <a:r>
              <a:rPr lang="ar-SA" dirty="0" smtClean="0"/>
              <a:t>ويساهم في </a:t>
            </a:r>
            <a:r>
              <a:rPr lang="ar-SA" dirty="0"/>
              <a:t>فهم علاقته بغيرة من افراد المجتمع </a:t>
            </a:r>
            <a:r>
              <a:rPr lang="ar-SA" dirty="0" smtClean="0"/>
              <a:t>اثناء  قيامة </a:t>
            </a:r>
            <a:r>
              <a:rPr lang="ar-SA" dirty="0"/>
              <a:t>بالعملية الإنتاجية من اجل اشباع حاجاته الإنسانية</a:t>
            </a:r>
          </a:p>
          <a:p>
            <a:pPr>
              <a:lnSpc>
                <a:spcPct val="150000"/>
              </a:lnSpc>
            </a:pPr>
            <a:endParaRPr lang="ar-SA" dirty="0"/>
          </a:p>
        </p:txBody>
      </p:sp>
      <p:sp>
        <p:nvSpPr>
          <p:cNvPr id="6" name="سهم منحني إلى اليمين 5"/>
          <p:cNvSpPr/>
          <p:nvPr/>
        </p:nvSpPr>
        <p:spPr>
          <a:xfrm>
            <a:off x="3397876" y="533400"/>
            <a:ext cx="1219200" cy="1302806"/>
          </a:xfrm>
          <a:prstGeom prst="curvedRightArrow">
            <a:avLst>
              <a:gd name="adj1" fmla="val 10734"/>
              <a:gd name="adj2" fmla="val 50000"/>
              <a:gd name="adj3" fmla="val 25000"/>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solidFill>
                <a:srgbClr val="0070C0"/>
              </a:solidFill>
            </a:endParaRPr>
          </a:p>
        </p:txBody>
      </p:sp>
    </p:spTree>
    <p:extLst>
      <p:ext uri="{BB962C8B-B14F-4D97-AF65-F5344CB8AC3E}">
        <p14:creationId xmlns:p14="http://schemas.microsoft.com/office/powerpoint/2010/main" xmlns="" val="937159889"/>
      </p:ext>
    </p:extLst>
  </p:cSld>
  <p:clrMapOvr>
    <a:masterClrMapping/>
  </p:clrMapOvr>
  <mc:AlternateContent xmlns:mc="http://schemas.openxmlformats.org/markup-compatibility/2006">
    <mc:Choice xmlns:p14="http://schemas.microsoft.com/office/powerpoint/2010/main" xmlns="" Requires="p14">
      <p:transition spd="slow" p14:dur="1200">
        <p:dissolve/>
      </p:transition>
    </mc:Choice>
    <mc:Fallback>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80">
                                          <p:stCondLst>
                                            <p:cond delay="0"/>
                                          </p:stCondLst>
                                        </p:cTn>
                                        <p:tgtEl>
                                          <p:spTgt spid="3">
                                            <p:txEl>
                                              <p:pRg st="0" end="0"/>
                                            </p:txEl>
                                          </p:spTgt>
                                        </p:tgtEl>
                                      </p:cBhvr>
                                    </p:animEffect>
                                    <p:anim calcmode="lin" valueType="num">
                                      <p:cBhvr>
                                        <p:cTn id="13"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8" dur="26">
                                          <p:stCondLst>
                                            <p:cond delay="650"/>
                                          </p:stCondLst>
                                        </p:cTn>
                                        <p:tgtEl>
                                          <p:spTgt spid="3">
                                            <p:txEl>
                                              <p:pRg st="0" end="0"/>
                                            </p:txEl>
                                          </p:spTgt>
                                        </p:tgtEl>
                                      </p:cBhvr>
                                      <p:to x="100000" y="60000"/>
                                    </p:animScale>
                                    <p:animScale>
                                      <p:cBhvr>
                                        <p:cTn id="19" dur="166" decel="50000">
                                          <p:stCondLst>
                                            <p:cond delay="676"/>
                                          </p:stCondLst>
                                        </p:cTn>
                                        <p:tgtEl>
                                          <p:spTgt spid="3">
                                            <p:txEl>
                                              <p:pRg st="0" end="0"/>
                                            </p:txEl>
                                          </p:spTgt>
                                        </p:tgtEl>
                                      </p:cBhvr>
                                      <p:to x="100000" y="100000"/>
                                    </p:animScale>
                                    <p:animScale>
                                      <p:cBhvr>
                                        <p:cTn id="20" dur="26">
                                          <p:stCondLst>
                                            <p:cond delay="1312"/>
                                          </p:stCondLst>
                                        </p:cTn>
                                        <p:tgtEl>
                                          <p:spTgt spid="3">
                                            <p:txEl>
                                              <p:pRg st="0" end="0"/>
                                            </p:txEl>
                                          </p:spTgt>
                                        </p:tgtEl>
                                      </p:cBhvr>
                                      <p:to x="100000" y="80000"/>
                                    </p:animScale>
                                    <p:animScale>
                                      <p:cBhvr>
                                        <p:cTn id="21" dur="166" decel="50000">
                                          <p:stCondLst>
                                            <p:cond delay="1338"/>
                                          </p:stCondLst>
                                        </p:cTn>
                                        <p:tgtEl>
                                          <p:spTgt spid="3">
                                            <p:txEl>
                                              <p:pRg st="0" end="0"/>
                                            </p:txEl>
                                          </p:spTgt>
                                        </p:tgtEl>
                                      </p:cBhvr>
                                      <p:to x="100000" y="100000"/>
                                    </p:animScale>
                                    <p:animScale>
                                      <p:cBhvr>
                                        <p:cTn id="22" dur="26">
                                          <p:stCondLst>
                                            <p:cond delay="1642"/>
                                          </p:stCondLst>
                                        </p:cTn>
                                        <p:tgtEl>
                                          <p:spTgt spid="3">
                                            <p:txEl>
                                              <p:pRg st="0" end="0"/>
                                            </p:txEl>
                                          </p:spTgt>
                                        </p:tgtEl>
                                      </p:cBhvr>
                                      <p:to x="100000" y="90000"/>
                                    </p:animScale>
                                    <p:animScale>
                                      <p:cBhvr>
                                        <p:cTn id="23" dur="166" decel="50000">
                                          <p:stCondLst>
                                            <p:cond delay="1668"/>
                                          </p:stCondLst>
                                        </p:cTn>
                                        <p:tgtEl>
                                          <p:spTgt spid="3">
                                            <p:txEl>
                                              <p:pRg st="0" end="0"/>
                                            </p:txEl>
                                          </p:spTgt>
                                        </p:tgtEl>
                                      </p:cBhvr>
                                      <p:to x="100000" y="100000"/>
                                    </p:animScale>
                                    <p:animScale>
                                      <p:cBhvr>
                                        <p:cTn id="24" dur="26">
                                          <p:stCondLst>
                                            <p:cond delay="1808"/>
                                          </p:stCondLst>
                                        </p:cTn>
                                        <p:tgtEl>
                                          <p:spTgt spid="3">
                                            <p:txEl>
                                              <p:pRg st="0" end="0"/>
                                            </p:txEl>
                                          </p:spTgt>
                                        </p:tgtEl>
                                      </p:cBhvr>
                                      <p:to x="100000" y="95000"/>
                                    </p:animScale>
                                    <p:animScale>
                                      <p:cBhvr>
                                        <p:cTn id="25" dur="166" decel="50000">
                                          <p:stCondLst>
                                            <p:cond delay="1834"/>
                                          </p:stCondLst>
                                        </p:cTn>
                                        <p:tgtEl>
                                          <p:spTgt spid="3">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906000" cy="1447800"/>
          </a:xfrm>
          <a:solidFill>
            <a:srgbClr val="FFFF00"/>
          </a:solidFill>
        </p:spPr>
        <p:txBody>
          <a:bodyPr/>
          <a:lstStyle/>
          <a:p>
            <a:r>
              <a:rPr lang="ar-SA" dirty="0" smtClean="0">
                <a:solidFill>
                  <a:srgbClr val="FF0000"/>
                </a:solidFill>
              </a:rPr>
              <a:t>أسس دراسة المشكلات الاجتماعية</a:t>
            </a:r>
            <a:endParaRPr lang="en-US" dirty="0">
              <a:solidFill>
                <a:srgbClr val="FF0000"/>
              </a:solidFill>
            </a:endParaRPr>
          </a:p>
        </p:txBody>
      </p:sp>
      <p:sp>
        <p:nvSpPr>
          <p:cNvPr id="3" name="Content Placeholder 2"/>
          <p:cNvSpPr>
            <a:spLocks noGrp="1"/>
          </p:cNvSpPr>
          <p:nvPr>
            <p:ph idx="1"/>
          </p:nvPr>
        </p:nvSpPr>
        <p:spPr>
          <a:xfrm>
            <a:off x="609600" y="1371600"/>
            <a:ext cx="8991600" cy="4754563"/>
          </a:xfrm>
        </p:spPr>
        <p:txBody>
          <a:bodyPr/>
          <a:lstStyle/>
          <a:p>
            <a:r>
              <a:rPr lang="ar-SA" dirty="0">
                <a:solidFill>
                  <a:srgbClr val="FF0000"/>
                </a:solidFill>
              </a:rPr>
              <a:t>أولا: ماهي المشكلة الاجتماعية </a:t>
            </a:r>
            <a:r>
              <a:rPr lang="ar-SA" dirty="0" smtClean="0">
                <a:solidFill>
                  <a:srgbClr val="FF0000"/>
                </a:solidFill>
              </a:rPr>
              <a:t>.</a:t>
            </a:r>
            <a:endParaRPr lang="ar-SA" dirty="0"/>
          </a:p>
          <a:p>
            <a:pPr lvl="0"/>
            <a:r>
              <a:rPr lang="ar-SA" sz="2400" dirty="0" smtClean="0">
                <a:latin typeface="Leelawadee" pitchFamily="34" charset="-34"/>
              </a:rPr>
              <a:t>*** في المجتمعات المحلية / الريفية عادة ما تكون الحياة  تسير بطريقة  بسيطة ومحددة إيجابية الصفات بشكل على عكس ما يحدث في المجتمعات الحضرية /المدينة التي يعد التغير السريع من اهم سماتها نتيجة النمو السريع للصناعة والتجارة وأساليب التنقل والاتصال, بالإضافة الى التغير العشوائي في المفاهيم والقيم ,واسس التواصل بين افراد المجتمع </a:t>
            </a:r>
            <a:r>
              <a:rPr lang="ar-SA" sz="2400" dirty="0">
                <a:solidFill>
                  <a:prstClr val="black"/>
                </a:solidFill>
                <a:latin typeface="Leelawadee" pitchFamily="34" charset="-34"/>
              </a:rPr>
              <a:t>بالإضافة الى الكثير من العوامل </a:t>
            </a:r>
            <a:r>
              <a:rPr lang="ar-SA" sz="2400" dirty="0" smtClean="0">
                <a:solidFill>
                  <a:prstClr val="black"/>
                </a:solidFill>
                <a:latin typeface="Leelawadee" pitchFamily="34" charset="-34"/>
              </a:rPr>
              <a:t>الأخرى</a:t>
            </a:r>
            <a:r>
              <a:rPr lang="ar-SA" dirty="0" smtClean="0">
                <a:solidFill>
                  <a:prstClr val="black"/>
                </a:solidFill>
              </a:rPr>
              <a:t>.</a:t>
            </a:r>
            <a:r>
              <a:rPr lang="ar-SA" sz="2400" dirty="0" smtClean="0">
                <a:latin typeface="Leelawadee" pitchFamily="34" charset="-34"/>
              </a:rPr>
              <a:t> </a:t>
            </a:r>
            <a:r>
              <a:rPr lang="en-US" sz="2400" dirty="0" smtClean="0">
                <a:latin typeface="Leelawadee" pitchFamily="34" charset="-34"/>
              </a:rPr>
              <a:t> </a:t>
            </a:r>
          </a:p>
          <a:p>
            <a:r>
              <a:rPr lang="ar-SA" sz="2400" dirty="0" smtClean="0">
                <a:latin typeface="Leelawadee" pitchFamily="34" charset="-34"/>
              </a:rPr>
              <a:t>التي يصيب النسيج الاجتماعي بالتفكك وتدخل علية مفاهيم وقيم وعادات جديد مبنية على أساس طبيعة الحياة التي يعيشها السكان وخاصة فيما يتعلق بالسلوك الأخلاقي والمصالح </a:t>
            </a:r>
            <a:r>
              <a:rPr lang="en-US" sz="2400" dirty="0" smtClean="0">
                <a:latin typeface="Leelawadee" pitchFamily="34" charset="-34"/>
              </a:rPr>
              <a:t>     </a:t>
            </a:r>
            <a:r>
              <a:rPr lang="ar-SA" sz="2400" dirty="0" smtClean="0">
                <a:latin typeface="Leelawadee" pitchFamily="34" charset="-34"/>
              </a:rPr>
              <a:t>الشخصية. </a:t>
            </a:r>
            <a:r>
              <a:rPr lang="ar-SA" sz="2400" b="1" dirty="0" smtClean="0">
                <a:latin typeface="Leelawadee" pitchFamily="34" charset="-34"/>
              </a:rPr>
              <a:t>كل هذا يؤدي </a:t>
            </a:r>
            <a:r>
              <a:rPr lang="ar-SA" sz="2400" dirty="0" smtClean="0">
                <a:solidFill>
                  <a:srgbClr val="FF0000"/>
                </a:solidFill>
                <a:latin typeface="Leelawadee" pitchFamily="34" charset="-34"/>
              </a:rPr>
              <a:t>الى خلق وإيجاد مشكلات اجتماعية مختلفة حسب وجهة النظر الذى ترى من خلاله المشكلة نسترض فيما يلي اهم العوامل في تفسير المشكلات الاجتماعية وتقرير أسبابها وطرق علاجها  </a:t>
            </a:r>
            <a:endParaRPr lang="ar-SA" dirty="0" smtClean="0">
              <a:solidFill>
                <a:srgbClr val="FF0000"/>
              </a:solidFill>
            </a:endParaRPr>
          </a:p>
        </p:txBody>
      </p:sp>
      <p:sp>
        <p:nvSpPr>
          <p:cNvPr id="4" name="سهم منحني إلى الأعلى 3"/>
          <p:cNvSpPr/>
          <p:nvPr/>
        </p:nvSpPr>
        <p:spPr>
          <a:xfrm rot="5905148">
            <a:off x="2571291" y="553708"/>
            <a:ext cx="1029615" cy="949984"/>
          </a:xfrm>
          <a:prstGeom prst="curvedUpArrow">
            <a:avLst>
              <a:gd name="adj1" fmla="val 25000"/>
              <a:gd name="adj2" fmla="val 7821"/>
              <a:gd name="adj3" fmla="val 20604"/>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solidFill>
                <a:srgbClr val="0070C0"/>
              </a:solidFill>
            </a:endParaRPr>
          </a:p>
        </p:txBody>
      </p:sp>
    </p:spTree>
  </p:cSld>
  <p:clrMapOvr>
    <a:masterClrMapping/>
  </p:clrMapOvr>
  <mc:AlternateContent xmlns:mc="http://schemas.openxmlformats.org/markup-compatibility/2006">
    <mc:Choice xmlns:p14="http://schemas.microsoft.com/office/powerpoint/2010/main" xmlns="" Requires="p14">
      <p:transition spd="slow" p14:dur="1600">
        <p14:conveyor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xit" presetSubtype="0" fill="hold" nodeType="clickEffect">
                                  <p:stCondLst>
                                    <p:cond delay="0"/>
                                  </p:stCondLst>
                                  <p:childTnLst>
                                    <p:animEffect transition="out" filter="fade">
                                      <p:cBhvr>
                                        <p:cTn id="6" dur="1000"/>
                                        <p:tgtEl>
                                          <p:spTgt spid="3">
                                            <p:txEl>
                                              <p:pRg st="0" end="0"/>
                                            </p:txEl>
                                          </p:spTgt>
                                        </p:tgtEl>
                                      </p:cBhvr>
                                    </p:animEffect>
                                    <p:anim calcmode="lin" valueType="num">
                                      <p:cBhvr>
                                        <p:cTn id="7" dur="1000"/>
                                        <p:tgtEl>
                                          <p:spTgt spid="3">
                                            <p:txEl>
                                              <p:pRg st="0" end="0"/>
                                            </p:txEl>
                                          </p:spTgt>
                                        </p:tgtEl>
                                        <p:attrNameLst>
                                          <p:attrName>ppt_x</p:attrName>
                                        </p:attrNameLst>
                                      </p:cBhvr>
                                      <p:tavLst>
                                        <p:tav tm="0">
                                          <p:val>
                                            <p:strVal val="ppt_x"/>
                                          </p:val>
                                        </p:tav>
                                        <p:tav tm="100000">
                                          <p:val>
                                            <p:strVal val="ppt_x"/>
                                          </p:val>
                                        </p:tav>
                                      </p:tavLst>
                                    </p:anim>
                                    <p:anim calcmode="lin" valueType="num">
                                      <p:cBhvr>
                                        <p:cTn id="8" dur="1000"/>
                                        <p:tgtEl>
                                          <p:spTgt spid="3">
                                            <p:txEl>
                                              <p:pRg st="0" end="0"/>
                                            </p:txEl>
                                          </p:spTgt>
                                        </p:tgtEl>
                                        <p:attrNameLst>
                                          <p:attrName>ppt_y</p:attrName>
                                        </p:attrNameLst>
                                      </p:cBhvr>
                                      <p:tavLst>
                                        <p:tav tm="0">
                                          <p:val>
                                            <p:strVal val="ppt_y"/>
                                          </p:val>
                                        </p:tav>
                                        <p:tav tm="100000">
                                          <p:val>
                                            <p:strVal val="ppt_y+.1"/>
                                          </p:val>
                                        </p:tav>
                                      </p:tavLst>
                                    </p:anim>
                                    <p:set>
                                      <p:cBhvr>
                                        <p:cTn id="9" dur="1" fill="hold">
                                          <p:stCondLst>
                                            <p:cond delay="999"/>
                                          </p:stCondLst>
                                        </p:cTn>
                                        <p:tgtEl>
                                          <p:spTgt spid="3">
                                            <p:txEl>
                                              <p:pRg st="0" end="0"/>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347216"/>
          </a:xfrm>
          <a:solidFill>
            <a:srgbClr val="FFFF00"/>
          </a:solidFill>
        </p:spPr>
        <p:txBody>
          <a:bodyPr/>
          <a:lstStyle/>
          <a:p>
            <a:pPr algn="r"/>
            <a:r>
              <a:rPr lang="ar-SA" sz="3200" dirty="0" smtClean="0">
                <a:solidFill>
                  <a:srgbClr val="FF0000"/>
                </a:solidFill>
                <a:ea typeface="+mn-ea"/>
              </a:rPr>
              <a:t>          اهم العوامل </a:t>
            </a:r>
            <a:r>
              <a:rPr lang="ar-SA" sz="3200" dirty="0">
                <a:solidFill>
                  <a:srgbClr val="FF0000"/>
                </a:solidFill>
                <a:ea typeface="+mn-ea"/>
              </a:rPr>
              <a:t>في تفسير المشكلات </a:t>
            </a:r>
            <a:r>
              <a:rPr lang="ar-SA" sz="3200" dirty="0" smtClean="0">
                <a:solidFill>
                  <a:srgbClr val="FF0000"/>
                </a:solidFill>
                <a:ea typeface="+mn-ea"/>
              </a:rPr>
              <a:t>الاجتماعية</a:t>
            </a:r>
            <a:r>
              <a:rPr lang="en-US" sz="3200" dirty="0" smtClean="0">
                <a:solidFill>
                  <a:srgbClr val="FF0000"/>
                </a:solidFill>
                <a:ea typeface="+mn-ea"/>
              </a:rPr>
              <a:t>    </a:t>
            </a:r>
            <a:r>
              <a:rPr lang="en-US" dirty="0" smtClean="0">
                <a:solidFill>
                  <a:srgbClr val="FF0000"/>
                </a:solidFill>
              </a:rPr>
              <a:t>  </a:t>
            </a:r>
            <a:endParaRPr lang="ar-SA" dirty="0">
              <a:solidFill>
                <a:srgbClr val="FF0000"/>
              </a:solidFill>
            </a:endParaRPr>
          </a:p>
        </p:txBody>
      </p:sp>
      <p:sp>
        <p:nvSpPr>
          <p:cNvPr id="3" name="عنصر نائب للمحتوى 2"/>
          <p:cNvSpPr>
            <a:spLocks noGrp="1"/>
          </p:cNvSpPr>
          <p:nvPr>
            <p:ph idx="1"/>
          </p:nvPr>
        </p:nvSpPr>
        <p:spPr>
          <a:xfrm>
            <a:off x="304800" y="1352582"/>
            <a:ext cx="9372600" cy="5257800"/>
          </a:xfrm>
        </p:spPr>
        <p:txBody>
          <a:bodyPr/>
          <a:lstStyle/>
          <a:p>
            <a:r>
              <a:rPr lang="ar-SA" dirty="0">
                <a:solidFill>
                  <a:prstClr val="black"/>
                </a:solidFill>
              </a:rPr>
              <a:t> </a:t>
            </a:r>
            <a:r>
              <a:rPr lang="ar-SA" dirty="0" smtClean="0">
                <a:solidFill>
                  <a:prstClr val="black"/>
                </a:solidFill>
              </a:rPr>
              <a:t>             </a:t>
            </a:r>
            <a:endParaRPr lang="ar-SA" dirty="0">
              <a:solidFill>
                <a:srgbClr val="FF0000"/>
              </a:solidFill>
            </a:endParaRPr>
          </a:p>
          <a:p>
            <a:r>
              <a:rPr lang="ar-SA" sz="2400" dirty="0" smtClean="0"/>
              <a:t>1.تعود الكثير من المشكلات الاجتماعية الى التفاوت في سرعة التغيرات الاجتماعية والثقافية .</a:t>
            </a:r>
          </a:p>
          <a:p>
            <a:r>
              <a:rPr lang="ar-SA" sz="2400" dirty="0" smtClean="0"/>
              <a:t>2.من المشكلات الاجتماعية ما هو نابع من فشل الثقافة الحضرية. في مواجهة تطلعات الفرد واهدافه المجتمعية والشخصية </a:t>
            </a:r>
          </a:p>
          <a:p>
            <a:r>
              <a:rPr lang="ar-SA" sz="2400" dirty="0" smtClean="0"/>
              <a:t>3.التفكك الاجتماعي وما يصاحبه من محاولة لإعادة التنظيم الاجتماعي للبيئة الحضرية.</a:t>
            </a:r>
          </a:p>
          <a:p>
            <a:r>
              <a:rPr lang="ar-SA" sz="2400" dirty="0" smtClean="0"/>
              <a:t>4.ضعف أواصر الصلات الأولية وما ينتج عن ذلك من الضعف الذي يصيب الضبط الاجتماعي.</a:t>
            </a:r>
          </a:p>
          <a:p>
            <a:r>
              <a:rPr lang="ar-SA" sz="2400" dirty="0" smtClean="0"/>
              <a:t>5. الاعتماد الأساسي على أساليب الرقابة الاجتماعية الرسمية الخارجية </a:t>
            </a:r>
          </a:p>
          <a:p>
            <a:r>
              <a:rPr lang="ar-SA" sz="2400" dirty="0" smtClean="0"/>
              <a:t>((</a:t>
            </a:r>
            <a:r>
              <a:rPr lang="ar-SA" sz="2400" dirty="0" smtClean="0">
                <a:solidFill>
                  <a:srgbClr val="FF0000"/>
                </a:solidFill>
              </a:rPr>
              <a:t>كرقابة القانون والشرطة </a:t>
            </a:r>
            <a:r>
              <a:rPr lang="ar-SA" sz="2400" dirty="0" smtClean="0"/>
              <a:t>))مع عدم كفاية هذه الأساليب لتوفير السلوك السوي في البيئة الحضرية </a:t>
            </a:r>
            <a:endParaRPr lang="en-US" sz="2400" dirty="0" smtClean="0"/>
          </a:p>
          <a:p>
            <a:r>
              <a:rPr lang="ar-SA" dirty="0" smtClean="0"/>
              <a:t>  </a:t>
            </a:r>
          </a:p>
        </p:txBody>
      </p:sp>
      <p:sp>
        <p:nvSpPr>
          <p:cNvPr id="6" name="سهم منحني 5"/>
          <p:cNvSpPr/>
          <p:nvPr/>
        </p:nvSpPr>
        <p:spPr>
          <a:xfrm rot="5400000">
            <a:off x="8719226" y="840146"/>
            <a:ext cx="1108627" cy="868680"/>
          </a:xfrm>
          <a:prstGeom prst="bentArrow">
            <a:avLst>
              <a:gd name="adj1" fmla="val 25000"/>
              <a:gd name="adj2" fmla="val 26354"/>
              <a:gd name="adj3" fmla="val 25000"/>
              <a:gd name="adj4" fmla="val 43750"/>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solidFill>
                <a:schemeClr val="tx1"/>
              </a:solidFill>
            </a:endParaRPr>
          </a:p>
        </p:txBody>
      </p:sp>
    </p:spTree>
    <p:extLst>
      <p:ext uri="{BB962C8B-B14F-4D97-AF65-F5344CB8AC3E}">
        <p14:creationId xmlns:p14="http://schemas.microsoft.com/office/powerpoint/2010/main" xmlns="" val="3806889849"/>
      </p:ext>
    </p:extLst>
  </p:cSld>
  <p:clrMapOvr>
    <a:masterClrMapping/>
  </p:clrMapOvr>
  <mc:AlternateContent xmlns:mc="http://schemas.openxmlformats.org/markup-compatibility/2006">
    <mc:Choice xmlns:p14="http://schemas.microsoft.com/office/powerpoint/2010/main" xmlns="" Requires="p14">
      <p:transition spd="slow" p14:dur="3000">
        <p14:shre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6" end="6"/>
                                            </p:txEl>
                                          </p:spTgt>
                                        </p:tgtEl>
                                        <p:attrNameLst>
                                          <p:attrName>style.visibility</p:attrName>
                                        </p:attrNameLst>
                                      </p:cBhvr>
                                      <p:to>
                                        <p:strVal val="visible"/>
                                      </p:to>
                                    </p:set>
                                    <p:anim calcmode="lin" valueType="num">
                                      <p:cBhvr additive="base">
                                        <p:cTn id="12"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611" y="0"/>
            <a:ext cx="9906000" cy="1371600"/>
          </a:xfrm>
          <a:solidFill>
            <a:srgbClr val="FFFF00"/>
          </a:solidFill>
        </p:spPr>
        <p:txBody>
          <a:bodyPr/>
          <a:lstStyle/>
          <a:p>
            <a:pPr>
              <a:lnSpc>
                <a:spcPct val="150000"/>
              </a:lnSpc>
            </a:pPr>
            <a:r>
              <a:rPr lang="ar-SA" sz="2400" dirty="0" smtClean="0">
                <a:solidFill>
                  <a:srgbClr val="FF0066"/>
                </a:solidFill>
              </a:rPr>
              <a:t/>
            </a:r>
            <a:br>
              <a:rPr lang="ar-SA" sz="2400" dirty="0" smtClean="0">
                <a:solidFill>
                  <a:srgbClr val="FF0066"/>
                </a:solidFill>
              </a:rPr>
            </a:br>
            <a:r>
              <a:rPr lang="ar-SA" sz="2400" dirty="0">
                <a:solidFill>
                  <a:srgbClr val="FF0066"/>
                </a:solidFill>
              </a:rPr>
              <a:t> </a:t>
            </a:r>
            <a:r>
              <a:rPr lang="ar-SA" sz="2400" dirty="0" smtClean="0">
                <a:solidFill>
                  <a:srgbClr val="FF0066"/>
                </a:solidFill>
              </a:rPr>
              <a:t/>
            </a:r>
            <a:br>
              <a:rPr lang="ar-SA" sz="2400" dirty="0" smtClean="0">
                <a:solidFill>
                  <a:srgbClr val="FF0066"/>
                </a:solidFill>
              </a:rPr>
            </a:br>
            <a:r>
              <a:rPr lang="ar-SA" sz="2400" dirty="0">
                <a:solidFill>
                  <a:srgbClr val="FF0066"/>
                </a:solidFill>
              </a:rPr>
              <a:t/>
            </a:r>
            <a:br>
              <a:rPr lang="ar-SA" sz="2400" dirty="0">
                <a:solidFill>
                  <a:srgbClr val="FF0066"/>
                </a:solidFill>
              </a:rPr>
            </a:br>
            <a:r>
              <a:rPr lang="ar-SA" sz="2400" dirty="0" smtClean="0">
                <a:solidFill>
                  <a:srgbClr val="FF0066"/>
                </a:solidFill>
              </a:rPr>
              <a:t/>
            </a:r>
            <a:br>
              <a:rPr lang="ar-SA" sz="2400" dirty="0" smtClean="0">
                <a:solidFill>
                  <a:srgbClr val="FF0066"/>
                </a:solidFill>
              </a:rPr>
            </a:br>
            <a:r>
              <a:rPr lang="ar-SA" sz="2400" dirty="0">
                <a:solidFill>
                  <a:srgbClr val="FF0066"/>
                </a:solidFill>
              </a:rPr>
              <a:t/>
            </a:r>
            <a:br>
              <a:rPr lang="ar-SA" sz="2400" dirty="0">
                <a:solidFill>
                  <a:srgbClr val="FF0066"/>
                </a:solidFill>
              </a:rPr>
            </a:br>
            <a:r>
              <a:rPr lang="ar-SA" sz="2400" dirty="0" smtClean="0">
                <a:solidFill>
                  <a:srgbClr val="FF0066"/>
                </a:solidFill>
              </a:rPr>
              <a:t>                                     </a:t>
            </a:r>
            <a:r>
              <a:rPr lang="ar-SA" sz="2800" b="1" dirty="0" smtClean="0">
                <a:solidFill>
                  <a:srgbClr val="FF0000"/>
                </a:solidFill>
              </a:rPr>
              <a:t>ملاحظة مهمة </a:t>
            </a:r>
            <a:r>
              <a:rPr lang="ar-SA" sz="2400" dirty="0">
                <a:solidFill>
                  <a:srgbClr val="FF0066"/>
                </a:solidFill>
              </a:rPr>
              <a:t/>
            </a:r>
            <a:br>
              <a:rPr lang="ar-SA" sz="2400" dirty="0">
                <a:solidFill>
                  <a:srgbClr val="FF0066"/>
                </a:solidFill>
              </a:rPr>
            </a:br>
            <a:r>
              <a:rPr lang="ar-SA" sz="2400" dirty="0" smtClean="0">
                <a:solidFill>
                  <a:srgbClr val="FF0066"/>
                </a:solidFill>
              </a:rPr>
              <a:t/>
            </a:r>
            <a:br>
              <a:rPr lang="ar-SA" sz="2400" dirty="0" smtClean="0">
                <a:solidFill>
                  <a:srgbClr val="FF0066"/>
                </a:solidFill>
              </a:rPr>
            </a:br>
            <a:r>
              <a:rPr lang="ar-SA" sz="2400" dirty="0">
                <a:solidFill>
                  <a:srgbClr val="FF0066"/>
                </a:solidFill>
              </a:rPr>
              <a:t/>
            </a:r>
            <a:br>
              <a:rPr lang="ar-SA" sz="2400" dirty="0">
                <a:solidFill>
                  <a:srgbClr val="FF0066"/>
                </a:solidFill>
              </a:rPr>
            </a:br>
            <a:r>
              <a:rPr lang="ar-SA" sz="2400" dirty="0" smtClean="0">
                <a:solidFill>
                  <a:schemeClr val="tx1"/>
                </a:solidFill>
              </a:rPr>
              <a:t>*** من صفات </a:t>
            </a:r>
            <a:r>
              <a:rPr lang="ar-SA" sz="2400" dirty="0">
                <a:solidFill>
                  <a:schemeClr val="tx1"/>
                </a:solidFill>
              </a:rPr>
              <a:t>المشكلات الاجتماعية انها عادة نسبية أي ليست مطلقة فهي تختلف باختلاف البيئة والظروف الاجتماعية والزمنية وتهتم معظم العلوم الاجتماعية بدراسة المشكلات الاجتماعية  مثل البطالة والجريمة الطلاق وغيرها منة المشكلات التي تؤثر وتتأثر بالبيئة التي تنشا فيها  وتنعكس </a:t>
            </a:r>
            <a:r>
              <a:rPr lang="ar-SA" sz="2400" dirty="0" smtClean="0">
                <a:solidFill>
                  <a:schemeClr val="tx1"/>
                </a:solidFill>
              </a:rPr>
              <a:t>على علاقة الناس بالبيئة ( </a:t>
            </a:r>
            <a:r>
              <a:rPr lang="ar-SA" sz="2400" dirty="0" smtClean="0">
                <a:solidFill>
                  <a:srgbClr val="FF0000"/>
                </a:solidFill>
              </a:rPr>
              <a:t>سلبا او إيجابا </a:t>
            </a:r>
            <a:r>
              <a:rPr lang="ar-SA" sz="2400" dirty="0" smtClean="0">
                <a:solidFill>
                  <a:schemeClr val="tx1"/>
                </a:solidFill>
              </a:rPr>
              <a:t>)</a:t>
            </a:r>
            <a:endParaRPr lang="en-US" sz="2400" dirty="0">
              <a:solidFill>
                <a:schemeClr val="tx1"/>
              </a:solidFill>
            </a:endParaRPr>
          </a:p>
        </p:txBody>
      </p:sp>
      <p:sp>
        <p:nvSpPr>
          <p:cNvPr id="3" name="Content Placeholder 2"/>
          <p:cNvSpPr>
            <a:spLocks noGrp="1"/>
          </p:cNvSpPr>
          <p:nvPr>
            <p:ph idx="1"/>
          </p:nvPr>
        </p:nvSpPr>
        <p:spPr>
          <a:xfrm>
            <a:off x="0" y="6156644"/>
            <a:ext cx="6019800" cy="45719"/>
          </a:xfrm>
        </p:spPr>
        <p:txBody>
          <a:bodyPr/>
          <a:lstStyle/>
          <a:p>
            <a:endParaRPr lang="en-US" dirty="0" smtClean="0"/>
          </a:p>
          <a:p>
            <a:endParaRPr lang="en-US" dirty="0" smtClean="0"/>
          </a:p>
          <a:p>
            <a:endParaRPr lang="en-US" dirty="0" smtClean="0"/>
          </a:p>
          <a:p>
            <a:endParaRPr lang="en-US" dirty="0"/>
          </a:p>
          <a:p>
            <a:r>
              <a:rPr lang="en-US" dirty="0" smtClean="0"/>
              <a:t> </a:t>
            </a:r>
          </a:p>
          <a:p>
            <a:r>
              <a:rPr lang="en-US" dirty="0" smtClean="0"/>
              <a:t>       </a:t>
            </a:r>
            <a:r>
              <a:rPr lang="ar-SA" dirty="0" smtClean="0"/>
              <a:t>        </a:t>
            </a:r>
          </a:p>
        </p:txBody>
      </p:sp>
      <p:sp>
        <p:nvSpPr>
          <p:cNvPr id="5" name="سهم منحني 4"/>
          <p:cNvSpPr/>
          <p:nvPr/>
        </p:nvSpPr>
        <p:spPr>
          <a:xfrm rot="5400000">
            <a:off x="6858000" y="381001"/>
            <a:ext cx="1371601" cy="1371602"/>
          </a:xfrm>
          <a:prstGeom prst="ben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solidFill>
                <a:srgbClr val="0070C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ircle(in)">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190500"/>
            <a:ext cx="8915400" cy="1143000"/>
          </a:xfrm>
          <a:solidFill>
            <a:srgbClr val="FFFF00"/>
          </a:solidFill>
        </p:spPr>
        <p:txBody>
          <a:bodyPr/>
          <a:lstStyle/>
          <a:p>
            <a:r>
              <a:rPr lang="ar-SA" dirty="0" smtClean="0">
                <a:solidFill>
                  <a:srgbClr val="FF0066"/>
                </a:solidFill>
              </a:rPr>
              <a:t>         **  شروط المشكلة الاجتماعية </a:t>
            </a:r>
            <a:endParaRPr lang="ar-SA" dirty="0">
              <a:solidFill>
                <a:srgbClr val="FF0066"/>
              </a:solidFill>
            </a:endParaRPr>
          </a:p>
        </p:txBody>
      </p:sp>
      <p:sp>
        <p:nvSpPr>
          <p:cNvPr id="3" name="عنصر نائب للمحتوى 2"/>
          <p:cNvSpPr>
            <a:spLocks noGrp="1"/>
          </p:cNvSpPr>
          <p:nvPr>
            <p:ph idx="1"/>
          </p:nvPr>
        </p:nvSpPr>
        <p:spPr/>
        <p:txBody>
          <a:bodyPr/>
          <a:lstStyle/>
          <a:p>
            <a:pPr>
              <a:lnSpc>
                <a:spcPct val="150000"/>
              </a:lnSpc>
            </a:pPr>
            <a:r>
              <a:rPr lang="ar-SA" dirty="0" smtClean="0"/>
              <a:t>1.ضرورة وجود ظرف موضوعي (جريمة ,فقر ,تعصب ديني )</a:t>
            </a:r>
          </a:p>
          <a:p>
            <a:pPr>
              <a:lnSpc>
                <a:spcPct val="150000"/>
              </a:lnSpc>
            </a:pPr>
            <a:r>
              <a:rPr lang="ar-SA" dirty="0" smtClean="0"/>
              <a:t>2.ينبغي ان يكون هناك تعريفي ذاتي من خلال بعض أعضاء المجتمع بان هذا الظرف يعد بمثابة مشكلة </a:t>
            </a:r>
            <a:endParaRPr lang="ar-SA" dirty="0"/>
          </a:p>
        </p:txBody>
      </p:sp>
      <p:sp>
        <p:nvSpPr>
          <p:cNvPr id="4" name="سهم منحني 3"/>
          <p:cNvSpPr/>
          <p:nvPr/>
        </p:nvSpPr>
        <p:spPr>
          <a:xfrm rot="5400000">
            <a:off x="7876417" y="880615"/>
            <a:ext cx="1105909" cy="868680"/>
          </a:xfrm>
          <a:prstGeom prst="bentArrow">
            <a:avLst>
              <a:gd name="adj1" fmla="val 35346"/>
              <a:gd name="adj2" fmla="val 25000"/>
              <a:gd name="adj3" fmla="val 25000"/>
              <a:gd name="adj4" fmla="val 43750"/>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solidFill>
                <a:schemeClr val="tx1"/>
              </a:solidFill>
            </a:endParaRPr>
          </a:p>
        </p:txBody>
      </p:sp>
    </p:spTree>
    <p:extLst>
      <p:ext uri="{BB962C8B-B14F-4D97-AF65-F5344CB8AC3E}">
        <p14:creationId xmlns:p14="http://schemas.microsoft.com/office/powerpoint/2010/main" xmlns="" val="2162104305"/>
      </p:ext>
    </p:extLst>
  </p:cSld>
  <p:clrMapOvr>
    <a:masterClrMapping/>
  </p:clrMapOvr>
  <mc:AlternateContent xmlns:mc="http://schemas.openxmlformats.org/markup-compatibility/2006">
    <mc:Choice xmlns:p14="http://schemas.microsoft.com/office/powerpoint/2010/main" xmlns="" Requires="p14">
      <p:transition spd="slow" p14:dur="4400">
        <p14:honeycomb/>
      </p:transition>
    </mc:Choice>
    <mc:Fallback>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11017"/>
            <a:ext cx="9906000" cy="1458817"/>
          </a:xfrm>
          <a:solidFill>
            <a:srgbClr val="FFFF00"/>
          </a:solidFill>
        </p:spPr>
        <p:txBody>
          <a:bodyPr/>
          <a:lstStyle/>
          <a:p>
            <a:r>
              <a:rPr lang="ar-SA" dirty="0" smtClean="0">
                <a:solidFill>
                  <a:srgbClr val="0070C0"/>
                </a:solidFill>
              </a:rPr>
              <a:t>     </a:t>
            </a:r>
            <a:r>
              <a:rPr lang="ar-SA" dirty="0" smtClean="0">
                <a:solidFill>
                  <a:srgbClr val="FF0000"/>
                </a:solidFill>
              </a:rPr>
              <a:t>مفهوم المشكلة الاجتماعية </a:t>
            </a:r>
            <a:endParaRPr lang="ar-SA" dirty="0">
              <a:solidFill>
                <a:srgbClr val="FF0000"/>
              </a:solidFill>
            </a:endParaRPr>
          </a:p>
        </p:txBody>
      </p:sp>
      <p:sp>
        <p:nvSpPr>
          <p:cNvPr id="3" name="عنصر نائب للمحتوى 2"/>
          <p:cNvSpPr>
            <a:spLocks noGrp="1"/>
          </p:cNvSpPr>
          <p:nvPr>
            <p:ph idx="1"/>
          </p:nvPr>
        </p:nvSpPr>
        <p:spPr>
          <a:xfrm>
            <a:off x="495300" y="1447800"/>
            <a:ext cx="9410700" cy="4678363"/>
          </a:xfrm>
        </p:spPr>
        <p:txBody>
          <a:bodyPr/>
          <a:lstStyle/>
          <a:p>
            <a:r>
              <a:rPr lang="ar-SA" sz="4800" dirty="0" smtClean="0">
                <a:solidFill>
                  <a:srgbClr val="0070C0"/>
                </a:solidFill>
              </a:rPr>
              <a:t>↗</a:t>
            </a:r>
            <a:r>
              <a:rPr lang="ar-SA" dirty="0" smtClean="0"/>
              <a:t>المشكلة في اللغة من اشكل والتبس , والمشكل هو الملتبس .</a:t>
            </a:r>
          </a:p>
          <a:p>
            <a:r>
              <a:rPr lang="ar-SA" sz="4800" dirty="0">
                <a:solidFill>
                  <a:srgbClr val="0070C0"/>
                </a:solidFill>
              </a:rPr>
              <a:t>↗ </a:t>
            </a:r>
            <a:r>
              <a:rPr lang="ar-SA" dirty="0" smtClean="0"/>
              <a:t>المشكلة الاجتماعية : هي موقف يتطلب معالجة إصلاحية ,وينجم        عن أحوال المجتمع والبيئة الاجتماعية ,ويستلزم تجميع الوسائل         والجهود الاجتماعية لمواجهته وتحسينه    </a:t>
            </a:r>
          </a:p>
          <a:p>
            <a:r>
              <a:rPr lang="ar-SA" sz="4800" dirty="0">
                <a:solidFill>
                  <a:srgbClr val="0070C0"/>
                </a:solidFill>
              </a:rPr>
              <a:t>↗ </a:t>
            </a:r>
            <a:r>
              <a:rPr lang="ar-SA" dirty="0" smtClean="0"/>
              <a:t>هو عدم قيام مجموعة من الافراد بأدوارهم الاجتماعية المتفق عليها       مما يعيق احد النظم الاجتماعية كما هو الحال في الطلاق او            تشرد الاحداث</a:t>
            </a:r>
            <a:endParaRPr lang="ar-SA" dirty="0"/>
          </a:p>
        </p:txBody>
      </p:sp>
      <p:sp>
        <p:nvSpPr>
          <p:cNvPr id="4" name="سهم منحني إلى الأعلى 3"/>
          <p:cNvSpPr/>
          <p:nvPr/>
        </p:nvSpPr>
        <p:spPr>
          <a:xfrm rot="5655676">
            <a:off x="3215889" y="507378"/>
            <a:ext cx="1122969" cy="1304259"/>
          </a:xfrm>
          <a:prstGeom prst="curvedUp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solidFill>
                <a:schemeClr val="tx1"/>
              </a:solidFill>
            </a:endParaRPr>
          </a:p>
        </p:txBody>
      </p:sp>
    </p:spTree>
    <p:extLst>
      <p:ext uri="{BB962C8B-B14F-4D97-AF65-F5344CB8AC3E}">
        <p14:creationId xmlns:p14="http://schemas.microsoft.com/office/powerpoint/2010/main" xmlns="" val="817793181"/>
      </p:ext>
    </p:extLst>
  </p:cSld>
  <p:clrMapOvr>
    <a:masterClrMapping/>
  </p:clrMapOvr>
  <mc:AlternateContent xmlns:mc="http://schemas.openxmlformats.org/markup-compatibility/2006">
    <mc:Choice xmlns:p14="http://schemas.microsoft.com/office/powerpoint/2010/main" xmlns="" Requires="p14">
      <p:transition spd="slow" p14:dur="3900">
        <p14:glitter pattern="hexagon"/>
      </p:transition>
    </mc:Choice>
    <mc:Fallback>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417638"/>
          </a:xfrm>
          <a:solidFill>
            <a:srgbClr val="FFFF00"/>
          </a:solidFill>
        </p:spPr>
        <p:txBody>
          <a:bodyPr/>
          <a:lstStyle/>
          <a:p>
            <a:r>
              <a:rPr lang="ar-SA" dirty="0" smtClean="0">
                <a:solidFill>
                  <a:srgbClr val="FF0000"/>
                </a:solidFill>
              </a:rPr>
              <a:t>   تابع          مفهوم </a:t>
            </a:r>
            <a:r>
              <a:rPr lang="ar-SA" dirty="0">
                <a:solidFill>
                  <a:srgbClr val="FF0000"/>
                </a:solidFill>
              </a:rPr>
              <a:t>المشكلة الاجتماعية</a:t>
            </a:r>
            <a:endParaRPr lang="ar-SA" dirty="0"/>
          </a:p>
        </p:txBody>
      </p:sp>
      <p:sp>
        <p:nvSpPr>
          <p:cNvPr id="3" name="عنصر نائب للمحتوى 2"/>
          <p:cNvSpPr>
            <a:spLocks noGrp="1"/>
          </p:cNvSpPr>
          <p:nvPr>
            <p:ph idx="1"/>
          </p:nvPr>
        </p:nvSpPr>
        <p:spPr/>
        <p:txBody>
          <a:bodyPr/>
          <a:lstStyle/>
          <a:p>
            <a:pPr marL="0" lvl="0" indent="0" rtl="1" eaLnBrk="1" hangingPunct="1">
              <a:spcBef>
                <a:spcPct val="0"/>
              </a:spcBef>
            </a:pPr>
            <a:r>
              <a:rPr lang="ar-SA" sz="4800" dirty="0">
                <a:solidFill>
                  <a:srgbClr val="0070C0"/>
                </a:solidFill>
              </a:rPr>
              <a:t>↗ </a:t>
            </a:r>
            <a:r>
              <a:rPr lang="ar-SA" sz="2800" dirty="0">
                <a:solidFill>
                  <a:prstClr val="black"/>
                </a:solidFill>
              </a:rPr>
              <a:t>وتشير المشكلات الاجتماعية عموما الى وجود احتياجات غير مشبعة لدى قطاعات عريضة من السكان ويعود ذلك الى عدم قدرة اشباعها الى عجز وقصور في النظم الاجتماعية الكلفة بمواجهة هذ1ة المشكلات او ندرة الموارد اللازمة لإشباعها </a:t>
            </a:r>
          </a:p>
          <a:p>
            <a:pPr marL="0" lvl="0" indent="0" rtl="1" eaLnBrk="1" hangingPunct="1">
              <a:spcBef>
                <a:spcPct val="0"/>
              </a:spcBef>
            </a:pPr>
            <a:r>
              <a:rPr lang="ar-SA" sz="2800" dirty="0">
                <a:solidFill>
                  <a:prstClr val="black"/>
                </a:solidFill>
              </a:rPr>
              <a:t>بالإضافة الى ان مفهوم المشكلات الاجتماعية لا يشمل فقط وجود احتياجات غير مشبعة وانما يتضمن أيضا ما يلي </a:t>
            </a:r>
            <a:r>
              <a:rPr lang="ar-SA" sz="2800" dirty="0" smtClean="0">
                <a:solidFill>
                  <a:prstClr val="black"/>
                </a:solidFill>
              </a:rPr>
              <a:t>...........</a:t>
            </a:r>
          </a:p>
          <a:p>
            <a:pPr marL="0" lvl="0" indent="0" rtl="1" eaLnBrk="1" hangingPunct="1">
              <a:spcBef>
                <a:spcPct val="0"/>
              </a:spcBef>
            </a:pPr>
            <a:endParaRPr lang="ar-SA" sz="2800" dirty="0">
              <a:solidFill>
                <a:prstClr val="black"/>
              </a:solidFill>
            </a:endParaRPr>
          </a:p>
          <a:p>
            <a:pPr marL="0" lvl="0" indent="0" rtl="1" eaLnBrk="1" hangingPunct="1">
              <a:spcBef>
                <a:spcPct val="0"/>
              </a:spcBef>
            </a:pPr>
            <a:r>
              <a:rPr lang="ar-SA" sz="2800" dirty="0">
                <a:solidFill>
                  <a:prstClr val="black"/>
                </a:solidFill>
              </a:rPr>
              <a:t>     </a:t>
            </a:r>
            <a:r>
              <a:rPr lang="ar-SA" sz="2800" dirty="0" smtClean="0">
                <a:solidFill>
                  <a:prstClr val="black"/>
                </a:solidFill>
              </a:rPr>
              <a:t>**  مدى توافر المواد اللازمة لمواجهة هذه المشكلات </a:t>
            </a:r>
            <a:endParaRPr lang="ar-SA" sz="2800" dirty="0">
              <a:solidFill>
                <a:prstClr val="black"/>
              </a:solidFill>
            </a:endParaRPr>
          </a:p>
          <a:p>
            <a:pPr marL="0" lvl="0" indent="0" rtl="1" eaLnBrk="1" hangingPunct="1">
              <a:spcBef>
                <a:spcPct val="0"/>
              </a:spcBef>
            </a:pPr>
            <a:r>
              <a:rPr lang="ar-SA" sz="2800" dirty="0">
                <a:solidFill>
                  <a:prstClr val="black"/>
                </a:solidFill>
              </a:rPr>
              <a:t>     </a:t>
            </a:r>
            <a:r>
              <a:rPr lang="ar-SA" sz="2800" dirty="0" smtClean="0">
                <a:solidFill>
                  <a:prstClr val="black"/>
                </a:solidFill>
              </a:rPr>
              <a:t>** عدد </a:t>
            </a:r>
            <a:r>
              <a:rPr lang="ar-SA" sz="2800" dirty="0">
                <a:solidFill>
                  <a:prstClr val="black"/>
                </a:solidFill>
              </a:rPr>
              <a:t>المتأثرين من المشكلة </a:t>
            </a:r>
            <a:r>
              <a:rPr lang="ar-SA" sz="2800" dirty="0" smtClean="0">
                <a:solidFill>
                  <a:prstClr val="black"/>
                </a:solidFill>
              </a:rPr>
              <a:t>ومدى انتشارها وعمقها </a:t>
            </a:r>
            <a:endParaRPr lang="ar-SA" sz="2800" dirty="0">
              <a:solidFill>
                <a:prstClr val="black"/>
              </a:solidFill>
              <a:latin typeface="Arial" pitchFamily="34" charset="0"/>
              <a:cs typeface="Arial" pitchFamily="34" charset="0"/>
            </a:endParaRPr>
          </a:p>
          <a:p>
            <a:endParaRPr lang="ar-SA" dirty="0"/>
          </a:p>
        </p:txBody>
      </p:sp>
      <p:sp>
        <p:nvSpPr>
          <p:cNvPr id="4" name="سهم إلى اليسار 3"/>
          <p:cNvSpPr/>
          <p:nvPr/>
        </p:nvSpPr>
        <p:spPr>
          <a:xfrm>
            <a:off x="7315200" y="533400"/>
            <a:ext cx="1130808" cy="484632"/>
          </a:xfrm>
          <a:prstGeom prst="lef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Tree>
    <p:extLst>
      <p:ext uri="{BB962C8B-B14F-4D97-AF65-F5344CB8AC3E}">
        <p14:creationId xmlns:p14="http://schemas.microsoft.com/office/powerpoint/2010/main" xmlns="" val="1165192985"/>
      </p:ext>
    </p:extLst>
  </p:cSld>
  <p:clrMapOvr>
    <a:masterClrMapping/>
  </p:clrMapOvr>
  <mc:AlternateContent xmlns:mc="http://schemas.openxmlformats.org/markup-compatibility/2006">
    <mc:Choice xmlns:p14="http://schemas.microsoft.com/office/powerpoint/2010/main" xmlns="" Requires="p14">
      <p:transition spd="slow" p14:dur="1200">
        <p14:flip dir="r"/>
      </p:transition>
    </mc:Choice>
    <mc:Fallback>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xmlns="" val="223717642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solidFill>
                  <a:prstClr val="white"/>
                </a:solidFill>
                <a:cs typeface="Arial" pitchFamily="34" charset="0"/>
              </a:rPr>
              <a:pPr/>
              <a:t>20</a:t>
            </a:fld>
            <a:endParaRPr lang="en-US" dirty="0" smtClean="0">
              <a:solidFill>
                <a:prstClr val="white"/>
              </a:solidFill>
              <a:cs typeface="Arial" pitchFamily="34" charset="0"/>
            </a:endParaRPr>
          </a:p>
        </p:txBody>
      </p:sp>
      <p:sp>
        <p:nvSpPr>
          <p:cNvPr id="6146" name="Title 4"/>
          <p:cNvSpPr>
            <a:spLocks noGrp="1"/>
          </p:cNvSpPr>
          <p:nvPr>
            <p:ph type="ctrTitle"/>
          </p:nvPr>
        </p:nvSpPr>
        <p:spPr>
          <a:xfrm>
            <a:off x="762000" y="2362200"/>
            <a:ext cx="8420100" cy="1241425"/>
          </a:xfrm>
        </p:spPr>
        <p:txBody>
          <a:bodyPr/>
          <a:lstStyle/>
          <a:p>
            <a:pPr eaLnBrk="1" hangingPunct="1"/>
            <a:r>
              <a:rPr lang="ar-SA" sz="7200" spc="-150" dirty="0" smtClean="0">
                <a:solidFill>
                  <a:srgbClr val="376092"/>
                </a:solidFill>
                <a:latin typeface="ae_AlMateen" pitchFamily="2" charset="-78"/>
                <a:cs typeface="ae_AlMateen" pitchFamily="2" charset="-78"/>
              </a:rPr>
              <a:t>عنوان المحاضرة    </a:t>
            </a:r>
            <a:endParaRPr lang="en-US" sz="6600"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indent="457200">
              <a:lnSpc>
                <a:spcPct val="115000"/>
              </a:lnSpc>
              <a:spcAft>
                <a:spcPts val="1000"/>
              </a:spcAft>
            </a:pPr>
            <a:r>
              <a:rPr lang="ar-SA" sz="2800" b="1" dirty="0" smtClean="0">
                <a:solidFill>
                  <a:srgbClr val="FF0000"/>
                </a:solidFill>
                <a:ea typeface="Calibri"/>
                <a:cs typeface="Arial"/>
              </a:rPr>
              <a:t>الفصل الأول </a:t>
            </a:r>
            <a:endParaRPr lang="en-US" sz="2800" b="1" dirty="0" smtClean="0">
              <a:solidFill>
                <a:srgbClr val="FF0000"/>
              </a:solidFill>
              <a:ea typeface="Calibri"/>
              <a:cs typeface="Arial"/>
            </a:endParaRPr>
          </a:p>
          <a:p>
            <a:pPr indent="457200">
              <a:lnSpc>
                <a:spcPct val="115000"/>
              </a:lnSpc>
              <a:spcAft>
                <a:spcPts val="1000"/>
              </a:spcAft>
            </a:pPr>
            <a:r>
              <a:rPr lang="ar-SA" sz="6000" b="1" dirty="0" smtClean="0">
                <a:solidFill>
                  <a:srgbClr val="FF0000"/>
                </a:solidFill>
                <a:ea typeface="Calibri"/>
                <a:cs typeface="Arial"/>
              </a:rPr>
              <a:t> المحاضرة الثانية  </a:t>
            </a:r>
            <a:endParaRPr lang="en-US" sz="6000" b="1" dirty="0">
              <a:solidFill>
                <a:srgbClr val="FF0000"/>
              </a:solidFill>
              <a:ea typeface="Calibri"/>
              <a:cs typeface="Arial"/>
            </a:endParaRPr>
          </a:p>
        </p:txBody>
      </p:sp>
    </p:spTree>
    <p:extLst>
      <p:ext uri="{BB962C8B-B14F-4D97-AF65-F5344CB8AC3E}">
        <p14:creationId xmlns:p14="http://schemas.microsoft.com/office/powerpoint/2010/main" xmlns="" val="521722397"/>
      </p:ext>
    </p:extLst>
  </p:cSld>
  <p:clrMapOvr>
    <a:masterClrMapping/>
  </p:clrMapOvr>
  <p:transition spd="slow">
    <p:push dir="u"/>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524000"/>
          </a:xfrm>
          <a:solidFill>
            <a:srgbClr val="FFFF00"/>
          </a:solidFill>
        </p:spPr>
        <p:txBody>
          <a:bodyPr/>
          <a:lstStyle/>
          <a:p>
            <a:r>
              <a:rPr lang="ar-SA" dirty="0" smtClean="0">
                <a:solidFill>
                  <a:srgbClr val="FF0000"/>
                </a:solidFill>
              </a:rPr>
              <a:t>            اقسام المشكلات الاجتماعية </a:t>
            </a:r>
            <a:endParaRPr lang="ar-SA" dirty="0">
              <a:solidFill>
                <a:srgbClr val="FF0000"/>
              </a:solidFill>
            </a:endParaRPr>
          </a:p>
        </p:txBody>
      </p:sp>
      <p:sp>
        <p:nvSpPr>
          <p:cNvPr id="3" name="عنصر نائب للمحتوى 2"/>
          <p:cNvSpPr>
            <a:spLocks noGrp="1"/>
          </p:cNvSpPr>
          <p:nvPr>
            <p:ph idx="1"/>
          </p:nvPr>
        </p:nvSpPr>
        <p:spPr/>
        <p:txBody>
          <a:bodyPr/>
          <a:lstStyle/>
          <a:p>
            <a:r>
              <a:rPr lang="ar-SA" dirty="0" smtClean="0"/>
              <a:t>                                                                                                  السلوك الانحرافي </a:t>
            </a:r>
            <a:endParaRPr lang="en-US" dirty="0" smtClean="0"/>
          </a:p>
          <a:p>
            <a:endParaRPr lang="en-US" dirty="0"/>
          </a:p>
          <a:p>
            <a:r>
              <a:rPr lang="ar-SA" dirty="0" smtClean="0">
                <a:solidFill>
                  <a:prstClr val="black"/>
                </a:solidFill>
              </a:rPr>
              <a:t>                     التفكك الاجتماعي</a:t>
            </a:r>
            <a:r>
              <a:rPr lang="en-US" dirty="0" smtClean="0">
                <a:solidFill>
                  <a:prstClr val="black"/>
                </a:solidFill>
              </a:rPr>
              <a:t>   </a:t>
            </a:r>
          </a:p>
          <a:p>
            <a:r>
              <a:rPr lang="en-US" dirty="0" smtClean="0"/>
              <a:t>             </a:t>
            </a:r>
          </a:p>
          <a:p>
            <a:r>
              <a:rPr lang="ar-SA" dirty="0" smtClean="0"/>
              <a:t> </a:t>
            </a:r>
          </a:p>
          <a:p>
            <a:r>
              <a:rPr lang="en-US" sz="4400" dirty="0" smtClean="0"/>
              <a:t> </a:t>
            </a:r>
            <a:r>
              <a:rPr lang="ar-SA" sz="4400" dirty="0" smtClean="0"/>
              <a:t>       </a:t>
            </a:r>
            <a:endParaRPr lang="ar-SA" sz="4400" dirty="0"/>
          </a:p>
        </p:txBody>
      </p:sp>
      <p:sp>
        <p:nvSpPr>
          <p:cNvPr id="4" name="سهم منحني إلى اليسار 3"/>
          <p:cNvSpPr/>
          <p:nvPr/>
        </p:nvSpPr>
        <p:spPr>
          <a:xfrm>
            <a:off x="8098450" y="595648"/>
            <a:ext cx="866748" cy="1712890"/>
          </a:xfrm>
          <a:prstGeom prst="curvedLef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solidFill>
                <a:srgbClr val="0070C0"/>
              </a:solidFill>
            </a:endParaRPr>
          </a:p>
        </p:txBody>
      </p:sp>
      <p:sp>
        <p:nvSpPr>
          <p:cNvPr id="5" name="شكل بيضاوي 4"/>
          <p:cNvSpPr/>
          <p:nvPr/>
        </p:nvSpPr>
        <p:spPr>
          <a:xfrm>
            <a:off x="7184050" y="1967784"/>
            <a:ext cx="816950" cy="699216"/>
          </a:xfrm>
          <a:prstGeom prst="ellipse">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4000" dirty="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184051" y="3036675"/>
            <a:ext cx="816950" cy="76442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19484752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80">
                                          <p:stCondLst>
                                            <p:cond delay="0"/>
                                          </p:stCondLst>
                                        </p:cTn>
                                        <p:tgtEl>
                                          <p:spTgt spid="3">
                                            <p:txEl>
                                              <p:pRg st="0" end="0"/>
                                            </p:txEl>
                                          </p:spTgt>
                                        </p:tgtEl>
                                      </p:cBhvr>
                                    </p:animEffect>
                                    <p:anim calcmode="lin" valueType="num">
                                      <p:cBhvr>
                                        <p:cTn id="13"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8" dur="26">
                                          <p:stCondLst>
                                            <p:cond delay="650"/>
                                          </p:stCondLst>
                                        </p:cTn>
                                        <p:tgtEl>
                                          <p:spTgt spid="3">
                                            <p:txEl>
                                              <p:pRg st="0" end="0"/>
                                            </p:txEl>
                                          </p:spTgt>
                                        </p:tgtEl>
                                      </p:cBhvr>
                                      <p:to x="100000" y="60000"/>
                                    </p:animScale>
                                    <p:animScale>
                                      <p:cBhvr>
                                        <p:cTn id="19" dur="166" decel="50000">
                                          <p:stCondLst>
                                            <p:cond delay="676"/>
                                          </p:stCondLst>
                                        </p:cTn>
                                        <p:tgtEl>
                                          <p:spTgt spid="3">
                                            <p:txEl>
                                              <p:pRg st="0" end="0"/>
                                            </p:txEl>
                                          </p:spTgt>
                                        </p:tgtEl>
                                      </p:cBhvr>
                                      <p:to x="100000" y="100000"/>
                                    </p:animScale>
                                    <p:animScale>
                                      <p:cBhvr>
                                        <p:cTn id="20" dur="26">
                                          <p:stCondLst>
                                            <p:cond delay="1312"/>
                                          </p:stCondLst>
                                        </p:cTn>
                                        <p:tgtEl>
                                          <p:spTgt spid="3">
                                            <p:txEl>
                                              <p:pRg st="0" end="0"/>
                                            </p:txEl>
                                          </p:spTgt>
                                        </p:tgtEl>
                                      </p:cBhvr>
                                      <p:to x="100000" y="80000"/>
                                    </p:animScale>
                                    <p:animScale>
                                      <p:cBhvr>
                                        <p:cTn id="21" dur="166" decel="50000">
                                          <p:stCondLst>
                                            <p:cond delay="1338"/>
                                          </p:stCondLst>
                                        </p:cTn>
                                        <p:tgtEl>
                                          <p:spTgt spid="3">
                                            <p:txEl>
                                              <p:pRg st="0" end="0"/>
                                            </p:txEl>
                                          </p:spTgt>
                                        </p:tgtEl>
                                      </p:cBhvr>
                                      <p:to x="100000" y="100000"/>
                                    </p:animScale>
                                    <p:animScale>
                                      <p:cBhvr>
                                        <p:cTn id="22" dur="26">
                                          <p:stCondLst>
                                            <p:cond delay="1642"/>
                                          </p:stCondLst>
                                        </p:cTn>
                                        <p:tgtEl>
                                          <p:spTgt spid="3">
                                            <p:txEl>
                                              <p:pRg st="0" end="0"/>
                                            </p:txEl>
                                          </p:spTgt>
                                        </p:tgtEl>
                                      </p:cBhvr>
                                      <p:to x="100000" y="90000"/>
                                    </p:animScale>
                                    <p:animScale>
                                      <p:cBhvr>
                                        <p:cTn id="23" dur="166" decel="50000">
                                          <p:stCondLst>
                                            <p:cond delay="1668"/>
                                          </p:stCondLst>
                                        </p:cTn>
                                        <p:tgtEl>
                                          <p:spTgt spid="3">
                                            <p:txEl>
                                              <p:pRg st="0" end="0"/>
                                            </p:txEl>
                                          </p:spTgt>
                                        </p:tgtEl>
                                      </p:cBhvr>
                                      <p:to x="100000" y="100000"/>
                                    </p:animScale>
                                    <p:animScale>
                                      <p:cBhvr>
                                        <p:cTn id="24" dur="26">
                                          <p:stCondLst>
                                            <p:cond delay="1808"/>
                                          </p:stCondLst>
                                        </p:cTn>
                                        <p:tgtEl>
                                          <p:spTgt spid="3">
                                            <p:txEl>
                                              <p:pRg st="0" end="0"/>
                                            </p:txEl>
                                          </p:spTgt>
                                        </p:tgtEl>
                                      </p:cBhvr>
                                      <p:to x="100000" y="95000"/>
                                    </p:animScale>
                                    <p:animScale>
                                      <p:cBhvr>
                                        <p:cTn id="25" dur="166" decel="50000">
                                          <p:stCondLst>
                                            <p:cond delay="1834"/>
                                          </p:stCondLst>
                                        </p:cTn>
                                        <p:tgtEl>
                                          <p:spTgt spid="3">
                                            <p:txEl>
                                              <p:pRg st="0" end="0"/>
                                            </p:txEl>
                                          </p:spTgt>
                                        </p:tgtEl>
                                      </p:cBhvr>
                                      <p:to x="100000" y="100000"/>
                                    </p:animScale>
                                  </p:childTnLst>
                                </p:cTn>
                              </p:par>
                            </p:childTnLst>
                          </p:cTn>
                        </p:par>
                      </p:childTnLst>
                    </p:cTn>
                  </p:par>
                  <p:par>
                    <p:cTn id="26" fill="hold">
                      <p:stCondLst>
                        <p:cond delay="indefinite"/>
                      </p:stCondLst>
                      <p:childTnLst>
                        <p:par>
                          <p:cTn id="27" fill="hold">
                            <p:stCondLst>
                              <p:cond delay="0"/>
                            </p:stCondLst>
                            <p:childTnLst>
                              <p:par>
                                <p:cTn id="28" presetID="26" presetClass="entr" presetSubtype="0" fill="hold" nodeType="click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Effect transition="in" filter="wipe(down)">
                                      <p:cBhvr>
                                        <p:cTn id="30" dur="580">
                                          <p:stCondLst>
                                            <p:cond delay="0"/>
                                          </p:stCondLst>
                                        </p:cTn>
                                        <p:tgtEl>
                                          <p:spTgt spid="3">
                                            <p:txEl>
                                              <p:pRg st="2" end="2"/>
                                            </p:txEl>
                                          </p:spTgt>
                                        </p:tgtEl>
                                      </p:cBhvr>
                                    </p:animEffect>
                                    <p:anim calcmode="lin" valueType="num">
                                      <p:cBhvr>
                                        <p:cTn id="31"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32"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33"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34"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35"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36" dur="26">
                                          <p:stCondLst>
                                            <p:cond delay="650"/>
                                          </p:stCondLst>
                                        </p:cTn>
                                        <p:tgtEl>
                                          <p:spTgt spid="3">
                                            <p:txEl>
                                              <p:pRg st="2" end="2"/>
                                            </p:txEl>
                                          </p:spTgt>
                                        </p:tgtEl>
                                      </p:cBhvr>
                                      <p:to x="100000" y="60000"/>
                                    </p:animScale>
                                    <p:animScale>
                                      <p:cBhvr>
                                        <p:cTn id="37" dur="166" decel="50000">
                                          <p:stCondLst>
                                            <p:cond delay="676"/>
                                          </p:stCondLst>
                                        </p:cTn>
                                        <p:tgtEl>
                                          <p:spTgt spid="3">
                                            <p:txEl>
                                              <p:pRg st="2" end="2"/>
                                            </p:txEl>
                                          </p:spTgt>
                                        </p:tgtEl>
                                      </p:cBhvr>
                                      <p:to x="100000" y="100000"/>
                                    </p:animScale>
                                    <p:animScale>
                                      <p:cBhvr>
                                        <p:cTn id="38" dur="26">
                                          <p:stCondLst>
                                            <p:cond delay="1312"/>
                                          </p:stCondLst>
                                        </p:cTn>
                                        <p:tgtEl>
                                          <p:spTgt spid="3">
                                            <p:txEl>
                                              <p:pRg st="2" end="2"/>
                                            </p:txEl>
                                          </p:spTgt>
                                        </p:tgtEl>
                                      </p:cBhvr>
                                      <p:to x="100000" y="80000"/>
                                    </p:animScale>
                                    <p:animScale>
                                      <p:cBhvr>
                                        <p:cTn id="39" dur="166" decel="50000">
                                          <p:stCondLst>
                                            <p:cond delay="1338"/>
                                          </p:stCondLst>
                                        </p:cTn>
                                        <p:tgtEl>
                                          <p:spTgt spid="3">
                                            <p:txEl>
                                              <p:pRg st="2" end="2"/>
                                            </p:txEl>
                                          </p:spTgt>
                                        </p:tgtEl>
                                      </p:cBhvr>
                                      <p:to x="100000" y="100000"/>
                                    </p:animScale>
                                    <p:animScale>
                                      <p:cBhvr>
                                        <p:cTn id="40" dur="26">
                                          <p:stCondLst>
                                            <p:cond delay="1642"/>
                                          </p:stCondLst>
                                        </p:cTn>
                                        <p:tgtEl>
                                          <p:spTgt spid="3">
                                            <p:txEl>
                                              <p:pRg st="2" end="2"/>
                                            </p:txEl>
                                          </p:spTgt>
                                        </p:tgtEl>
                                      </p:cBhvr>
                                      <p:to x="100000" y="90000"/>
                                    </p:animScale>
                                    <p:animScale>
                                      <p:cBhvr>
                                        <p:cTn id="41" dur="166" decel="50000">
                                          <p:stCondLst>
                                            <p:cond delay="1668"/>
                                          </p:stCondLst>
                                        </p:cTn>
                                        <p:tgtEl>
                                          <p:spTgt spid="3">
                                            <p:txEl>
                                              <p:pRg st="2" end="2"/>
                                            </p:txEl>
                                          </p:spTgt>
                                        </p:tgtEl>
                                      </p:cBhvr>
                                      <p:to x="100000" y="100000"/>
                                    </p:animScale>
                                    <p:animScale>
                                      <p:cBhvr>
                                        <p:cTn id="42" dur="26">
                                          <p:stCondLst>
                                            <p:cond delay="1808"/>
                                          </p:stCondLst>
                                        </p:cTn>
                                        <p:tgtEl>
                                          <p:spTgt spid="3">
                                            <p:txEl>
                                              <p:pRg st="2" end="2"/>
                                            </p:txEl>
                                          </p:spTgt>
                                        </p:tgtEl>
                                      </p:cBhvr>
                                      <p:to x="100000" y="95000"/>
                                    </p:animScale>
                                    <p:animScale>
                                      <p:cBhvr>
                                        <p:cTn id="43" dur="166" decel="50000">
                                          <p:stCondLst>
                                            <p:cond delay="1834"/>
                                          </p:stCondLst>
                                        </p:cTn>
                                        <p:tgtEl>
                                          <p:spTgt spid="3">
                                            <p:txEl>
                                              <p:pRg st="2" end="2"/>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152400"/>
            <a:ext cx="9906000" cy="1524000"/>
          </a:xfrm>
          <a:solidFill>
            <a:srgbClr val="FFFF00"/>
          </a:solidFill>
        </p:spPr>
        <p:txBody>
          <a:bodyPr/>
          <a:lstStyle/>
          <a:p>
            <a:r>
              <a:rPr lang="ar-SA" dirty="0" smtClean="0">
                <a:solidFill>
                  <a:srgbClr val="FF0000"/>
                </a:solidFill>
              </a:rPr>
              <a:t>             خصائص </a:t>
            </a:r>
            <a:r>
              <a:rPr lang="ar-SA" dirty="0">
                <a:solidFill>
                  <a:srgbClr val="FF0000"/>
                </a:solidFill>
              </a:rPr>
              <a:t>المشكلة الاجتماعية</a:t>
            </a:r>
            <a:endParaRPr lang="ar-SA" dirty="0"/>
          </a:p>
        </p:txBody>
      </p:sp>
      <p:sp>
        <p:nvSpPr>
          <p:cNvPr id="3" name="عنصر نائب للمحتوى 2"/>
          <p:cNvSpPr>
            <a:spLocks noGrp="1"/>
          </p:cNvSpPr>
          <p:nvPr>
            <p:ph idx="1"/>
          </p:nvPr>
        </p:nvSpPr>
        <p:spPr>
          <a:xfrm>
            <a:off x="152400" y="1417140"/>
            <a:ext cx="9601200" cy="4652394"/>
          </a:xfrm>
        </p:spPr>
        <p:txBody>
          <a:bodyPr/>
          <a:lstStyle/>
          <a:p>
            <a:r>
              <a:rPr lang="ar-SA" dirty="0" smtClean="0"/>
              <a:t>1.انها تثير اهتمام وانتباه قدر كبير من افراد المجتمع .</a:t>
            </a:r>
          </a:p>
          <a:p>
            <a:r>
              <a:rPr lang="ar-SA" dirty="0" smtClean="0"/>
              <a:t>2.التداخل بين المشكلات الاجتماعية (الاحداث والنظام التربوي والاسري </a:t>
            </a:r>
          </a:p>
          <a:p>
            <a:r>
              <a:rPr lang="ar-SA" dirty="0" smtClean="0"/>
              <a:t>3.لها ابعاد مختلفة تؤثر في مظاهرها ودرجتها ومدى اولويتها </a:t>
            </a:r>
          </a:p>
          <a:p>
            <a:r>
              <a:rPr lang="ar-SA" dirty="0" smtClean="0"/>
              <a:t>4.الصعوبة النسبية , لأنها تمس الفرد والمجتمع بمعنى ان لها أسباب متعددة</a:t>
            </a:r>
          </a:p>
          <a:p>
            <a:pPr lvl="0"/>
            <a:r>
              <a:rPr lang="ar-SA" dirty="0">
                <a:solidFill>
                  <a:prstClr val="black"/>
                </a:solidFill>
              </a:rPr>
              <a:t>5.انها تلقائية من صنع المجتمع وليس من صنع الفرد </a:t>
            </a:r>
          </a:p>
          <a:p>
            <a:pPr lvl="0"/>
            <a:r>
              <a:rPr lang="en-US" dirty="0">
                <a:solidFill>
                  <a:prstClr val="black"/>
                </a:solidFill>
              </a:rPr>
              <a:t>        </a:t>
            </a:r>
            <a:r>
              <a:rPr lang="ar-SA" dirty="0">
                <a:solidFill>
                  <a:prstClr val="black"/>
                </a:solidFill>
              </a:rPr>
              <a:t>6.انها مزودة بصفة الجبر والالزام , تفرض نفسها على الفرد</a:t>
            </a:r>
          </a:p>
          <a:p>
            <a:pPr lvl="0"/>
            <a:r>
              <a:rPr lang="ar-SA" dirty="0">
                <a:solidFill>
                  <a:prstClr val="black"/>
                </a:solidFill>
              </a:rPr>
              <a:t>7.انها عامة ومنتشرة</a:t>
            </a:r>
            <a:endParaRPr lang="ar-SA" dirty="0"/>
          </a:p>
        </p:txBody>
      </p:sp>
      <p:sp>
        <p:nvSpPr>
          <p:cNvPr id="5" name="سهم منحني إلى الأعلى 4"/>
          <p:cNvSpPr/>
          <p:nvPr/>
        </p:nvSpPr>
        <p:spPr>
          <a:xfrm rot="6431573">
            <a:off x="1230068" y="336948"/>
            <a:ext cx="1334421" cy="1069401"/>
          </a:xfrm>
          <a:prstGeom prst="curvedUp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solidFill>
                <a:schemeClr val="tx1"/>
              </a:solidFill>
            </a:endParaRPr>
          </a:p>
        </p:txBody>
      </p:sp>
    </p:spTree>
    <p:extLst>
      <p:ext uri="{BB962C8B-B14F-4D97-AF65-F5344CB8AC3E}">
        <p14:creationId xmlns:p14="http://schemas.microsoft.com/office/powerpoint/2010/main" xmlns="" val="4226662528"/>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wipe(down)">
                                      <p:cBhvr>
                                        <p:cTn id="23" dur="580">
                                          <p:stCondLst>
                                            <p:cond delay="0"/>
                                          </p:stCondLst>
                                        </p:cTn>
                                        <p:tgtEl>
                                          <p:spTgt spid="3">
                                            <p:txEl>
                                              <p:pRg st="1" end="1"/>
                                            </p:txEl>
                                          </p:spTgt>
                                        </p:tgtEl>
                                      </p:cBhvr>
                                    </p:animEffect>
                                    <p:anim calcmode="lin" valueType="num">
                                      <p:cBhvr>
                                        <p:cTn id="24"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xEl>
                                              <p:pRg st="1" end="1"/>
                                            </p:txEl>
                                          </p:spTgt>
                                        </p:tgtEl>
                                      </p:cBhvr>
                                      <p:to x="100000" y="60000"/>
                                    </p:animScale>
                                    <p:animScale>
                                      <p:cBhvr>
                                        <p:cTn id="30" dur="166" decel="50000">
                                          <p:stCondLst>
                                            <p:cond delay="676"/>
                                          </p:stCondLst>
                                        </p:cTn>
                                        <p:tgtEl>
                                          <p:spTgt spid="3">
                                            <p:txEl>
                                              <p:pRg st="1" end="1"/>
                                            </p:txEl>
                                          </p:spTgt>
                                        </p:tgtEl>
                                      </p:cBhvr>
                                      <p:to x="100000" y="100000"/>
                                    </p:animScale>
                                    <p:animScale>
                                      <p:cBhvr>
                                        <p:cTn id="31" dur="26">
                                          <p:stCondLst>
                                            <p:cond delay="1312"/>
                                          </p:stCondLst>
                                        </p:cTn>
                                        <p:tgtEl>
                                          <p:spTgt spid="3">
                                            <p:txEl>
                                              <p:pRg st="1" end="1"/>
                                            </p:txEl>
                                          </p:spTgt>
                                        </p:tgtEl>
                                      </p:cBhvr>
                                      <p:to x="100000" y="80000"/>
                                    </p:animScale>
                                    <p:animScale>
                                      <p:cBhvr>
                                        <p:cTn id="32" dur="166" decel="50000">
                                          <p:stCondLst>
                                            <p:cond delay="1338"/>
                                          </p:stCondLst>
                                        </p:cTn>
                                        <p:tgtEl>
                                          <p:spTgt spid="3">
                                            <p:txEl>
                                              <p:pRg st="1" end="1"/>
                                            </p:txEl>
                                          </p:spTgt>
                                        </p:tgtEl>
                                      </p:cBhvr>
                                      <p:to x="100000" y="100000"/>
                                    </p:animScale>
                                    <p:animScale>
                                      <p:cBhvr>
                                        <p:cTn id="33" dur="26">
                                          <p:stCondLst>
                                            <p:cond delay="1642"/>
                                          </p:stCondLst>
                                        </p:cTn>
                                        <p:tgtEl>
                                          <p:spTgt spid="3">
                                            <p:txEl>
                                              <p:pRg st="1" end="1"/>
                                            </p:txEl>
                                          </p:spTgt>
                                        </p:tgtEl>
                                      </p:cBhvr>
                                      <p:to x="100000" y="90000"/>
                                    </p:animScale>
                                    <p:animScale>
                                      <p:cBhvr>
                                        <p:cTn id="34" dur="166" decel="50000">
                                          <p:stCondLst>
                                            <p:cond delay="1668"/>
                                          </p:stCondLst>
                                        </p:cTn>
                                        <p:tgtEl>
                                          <p:spTgt spid="3">
                                            <p:txEl>
                                              <p:pRg st="1" end="1"/>
                                            </p:txEl>
                                          </p:spTgt>
                                        </p:tgtEl>
                                      </p:cBhvr>
                                      <p:to x="100000" y="100000"/>
                                    </p:animScale>
                                    <p:animScale>
                                      <p:cBhvr>
                                        <p:cTn id="35" dur="26">
                                          <p:stCondLst>
                                            <p:cond delay="1808"/>
                                          </p:stCondLst>
                                        </p:cTn>
                                        <p:tgtEl>
                                          <p:spTgt spid="3">
                                            <p:txEl>
                                              <p:pRg st="1" end="1"/>
                                            </p:txEl>
                                          </p:spTgt>
                                        </p:tgtEl>
                                      </p:cBhvr>
                                      <p:to x="100000" y="95000"/>
                                    </p:animScale>
                                    <p:animScale>
                                      <p:cBhvr>
                                        <p:cTn id="36" dur="166" decel="50000">
                                          <p:stCondLst>
                                            <p:cond delay="1834"/>
                                          </p:stCondLst>
                                        </p:cTn>
                                        <p:tgtEl>
                                          <p:spTgt spid="3">
                                            <p:txEl>
                                              <p:pRg st="1" end="1"/>
                                            </p:txEl>
                                          </p:spTgt>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3">
                                            <p:txEl>
                                              <p:pRg st="2" end="2"/>
                                            </p:txEl>
                                          </p:spTgt>
                                        </p:tgtEl>
                                        <p:attrNameLst>
                                          <p:attrName>style.visibility</p:attrName>
                                        </p:attrNameLst>
                                      </p:cBhvr>
                                      <p:to>
                                        <p:strVal val="visible"/>
                                      </p:to>
                                    </p:set>
                                    <p:animEffect transition="in" filter="wipe(down)">
                                      <p:cBhvr>
                                        <p:cTn id="39" dur="580">
                                          <p:stCondLst>
                                            <p:cond delay="0"/>
                                          </p:stCondLst>
                                        </p:cTn>
                                        <p:tgtEl>
                                          <p:spTgt spid="3">
                                            <p:txEl>
                                              <p:pRg st="2" end="2"/>
                                            </p:txEl>
                                          </p:spTgt>
                                        </p:tgtEl>
                                      </p:cBhvr>
                                    </p:animEffect>
                                    <p:anim calcmode="lin" valueType="num">
                                      <p:cBhvr>
                                        <p:cTn id="40"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45" dur="26">
                                          <p:stCondLst>
                                            <p:cond delay="650"/>
                                          </p:stCondLst>
                                        </p:cTn>
                                        <p:tgtEl>
                                          <p:spTgt spid="3">
                                            <p:txEl>
                                              <p:pRg st="2" end="2"/>
                                            </p:txEl>
                                          </p:spTgt>
                                        </p:tgtEl>
                                      </p:cBhvr>
                                      <p:to x="100000" y="60000"/>
                                    </p:animScale>
                                    <p:animScale>
                                      <p:cBhvr>
                                        <p:cTn id="46" dur="166" decel="50000">
                                          <p:stCondLst>
                                            <p:cond delay="676"/>
                                          </p:stCondLst>
                                        </p:cTn>
                                        <p:tgtEl>
                                          <p:spTgt spid="3">
                                            <p:txEl>
                                              <p:pRg st="2" end="2"/>
                                            </p:txEl>
                                          </p:spTgt>
                                        </p:tgtEl>
                                      </p:cBhvr>
                                      <p:to x="100000" y="100000"/>
                                    </p:animScale>
                                    <p:animScale>
                                      <p:cBhvr>
                                        <p:cTn id="47" dur="26">
                                          <p:stCondLst>
                                            <p:cond delay="1312"/>
                                          </p:stCondLst>
                                        </p:cTn>
                                        <p:tgtEl>
                                          <p:spTgt spid="3">
                                            <p:txEl>
                                              <p:pRg st="2" end="2"/>
                                            </p:txEl>
                                          </p:spTgt>
                                        </p:tgtEl>
                                      </p:cBhvr>
                                      <p:to x="100000" y="80000"/>
                                    </p:animScale>
                                    <p:animScale>
                                      <p:cBhvr>
                                        <p:cTn id="48" dur="166" decel="50000">
                                          <p:stCondLst>
                                            <p:cond delay="1338"/>
                                          </p:stCondLst>
                                        </p:cTn>
                                        <p:tgtEl>
                                          <p:spTgt spid="3">
                                            <p:txEl>
                                              <p:pRg st="2" end="2"/>
                                            </p:txEl>
                                          </p:spTgt>
                                        </p:tgtEl>
                                      </p:cBhvr>
                                      <p:to x="100000" y="100000"/>
                                    </p:animScale>
                                    <p:animScale>
                                      <p:cBhvr>
                                        <p:cTn id="49" dur="26">
                                          <p:stCondLst>
                                            <p:cond delay="1642"/>
                                          </p:stCondLst>
                                        </p:cTn>
                                        <p:tgtEl>
                                          <p:spTgt spid="3">
                                            <p:txEl>
                                              <p:pRg st="2" end="2"/>
                                            </p:txEl>
                                          </p:spTgt>
                                        </p:tgtEl>
                                      </p:cBhvr>
                                      <p:to x="100000" y="90000"/>
                                    </p:animScale>
                                    <p:animScale>
                                      <p:cBhvr>
                                        <p:cTn id="50" dur="166" decel="50000">
                                          <p:stCondLst>
                                            <p:cond delay="1668"/>
                                          </p:stCondLst>
                                        </p:cTn>
                                        <p:tgtEl>
                                          <p:spTgt spid="3">
                                            <p:txEl>
                                              <p:pRg st="2" end="2"/>
                                            </p:txEl>
                                          </p:spTgt>
                                        </p:tgtEl>
                                      </p:cBhvr>
                                      <p:to x="100000" y="100000"/>
                                    </p:animScale>
                                    <p:animScale>
                                      <p:cBhvr>
                                        <p:cTn id="51" dur="26">
                                          <p:stCondLst>
                                            <p:cond delay="1808"/>
                                          </p:stCondLst>
                                        </p:cTn>
                                        <p:tgtEl>
                                          <p:spTgt spid="3">
                                            <p:txEl>
                                              <p:pRg st="2" end="2"/>
                                            </p:txEl>
                                          </p:spTgt>
                                        </p:tgtEl>
                                      </p:cBhvr>
                                      <p:to x="100000" y="95000"/>
                                    </p:animScale>
                                    <p:animScale>
                                      <p:cBhvr>
                                        <p:cTn id="52" dur="166" decel="50000">
                                          <p:stCondLst>
                                            <p:cond delay="1834"/>
                                          </p:stCondLst>
                                        </p:cTn>
                                        <p:tgtEl>
                                          <p:spTgt spid="3">
                                            <p:txEl>
                                              <p:pRg st="2" end="2"/>
                                            </p:txEl>
                                          </p:spTgt>
                                        </p:tgtEl>
                                      </p:cBhvr>
                                      <p:to x="100000" y="100000"/>
                                    </p:animScale>
                                  </p:childTnLst>
                                </p:cTn>
                              </p:par>
                              <p:par>
                                <p:cTn id="53" presetID="26" presetClass="entr" presetSubtype="0" fill="hold" nodeType="withEffect">
                                  <p:stCondLst>
                                    <p:cond delay="0"/>
                                  </p:stCondLst>
                                  <p:childTnLst>
                                    <p:set>
                                      <p:cBhvr>
                                        <p:cTn id="54" dur="1" fill="hold">
                                          <p:stCondLst>
                                            <p:cond delay="0"/>
                                          </p:stCondLst>
                                        </p:cTn>
                                        <p:tgtEl>
                                          <p:spTgt spid="3">
                                            <p:txEl>
                                              <p:pRg st="3" end="3"/>
                                            </p:txEl>
                                          </p:spTgt>
                                        </p:tgtEl>
                                        <p:attrNameLst>
                                          <p:attrName>style.visibility</p:attrName>
                                        </p:attrNameLst>
                                      </p:cBhvr>
                                      <p:to>
                                        <p:strVal val="visible"/>
                                      </p:to>
                                    </p:set>
                                    <p:animEffect transition="in" filter="wipe(down)">
                                      <p:cBhvr>
                                        <p:cTn id="55" dur="580">
                                          <p:stCondLst>
                                            <p:cond delay="0"/>
                                          </p:stCondLst>
                                        </p:cTn>
                                        <p:tgtEl>
                                          <p:spTgt spid="3">
                                            <p:txEl>
                                              <p:pRg st="3" end="3"/>
                                            </p:txEl>
                                          </p:spTgt>
                                        </p:tgtEl>
                                      </p:cBhvr>
                                    </p:animEffect>
                                    <p:anim calcmode="lin" valueType="num">
                                      <p:cBhvr>
                                        <p:cTn id="56"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61" dur="26">
                                          <p:stCondLst>
                                            <p:cond delay="650"/>
                                          </p:stCondLst>
                                        </p:cTn>
                                        <p:tgtEl>
                                          <p:spTgt spid="3">
                                            <p:txEl>
                                              <p:pRg st="3" end="3"/>
                                            </p:txEl>
                                          </p:spTgt>
                                        </p:tgtEl>
                                      </p:cBhvr>
                                      <p:to x="100000" y="60000"/>
                                    </p:animScale>
                                    <p:animScale>
                                      <p:cBhvr>
                                        <p:cTn id="62" dur="166" decel="50000">
                                          <p:stCondLst>
                                            <p:cond delay="676"/>
                                          </p:stCondLst>
                                        </p:cTn>
                                        <p:tgtEl>
                                          <p:spTgt spid="3">
                                            <p:txEl>
                                              <p:pRg st="3" end="3"/>
                                            </p:txEl>
                                          </p:spTgt>
                                        </p:tgtEl>
                                      </p:cBhvr>
                                      <p:to x="100000" y="100000"/>
                                    </p:animScale>
                                    <p:animScale>
                                      <p:cBhvr>
                                        <p:cTn id="63" dur="26">
                                          <p:stCondLst>
                                            <p:cond delay="1312"/>
                                          </p:stCondLst>
                                        </p:cTn>
                                        <p:tgtEl>
                                          <p:spTgt spid="3">
                                            <p:txEl>
                                              <p:pRg st="3" end="3"/>
                                            </p:txEl>
                                          </p:spTgt>
                                        </p:tgtEl>
                                      </p:cBhvr>
                                      <p:to x="100000" y="80000"/>
                                    </p:animScale>
                                    <p:animScale>
                                      <p:cBhvr>
                                        <p:cTn id="64" dur="166" decel="50000">
                                          <p:stCondLst>
                                            <p:cond delay="1338"/>
                                          </p:stCondLst>
                                        </p:cTn>
                                        <p:tgtEl>
                                          <p:spTgt spid="3">
                                            <p:txEl>
                                              <p:pRg st="3" end="3"/>
                                            </p:txEl>
                                          </p:spTgt>
                                        </p:tgtEl>
                                      </p:cBhvr>
                                      <p:to x="100000" y="100000"/>
                                    </p:animScale>
                                    <p:animScale>
                                      <p:cBhvr>
                                        <p:cTn id="65" dur="26">
                                          <p:stCondLst>
                                            <p:cond delay="1642"/>
                                          </p:stCondLst>
                                        </p:cTn>
                                        <p:tgtEl>
                                          <p:spTgt spid="3">
                                            <p:txEl>
                                              <p:pRg st="3" end="3"/>
                                            </p:txEl>
                                          </p:spTgt>
                                        </p:tgtEl>
                                      </p:cBhvr>
                                      <p:to x="100000" y="90000"/>
                                    </p:animScale>
                                    <p:animScale>
                                      <p:cBhvr>
                                        <p:cTn id="66" dur="166" decel="50000">
                                          <p:stCondLst>
                                            <p:cond delay="1668"/>
                                          </p:stCondLst>
                                        </p:cTn>
                                        <p:tgtEl>
                                          <p:spTgt spid="3">
                                            <p:txEl>
                                              <p:pRg st="3" end="3"/>
                                            </p:txEl>
                                          </p:spTgt>
                                        </p:tgtEl>
                                      </p:cBhvr>
                                      <p:to x="100000" y="100000"/>
                                    </p:animScale>
                                    <p:animScale>
                                      <p:cBhvr>
                                        <p:cTn id="67" dur="26">
                                          <p:stCondLst>
                                            <p:cond delay="1808"/>
                                          </p:stCondLst>
                                        </p:cTn>
                                        <p:tgtEl>
                                          <p:spTgt spid="3">
                                            <p:txEl>
                                              <p:pRg st="3" end="3"/>
                                            </p:txEl>
                                          </p:spTgt>
                                        </p:tgtEl>
                                      </p:cBhvr>
                                      <p:to x="100000" y="95000"/>
                                    </p:animScale>
                                    <p:animScale>
                                      <p:cBhvr>
                                        <p:cTn id="68" dur="166" decel="50000">
                                          <p:stCondLst>
                                            <p:cond delay="1834"/>
                                          </p:stCondLst>
                                        </p:cTn>
                                        <p:tgtEl>
                                          <p:spTgt spid="3">
                                            <p:txEl>
                                              <p:pRg st="3" end="3"/>
                                            </p:txEl>
                                          </p:spTgt>
                                        </p:tgtEl>
                                      </p:cBhvr>
                                      <p:to x="100000" y="100000"/>
                                    </p:animScale>
                                  </p:childTnLst>
                                </p:cTn>
                              </p:par>
                              <p:par>
                                <p:cTn id="69" presetID="26" presetClass="entr" presetSubtype="0" fill="hold" nodeType="withEffect">
                                  <p:stCondLst>
                                    <p:cond delay="0"/>
                                  </p:stCondLst>
                                  <p:childTnLst>
                                    <p:set>
                                      <p:cBhvr>
                                        <p:cTn id="70" dur="1" fill="hold">
                                          <p:stCondLst>
                                            <p:cond delay="0"/>
                                          </p:stCondLst>
                                        </p:cTn>
                                        <p:tgtEl>
                                          <p:spTgt spid="3">
                                            <p:txEl>
                                              <p:pRg st="4" end="4"/>
                                            </p:txEl>
                                          </p:spTgt>
                                        </p:tgtEl>
                                        <p:attrNameLst>
                                          <p:attrName>style.visibility</p:attrName>
                                        </p:attrNameLst>
                                      </p:cBhvr>
                                      <p:to>
                                        <p:strVal val="visible"/>
                                      </p:to>
                                    </p:set>
                                    <p:animEffect transition="in" filter="wipe(down)">
                                      <p:cBhvr>
                                        <p:cTn id="71" dur="580">
                                          <p:stCondLst>
                                            <p:cond delay="0"/>
                                          </p:stCondLst>
                                        </p:cTn>
                                        <p:tgtEl>
                                          <p:spTgt spid="3">
                                            <p:txEl>
                                              <p:pRg st="4" end="4"/>
                                            </p:txEl>
                                          </p:spTgt>
                                        </p:tgtEl>
                                      </p:cBhvr>
                                    </p:animEffect>
                                    <p:anim calcmode="lin" valueType="num">
                                      <p:cBhvr>
                                        <p:cTn id="72"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73"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74"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75"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76"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77" dur="26">
                                          <p:stCondLst>
                                            <p:cond delay="650"/>
                                          </p:stCondLst>
                                        </p:cTn>
                                        <p:tgtEl>
                                          <p:spTgt spid="3">
                                            <p:txEl>
                                              <p:pRg st="4" end="4"/>
                                            </p:txEl>
                                          </p:spTgt>
                                        </p:tgtEl>
                                      </p:cBhvr>
                                      <p:to x="100000" y="60000"/>
                                    </p:animScale>
                                    <p:animScale>
                                      <p:cBhvr>
                                        <p:cTn id="78" dur="166" decel="50000">
                                          <p:stCondLst>
                                            <p:cond delay="676"/>
                                          </p:stCondLst>
                                        </p:cTn>
                                        <p:tgtEl>
                                          <p:spTgt spid="3">
                                            <p:txEl>
                                              <p:pRg st="4" end="4"/>
                                            </p:txEl>
                                          </p:spTgt>
                                        </p:tgtEl>
                                      </p:cBhvr>
                                      <p:to x="100000" y="100000"/>
                                    </p:animScale>
                                    <p:animScale>
                                      <p:cBhvr>
                                        <p:cTn id="79" dur="26">
                                          <p:stCondLst>
                                            <p:cond delay="1312"/>
                                          </p:stCondLst>
                                        </p:cTn>
                                        <p:tgtEl>
                                          <p:spTgt spid="3">
                                            <p:txEl>
                                              <p:pRg st="4" end="4"/>
                                            </p:txEl>
                                          </p:spTgt>
                                        </p:tgtEl>
                                      </p:cBhvr>
                                      <p:to x="100000" y="80000"/>
                                    </p:animScale>
                                    <p:animScale>
                                      <p:cBhvr>
                                        <p:cTn id="80" dur="166" decel="50000">
                                          <p:stCondLst>
                                            <p:cond delay="1338"/>
                                          </p:stCondLst>
                                        </p:cTn>
                                        <p:tgtEl>
                                          <p:spTgt spid="3">
                                            <p:txEl>
                                              <p:pRg st="4" end="4"/>
                                            </p:txEl>
                                          </p:spTgt>
                                        </p:tgtEl>
                                      </p:cBhvr>
                                      <p:to x="100000" y="100000"/>
                                    </p:animScale>
                                    <p:animScale>
                                      <p:cBhvr>
                                        <p:cTn id="81" dur="26">
                                          <p:stCondLst>
                                            <p:cond delay="1642"/>
                                          </p:stCondLst>
                                        </p:cTn>
                                        <p:tgtEl>
                                          <p:spTgt spid="3">
                                            <p:txEl>
                                              <p:pRg st="4" end="4"/>
                                            </p:txEl>
                                          </p:spTgt>
                                        </p:tgtEl>
                                      </p:cBhvr>
                                      <p:to x="100000" y="90000"/>
                                    </p:animScale>
                                    <p:animScale>
                                      <p:cBhvr>
                                        <p:cTn id="82" dur="166" decel="50000">
                                          <p:stCondLst>
                                            <p:cond delay="1668"/>
                                          </p:stCondLst>
                                        </p:cTn>
                                        <p:tgtEl>
                                          <p:spTgt spid="3">
                                            <p:txEl>
                                              <p:pRg st="4" end="4"/>
                                            </p:txEl>
                                          </p:spTgt>
                                        </p:tgtEl>
                                      </p:cBhvr>
                                      <p:to x="100000" y="100000"/>
                                    </p:animScale>
                                    <p:animScale>
                                      <p:cBhvr>
                                        <p:cTn id="83" dur="26">
                                          <p:stCondLst>
                                            <p:cond delay="1808"/>
                                          </p:stCondLst>
                                        </p:cTn>
                                        <p:tgtEl>
                                          <p:spTgt spid="3">
                                            <p:txEl>
                                              <p:pRg st="4" end="4"/>
                                            </p:txEl>
                                          </p:spTgt>
                                        </p:tgtEl>
                                      </p:cBhvr>
                                      <p:to x="100000" y="95000"/>
                                    </p:animScale>
                                    <p:animScale>
                                      <p:cBhvr>
                                        <p:cTn id="84" dur="166" decel="50000">
                                          <p:stCondLst>
                                            <p:cond delay="1834"/>
                                          </p:stCondLst>
                                        </p:cTn>
                                        <p:tgtEl>
                                          <p:spTgt spid="3">
                                            <p:txEl>
                                              <p:pRg st="4" end="4"/>
                                            </p:txEl>
                                          </p:spTgt>
                                        </p:tgtEl>
                                      </p:cBhvr>
                                      <p:to x="100000" y="100000"/>
                                    </p:animScale>
                                  </p:childTnLst>
                                </p:cTn>
                              </p:par>
                              <p:par>
                                <p:cTn id="85" presetID="26" presetClass="entr" presetSubtype="0" fill="hold" nodeType="withEffect">
                                  <p:stCondLst>
                                    <p:cond delay="0"/>
                                  </p:stCondLst>
                                  <p:childTnLst>
                                    <p:set>
                                      <p:cBhvr>
                                        <p:cTn id="86" dur="1" fill="hold">
                                          <p:stCondLst>
                                            <p:cond delay="0"/>
                                          </p:stCondLst>
                                        </p:cTn>
                                        <p:tgtEl>
                                          <p:spTgt spid="3">
                                            <p:txEl>
                                              <p:pRg st="5" end="5"/>
                                            </p:txEl>
                                          </p:spTgt>
                                        </p:tgtEl>
                                        <p:attrNameLst>
                                          <p:attrName>style.visibility</p:attrName>
                                        </p:attrNameLst>
                                      </p:cBhvr>
                                      <p:to>
                                        <p:strVal val="visible"/>
                                      </p:to>
                                    </p:set>
                                    <p:animEffect transition="in" filter="wipe(down)">
                                      <p:cBhvr>
                                        <p:cTn id="87" dur="580">
                                          <p:stCondLst>
                                            <p:cond delay="0"/>
                                          </p:stCondLst>
                                        </p:cTn>
                                        <p:tgtEl>
                                          <p:spTgt spid="3">
                                            <p:txEl>
                                              <p:pRg st="5" end="5"/>
                                            </p:txEl>
                                          </p:spTgt>
                                        </p:tgtEl>
                                      </p:cBhvr>
                                    </p:animEffect>
                                    <p:anim calcmode="lin" valueType="num">
                                      <p:cBhvr>
                                        <p:cTn id="88" dur="1822"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89" dur="664"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90" dur="664" tmFilter="0, 0; 0.125,0.2665; 0.25,0.4; 0.375,0.465; 0.5,0.5;  0.625,0.535; 0.75,0.6; 0.875,0.7335; 1,1">
                                          <p:stCondLst>
                                            <p:cond delay="664"/>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91" dur="332" tmFilter="0, 0; 0.125,0.2665; 0.25,0.4; 0.375,0.465; 0.5,0.5;  0.625,0.535; 0.75,0.6; 0.875,0.7335; 1,1">
                                          <p:stCondLst>
                                            <p:cond delay="1324"/>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92" dur="164" tmFilter="0, 0; 0.125,0.2665; 0.25,0.4; 0.375,0.465; 0.5,0.5;  0.625,0.535; 0.75,0.6; 0.875,0.7335; 1,1">
                                          <p:stCondLst>
                                            <p:cond delay="1656"/>
                                          </p:stCondLst>
                                        </p:cTn>
                                        <p:tgtEl>
                                          <p:spTgt spid="3">
                                            <p:txEl>
                                              <p:pRg st="5" end="5"/>
                                            </p:txEl>
                                          </p:spTgt>
                                        </p:tgtEl>
                                        <p:attrNameLst>
                                          <p:attrName>ppt_y</p:attrName>
                                        </p:attrNameLst>
                                      </p:cBhvr>
                                      <p:tavLst>
                                        <p:tav tm="0" fmla="#ppt_y-sin(pi*$)/81">
                                          <p:val>
                                            <p:fltVal val="0"/>
                                          </p:val>
                                        </p:tav>
                                        <p:tav tm="100000">
                                          <p:val>
                                            <p:fltVal val="1"/>
                                          </p:val>
                                        </p:tav>
                                      </p:tavLst>
                                    </p:anim>
                                    <p:animScale>
                                      <p:cBhvr>
                                        <p:cTn id="93" dur="26">
                                          <p:stCondLst>
                                            <p:cond delay="650"/>
                                          </p:stCondLst>
                                        </p:cTn>
                                        <p:tgtEl>
                                          <p:spTgt spid="3">
                                            <p:txEl>
                                              <p:pRg st="5" end="5"/>
                                            </p:txEl>
                                          </p:spTgt>
                                        </p:tgtEl>
                                      </p:cBhvr>
                                      <p:to x="100000" y="60000"/>
                                    </p:animScale>
                                    <p:animScale>
                                      <p:cBhvr>
                                        <p:cTn id="94" dur="166" decel="50000">
                                          <p:stCondLst>
                                            <p:cond delay="676"/>
                                          </p:stCondLst>
                                        </p:cTn>
                                        <p:tgtEl>
                                          <p:spTgt spid="3">
                                            <p:txEl>
                                              <p:pRg st="5" end="5"/>
                                            </p:txEl>
                                          </p:spTgt>
                                        </p:tgtEl>
                                      </p:cBhvr>
                                      <p:to x="100000" y="100000"/>
                                    </p:animScale>
                                    <p:animScale>
                                      <p:cBhvr>
                                        <p:cTn id="95" dur="26">
                                          <p:stCondLst>
                                            <p:cond delay="1312"/>
                                          </p:stCondLst>
                                        </p:cTn>
                                        <p:tgtEl>
                                          <p:spTgt spid="3">
                                            <p:txEl>
                                              <p:pRg st="5" end="5"/>
                                            </p:txEl>
                                          </p:spTgt>
                                        </p:tgtEl>
                                      </p:cBhvr>
                                      <p:to x="100000" y="80000"/>
                                    </p:animScale>
                                    <p:animScale>
                                      <p:cBhvr>
                                        <p:cTn id="96" dur="166" decel="50000">
                                          <p:stCondLst>
                                            <p:cond delay="1338"/>
                                          </p:stCondLst>
                                        </p:cTn>
                                        <p:tgtEl>
                                          <p:spTgt spid="3">
                                            <p:txEl>
                                              <p:pRg st="5" end="5"/>
                                            </p:txEl>
                                          </p:spTgt>
                                        </p:tgtEl>
                                      </p:cBhvr>
                                      <p:to x="100000" y="100000"/>
                                    </p:animScale>
                                    <p:animScale>
                                      <p:cBhvr>
                                        <p:cTn id="97" dur="26">
                                          <p:stCondLst>
                                            <p:cond delay="1642"/>
                                          </p:stCondLst>
                                        </p:cTn>
                                        <p:tgtEl>
                                          <p:spTgt spid="3">
                                            <p:txEl>
                                              <p:pRg st="5" end="5"/>
                                            </p:txEl>
                                          </p:spTgt>
                                        </p:tgtEl>
                                      </p:cBhvr>
                                      <p:to x="100000" y="90000"/>
                                    </p:animScale>
                                    <p:animScale>
                                      <p:cBhvr>
                                        <p:cTn id="98" dur="166" decel="50000">
                                          <p:stCondLst>
                                            <p:cond delay="1668"/>
                                          </p:stCondLst>
                                        </p:cTn>
                                        <p:tgtEl>
                                          <p:spTgt spid="3">
                                            <p:txEl>
                                              <p:pRg st="5" end="5"/>
                                            </p:txEl>
                                          </p:spTgt>
                                        </p:tgtEl>
                                      </p:cBhvr>
                                      <p:to x="100000" y="100000"/>
                                    </p:animScale>
                                    <p:animScale>
                                      <p:cBhvr>
                                        <p:cTn id="99" dur="26">
                                          <p:stCondLst>
                                            <p:cond delay="1808"/>
                                          </p:stCondLst>
                                        </p:cTn>
                                        <p:tgtEl>
                                          <p:spTgt spid="3">
                                            <p:txEl>
                                              <p:pRg st="5" end="5"/>
                                            </p:txEl>
                                          </p:spTgt>
                                        </p:tgtEl>
                                      </p:cBhvr>
                                      <p:to x="100000" y="95000"/>
                                    </p:animScale>
                                    <p:animScale>
                                      <p:cBhvr>
                                        <p:cTn id="100" dur="166" decel="50000">
                                          <p:stCondLst>
                                            <p:cond delay="1834"/>
                                          </p:stCondLst>
                                        </p:cTn>
                                        <p:tgtEl>
                                          <p:spTgt spid="3">
                                            <p:txEl>
                                              <p:pRg st="5" end="5"/>
                                            </p:txEl>
                                          </p:spTgt>
                                        </p:tgtEl>
                                      </p:cBhvr>
                                      <p:to x="100000" y="100000"/>
                                    </p:animScale>
                                  </p:childTnLst>
                                </p:cTn>
                              </p:par>
                              <p:par>
                                <p:cTn id="101" presetID="26" presetClass="entr" presetSubtype="0" fill="hold" nodeType="withEffect">
                                  <p:stCondLst>
                                    <p:cond delay="0"/>
                                  </p:stCondLst>
                                  <p:childTnLst>
                                    <p:set>
                                      <p:cBhvr>
                                        <p:cTn id="102" dur="1" fill="hold">
                                          <p:stCondLst>
                                            <p:cond delay="0"/>
                                          </p:stCondLst>
                                        </p:cTn>
                                        <p:tgtEl>
                                          <p:spTgt spid="3">
                                            <p:txEl>
                                              <p:pRg st="6" end="6"/>
                                            </p:txEl>
                                          </p:spTgt>
                                        </p:tgtEl>
                                        <p:attrNameLst>
                                          <p:attrName>style.visibility</p:attrName>
                                        </p:attrNameLst>
                                      </p:cBhvr>
                                      <p:to>
                                        <p:strVal val="visible"/>
                                      </p:to>
                                    </p:set>
                                    <p:animEffect transition="in" filter="wipe(down)">
                                      <p:cBhvr>
                                        <p:cTn id="103" dur="580">
                                          <p:stCondLst>
                                            <p:cond delay="0"/>
                                          </p:stCondLst>
                                        </p:cTn>
                                        <p:tgtEl>
                                          <p:spTgt spid="3">
                                            <p:txEl>
                                              <p:pRg st="6" end="6"/>
                                            </p:txEl>
                                          </p:spTgt>
                                        </p:tgtEl>
                                      </p:cBhvr>
                                    </p:animEffect>
                                    <p:anim calcmode="lin" valueType="num">
                                      <p:cBhvr>
                                        <p:cTn id="104" dur="1822" tmFilter="0,0; 0.14,0.36; 0.43,0.73; 0.71,0.91; 1.0,1.0">
                                          <p:stCondLst>
                                            <p:cond delay="0"/>
                                          </p:stCondLst>
                                        </p:cTn>
                                        <p:tgtEl>
                                          <p:spTgt spid="3">
                                            <p:txEl>
                                              <p:pRg st="6" end="6"/>
                                            </p:txEl>
                                          </p:spTgt>
                                        </p:tgtEl>
                                        <p:attrNameLst>
                                          <p:attrName>ppt_x</p:attrName>
                                        </p:attrNameLst>
                                      </p:cBhvr>
                                      <p:tavLst>
                                        <p:tav tm="0">
                                          <p:val>
                                            <p:strVal val="#ppt_x-0.25"/>
                                          </p:val>
                                        </p:tav>
                                        <p:tav tm="100000">
                                          <p:val>
                                            <p:strVal val="#ppt_x"/>
                                          </p:val>
                                        </p:tav>
                                      </p:tavLst>
                                    </p:anim>
                                    <p:anim calcmode="lin" valueType="num">
                                      <p:cBhvr>
                                        <p:cTn id="105" dur="664" tmFilter="0.0,0.0; 0.25,0.07; 0.50,0.2; 0.75,0.467; 1.0,1.0">
                                          <p:stCondLst>
                                            <p:cond delay="0"/>
                                          </p:stCondLst>
                                        </p:cTn>
                                        <p:tgtEl>
                                          <p:spTgt spid="3">
                                            <p:txEl>
                                              <p:pRg st="6" end="6"/>
                                            </p:txEl>
                                          </p:spTgt>
                                        </p:tgtEl>
                                        <p:attrNameLst>
                                          <p:attrName>ppt_y</p:attrName>
                                        </p:attrNameLst>
                                      </p:cBhvr>
                                      <p:tavLst>
                                        <p:tav tm="0" fmla="#ppt_y-sin(pi*$)/3">
                                          <p:val>
                                            <p:fltVal val="0.5"/>
                                          </p:val>
                                        </p:tav>
                                        <p:tav tm="100000">
                                          <p:val>
                                            <p:fltVal val="1"/>
                                          </p:val>
                                        </p:tav>
                                      </p:tavLst>
                                    </p:anim>
                                    <p:anim calcmode="lin" valueType="num">
                                      <p:cBhvr>
                                        <p:cTn id="106" dur="664" tmFilter="0, 0; 0.125,0.2665; 0.25,0.4; 0.375,0.465; 0.5,0.5;  0.625,0.535; 0.75,0.6; 0.875,0.7335; 1,1">
                                          <p:stCondLst>
                                            <p:cond delay="664"/>
                                          </p:stCondLst>
                                        </p:cTn>
                                        <p:tgtEl>
                                          <p:spTgt spid="3">
                                            <p:txEl>
                                              <p:pRg st="6" end="6"/>
                                            </p:txEl>
                                          </p:spTgt>
                                        </p:tgtEl>
                                        <p:attrNameLst>
                                          <p:attrName>ppt_y</p:attrName>
                                        </p:attrNameLst>
                                      </p:cBhvr>
                                      <p:tavLst>
                                        <p:tav tm="0" fmla="#ppt_y-sin(pi*$)/9">
                                          <p:val>
                                            <p:fltVal val="0"/>
                                          </p:val>
                                        </p:tav>
                                        <p:tav tm="100000">
                                          <p:val>
                                            <p:fltVal val="1"/>
                                          </p:val>
                                        </p:tav>
                                      </p:tavLst>
                                    </p:anim>
                                    <p:anim calcmode="lin" valueType="num">
                                      <p:cBhvr>
                                        <p:cTn id="107" dur="332" tmFilter="0, 0; 0.125,0.2665; 0.25,0.4; 0.375,0.465; 0.5,0.5;  0.625,0.535; 0.75,0.6; 0.875,0.7335; 1,1">
                                          <p:stCondLst>
                                            <p:cond delay="1324"/>
                                          </p:stCondLst>
                                        </p:cTn>
                                        <p:tgtEl>
                                          <p:spTgt spid="3">
                                            <p:txEl>
                                              <p:pRg st="6" end="6"/>
                                            </p:txEl>
                                          </p:spTgt>
                                        </p:tgtEl>
                                        <p:attrNameLst>
                                          <p:attrName>ppt_y</p:attrName>
                                        </p:attrNameLst>
                                      </p:cBhvr>
                                      <p:tavLst>
                                        <p:tav tm="0" fmla="#ppt_y-sin(pi*$)/27">
                                          <p:val>
                                            <p:fltVal val="0"/>
                                          </p:val>
                                        </p:tav>
                                        <p:tav tm="100000">
                                          <p:val>
                                            <p:fltVal val="1"/>
                                          </p:val>
                                        </p:tav>
                                      </p:tavLst>
                                    </p:anim>
                                    <p:anim calcmode="lin" valueType="num">
                                      <p:cBhvr>
                                        <p:cTn id="108" dur="164" tmFilter="0, 0; 0.125,0.2665; 0.25,0.4; 0.375,0.465; 0.5,0.5;  0.625,0.535; 0.75,0.6; 0.875,0.7335; 1,1">
                                          <p:stCondLst>
                                            <p:cond delay="1656"/>
                                          </p:stCondLst>
                                        </p:cTn>
                                        <p:tgtEl>
                                          <p:spTgt spid="3">
                                            <p:txEl>
                                              <p:pRg st="6" end="6"/>
                                            </p:txEl>
                                          </p:spTgt>
                                        </p:tgtEl>
                                        <p:attrNameLst>
                                          <p:attrName>ppt_y</p:attrName>
                                        </p:attrNameLst>
                                      </p:cBhvr>
                                      <p:tavLst>
                                        <p:tav tm="0" fmla="#ppt_y-sin(pi*$)/81">
                                          <p:val>
                                            <p:fltVal val="0"/>
                                          </p:val>
                                        </p:tav>
                                        <p:tav tm="100000">
                                          <p:val>
                                            <p:fltVal val="1"/>
                                          </p:val>
                                        </p:tav>
                                      </p:tavLst>
                                    </p:anim>
                                    <p:animScale>
                                      <p:cBhvr>
                                        <p:cTn id="109" dur="26">
                                          <p:stCondLst>
                                            <p:cond delay="650"/>
                                          </p:stCondLst>
                                        </p:cTn>
                                        <p:tgtEl>
                                          <p:spTgt spid="3">
                                            <p:txEl>
                                              <p:pRg st="6" end="6"/>
                                            </p:txEl>
                                          </p:spTgt>
                                        </p:tgtEl>
                                      </p:cBhvr>
                                      <p:to x="100000" y="60000"/>
                                    </p:animScale>
                                    <p:animScale>
                                      <p:cBhvr>
                                        <p:cTn id="110" dur="166" decel="50000">
                                          <p:stCondLst>
                                            <p:cond delay="676"/>
                                          </p:stCondLst>
                                        </p:cTn>
                                        <p:tgtEl>
                                          <p:spTgt spid="3">
                                            <p:txEl>
                                              <p:pRg st="6" end="6"/>
                                            </p:txEl>
                                          </p:spTgt>
                                        </p:tgtEl>
                                      </p:cBhvr>
                                      <p:to x="100000" y="100000"/>
                                    </p:animScale>
                                    <p:animScale>
                                      <p:cBhvr>
                                        <p:cTn id="111" dur="26">
                                          <p:stCondLst>
                                            <p:cond delay="1312"/>
                                          </p:stCondLst>
                                        </p:cTn>
                                        <p:tgtEl>
                                          <p:spTgt spid="3">
                                            <p:txEl>
                                              <p:pRg st="6" end="6"/>
                                            </p:txEl>
                                          </p:spTgt>
                                        </p:tgtEl>
                                      </p:cBhvr>
                                      <p:to x="100000" y="80000"/>
                                    </p:animScale>
                                    <p:animScale>
                                      <p:cBhvr>
                                        <p:cTn id="112" dur="166" decel="50000">
                                          <p:stCondLst>
                                            <p:cond delay="1338"/>
                                          </p:stCondLst>
                                        </p:cTn>
                                        <p:tgtEl>
                                          <p:spTgt spid="3">
                                            <p:txEl>
                                              <p:pRg st="6" end="6"/>
                                            </p:txEl>
                                          </p:spTgt>
                                        </p:tgtEl>
                                      </p:cBhvr>
                                      <p:to x="100000" y="100000"/>
                                    </p:animScale>
                                    <p:animScale>
                                      <p:cBhvr>
                                        <p:cTn id="113" dur="26">
                                          <p:stCondLst>
                                            <p:cond delay="1642"/>
                                          </p:stCondLst>
                                        </p:cTn>
                                        <p:tgtEl>
                                          <p:spTgt spid="3">
                                            <p:txEl>
                                              <p:pRg st="6" end="6"/>
                                            </p:txEl>
                                          </p:spTgt>
                                        </p:tgtEl>
                                      </p:cBhvr>
                                      <p:to x="100000" y="90000"/>
                                    </p:animScale>
                                    <p:animScale>
                                      <p:cBhvr>
                                        <p:cTn id="114" dur="166" decel="50000">
                                          <p:stCondLst>
                                            <p:cond delay="1668"/>
                                          </p:stCondLst>
                                        </p:cTn>
                                        <p:tgtEl>
                                          <p:spTgt spid="3">
                                            <p:txEl>
                                              <p:pRg st="6" end="6"/>
                                            </p:txEl>
                                          </p:spTgt>
                                        </p:tgtEl>
                                      </p:cBhvr>
                                      <p:to x="100000" y="100000"/>
                                    </p:animScale>
                                    <p:animScale>
                                      <p:cBhvr>
                                        <p:cTn id="115" dur="26">
                                          <p:stCondLst>
                                            <p:cond delay="1808"/>
                                          </p:stCondLst>
                                        </p:cTn>
                                        <p:tgtEl>
                                          <p:spTgt spid="3">
                                            <p:txEl>
                                              <p:pRg st="6" end="6"/>
                                            </p:txEl>
                                          </p:spTgt>
                                        </p:tgtEl>
                                      </p:cBhvr>
                                      <p:to x="100000" y="95000"/>
                                    </p:animScale>
                                    <p:animScale>
                                      <p:cBhvr>
                                        <p:cTn id="116" dur="166" decel="50000">
                                          <p:stCondLst>
                                            <p:cond delay="1834"/>
                                          </p:stCondLst>
                                        </p:cTn>
                                        <p:tgtEl>
                                          <p:spTgt spid="3">
                                            <p:txEl>
                                              <p:pRg st="6" end="6"/>
                                            </p:txEl>
                                          </p:spTgt>
                                        </p:tgtEl>
                                      </p:cBhvr>
                                      <p:to x="100000" y="100000"/>
                                    </p:animScale>
                                  </p:childTnLst>
                                </p:cTn>
                              </p:par>
                            </p:childTnLst>
                          </p:cTn>
                        </p:par>
                      </p:childTnLst>
                    </p:cTn>
                  </p:par>
                  <p:par>
                    <p:cTn id="117" fill="hold">
                      <p:stCondLst>
                        <p:cond delay="indefinite"/>
                      </p:stCondLst>
                      <p:childTnLst>
                        <p:par>
                          <p:cTn id="118" fill="hold">
                            <p:stCondLst>
                              <p:cond delay="0"/>
                            </p:stCondLst>
                            <p:childTnLst>
                              <p:par>
                                <p:cTn id="119" presetID="26" presetClass="entr" presetSubtype="0" fill="hold" grpId="0" nodeType="clickEffect">
                                  <p:stCondLst>
                                    <p:cond delay="0"/>
                                  </p:stCondLst>
                                  <p:childTnLst>
                                    <p:set>
                                      <p:cBhvr>
                                        <p:cTn id="120" dur="1" fill="hold">
                                          <p:stCondLst>
                                            <p:cond delay="0"/>
                                          </p:stCondLst>
                                        </p:cTn>
                                        <p:tgtEl>
                                          <p:spTgt spid="2"/>
                                        </p:tgtEl>
                                        <p:attrNameLst>
                                          <p:attrName>style.visibility</p:attrName>
                                        </p:attrNameLst>
                                      </p:cBhvr>
                                      <p:to>
                                        <p:strVal val="visible"/>
                                      </p:to>
                                    </p:set>
                                    <p:animEffect transition="in" filter="wipe(down)">
                                      <p:cBhvr>
                                        <p:cTn id="121" dur="580">
                                          <p:stCondLst>
                                            <p:cond delay="0"/>
                                          </p:stCondLst>
                                        </p:cTn>
                                        <p:tgtEl>
                                          <p:spTgt spid="2"/>
                                        </p:tgtEl>
                                      </p:cBhvr>
                                    </p:animEffect>
                                    <p:anim calcmode="lin" valueType="num">
                                      <p:cBhvr>
                                        <p:cTn id="122"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123"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24"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25"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6"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27" dur="26">
                                          <p:stCondLst>
                                            <p:cond delay="650"/>
                                          </p:stCondLst>
                                        </p:cTn>
                                        <p:tgtEl>
                                          <p:spTgt spid="2"/>
                                        </p:tgtEl>
                                      </p:cBhvr>
                                      <p:to x="100000" y="60000"/>
                                    </p:animScale>
                                    <p:animScale>
                                      <p:cBhvr>
                                        <p:cTn id="128" dur="166" decel="50000">
                                          <p:stCondLst>
                                            <p:cond delay="676"/>
                                          </p:stCondLst>
                                        </p:cTn>
                                        <p:tgtEl>
                                          <p:spTgt spid="2"/>
                                        </p:tgtEl>
                                      </p:cBhvr>
                                      <p:to x="100000" y="100000"/>
                                    </p:animScale>
                                    <p:animScale>
                                      <p:cBhvr>
                                        <p:cTn id="129" dur="26">
                                          <p:stCondLst>
                                            <p:cond delay="1312"/>
                                          </p:stCondLst>
                                        </p:cTn>
                                        <p:tgtEl>
                                          <p:spTgt spid="2"/>
                                        </p:tgtEl>
                                      </p:cBhvr>
                                      <p:to x="100000" y="80000"/>
                                    </p:animScale>
                                    <p:animScale>
                                      <p:cBhvr>
                                        <p:cTn id="130" dur="166" decel="50000">
                                          <p:stCondLst>
                                            <p:cond delay="1338"/>
                                          </p:stCondLst>
                                        </p:cTn>
                                        <p:tgtEl>
                                          <p:spTgt spid="2"/>
                                        </p:tgtEl>
                                      </p:cBhvr>
                                      <p:to x="100000" y="100000"/>
                                    </p:animScale>
                                    <p:animScale>
                                      <p:cBhvr>
                                        <p:cTn id="131" dur="26">
                                          <p:stCondLst>
                                            <p:cond delay="1642"/>
                                          </p:stCondLst>
                                        </p:cTn>
                                        <p:tgtEl>
                                          <p:spTgt spid="2"/>
                                        </p:tgtEl>
                                      </p:cBhvr>
                                      <p:to x="100000" y="90000"/>
                                    </p:animScale>
                                    <p:animScale>
                                      <p:cBhvr>
                                        <p:cTn id="132" dur="166" decel="50000">
                                          <p:stCondLst>
                                            <p:cond delay="1668"/>
                                          </p:stCondLst>
                                        </p:cTn>
                                        <p:tgtEl>
                                          <p:spTgt spid="2"/>
                                        </p:tgtEl>
                                      </p:cBhvr>
                                      <p:to x="100000" y="100000"/>
                                    </p:animScale>
                                    <p:animScale>
                                      <p:cBhvr>
                                        <p:cTn id="133" dur="26">
                                          <p:stCondLst>
                                            <p:cond delay="1808"/>
                                          </p:stCondLst>
                                        </p:cTn>
                                        <p:tgtEl>
                                          <p:spTgt spid="2"/>
                                        </p:tgtEl>
                                      </p:cBhvr>
                                      <p:to x="100000" y="95000"/>
                                    </p:animScale>
                                    <p:animScale>
                                      <p:cBhvr>
                                        <p:cTn id="134"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371600"/>
          </a:xfrm>
          <a:solidFill>
            <a:srgbClr val="FFFF00"/>
          </a:solidFill>
        </p:spPr>
        <p:txBody>
          <a:bodyPr/>
          <a:lstStyle/>
          <a:p>
            <a:r>
              <a:rPr lang="ar-SA" dirty="0" smtClean="0">
                <a:solidFill>
                  <a:srgbClr val="FF0000"/>
                </a:solidFill>
              </a:rPr>
              <a:t>    المشكلات الاجتماعية والمفاهيم المتداخلة معها  </a:t>
            </a:r>
            <a:endParaRPr lang="ar-SA" dirty="0"/>
          </a:p>
        </p:txBody>
      </p:sp>
      <p:sp>
        <p:nvSpPr>
          <p:cNvPr id="3" name="عنصر نائب للمحتوى 2"/>
          <p:cNvSpPr>
            <a:spLocks noGrp="1"/>
          </p:cNvSpPr>
          <p:nvPr>
            <p:ph idx="1"/>
          </p:nvPr>
        </p:nvSpPr>
        <p:spPr/>
        <p:txBody>
          <a:bodyPr/>
          <a:lstStyle/>
          <a:p>
            <a:r>
              <a:rPr lang="ar-SA" dirty="0" smtClean="0"/>
              <a:t>أ)المشكلات الطبيعية </a:t>
            </a:r>
            <a:endParaRPr lang="en-US" dirty="0" smtClean="0"/>
          </a:p>
          <a:p>
            <a:r>
              <a:rPr lang="ar-SA" dirty="0" smtClean="0"/>
              <a:t>* المشكلة الاجتماعية ذات جذور اجتماعية</a:t>
            </a:r>
          </a:p>
          <a:p>
            <a:pPr marL="0" indent="0"/>
            <a:r>
              <a:rPr lang="ar-SA" dirty="0" smtClean="0"/>
              <a:t>* مدى تأثيرها واهمية المشكلة الاجتماعية   </a:t>
            </a:r>
          </a:p>
          <a:p>
            <a:pPr marL="0" indent="0"/>
            <a:r>
              <a:rPr lang="ar-SA" dirty="0" smtClean="0"/>
              <a:t>ب)المشكلات الشخصية </a:t>
            </a:r>
          </a:p>
          <a:p>
            <a:pPr marL="0" indent="0"/>
            <a:r>
              <a:rPr lang="ar-SA" dirty="0" smtClean="0"/>
              <a:t>ج) المشكلات البحثية </a:t>
            </a:r>
          </a:p>
          <a:p>
            <a:pPr marL="0" indent="0"/>
            <a:r>
              <a:rPr lang="ar-SA" dirty="0" smtClean="0"/>
              <a:t>د)التفكك والانحراف </a:t>
            </a:r>
          </a:p>
          <a:p>
            <a:pPr marL="0" indent="0"/>
            <a:r>
              <a:rPr lang="ar-SA" dirty="0" smtClean="0"/>
              <a:t>ه)الظواهر الاجتماعية  </a:t>
            </a:r>
          </a:p>
          <a:p>
            <a:pPr marL="457200" indent="-457200">
              <a:buFont typeface="Arial" pitchFamily="34" charset="0"/>
              <a:buChar char="•"/>
            </a:pPr>
            <a:endParaRPr lang="ar-SA" dirty="0"/>
          </a:p>
        </p:txBody>
      </p:sp>
      <p:sp>
        <p:nvSpPr>
          <p:cNvPr id="6" name="شارة رتبة 5"/>
          <p:cNvSpPr/>
          <p:nvPr/>
        </p:nvSpPr>
        <p:spPr>
          <a:xfrm rot="5400000">
            <a:off x="723138" y="2275144"/>
            <a:ext cx="678942" cy="484632"/>
          </a:xfrm>
          <a:prstGeom prst="chevron">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solidFill>
                <a:schemeClr val="tx1"/>
              </a:solidFill>
            </a:endParaRPr>
          </a:p>
        </p:txBody>
      </p:sp>
      <p:pic>
        <p:nvPicPr>
          <p:cNvPr id="5123"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rot="5400000">
            <a:off x="685800" y="1524000"/>
            <a:ext cx="725487" cy="5127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rot="5400000">
            <a:off x="685799" y="2976146"/>
            <a:ext cx="725487" cy="5127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017517931"/>
      </p:ext>
    </p:extLst>
  </p:cSld>
  <p:clrMapOvr>
    <a:masterClrMapping/>
  </p:clrMapOvr>
  <mc:AlternateContent xmlns:mc="http://schemas.openxmlformats.org/markup-compatibility/2006">
    <mc:Choice xmlns:p14="http://schemas.microsoft.com/office/powerpoint/2010/main" xmlns="" Requires="p14">
      <p:transition spd="slow" p14:dur="3900">
        <p14:glitter pattern="hexagon"/>
      </p:transition>
    </mc:Choice>
    <mc:Fallback>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30296"/>
            <a:ext cx="9906000" cy="1630496"/>
          </a:xfrm>
          <a:solidFill>
            <a:srgbClr val="FFFF00"/>
          </a:solidFill>
        </p:spPr>
        <p:txBody>
          <a:bodyPr/>
          <a:lstStyle/>
          <a:p>
            <a:r>
              <a:rPr lang="ar-SA" dirty="0" smtClean="0"/>
              <a:t>       </a:t>
            </a:r>
            <a:r>
              <a:rPr lang="ar-SA" dirty="0" smtClean="0">
                <a:solidFill>
                  <a:srgbClr val="FF0000"/>
                </a:solidFill>
              </a:rPr>
              <a:t>رابعا : تصنيف المشكلات الاجتماعية </a:t>
            </a:r>
            <a:endParaRPr lang="ar-SA" dirty="0">
              <a:solidFill>
                <a:srgbClr val="FF0000"/>
              </a:solidFill>
            </a:endParaRPr>
          </a:p>
        </p:txBody>
      </p:sp>
      <p:sp>
        <p:nvSpPr>
          <p:cNvPr id="3" name="عنصر نائب للمحتوى 2"/>
          <p:cNvSpPr>
            <a:spLocks noGrp="1"/>
          </p:cNvSpPr>
          <p:nvPr>
            <p:ph idx="1"/>
          </p:nvPr>
        </p:nvSpPr>
        <p:spPr/>
        <p:txBody>
          <a:bodyPr/>
          <a:lstStyle/>
          <a:p>
            <a:r>
              <a:rPr lang="ar-SA" dirty="0" smtClean="0"/>
              <a:t>توجد أنواع للمشكلات الاجتماعية </a:t>
            </a:r>
          </a:p>
          <a:p>
            <a:r>
              <a:rPr lang="ar-SA" dirty="0" smtClean="0"/>
              <a:t>أ) مشكلات حياتية ( أساسية)</a:t>
            </a:r>
          </a:p>
          <a:p>
            <a:r>
              <a:rPr lang="ar-SA" dirty="0" smtClean="0"/>
              <a:t>ب) مشكلات اقتصادية </a:t>
            </a:r>
          </a:p>
          <a:p>
            <a:r>
              <a:rPr lang="ar-SA" dirty="0" smtClean="0"/>
              <a:t>ج) مشكلات اجتماعية </a:t>
            </a:r>
          </a:p>
          <a:p>
            <a:r>
              <a:rPr lang="ar-SA" dirty="0" smtClean="0"/>
              <a:t>د) مشكلات مجتمعية </a:t>
            </a:r>
            <a:endParaRPr lang="ar-SA" dirty="0"/>
          </a:p>
        </p:txBody>
      </p:sp>
    </p:spTree>
    <p:extLst>
      <p:ext uri="{BB962C8B-B14F-4D97-AF65-F5344CB8AC3E}">
        <p14:creationId xmlns:p14="http://schemas.microsoft.com/office/powerpoint/2010/main" xmlns="" val="418199872"/>
      </p:ext>
    </p:extLst>
  </p:cSld>
  <p:clrMapOvr>
    <a:masterClrMapping/>
  </p:clrMapOvr>
  <mc:AlternateContent xmlns:mc="http://schemas.openxmlformats.org/markup-compatibility/2006">
    <mc:Choice xmlns:p14="http://schemas.microsoft.com/office/powerpoint/2010/main" xmlns=""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heel(1)">
                                      <p:cBhvr>
                                        <p:cTn id="7" dur="2000"/>
                                        <p:tgtEl>
                                          <p:spTgt spid="3">
                                            <p:txEl>
                                              <p:pRg st="1" end="1"/>
                                            </p:txEl>
                                          </p:spTgt>
                                        </p:tgtEl>
                                      </p:cBhvr>
                                    </p:animEffect>
                                  </p:childTnLst>
                                </p:cTn>
                              </p:par>
                              <p:par>
                                <p:cTn id="8" presetID="21" presetClass="entr" presetSubtype="1"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wheel(1)">
                                      <p:cBhvr>
                                        <p:cTn id="10" dur="2000"/>
                                        <p:tgtEl>
                                          <p:spTgt spid="3">
                                            <p:txEl>
                                              <p:pRg st="2" end="2"/>
                                            </p:txEl>
                                          </p:spTgt>
                                        </p:tgtEl>
                                      </p:cBhvr>
                                    </p:animEffect>
                                  </p:childTnLst>
                                </p:cTn>
                              </p:par>
                              <p:par>
                                <p:cTn id="11" presetID="21" presetClass="entr" presetSubtype="1"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wheel(1)">
                                      <p:cBhvr>
                                        <p:cTn id="13" dur="2000"/>
                                        <p:tgtEl>
                                          <p:spTgt spid="3">
                                            <p:txEl>
                                              <p:pRg st="3" end="3"/>
                                            </p:txEl>
                                          </p:spTgt>
                                        </p:tgtEl>
                                      </p:cBhvr>
                                    </p:animEffect>
                                  </p:childTnLst>
                                </p:cTn>
                              </p:par>
                              <p:par>
                                <p:cTn id="14" presetID="21" presetClass="entr" presetSubtype="1" fill="hold"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wheel(1)">
                                      <p:cBhvr>
                                        <p:cTn id="16"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xmlns="" val="155478590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solidFill>
                  <a:prstClr val="white"/>
                </a:solidFill>
                <a:cs typeface="Arial" pitchFamily="34" charset="0"/>
              </a:rPr>
              <a:pPr/>
              <a:t>26</a:t>
            </a:fld>
            <a:endParaRPr lang="en-US" dirty="0" smtClean="0">
              <a:solidFill>
                <a:prstClr val="white"/>
              </a:solidFill>
              <a:cs typeface="Arial" pitchFamily="34" charset="0"/>
            </a:endParaRPr>
          </a:p>
        </p:txBody>
      </p:sp>
      <p:sp>
        <p:nvSpPr>
          <p:cNvPr id="6146" name="Title 4"/>
          <p:cNvSpPr>
            <a:spLocks noGrp="1"/>
          </p:cNvSpPr>
          <p:nvPr>
            <p:ph type="ctrTitle"/>
          </p:nvPr>
        </p:nvSpPr>
        <p:spPr>
          <a:xfrm>
            <a:off x="762000" y="2362200"/>
            <a:ext cx="8420100" cy="1241425"/>
          </a:xfrm>
        </p:spPr>
        <p:txBody>
          <a:bodyPr/>
          <a:lstStyle/>
          <a:p>
            <a:pPr eaLnBrk="1" hangingPunct="1"/>
            <a:r>
              <a:rPr lang="ar-SA" sz="7200" spc="-150" dirty="0" smtClean="0">
                <a:solidFill>
                  <a:srgbClr val="376092"/>
                </a:solidFill>
                <a:latin typeface="ae_AlMateen" pitchFamily="2" charset="-78"/>
                <a:cs typeface="ae_AlMateen" pitchFamily="2" charset="-78"/>
              </a:rPr>
              <a:t>عنوان المحاضرة    </a:t>
            </a:r>
            <a:endParaRPr lang="en-US" sz="6600"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indent="457200">
              <a:lnSpc>
                <a:spcPct val="115000"/>
              </a:lnSpc>
              <a:spcAft>
                <a:spcPts val="1000"/>
              </a:spcAft>
            </a:pPr>
            <a:r>
              <a:rPr lang="ar-SA" sz="2800" b="1" dirty="0" smtClean="0">
                <a:solidFill>
                  <a:srgbClr val="FF0000"/>
                </a:solidFill>
                <a:ea typeface="Calibri"/>
                <a:cs typeface="Arial"/>
              </a:rPr>
              <a:t>الفصل الأول</a:t>
            </a:r>
          </a:p>
          <a:p>
            <a:pPr indent="457200">
              <a:lnSpc>
                <a:spcPct val="115000"/>
              </a:lnSpc>
              <a:spcAft>
                <a:spcPts val="1000"/>
              </a:spcAft>
            </a:pPr>
            <a:r>
              <a:rPr lang="ar-SA" sz="6000" b="1" dirty="0" smtClean="0">
                <a:solidFill>
                  <a:srgbClr val="FF0000"/>
                </a:solidFill>
                <a:ea typeface="Calibri"/>
                <a:cs typeface="Arial"/>
              </a:rPr>
              <a:t> المحاضرة الثالثة </a:t>
            </a:r>
            <a:endParaRPr lang="en-US" sz="6000" b="1" dirty="0">
              <a:solidFill>
                <a:srgbClr val="FF0000"/>
              </a:solidFill>
              <a:ea typeface="Calibri"/>
              <a:cs typeface="Arial"/>
            </a:endParaRPr>
          </a:p>
        </p:txBody>
      </p:sp>
    </p:spTree>
    <p:extLst>
      <p:ext uri="{BB962C8B-B14F-4D97-AF65-F5344CB8AC3E}">
        <p14:creationId xmlns:p14="http://schemas.microsoft.com/office/powerpoint/2010/main" xmlns="" val="1331745252"/>
      </p:ext>
    </p:extLst>
  </p:cSld>
  <p:clrMapOvr>
    <a:masterClrMapping/>
  </p:clrMapOvr>
  <p:transition spd="slow">
    <p:push dir="u"/>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9318" y="0"/>
            <a:ext cx="9906000" cy="1581955"/>
          </a:xfrm>
          <a:solidFill>
            <a:srgbClr val="FFFF00"/>
          </a:solidFill>
        </p:spPr>
        <p:txBody>
          <a:bodyPr/>
          <a:lstStyle/>
          <a:p>
            <a:r>
              <a:rPr lang="ar-SA" dirty="0" smtClean="0"/>
              <a:t>    </a:t>
            </a:r>
            <a:r>
              <a:rPr lang="ar-SA" dirty="0" smtClean="0">
                <a:solidFill>
                  <a:srgbClr val="FF0000"/>
                </a:solidFill>
              </a:rPr>
              <a:t>العوامل التي أدت الى عدم اشباع احتياجات افراد                            المجتمع </a:t>
            </a:r>
            <a:endParaRPr lang="ar-SA" dirty="0">
              <a:solidFill>
                <a:srgbClr val="FF0000"/>
              </a:solidFill>
            </a:endParaRPr>
          </a:p>
        </p:txBody>
      </p:sp>
      <p:sp>
        <p:nvSpPr>
          <p:cNvPr id="3" name="عنصر نائب للمحتوى 2"/>
          <p:cNvSpPr>
            <a:spLocks noGrp="1"/>
          </p:cNvSpPr>
          <p:nvPr>
            <p:ph idx="1"/>
          </p:nvPr>
        </p:nvSpPr>
        <p:spPr/>
        <p:txBody>
          <a:bodyPr/>
          <a:lstStyle/>
          <a:p>
            <a:r>
              <a:rPr lang="ar-SA" dirty="0" smtClean="0"/>
              <a:t>1.عوامل ذاتية </a:t>
            </a:r>
          </a:p>
          <a:p>
            <a:r>
              <a:rPr lang="ar-SA" dirty="0" smtClean="0"/>
              <a:t>2.عوامل اسرية </a:t>
            </a:r>
          </a:p>
          <a:p>
            <a:r>
              <a:rPr lang="ar-SA" dirty="0" smtClean="0"/>
              <a:t>3.عوامل اجتماعية </a:t>
            </a:r>
          </a:p>
          <a:p>
            <a:r>
              <a:rPr lang="ar-SA" dirty="0" smtClean="0"/>
              <a:t>4.عوامل بيئية </a:t>
            </a:r>
          </a:p>
          <a:p>
            <a:r>
              <a:rPr lang="ar-SA" dirty="0" smtClean="0"/>
              <a:t>5.عوامل مجتمعية </a:t>
            </a:r>
            <a:endParaRPr lang="ar-SA" dirty="0"/>
          </a:p>
        </p:txBody>
      </p:sp>
      <p:sp>
        <p:nvSpPr>
          <p:cNvPr id="6" name="سهم منحني 5"/>
          <p:cNvSpPr/>
          <p:nvPr/>
        </p:nvSpPr>
        <p:spPr>
          <a:xfrm rot="5400000">
            <a:off x="6771132" y="239268"/>
            <a:ext cx="661416" cy="2011680"/>
          </a:xfrm>
          <a:prstGeom prst="bentArrow">
            <a:avLst>
              <a:gd name="adj1" fmla="val 26583"/>
              <a:gd name="adj2" fmla="val 25000"/>
              <a:gd name="adj3" fmla="val 25000"/>
              <a:gd name="adj4" fmla="val 43750"/>
            </a:avLst>
          </a:prstGeom>
          <a:solidFill>
            <a:srgbClr val="3B84AF"/>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solidFill>
                <a:schemeClr val="tx1"/>
              </a:solidFill>
            </a:endParaRPr>
          </a:p>
        </p:txBody>
      </p:sp>
    </p:spTree>
    <p:extLst>
      <p:ext uri="{BB962C8B-B14F-4D97-AF65-F5344CB8AC3E}">
        <p14:creationId xmlns:p14="http://schemas.microsoft.com/office/powerpoint/2010/main" xmlns="" val="1916266153"/>
      </p:ext>
    </p:extLst>
  </p:cSld>
  <p:clrMapOvr>
    <a:masterClrMapping/>
  </p:clrMapOvr>
  <mc:AlternateContent xmlns:mc="http://schemas.openxmlformats.org/markup-compatibility/2006">
    <mc:Choice xmlns:p14="http://schemas.microsoft.com/office/powerpoint/2010/main" xmlns="" Requires="p14">
      <p:transition spd="slow" p14:dur="2500">
        <p:checker/>
      </p:transition>
    </mc:Choice>
    <mc:Fallback>
      <p:transition spd="slow">
        <p:checker/>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447800"/>
          </a:xfrm>
          <a:solidFill>
            <a:srgbClr val="FFFF00"/>
          </a:solidFill>
        </p:spPr>
        <p:txBody>
          <a:bodyPr/>
          <a:lstStyle/>
          <a:p>
            <a:r>
              <a:rPr lang="ar-SA" dirty="0" smtClean="0">
                <a:solidFill>
                  <a:srgbClr val="FF0000"/>
                </a:solidFill>
              </a:rPr>
              <a:t>    الأسباب التي أدت الى المشكلات الاجتماعية   </a:t>
            </a:r>
            <a:endParaRPr lang="ar-SA" dirty="0">
              <a:solidFill>
                <a:srgbClr val="FF0000"/>
              </a:solidFill>
            </a:endParaRPr>
          </a:p>
        </p:txBody>
      </p:sp>
      <p:sp>
        <p:nvSpPr>
          <p:cNvPr id="3" name="عنصر نائب للمحتوى 2"/>
          <p:cNvSpPr>
            <a:spLocks noGrp="1"/>
          </p:cNvSpPr>
          <p:nvPr>
            <p:ph idx="1"/>
          </p:nvPr>
        </p:nvSpPr>
        <p:spPr/>
        <p:txBody>
          <a:bodyPr/>
          <a:lstStyle/>
          <a:p>
            <a:pPr marL="0" indent="0">
              <a:lnSpc>
                <a:spcPct val="150000"/>
              </a:lnSpc>
            </a:pPr>
            <a:r>
              <a:rPr lang="en-US" dirty="0" smtClean="0"/>
              <a:t>  </a:t>
            </a:r>
            <a:r>
              <a:rPr lang="ar-SA" dirty="0" smtClean="0"/>
              <a:t> * التقدم التكنولوجي واثره على المجتمعات  </a:t>
            </a:r>
          </a:p>
          <a:p>
            <a:pPr marL="0" indent="0">
              <a:lnSpc>
                <a:spcPct val="150000"/>
              </a:lnSpc>
            </a:pPr>
            <a:r>
              <a:rPr lang="ar-SA" dirty="0" smtClean="0"/>
              <a:t> * الانفتاح الشديد على المجتمعات الأخرى ونقل الثقافات المختلفة </a:t>
            </a:r>
          </a:p>
          <a:p>
            <a:pPr marL="0" indent="0">
              <a:lnSpc>
                <a:spcPct val="150000"/>
              </a:lnSpc>
            </a:pPr>
            <a:r>
              <a:rPr lang="ar-SA" dirty="0" smtClean="0"/>
              <a:t> * عدم ادراك وتفهم حاجات الشباب واشباعها </a:t>
            </a:r>
          </a:p>
          <a:p>
            <a:pPr marL="0" indent="0">
              <a:lnSpc>
                <a:spcPct val="150000"/>
              </a:lnSpc>
            </a:pPr>
            <a:r>
              <a:rPr lang="ar-SA" dirty="0" smtClean="0"/>
              <a:t> *الفجوة الثقافية بين الأجيال </a:t>
            </a:r>
            <a:endParaRPr lang="ar-SA" dirty="0"/>
          </a:p>
        </p:txBody>
      </p:sp>
      <p:sp>
        <p:nvSpPr>
          <p:cNvPr id="5" name="سهم منحني إلى الأعلى 4"/>
          <p:cNvSpPr/>
          <p:nvPr/>
        </p:nvSpPr>
        <p:spPr>
          <a:xfrm>
            <a:off x="914400" y="4495800"/>
            <a:ext cx="2209800" cy="1317434"/>
          </a:xfrm>
          <a:prstGeom prst="curvedUpArrow">
            <a:avLst>
              <a:gd name="adj1" fmla="val 15156"/>
              <a:gd name="adj2" fmla="val 50000"/>
              <a:gd name="adj3" fmla="val 27554"/>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solidFill>
                <a:schemeClr val="tx1"/>
              </a:solidFill>
            </a:endParaRPr>
          </a:p>
        </p:txBody>
      </p:sp>
    </p:spTree>
    <p:extLst>
      <p:ext uri="{BB962C8B-B14F-4D97-AF65-F5344CB8AC3E}">
        <p14:creationId xmlns:p14="http://schemas.microsoft.com/office/powerpoint/2010/main" xmlns="" val="2304562838"/>
      </p:ext>
    </p:extLst>
  </p:cSld>
  <p:clrMapOvr>
    <a:masterClrMapping/>
  </p:clrMapOvr>
  <p:transition spd="slow">
    <p:push dir="u"/>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447800"/>
          </a:xfrm>
          <a:solidFill>
            <a:srgbClr val="FFFF00"/>
          </a:solidFill>
          <a:ln>
            <a:solidFill>
              <a:srgbClr val="FF0000"/>
            </a:solidFill>
          </a:ln>
        </p:spPr>
        <p:txBody>
          <a:bodyPr/>
          <a:lstStyle/>
          <a:p>
            <a:r>
              <a:rPr lang="ar-SA" dirty="0" smtClean="0">
                <a:solidFill>
                  <a:srgbClr val="FF0000"/>
                </a:solidFill>
              </a:rPr>
              <a:t>             حقائق لتفسير المشكلات الاجتماعية </a:t>
            </a:r>
            <a:endParaRPr lang="ar-SA" dirty="0">
              <a:solidFill>
                <a:srgbClr val="FF0000"/>
              </a:solidFill>
            </a:endParaRPr>
          </a:p>
        </p:txBody>
      </p:sp>
      <p:sp>
        <p:nvSpPr>
          <p:cNvPr id="3" name="عنصر نائب للمحتوى 2"/>
          <p:cNvSpPr>
            <a:spLocks noGrp="1"/>
          </p:cNvSpPr>
          <p:nvPr>
            <p:ph idx="1"/>
          </p:nvPr>
        </p:nvSpPr>
        <p:spPr>
          <a:xfrm>
            <a:off x="0" y="1475316"/>
            <a:ext cx="9753600" cy="4540989"/>
          </a:xfrm>
          <a:ln>
            <a:solidFill>
              <a:srgbClr val="FF0000"/>
            </a:solidFill>
          </a:ln>
        </p:spPr>
        <p:txBody>
          <a:bodyPr/>
          <a:lstStyle/>
          <a:p>
            <a:r>
              <a:rPr lang="ar-SA" dirty="0" smtClean="0"/>
              <a:t>  1) مقاييس المشكلة الاجتماعية.</a:t>
            </a:r>
          </a:p>
          <a:p>
            <a:r>
              <a:rPr lang="ar-SA" dirty="0" smtClean="0"/>
              <a:t>  </a:t>
            </a:r>
            <a:r>
              <a:rPr lang="ar-SA" b="1" dirty="0" smtClean="0">
                <a:ln w="10541" cmpd="sng">
                  <a:solidFill>
                    <a:schemeClr val="accent1">
                      <a:shade val="88000"/>
                      <a:satMod val="110000"/>
                    </a:schemeClr>
                  </a:solidFill>
                  <a:prstDash val="solid"/>
                </a:ln>
                <a:solidFill>
                  <a:srgbClr val="00B0F0"/>
                </a:solidFill>
              </a:rPr>
              <a:t>مثال</a:t>
            </a:r>
            <a:r>
              <a:rPr lang="ar-SA" dirty="0" smtClean="0">
                <a:solidFill>
                  <a:srgbClr val="00B0F0"/>
                </a:solidFill>
              </a:rPr>
              <a:t> </a:t>
            </a:r>
            <a:r>
              <a:rPr lang="ar-SA" b="1" dirty="0" smtClean="0">
                <a:ln w="24500" cmpd="dbl">
                  <a:solidFill>
                    <a:schemeClr val="accent2">
                      <a:shade val="85000"/>
                      <a:satMod val="155000"/>
                    </a:schemeClr>
                  </a:solidFill>
                  <a:prstDash val="solid"/>
                  <a:miter lim="800000"/>
                </a:ln>
                <a:solidFill>
                  <a:srgbClr val="00B0F0"/>
                </a:solidFill>
                <a:effectLst>
                  <a:outerShdw blurRad="38100" dist="38100" dir="7020000" algn="tl">
                    <a:srgbClr val="000000">
                      <a:alpha val="35000"/>
                    </a:srgbClr>
                  </a:outerShdw>
                </a:effectLst>
              </a:rPr>
              <a:t>.......... </a:t>
            </a:r>
          </a:p>
          <a:p>
            <a:r>
              <a:rPr lang="ar-SA" sz="2800" dirty="0" smtClean="0"/>
              <a:t>المجتمع السعودي يمارس نوع ما من السلوك م</a:t>
            </a:r>
            <a:r>
              <a:rPr lang="ar-SA" sz="2800" dirty="0" smtClean="0">
                <a:solidFill>
                  <a:prstClr val="black"/>
                </a:solidFill>
              </a:rPr>
              <a:t>عين ذو الصفة الاجتماعي فيما يتعلق بلباس الخارجي  للفرد أي خروج عنه من بعض المواطنين سوف يمثل خروج عن السلوك العام للمجتمع ولن يرتاح له الكثيرين وكذلك بالنسبة للفتاة السعودية </a:t>
            </a:r>
            <a:r>
              <a:rPr lang="ar-SA" sz="2400" dirty="0" smtClean="0">
                <a:solidFill>
                  <a:prstClr val="black"/>
                </a:solidFill>
              </a:rPr>
              <a:t>.</a:t>
            </a:r>
          </a:p>
          <a:p>
            <a:pPr lvl="0"/>
            <a:r>
              <a:rPr lang="ar-SA" dirty="0" smtClean="0"/>
              <a:t> 2</a:t>
            </a:r>
            <a:r>
              <a:rPr lang="ar-SA" dirty="0" smtClean="0">
                <a:solidFill>
                  <a:prstClr val="black"/>
                </a:solidFill>
              </a:rPr>
              <a:t>) </a:t>
            </a:r>
            <a:r>
              <a:rPr lang="ar-SA" dirty="0">
                <a:solidFill>
                  <a:prstClr val="black"/>
                </a:solidFill>
              </a:rPr>
              <a:t>الأصول الاجتماعية للمشكلات </a:t>
            </a:r>
          </a:p>
          <a:p>
            <a:pPr lvl="0"/>
            <a:r>
              <a:rPr lang="ar-SA" sz="2000" dirty="0">
                <a:solidFill>
                  <a:prstClr val="black"/>
                </a:solidFill>
              </a:rPr>
              <a:t> </a:t>
            </a:r>
            <a:r>
              <a:rPr lang="ar-SA" sz="2800" dirty="0">
                <a:solidFill>
                  <a:prstClr val="black"/>
                </a:solidFill>
              </a:rPr>
              <a:t>والمقصود هنا ان المجتمعات  نفسها هي المسؤولة عن هذا المشكلات </a:t>
            </a:r>
            <a:r>
              <a:rPr lang="ar-SA" sz="2800" dirty="0" smtClean="0">
                <a:solidFill>
                  <a:prstClr val="black"/>
                </a:solidFill>
              </a:rPr>
              <a:t>بطريقة </a:t>
            </a:r>
            <a:r>
              <a:rPr lang="ar-SA" sz="2800" dirty="0">
                <a:solidFill>
                  <a:prstClr val="black"/>
                </a:solidFill>
              </a:rPr>
              <a:t>او </a:t>
            </a:r>
            <a:r>
              <a:rPr lang="ar-SA" sz="2800" dirty="0" smtClean="0">
                <a:solidFill>
                  <a:prstClr val="black"/>
                </a:solidFill>
              </a:rPr>
              <a:t>أخرى. </a:t>
            </a:r>
            <a:endParaRPr lang="ar-SA" sz="2000" dirty="0">
              <a:solidFill>
                <a:prstClr val="black"/>
              </a:solidFill>
            </a:endParaRPr>
          </a:p>
          <a:p>
            <a:endParaRPr lang="ar-SA" dirty="0" smtClean="0"/>
          </a:p>
          <a:p>
            <a:r>
              <a:rPr lang="ar-SA" dirty="0" smtClean="0"/>
              <a:t>  </a:t>
            </a:r>
            <a:endParaRPr lang="ar-SA" dirty="0"/>
          </a:p>
        </p:txBody>
      </p:sp>
      <p:sp>
        <p:nvSpPr>
          <p:cNvPr id="9" name="سهم مخطط إلى اليمين 8"/>
          <p:cNvSpPr/>
          <p:nvPr/>
        </p:nvSpPr>
        <p:spPr>
          <a:xfrm rot="5400000">
            <a:off x="7610856" y="734653"/>
            <a:ext cx="978406" cy="502920"/>
          </a:xfrm>
          <a:prstGeom prst="stripedRigh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solidFill>
                <a:srgbClr val="0070C0"/>
              </a:solidFill>
            </a:endParaRPr>
          </a:p>
        </p:txBody>
      </p:sp>
    </p:spTree>
    <p:extLst>
      <p:ext uri="{BB962C8B-B14F-4D97-AF65-F5344CB8AC3E}">
        <p14:creationId xmlns:p14="http://schemas.microsoft.com/office/powerpoint/2010/main" xmlns="" val="15694668"/>
      </p:ext>
    </p:extLst>
  </p:cSld>
  <p:clrMapOvr>
    <a:masterClrMapping/>
  </p:clrMapOvr>
  <mc:AlternateContent xmlns:mc="http://schemas.openxmlformats.org/markup-compatibility/2006">
    <mc:Choice xmlns:p14="http://schemas.microsoft.com/office/powerpoint/2010/main" xmlns="" Requires="p14">
      <p:transition spd="slow" p14:dur="3000">
        <p14:shred/>
      </p:transition>
    </mc:Choice>
    <mc:Fallback>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371600"/>
          </a:xfrm>
          <a:solidFill>
            <a:srgbClr val="FFFF00"/>
          </a:solidFill>
        </p:spPr>
        <p:txBody>
          <a:bodyPr/>
          <a:lstStyle/>
          <a:p>
            <a:r>
              <a:rPr lang="ar-SA" dirty="0" smtClean="0">
                <a:solidFill>
                  <a:srgbClr val="FF0000"/>
                </a:solidFill>
              </a:rPr>
              <a:t>   تابع       حقائق </a:t>
            </a:r>
            <a:r>
              <a:rPr lang="ar-SA" dirty="0">
                <a:solidFill>
                  <a:srgbClr val="FF0000"/>
                </a:solidFill>
              </a:rPr>
              <a:t>لتفسير المشكلات الاجتماعية </a:t>
            </a:r>
            <a:endParaRPr lang="ar-SA" dirty="0"/>
          </a:p>
        </p:txBody>
      </p:sp>
      <p:sp>
        <p:nvSpPr>
          <p:cNvPr id="3" name="عنصر نائب للمحتوى 2"/>
          <p:cNvSpPr>
            <a:spLocks noGrp="1"/>
          </p:cNvSpPr>
          <p:nvPr>
            <p:ph idx="1"/>
          </p:nvPr>
        </p:nvSpPr>
        <p:spPr>
          <a:xfrm>
            <a:off x="495300" y="1447800"/>
            <a:ext cx="9105900" cy="4678363"/>
          </a:xfrm>
        </p:spPr>
        <p:txBody>
          <a:bodyPr/>
          <a:lstStyle/>
          <a:p>
            <a:r>
              <a:rPr lang="ar-SA" dirty="0" smtClean="0"/>
              <a:t>3)المشكلات الاجتماعية الظاهرة والكامنة </a:t>
            </a:r>
          </a:p>
          <a:p>
            <a:r>
              <a:rPr lang="ar-SA" dirty="0">
                <a:solidFill>
                  <a:prstClr val="black"/>
                </a:solidFill>
              </a:rPr>
              <a:t> </a:t>
            </a:r>
            <a:r>
              <a:rPr lang="ar-SA" b="1" dirty="0">
                <a:ln w="10541" cmpd="sng">
                  <a:solidFill>
                    <a:srgbClr val="72A376">
                      <a:shade val="88000"/>
                      <a:satMod val="110000"/>
                    </a:srgbClr>
                  </a:solidFill>
                  <a:prstDash val="solid"/>
                </a:ln>
                <a:solidFill>
                  <a:srgbClr val="00B0F0"/>
                </a:solidFill>
              </a:rPr>
              <a:t>مثال</a:t>
            </a:r>
            <a:r>
              <a:rPr lang="ar-SA" dirty="0">
                <a:solidFill>
                  <a:srgbClr val="00B0F0"/>
                </a:solidFill>
              </a:rPr>
              <a:t> </a:t>
            </a:r>
            <a:r>
              <a:rPr lang="ar-SA" b="1" dirty="0" smtClean="0">
                <a:ln w="24500" cmpd="dbl">
                  <a:solidFill>
                    <a:srgbClr val="B0CCB0">
                      <a:shade val="85000"/>
                      <a:satMod val="155000"/>
                    </a:srgbClr>
                  </a:solidFill>
                  <a:prstDash val="solid"/>
                  <a:miter lim="800000"/>
                </a:ln>
                <a:solidFill>
                  <a:srgbClr val="00B0F0"/>
                </a:solidFill>
                <a:effectLst>
                  <a:outerShdw blurRad="38100" dist="38100" dir="7020000" algn="tl">
                    <a:srgbClr val="000000">
                      <a:alpha val="35000"/>
                    </a:srgbClr>
                  </a:outerShdw>
                </a:effectLst>
              </a:rPr>
              <a:t>..........</a:t>
            </a:r>
          </a:p>
          <a:p>
            <a:r>
              <a:rPr lang="ar-SA" dirty="0" smtClean="0"/>
              <a:t>مشكلة المخدرات من المشكلات الظاهرة في المجتمعات التي يحاول جاهد القضاء عليها وهناك أيضا مشكلة تقليد الشباب للأفلام والمسلسلات التلفزيونية كسرقة السيارات والسطو على المنازل </a:t>
            </a:r>
          </a:p>
          <a:p>
            <a:r>
              <a:rPr lang="ar-SA" dirty="0" smtClean="0"/>
              <a:t>4)تصورات الناس وقناعاتهم عن المشكلة الاجتماعية </a:t>
            </a:r>
          </a:p>
          <a:p>
            <a:r>
              <a:rPr lang="ar-SA" dirty="0" smtClean="0"/>
              <a:t>عملية اختلاف مجموعة من افراد المجتمع مع تصرف او موقف معين يخالف حسب آرائهم عادات وقيم ومبادئ مجتمعهم . </a:t>
            </a:r>
            <a:endParaRPr lang="ar-SA" dirty="0"/>
          </a:p>
        </p:txBody>
      </p:sp>
      <p:sp>
        <p:nvSpPr>
          <p:cNvPr id="4" name="سهم إلى اليسار 3"/>
          <p:cNvSpPr/>
          <p:nvPr/>
        </p:nvSpPr>
        <p:spPr>
          <a:xfrm>
            <a:off x="7632192" y="507749"/>
            <a:ext cx="978408" cy="484632"/>
          </a:xfrm>
          <a:prstGeom prst="lef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Tree>
    <p:extLst>
      <p:ext uri="{BB962C8B-B14F-4D97-AF65-F5344CB8AC3E}">
        <p14:creationId xmlns:p14="http://schemas.microsoft.com/office/powerpoint/2010/main" xmlns="" val="3119880832"/>
      </p:ext>
    </p:extLst>
  </p:cSld>
  <p:clrMapOvr>
    <a:masterClrMapping/>
  </p:clrMapOvr>
  <mc:AlternateContent xmlns:mc="http://schemas.openxmlformats.org/markup-compatibility/2006">
    <mc:Choice xmlns:p14="http://schemas.microsoft.com/office/powerpoint/2010/main" xmlns="" Requires="p14">
      <p:transition spd="slow" p14:dur="1200">
        <p14:flip dir="r"/>
      </p:transition>
    </mc:Choice>
    <mc:Fallback>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447800"/>
          </a:xfrm>
          <a:solidFill>
            <a:srgbClr val="FFFF00"/>
          </a:solidFill>
        </p:spPr>
        <p:txBody>
          <a:bodyPr/>
          <a:lstStyle/>
          <a:p>
            <a:r>
              <a:rPr lang="ar-SA" dirty="0" smtClean="0"/>
              <a:t>               </a:t>
            </a:r>
            <a:r>
              <a:rPr lang="ar-SA" dirty="0" smtClean="0">
                <a:solidFill>
                  <a:srgbClr val="FF0000"/>
                </a:solidFill>
              </a:rPr>
              <a:t>نظريات تفسير المشكلات الاجتماعية </a:t>
            </a:r>
            <a:endParaRPr lang="ar-SA" dirty="0">
              <a:solidFill>
                <a:srgbClr val="FF0000"/>
              </a:solidFill>
            </a:endParaRPr>
          </a:p>
        </p:txBody>
      </p:sp>
      <p:sp>
        <p:nvSpPr>
          <p:cNvPr id="3" name="عنصر نائب للمحتوى 2"/>
          <p:cNvSpPr>
            <a:spLocks noGrp="1"/>
          </p:cNvSpPr>
          <p:nvPr>
            <p:ph idx="1"/>
          </p:nvPr>
        </p:nvSpPr>
        <p:spPr>
          <a:xfrm>
            <a:off x="196403" y="1447800"/>
            <a:ext cx="9677400" cy="4876800"/>
          </a:xfrm>
        </p:spPr>
        <p:txBody>
          <a:bodyPr/>
          <a:lstStyle/>
          <a:p>
            <a:r>
              <a:rPr lang="ar-SA" sz="2800" dirty="0" smtClean="0"/>
              <a:t>1- نظرية التفكك الاجتماعي : والمقصود بالتفكك الاجتماعي عبارة عن حالة جديدة للمجتمع يجد أفراده انفسهم لا يتقاسمون فيما بينهم نفس معايير السلوك التي كانوا يتقاسمها من قبل وان سلوكياتهم أصبحت مختلفة ومتباعدة  .</a:t>
            </a:r>
          </a:p>
          <a:p>
            <a:r>
              <a:rPr lang="ar-SA" sz="2800" dirty="0" smtClean="0"/>
              <a:t> 2- نظرية التغير الاجتماعي : التغير في أنماط التفاعل الاجتماعي داخل </a:t>
            </a:r>
            <a:endParaRPr lang="en-US" sz="2800" dirty="0" smtClean="0"/>
          </a:p>
          <a:p>
            <a:r>
              <a:rPr lang="ar-SA" sz="2800" dirty="0" smtClean="0"/>
              <a:t>المجتمع </a:t>
            </a:r>
            <a:r>
              <a:rPr lang="ar-SA" sz="2800" dirty="0" smtClean="0">
                <a:solidFill>
                  <a:srgbClr val="FF0000"/>
                </a:solidFill>
              </a:rPr>
              <a:t>مثل</a:t>
            </a:r>
            <a:r>
              <a:rPr lang="ar-SA" sz="2800" dirty="0" smtClean="0"/>
              <a:t> التغير في العادات والتقاليد واستخدام التكنولوجيا .</a:t>
            </a:r>
          </a:p>
          <a:p>
            <a:r>
              <a:rPr lang="ar-SA" sz="2800" dirty="0" smtClean="0"/>
              <a:t>3- نظرية صراع القيم الاجتماعية : هي من اخطر الصرعات وانه ليس من السهل ان </a:t>
            </a:r>
            <a:endParaRPr lang="en-US" sz="2800" dirty="0" smtClean="0"/>
          </a:p>
          <a:p>
            <a:r>
              <a:rPr lang="ar-SA" sz="2800" dirty="0" smtClean="0"/>
              <a:t>يتوصل المجتمع الى حلول حيث تعتبر كل جماعة انه هي على حق .</a:t>
            </a:r>
          </a:p>
          <a:p>
            <a:r>
              <a:rPr lang="ar-SA" sz="2800" dirty="0" smtClean="0"/>
              <a:t>4-نظرية الانحراف : وهو انشقاق مجموعة من افراد المجتمع من خلال تصرفات شاذة مخالفة للمجتمع .</a:t>
            </a:r>
          </a:p>
          <a:p>
            <a:r>
              <a:rPr lang="ar-SA" sz="2800" dirty="0" smtClean="0"/>
              <a:t>5-نظرية البناء الاجتماعي :وأصحاب هذه النظرية يرون ان المجتمع كلة مشكلة  </a:t>
            </a:r>
            <a:endParaRPr lang="ar-SA" sz="2800" dirty="0"/>
          </a:p>
        </p:txBody>
      </p:sp>
    </p:spTree>
    <p:extLst>
      <p:ext uri="{BB962C8B-B14F-4D97-AF65-F5344CB8AC3E}">
        <p14:creationId xmlns:p14="http://schemas.microsoft.com/office/powerpoint/2010/main" xmlns="" val="436685345"/>
      </p:ext>
    </p:extLst>
  </p:cSld>
  <p:clrMapOvr>
    <a:masterClrMapping/>
  </p:clrMapOvr>
  <p:transition spd="slow">
    <p:push dir="u"/>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600200"/>
          </a:xfrm>
          <a:solidFill>
            <a:srgbClr val="FFFF00"/>
          </a:solidFill>
          <a:ln>
            <a:solidFill>
              <a:srgbClr val="FF0000"/>
            </a:solidFill>
          </a:ln>
        </p:spPr>
        <p:txBody>
          <a:bodyPr/>
          <a:lstStyle/>
          <a:p>
            <a:r>
              <a:rPr lang="ar-SA" b="1" dirty="0" smtClean="0">
                <a:ln w="17780" cmpd="sng">
                  <a:solidFill>
                    <a:srgbClr val="FFFFFF"/>
                  </a:solidFill>
                  <a:prstDash val="solid"/>
                  <a:miter lim="800000"/>
                </a:ln>
                <a:solidFill>
                  <a:srgbClr val="00B0F0"/>
                </a:solidFill>
                <a:effectLst>
                  <a:outerShdw blurRad="50800" algn="tl" rotWithShape="0">
                    <a:srgbClr val="000000"/>
                  </a:outerShdw>
                </a:effectLst>
              </a:rPr>
              <a:t>      </a:t>
            </a:r>
            <a:br>
              <a:rPr lang="ar-SA" b="1" dirty="0" smtClean="0">
                <a:ln w="17780" cmpd="sng">
                  <a:solidFill>
                    <a:srgbClr val="FFFFFF"/>
                  </a:solidFill>
                  <a:prstDash val="solid"/>
                  <a:miter lim="800000"/>
                </a:ln>
                <a:solidFill>
                  <a:srgbClr val="00B0F0"/>
                </a:solidFill>
                <a:effectLst>
                  <a:outerShdw blurRad="50800" algn="tl" rotWithShape="0">
                    <a:srgbClr val="000000"/>
                  </a:outerShdw>
                </a:effectLst>
              </a:rPr>
            </a:br>
            <a:r>
              <a:rPr lang="ar-SA" b="1" dirty="0">
                <a:ln w="17780" cmpd="sng">
                  <a:solidFill>
                    <a:srgbClr val="FFFFFF"/>
                  </a:solidFill>
                  <a:prstDash val="solid"/>
                  <a:miter lim="800000"/>
                </a:ln>
                <a:solidFill>
                  <a:srgbClr val="00B0F0"/>
                </a:solidFill>
                <a:effectLst>
                  <a:outerShdw blurRad="50800" algn="tl" rotWithShape="0">
                    <a:srgbClr val="000000"/>
                  </a:outerShdw>
                </a:effectLst>
              </a:rPr>
              <a:t> </a:t>
            </a:r>
            <a:r>
              <a:rPr lang="ar-SA" b="1" dirty="0" smtClean="0">
                <a:ln w="17780" cmpd="sng">
                  <a:solidFill>
                    <a:srgbClr val="FFFFFF"/>
                  </a:solidFill>
                  <a:prstDash val="solid"/>
                  <a:miter lim="800000"/>
                </a:ln>
                <a:solidFill>
                  <a:srgbClr val="00B0F0"/>
                </a:solidFill>
                <a:effectLst>
                  <a:outerShdw blurRad="50800" algn="tl" rotWithShape="0">
                    <a:srgbClr val="000000"/>
                  </a:outerShdw>
                </a:effectLst>
              </a:rPr>
              <a:t>    خلاصة</a:t>
            </a:r>
            <a:r>
              <a:rPr lang="ar-SA" dirty="0" smtClean="0"/>
              <a:t>  </a:t>
            </a:r>
            <a:r>
              <a:rPr lang="ar-SA" dirty="0" smtClean="0">
                <a:solidFill>
                  <a:srgbClr val="FF0000"/>
                </a:solidFill>
              </a:rPr>
              <a:t>لنظريات تفسير المشكلات الاجتماعية     </a:t>
            </a:r>
            <a:endParaRPr lang="ar-SA" dirty="0"/>
          </a:p>
        </p:txBody>
      </p:sp>
      <p:sp>
        <p:nvSpPr>
          <p:cNvPr id="3" name="عنصر نائب للمحتوى 2"/>
          <p:cNvSpPr>
            <a:spLocks noGrp="1"/>
          </p:cNvSpPr>
          <p:nvPr>
            <p:ph idx="1"/>
          </p:nvPr>
        </p:nvSpPr>
        <p:spPr/>
        <p:txBody>
          <a:bodyPr/>
          <a:lstStyle/>
          <a:p>
            <a:r>
              <a:rPr lang="ar-SA" dirty="0" smtClean="0"/>
              <a:t>بعد استعراض النظريات السابقة يمكن القول بان المشكلة الاجتماعية</a:t>
            </a:r>
          </a:p>
          <a:p>
            <a:r>
              <a:rPr lang="ar-SA" dirty="0" smtClean="0"/>
              <a:t>لا يمكن لا يمكن ارجاعها الى سبب واحد وبالتالي لا يمكن تفسيرها حسب نظرية واحدة لأنه امر معقد وبالغ التعقيد</a:t>
            </a:r>
          </a:p>
          <a:p>
            <a:r>
              <a:rPr lang="ar-SA" dirty="0">
                <a:solidFill>
                  <a:prstClr val="black"/>
                </a:solidFill>
              </a:rPr>
              <a:t> </a:t>
            </a:r>
            <a:r>
              <a:rPr lang="ar-SA" b="1" dirty="0">
                <a:ln w="10541" cmpd="sng">
                  <a:solidFill>
                    <a:srgbClr val="72A376">
                      <a:shade val="88000"/>
                      <a:satMod val="110000"/>
                    </a:srgbClr>
                  </a:solidFill>
                  <a:prstDash val="solid"/>
                </a:ln>
                <a:solidFill>
                  <a:srgbClr val="00B0F0"/>
                </a:solidFill>
              </a:rPr>
              <a:t>مثال</a:t>
            </a:r>
            <a:r>
              <a:rPr lang="ar-SA" dirty="0">
                <a:solidFill>
                  <a:srgbClr val="00B0F0"/>
                </a:solidFill>
              </a:rPr>
              <a:t> </a:t>
            </a:r>
            <a:r>
              <a:rPr lang="ar-SA" b="1" dirty="0">
                <a:ln w="24500" cmpd="dbl">
                  <a:solidFill>
                    <a:srgbClr val="B0CCB0">
                      <a:shade val="85000"/>
                      <a:satMod val="155000"/>
                    </a:srgbClr>
                  </a:solidFill>
                  <a:prstDash val="solid"/>
                  <a:miter lim="800000"/>
                </a:ln>
                <a:solidFill>
                  <a:srgbClr val="00B0F0"/>
                </a:solidFill>
                <a:effectLst>
                  <a:outerShdw blurRad="38100" dist="38100" dir="7020000" algn="tl">
                    <a:srgbClr val="000000">
                      <a:alpha val="35000"/>
                    </a:srgbClr>
                  </a:outerShdw>
                </a:effectLst>
              </a:rPr>
              <a:t>.......... </a:t>
            </a:r>
            <a:r>
              <a:rPr lang="ar-SA" dirty="0" smtClean="0"/>
              <a:t> فمن الممكن ان ننظر الى مشكلة وتوحي لنا من الخارج بان سببها هو التفكك الاجتماعي وعند التعمق نجد انه التغير الاجتماعي .وعلية يجب عدم تقيد انفسنا بنظرية واحدة عند محاولة تفسير مشكلة اجتماعية معينة . </a:t>
            </a:r>
            <a:endParaRPr lang="ar-SA" dirty="0"/>
          </a:p>
        </p:txBody>
      </p:sp>
    </p:spTree>
    <p:extLst>
      <p:ext uri="{BB962C8B-B14F-4D97-AF65-F5344CB8AC3E}">
        <p14:creationId xmlns:p14="http://schemas.microsoft.com/office/powerpoint/2010/main" xmlns="" val="672078188"/>
      </p:ext>
    </p:extLst>
  </p:cSld>
  <p:clrMapOvr>
    <a:masterClrMapping/>
  </p:clrMapOvr>
  <p:transition spd="slow">
    <p:wheel spokes="1"/>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xmlns="" val="155478590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solidFill>
                  <a:prstClr val="white"/>
                </a:solidFill>
                <a:cs typeface="Arial" pitchFamily="34" charset="0"/>
              </a:rPr>
              <a:pPr/>
              <a:t>34</a:t>
            </a:fld>
            <a:endParaRPr lang="en-US" dirty="0" smtClean="0">
              <a:solidFill>
                <a:prstClr val="white"/>
              </a:solidFill>
              <a:cs typeface="Arial" pitchFamily="34" charset="0"/>
            </a:endParaRPr>
          </a:p>
        </p:txBody>
      </p:sp>
      <p:sp>
        <p:nvSpPr>
          <p:cNvPr id="6146" name="Title 4"/>
          <p:cNvSpPr>
            <a:spLocks noGrp="1"/>
          </p:cNvSpPr>
          <p:nvPr>
            <p:ph type="ctrTitle"/>
          </p:nvPr>
        </p:nvSpPr>
        <p:spPr>
          <a:xfrm>
            <a:off x="762000" y="2362200"/>
            <a:ext cx="8420100" cy="1241425"/>
          </a:xfrm>
        </p:spPr>
        <p:txBody>
          <a:bodyPr/>
          <a:lstStyle/>
          <a:p>
            <a:pPr eaLnBrk="1" hangingPunct="1"/>
            <a:r>
              <a:rPr lang="ar-SA" sz="7200" spc="-150" dirty="0" smtClean="0">
                <a:solidFill>
                  <a:srgbClr val="376092"/>
                </a:solidFill>
                <a:latin typeface="ae_AlMateen" pitchFamily="2" charset="-78"/>
                <a:cs typeface="ae_AlMateen" pitchFamily="2" charset="-78"/>
              </a:rPr>
              <a:t>عنوان المحاضرة    </a:t>
            </a:r>
            <a:endParaRPr lang="en-US" sz="6600"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indent="457200">
              <a:lnSpc>
                <a:spcPct val="115000"/>
              </a:lnSpc>
              <a:spcAft>
                <a:spcPts val="1000"/>
              </a:spcAft>
            </a:pPr>
            <a:r>
              <a:rPr lang="ar-SA" sz="2800" b="1" dirty="0" smtClean="0">
                <a:solidFill>
                  <a:srgbClr val="FF0000"/>
                </a:solidFill>
                <a:ea typeface="Calibri"/>
                <a:cs typeface="Arial"/>
              </a:rPr>
              <a:t>الفصل الأول </a:t>
            </a:r>
            <a:endParaRPr lang="en-US" sz="2800" b="1" dirty="0" smtClean="0">
              <a:solidFill>
                <a:srgbClr val="FF0000"/>
              </a:solidFill>
              <a:ea typeface="Calibri"/>
              <a:cs typeface="Arial"/>
            </a:endParaRPr>
          </a:p>
          <a:p>
            <a:pPr indent="457200">
              <a:lnSpc>
                <a:spcPct val="115000"/>
              </a:lnSpc>
              <a:spcAft>
                <a:spcPts val="1000"/>
              </a:spcAft>
            </a:pPr>
            <a:r>
              <a:rPr lang="ar-SA" sz="6000" b="1" dirty="0" smtClean="0">
                <a:solidFill>
                  <a:srgbClr val="FF0000"/>
                </a:solidFill>
                <a:ea typeface="Calibri"/>
                <a:cs typeface="Arial"/>
              </a:rPr>
              <a:t> المحاضرة الرابعة  </a:t>
            </a:r>
            <a:endParaRPr lang="en-US" sz="6000" b="1" dirty="0">
              <a:solidFill>
                <a:srgbClr val="FF0000"/>
              </a:solidFill>
              <a:ea typeface="Calibri"/>
              <a:cs typeface="Arial"/>
            </a:endParaRPr>
          </a:p>
        </p:txBody>
      </p:sp>
    </p:spTree>
    <p:extLst>
      <p:ext uri="{BB962C8B-B14F-4D97-AF65-F5344CB8AC3E}">
        <p14:creationId xmlns:p14="http://schemas.microsoft.com/office/powerpoint/2010/main" xmlns="" val="2436349397"/>
      </p:ext>
    </p:extLst>
  </p:cSld>
  <p:clrMapOvr>
    <a:masterClrMapping/>
  </p:clrMapOvr>
  <p:transition spd="slow">
    <p:push dir="u"/>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295400"/>
          </a:xfrm>
          <a:solidFill>
            <a:srgbClr val="FFFF00"/>
          </a:solidFill>
        </p:spPr>
        <p:txBody>
          <a:bodyPr/>
          <a:lstStyle/>
          <a:p>
            <a:r>
              <a:rPr lang="ar-SA" dirty="0" smtClean="0"/>
              <a:t>          </a:t>
            </a:r>
            <a:r>
              <a:rPr lang="ar-SA" dirty="0" smtClean="0">
                <a:solidFill>
                  <a:srgbClr val="FF0000"/>
                </a:solidFill>
              </a:rPr>
              <a:t>  كيفية  دراسة المشكلات الاجتماعية</a:t>
            </a:r>
            <a:endParaRPr lang="ar-SA" dirty="0">
              <a:solidFill>
                <a:srgbClr val="FF0000"/>
              </a:solidFill>
            </a:endParaRPr>
          </a:p>
        </p:txBody>
      </p:sp>
      <p:sp>
        <p:nvSpPr>
          <p:cNvPr id="3" name="عنصر نائب للمحتوى 2"/>
          <p:cNvSpPr>
            <a:spLocks noGrp="1"/>
          </p:cNvSpPr>
          <p:nvPr>
            <p:ph idx="1"/>
          </p:nvPr>
        </p:nvSpPr>
        <p:spPr>
          <a:xfrm>
            <a:off x="495300" y="1371600"/>
            <a:ext cx="9182100" cy="4754563"/>
          </a:xfrm>
        </p:spPr>
        <p:txBody>
          <a:bodyPr/>
          <a:lstStyle/>
          <a:p>
            <a:r>
              <a:rPr lang="ar-SA" sz="2800" dirty="0" smtClean="0"/>
              <a:t>قبل دراسة أي مشكلة اجتماعية يجب تحديد التالي </a:t>
            </a:r>
          </a:p>
          <a:p>
            <a:r>
              <a:rPr lang="ar-SA" sz="2800" dirty="0" smtClean="0"/>
              <a:t>1- تحديد القواعد والمعايير التي يقاس على أساسها السلوك الانحرافي </a:t>
            </a:r>
          </a:p>
          <a:p>
            <a:r>
              <a:rPr lang="ar-SA" sz="2800" dirty="0" smtClean="0"/>
              <a:t>2- تقدير الدرجة التي يمتثل فيها سكان المجتمع للقاعدة التي سوف تكون بمثابة المقياس </a:t>
            </a:r>
          </a:p>
          <a:p>
            <a:r>
              <a:rPr lang="ar-SA" sz="2800" dirty="0" smtClean="0"/>
              <a:t>3-دراسة السلوك الانحرافي في ضوء الموقف الذي حدث فيه  .</a:t>
            </a:r>
          </a:p>
          <a:p>
            <a:endParaRPr lang="ar-SA" sz="2800" dirty="0"/>
          </a:p>
          <a:p>
            <a:r>
              <a:rPr lang="ar-SA" sz="2800" dirty="0" smtClean="0"/>
              <a:t>في ضوء هذه الخطوات يصل الباحث الى وصف سليم للمشكلة بالإضافة لإنارة طريقة لحل المشكلة الاجتماعية او حماية المجتمع منها   </a:t>
            </a:r>
            <a:endParaRPr lang="ar-SA" sz="2800" dirty="0"/>
          </a:p>
        </p:txBody>
      </p:sp>
    </p:spTree>
    <p:extLst>
      <p:ext uri="{BB962C8B-B14F-4D97-AF65-F5344CB8AC3E}">
        <p14:creationId xmlns:p14="http://schemas.microsoft.com/office/powerpoint/2010/main" xmlns="" val="845794941"/>
      </p:ext>
    </p:extLst>
  </p:cSld>
  <p:clrMapOvr>
    <a:masterClrMapping/>
  </p:clrMapOvr>
  <p:transition spd="slow">
    <p:pull/>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600200"/>
          </a:xfrm>
          <a:solidFill>
            <a:srgbClr val="FFFF00"/>
          </a:solidFill>
        </p:spPr>
        <p:txBody>
          <a:bodyPr/>
          <a:lstStyle/>
          <a:p>
            <a:r>
              <a:rPr lang="ar-SA" dirty="0" smtClean="0"/>
              <a:t>              </a:t>
            </a:r>
            <a:r>
              <a:rPr lang="ar-SA" dirty="0" smtClean="0">
                <a:solidFill>
                  <a:srgbClr val="FF0000"/>
                </a:solidFill>
              </a:rPr>
              <a:t>اهم المداخل والأساليب</a:t>
            </a:r>
            <a:br>
              <a:rPr lang="ar-SA" dirty="0" smtClean="0">
                <a:solidFill>
                  <a:srgbClr val="FF0000"/>
                </a:solidFill>
              </a:rPr>
            </a:br>
            <a:r>
              <a:rPr lang="ar-SA" dirty="0" smtClean="0">
                <a:solidFill>
                  <a:srgbClr val="FF0000"/>
                </a:solidFill>
              </a:rPr>
              <a:t>            لدراسة المشكلة الاجتماعية </a:t>
            </a:r>
            <a:endParaRPr lang="ar-SA" dirty="0">
              <a:solidFill>
                <a:srgbClr val="FF0000"/>
              </a:solidFill>
            </a:endParaRPr>
          </a:p>
        </p:txBody>
      </p:sp>
      <p:sp>
        <p:nvSpPr>
          <p:cNvPr id="3" name="عنصر نائب للمحتوى 2"/>
          <p:cNvSpPr>
            <a:spLocks noGrp="1"/>
          </p:cNvSpPr>
          <p:nvPr>
            <p:ph idx="1"/>
          </p:nvPr>
        </p:nvSpPr>
        <p:spPr>
          <a:xfrm>
            <a:off x="0" y="1600200"/>
            <a:ext cx="9906000" cy="4648200"/>
          </a:xfrm>
        </p:spPr>
        <p:txBody>
          <a:bodyPr/>
          <a:lstStyle/>
          <a:p>
            <a:r>
              <a:rPr lang="en-US" dirty="0" smtClean="0"/>
              <a:t>  </a:t>
            </a:r>
            <a:r>
              <a:rPr lang="ar-SA" dirty="0" smtClean="0"/>
              <a:t>      الدين : </a:t>
            </a:r>
          </a:p>
          <a:p>
            <a:r>
              <a:rPr lang="en-US" dirty="0" smtClean="0"/>
              <a:t>  </a:t>
            </a:r>
            <a:r>
              <a:rPr lang="ar-SA" dirty="0" smtClean="0"/>
              <a:t>      القانون  </a:t>
            </a:r>
          </a:p>
          <a:p>
            <a:r>
              <a:rPr lang="en-US" dirty="0" smtClean="0"/>
              <a:t> </a:t>
            </a:r>
            <a:r>
              <a:rPr lang="ar-SA" dirty="0" smtClean="0"/>
              <a:t>      الصحافة     :</a:t>
            </a:r>
          </a:p>
          <a:p>
            <a:r>
              <a:rPr lang="en-US" dirty="0" smtClean="0"/>
              <a:t>      :</a:t>
            </a:r>
            <a:r>
              <a:rPr lang="ar-SA" dirty="0" smtClean="0"/>
              <a:t>     المدخل السيسيولوجي </a:t>
            </a:r>
          </a:p>
          <a:p>
            <a:r>
              <a:rPr lang="en-US" dirty="0" smtClean="0"/>
              <a:t>            </a:t>
            </a:r>
            <a:r>
              <a:rPr lang="ar-SA" dirty="0" smtClean="0"/>
              <a:t>            مستويات دراسة المشكلة الاجتماعية  </a:t>
            </a:r>
          </a:p>
          <a:p>
            <a:r>
              <a:rPr lang="ar-SA" dirty="0" smtClean="0"/>
              <a:t>           المستوى الوقائي </a:t>
            </a:r>
          </a:p>
          <a:p>
            <a:r>
              <a:rPr lang="ar-SA" dirty="0"/>
              <a:t> </a:t>
            </a:r>
            <a:r>
              <a:rPr lang="ar-SA" dirty="0" smtClean="0"/>
              <a:t>          المستوى العلاجي  </a:t>
            </a:r>
            <a:endParaRPr lang="ar-SA" dirty="0"/>
          </a:p>
        </p:txBody>
      </p:sp>
      <p:sp>
        <p:nvSpPr>
          <p:cNvPr id="4" name="شمس 3"/>
          <p:cNvSpPr/>
          <p:nvPr/>
        </p:nvSpPr>
        <p:spPr>
          <a:xfrm>
            <a:off x="9220200" y="1723681"/>
            <a:ext cx="533400" cy="381000"/>
          </a:xfrm>
          <a:prstGeom prst="sun">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9221577" y="2286000"/>
            <a:ext cx="554037" cy="4016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9239480" y="2830798"/>
            <a:ext cx="554037" cy="4016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9277121" y="3436516"/>
            <a:ext cx="554037" cy="4016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 name="سهم مسنن إلى اليمين 4"/>
          <p:cNvSpPr/>
          <p:nvPr/>
        </p:nvSpPr>
        <p:spPr>
          <a:xfrm rot="10800000">
            <a:off x="8730995" y="3981612"/>
            <a:ext cx="978408" cy="484632"/>
          </a:xfrm>
          <a:prstGeom prst="notchedRigh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3077" name="Picture 5"/>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932863" y="4648200"/>
            <a:ext cx="554037" cy="4016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078" name="Picture 6"/>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998744" y="5257800"/>
            <a:ext cx="554037" cy="4016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763321882"/>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447800"/>
          </a:xfrm>
          <a:solidFill>
            <a:srgbClr val="FFFF00"/>
          </a:solidFill>
        </p:spPr>
        <p:txBody>
          <a:bodyPr/>
          <a:lstStyle/>
          <a:p>
            <a:r>
              <a:rPr lang="ar-SA" dirty="0" smtClean="0">
                <a:solidFill>
                  <a:srgbClr val="FF0000"/>
                </a:solidFill>
              </a:rPr>
              <a:t>                         الصعوبات</a:t>
            </a:r>
            <a:br>
              <a:rPr lang="ar-SA" dirty="0" smtClean="0">
                <a:solidFill>
                  <a:srgbClr val="FF0000"/>
                </a:solidFill>
              </a:rPr>
            </a:br>
            <a:r>
              <a:rPr lang="ar-SA" dirty="0" smtClean="0">
                <a:solidFill>
                  <a:srgbClr val="FF0000"/>
                </a:solidFill>
              </a:rPr>
              <a:t>           التي تعترض حل المشكلة الاجتماعية </a:t>
            </a:r>
            <a:endParaRPr lang="ar-SA" dirty="0">
              <a:solidFill>
                <a:srgbClr val="FF0000"/>
              </a:solidFill>
            </a:endParaRPr>
          </a:p>
        </p:txBody>
      </p:sp>
      <p:sp>
        <p:nvSpPr>
          <p:cNvPr id="3" name="عنصر نائب للمحتوى 2"/>
          <p:cNvSpPr>
            <a:spLocks noGrp="1"/>
          </p:cNvSpPr>
          <p:nvPr>
            <p:ph idx="1"/>
          </p:nvPr>
        </p:nvSpPr>
        <p:spPr>
          <a:xfrm>
            <a:off x="838200" y="1524000"/>
            <a:ext cx="8915400" cy="4525963"/>
          </a:xfrm>
        </p:spPr>
        <p:txBody>
          <a:bodyPr/>
          <a:lstStyle/>
          <a:p>
            <a:r>
              <a:rPr lang="ar-SA" dirty="0" smtClean="0"/>
              <a:t>1</a:t>
            </a:r>
            <a:r>
              <a:rPr lang="ar-SA" sz="2800" dirty="0" smtClean="0"/>
              <a:t>- تعقد الموقف الاجتماعي </a:t>
            </a:r>
          </a:p>
          <a:p>
            <a:r>
              <a:rPr lang="ar-SA" sz="2800" dirty="0" smtClean="0"/>
              <a:t>2- صعوبة اجراء التجارب في العلوم الاجتماعية</a:t>
            </a:r>
          </a:p>
          <a:p>
            <a:r>
              <a:rPr lang="ar-SA" sz="2800" dirty="0" smtClean="0"/>
              <a:t>3- تعذر الوصول الى قوانين اجتماعية </a:t>
            </a:r>
          </a:p>
          <a:p>
            <a:r>
              <a:rPr lang="ar-SA" sz="2800" dirty="0" smtClean="0"/>
              <a:t>4- صعوبة تجنب الباحث للنواحي الذاتية </a:t>
            </a:r>
          </a:p>
          <a:p>
            <a:pPr marL="457200" indent="-457200">
              <a:buFont typeface="Arial" pitchFamily="34" charset="0"/>
              <a:buChar char="•"/>
            </a:pPr>
            <a:r>
              <a:rPr lang="ar-SA" sz="2800" dirty="0" smtClean="0"/>
              <a:t>خبراته وانتمائه الأيديولوجي </a:t>
            </a:r>
          </a:p>
          <a:p>
            <a:pPr marL="457200" indent="-457200">
              <a:buFont typeface="Arial" pitchFamily="34" charset="0"/>
              <a:buChar char="•"/>
            </a:pPr>
            <a:r>
              <a:rPr lang="ar-SA" sz="2800" dirty="0" smtClean="0"/>
              <a:t>*وضعة الطبقي </a:t>
            </a:r>
          </a:p>
          <a:p>
            <a:pPr marL="457200" indent="-457200">
              <a:buFont typeface="Arial" pitchFamily="34" charset="0"/>
              <a:buChar char="•"/>
            </a:pPr>
            <a:r>
              <a:rPr lang="ar-SA" sz="2800" dirty="0" smtClean="0"/>
              <a:t>*موقفة في المجتمع </a:t>
            </a:r>
          </a:p>
          <a:p>
            <a:pPr marL="457200" indent="-457200">
              <a:buFont typeface="Arial" pitchFamily="34" charset="0"/>
              <a:buChar char="•"/>
            </a:pPr>
            <a:r>
              <a:rPr lang="ar-SA" sz="2800" dirty="0" smtClean="0"/>
              <a:t> </a:t>
            </a:r>
          </a:p>
          <a:p>
            <a:pPr marL="457200" indent="-457200">
              <a:buFont typeface="Arial" pitchFamily="34" charset="0"/>
              <a:buChar char="•"/>
            </a:pPr>
            <a:endParaRPr lang="ar-SA" sz="2800" dirty="0"/>
          </a:p>
        </p:txBody>
      </p:sp>
    </p:spTree>
    <p:extLst>
      <p:ext uri="{BB962C8B-B14F-4D97-AF65-F5344CB8AC3E}">
        <p14:creationId xmlns:p14="http://schemas.microsoft.com/office/powerpoint/2010/main" xmlns="" val="396964414"/>
      </p:ext>
    </p:extLst>
  </p:cSld>
  <p:clrMapOvr>
    <a:masterClrMapping/>
  </p:clrMapOvr>
  <mc:AlternateContent xmlns:mc="http://schemas.openxmlformats.org/markup-compatibility/2006">
    <mc:Choice xmlns:p14="http://schemas.microsoft.com/office/powerpoint/2010/main" xmlns="" Requires="p14">
      <p:transition spd="slow" p14:dur="1400">
        <p14:ripple/>
      </p:transition>
    </mc:Choice>
    <mc:Fallback>
      <p:transition spd="slow">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371600"/>
          </a:xfrm>
          <a:solidFill>
            <a:srgbClr val="FFFF00"/>
          </a:solidFill>
        </p:spPr>
        <p:txBody>
          <a:bodyPr/>
          <a:lstStyle/>
          <a:p>
            <a:r>
              <a:rPr lang="ar-SA" dirty="0" smtClean="0">
                <a:solidFill>
                  <a:srgbClr val="FF0000"/>
                </a:solidFill>
              </a:rPr>
              <a:t> </a:t>
            </a:r>
            <a:r>
              <a:rPr lang="ar-SA" dirty="0">
                <a:solidFill>
                  <a:srgbClr val="FF0000"/>
                </a:solidFill>
              </a:rPr>
              <a:t>تابع</a:t>
            </a:r>
            <a:r>
              <a:rPr lang="ar-SA" dirty="0" smtClean="0">
                <a:solidFill>
                  <a:srgbClr val="FF0000"/>
                </a:solidFill>
              </a:rPr>
              <a:t>                  الصعوبات</a:t>
            </a:r>
            <a:r>
              <a:rPr lang="ar-SA" dirty="0">
                <a:solidFill>
                  <a:srgbClr val="FF0000"/>
                </a:solidFill>
              </a:rPr>
              <a:t/>
            </a:r>
            <a:br>
              <a:rPr lang="ar-SA" dirty="0">
                <a:solidFill>
                  <a:srgbClr val="FF0000"/>
                </a:solidFill>
              </a:rPr>
            </a:br>
            <a:r>
              <a:rPr lang="ar-SA" dirty="0">
                <a:solidFill>
                  <a:srgbClr val="FF0000"/>
                </a:solidFill>
              </a:rPr>
              <a:t>           التي تعترض حل المشكلة الاجتماعية</a:t>
            </a:r>
            <a:endParaRPr lang="ar-SA" dirty="0"/>
          </a:p>
        </p:txBody>
      </p:sp>
      <p:sp>
        <p:nvSpPr>
          <p:cNvPr id="3" name="عنصر نائب للمحتوى 2"/>
          <p:cNvSpPr>
            <a:spLocks noGrp="1"/>
          </p:cNvSpPr>
          <p:nvPr>
            <p:ph idx="1"/>
          </p:nvPr>
        </p:nvSpPr>
        <p:spPr/>
        <p:txBody>
          <a:bodyPr/>
          <a:lstStyle/>
          <a:p>
            <a:pPr marL="457200" lvl="0" indent="-457200">
              <a:buFont typeface="Arial" pitchFamily="34" charset="0"/>
              <a:buChar char="•"/>
            </a:pPr>
            <a:r>
              <a:rPr lang="ar-SA" sz="3600" dirty="0">
                <a:solidFill>
                  <a:prstClr val="black"/>
                </a:solidFill>
              </a:rPr>
              <a:t>5- </a:t>
            </a:r>
            <a:r>
              <a:rPr lang="ar-SA" dirty="0">
                <a:solidFill>
                  <a:prstClr val="black"/>
                </a:solidFill>
              </a:rPr>
              <a:t>استحالة دقة المقاييس </a:t>
            </a:r>
          </a:p>
          <a:p>
            <a:r>
              <a:rPr lang="ar-SA" dirty="0" smtClean="0"/>
              <a:t>6- بعض الانطباعات الخاطئة عن المشكلات الاجتماعية.</a:t>
            </a:r>
          </a:p>
          <a:p>
            <a:r>
              <a:rPr lang="ar-SA" dirty="0" smtClean="0"/>
              <a:t>7- عدم كفاية المعلومات عن بعض المشكلات </a:t>
            </a:r>
          </a:p>
          <a:p>
            <a:r>
              <a:rPr lang="ar-SA" dirty="0" smtClean="0"/>
              <a:t>8- صراع القيم والمصالح </a:t>
            </a:r>
          </a:p>
          <a:p>
            <a:r>
              <a:rPr lang="ar-SA" dirty="0" smtClean="0"/>
              <a:t>9- النقص في تكامل الحلول </a:t>
            </a:r>
            <a:endParaRPr lang="ar-SA"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781800" y="149779"/>
            <a:ext cx="1981200" cy="5492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163626659"/>
      </p:ext>
    </p:extLst>
  </p:cSld>
  <p:clrMapOvr>
    <a:masterClrMapping/>
  </p:clrMapOvr>
  <mc:AlternateContent xmlns:mc="http://schemas.openxmlformats.org/markup-compatibility/2006">
    <mc:Choice xmlns:p14="http://schemas.microsoft.com/office/powerpoint/2010/main" xmlns="" Requires="p14">
      <p:transition spd="slow" p14:dur="1200">
        <p14:prism/>
      </p:transition>
    </mc:Choice>
    <mc:Fallback>
      <p:transition spd="slow">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447800"/>
          </a:xfrm>
          <a:solidFill>
            <a:srgbClr val="FFFF00"/>
          </a:solidFill>
        </p:spPr>
        <p:txBody>
          <a:bodyPr/>
          <a:lstStyle/>
          <a:p>
            <a:r>
              <a:rPr lang="ar-SA" dirty="0" smtClean="0">
                <a:solidFill>
                  <a:srgbClr val="FF0000"/>
                </a:solidFill>
              </a:rPr>
              <a:t>امثلة    </a:t>
            </a:r>
            <a:br>
              <a:rPr lang="ar-SA" dirty="0" smtClean="0">
                <a:solidFill>
                  <a:srgbClr val="FF0000"/>
                </a:solidFill>
              </a:rPr>
            </a:br>
            <a:r>
              <a:rPr lang="ar-SA" dirty="0" smtClean="0">
                <a:solidFill>
                  <a:srgbClr val="FF0000"/>
                </a:solidFill>
              </a:rPr>
              <a:t>       المشكلات الاجتماعية في الوطن العربي     </a:t>
            </a:r>
            <a:endParaRPr lang="ar-SA" dirty="0">
              <a:solidFill>
                <a:srgbClr val="FF0000"/>
              </a:solidFill>
            </a:endParaRPr>
          </a:p>
        </p:txBody>
      </p:sp>
      <p:sp>
        <p:nvSpPr>
          <p:cNvPr id="3" name="عنصر نائب للمحتوى 2"/>
          <p:cNvSpPr>
            <a:spLocks noGrp="1"/>
          </p:cNvSpPr>
          <p:nvPr>
            <p:ph idx="1"/>
          </p:nvPr>
        </p:nvSpPr>
        <p:spPr>
          <a:xfrm>
            <a:off x="495300" y="1447801"/>
            <a:ext cx="8953500" cy="4800600"/>
          </a:xfrm>
        </p:spPr>
        <p:txBody>
          <a:bodyPr/>
          <a:lstStyle/>
          <a:p>
            <a:r>
              <a:rPr lang="ar-SA" dirty="0" smtClean="0"/>
              <a:t>1- </a:t>
            </a:r>
            <a:r>
              <a:rPr lang="ar-SA" sz="2800" dirty="0" smtClean="0"/>
              <a:t>المشكلات الزوجية والاسرية.</a:t>
            </a:r>
          </a:p>
          <a:p>
            <a:pPr marL="457200" indent="-457200">
              <a:buFont typeface="Arial" pitchFamily="34" charset="0"/>
              <a:buChar char="•"/>
            </a:pPr>
            <a:r>
              <a:rPr lang="en-US" sz="2800" dirty="0" smtClean="0"/>
              <a:t>             </a:t>
            </a:r>
            <a:r>
              <a:rPr lang="ar-SA" sz="2800" dirty="0" smtClean="0"/>
              <a:t>        مشكلة الطلاق </a:t>
            </a:r>
          </a:p>
          <a:p>
            <a:pPr marL="457200" indent="-457200">
              <a:buFont typeface="Arial" pitchFamily="34" charset="0"/>
              <a:buChar char="•"/>
            </a:pPr>
            <a:r>
              <a:rPr lang="ar-SA" sz="2800" dirty="0" smtClean="0"/>
              <a:t>       مشكلة التفكك الاسري    </a:t>
            </a:r>
          </a:p>
          <a:p>
            <a:pPr marL="457200" indent="-457200">
              <a:buFont typeface="Arial" pitchFamily="34" charset="0"/>
              <a:buChar char="•"/>
            </a:pPr>
            <a:r>
              <a:rPr lang="ar-SA" sz="2800" dirty="0" smtClean="0"/>
              <a:t>      مشكلة وفاة احد الزوجين  </a:t>
            </a:r>
          </a:p>
          <a:p>
            <a:pPr marL="457200" indent="-457200">
              <a:buFont typeface="Arial" pitchFamily="34" charset="0"/>
              <a:buChar char="•"/>
            </a:pPr>
            <a:r>
              <a:rPr lang="en-US" sz="2800" dirty="0" smtClean="0"/>
              <a:t>          </a:t>
            </a:r>
            <a:endParaRPr lang="ar-SA" sz="2800" dirty="0"/>
          </a:p>
        </p:txBody>
      </p:sp>
    </p:spTree>
    <p:extLst>
      <p:ext uri="{BB962C8B-B14F-4D97-AF65-F5344CB8AC3E}">
        <p14:creationId xmlns:p14="http://schemas.microsoft.com/office/powerpoint/2010/main" xmlns="" val="1899227470"/>
      </p:ext>
    </p:extLst>
  </p:cSld>
  <p:clrMapOvr>
    <a:masterClrMapping/>
  </p:clrMapOvr>
  <mc:AlternateContent xmlns:mc="http://schemas.openxmlformats.org/markup-compatibility/2006">
    <mc:Choice xmlns:p14="http://schemas.microsoft.com/office/powerpoint/2010/main" xmlns="" Requires="p14">
      <p:transition spd="slow" p14:dur="1200">
        <p14:flip dir="r"/>
      </p:transition>
    </mc:Choice>
    <mc:Fallback>
      <p:transition spd="slow">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447800"/>
          </a:xfrm>
          <a:solidFill>
            <a:srgbClr val="FFFF00"/>
          </a:solidFill>
        </p:spPr>
        <p:txBody>
          <a:bodyPr/>
          <a:lstStyle/>
          <a:p>
            <a:r>
              <a:rPr lang="ar-SA" dirty="0">
                <a:solidFill>
                  <a:srgbClr val="72A376">
                    <a:lumMod val="75000"/>
                  </a:srgbClr>
                </a:solidFill>
              </a:rPr>
              <a:t> </a:t>
            </a:r>
            <a:r>
              <a:rPr lang="ar-SA" dirty="0" smtClean="0">
                <a:solidFill>
                  <a:srgbClr val="72A376">
                    <a:lumMod val="75000"/>
                  </a:srgbClr>
                </a:solidFill>
              </a:rPr>
              <a:t>        </a:t>
            </a:r>
            <a:r>
              <a:rPr lang="ar-SA" dirty="0" smtClean="0">
                <a:solidFill>
                  <a:srgbClr val="FF0000"/>
                </a:solidFill>
              </a:rPr>
              <a:t>  تابع    </a:t>
            </a:r>
            <a:r>
              <a:rPr lang="ar-SA" dirty="0" smtClean="0">
                <a:solidFill>
                  <a:srgbClr val="72A376">
                    <a:lumMod val="75000"/>
                  </a:srgbClr>
                </a:solidFill>
              </a:rPr>
              <a:t>             </a:t>
            </a:r>
            <a:r>
              <a:rPr lang="ar-SA" dirty="0" smtClean="0">
                <a:solidFill>
                  <a:srgbClr val="FF0000"/>
                </a:solidFill>
              </a:rPr>
              <a:t>امثلة    </a:t>
            </a:r>
            <a:r>
              <a:rPr lang="ar-SA" dirty="0">
                <a:solidFill>
                  <a:srgbClr val="FF0000"/>
                </a:solidFill>
              </a:rPr>
              <a:t/>
            </a:r>
            <a:br>
              <a:rPr lang="ar-SA" dirty="0">
                <a:solidFill>
                  <a:srgbClr val="FF0000"/>
                </a:solidFill>
              </a:rPr>
            </a:br>
            <a:r>
              <a:rPr lang="ar-SA" dirty="0">
                <a:solidFill>
                  <a:srgbClr val="FF0000"/>
                </a:solidFill>
              </a:rPr>
              <a:t>       </a:t>
            </a:r>
            <a:r>
              <a:rPr lang="ar-SA" dirty="0" smtClean="0">
                <a:solidFill>
                  <a:srgbClr val="FF0000"/>
                </a:solidFill>
              </a:rPr>
              <a:t>   المشكلات </a:t>
            </a:r>
            <a:r>
              <a:rPr lang="ar-SA" dirty="0">
                <a:solidFill>
                  <a:srgbClr val="FF0000"/>
                </a:solidFill>
              </a:rPr>
              <a:t>الاجتماعية في الوطن العربي </a:t>
            </a:r>
            <a:endParaRPr lang="ar-SA" dirty="0"/>
          </a:p>
        </p:txBody>
      </p:sp>
      <p:sp>
        <p:nvSpPr>
          <p:cNvPr id="3" name="عنصر نائب للمحتوى 2"/>
          <p:cNvSpPr>
            <a:spLocks noGrp="1"/>
          </p:cNvSpPr>
          <p:nvPr>
            <p:ph idx="1"/>
          </p:nvPr>
        </p:nvSpPr>
        <p:spPr/>
        <p:txBody>
          <a:bodyPr/>
          <a:lstStyle/>
          <a:p>
            <a:pPr marL="457200" lvl="0" indent="-457200">
              <a:buFont typeface="Arial" pitchFamily="34" charset="0"/>
              <a:buChar char="•"/>
            </a:pPr>
            <a:r>
              <a:rPr lang="en-US" sz="2800" dirty="0" smtClean="0">
                <a:solidFill>
                  <a:prstClr val="black"/>
                </a:solidFill>
              </a:rPr>
              <a:t>          </a:t>
            </a:r>
            <a:r>
              <a:rPr lang="ar-SA" sz="2800" dirty="0" smtClean="0">
                <a:solidFill>
                  <a:prstClr val="black"/>
                </a:solidFill>
              </a:rPr>
              <a:t> 2- </a:t>
            </a:r>
            <a:r>
              <a:rPr lang="ar-SA" sz="2800" dirty="0">
                <a:solidFill>
                  <a:prstClr val="black"/>
                </a:solidFill>
              </a:rPr>
              <a:t>مشكلات مجتمعية  </a:t>
            </a:r>
          </a:p>
          <a:p>
            <a:pPr marL="457200" lvl="0" indent="-457200">
              <a:buFont typeface="Arial" pitchFamily="34" charset="0"/>
              <a:buChar char="•"/>
            </a:pPr>
            <a:r>
              <a:rPr lang="en-US" sz="2800" dirty="0">
                <a:solidFill>
                  <a:prstClr val="black"/>
                </a:solidFill>
              </a:rPr>
              <a:t>               </a:t>
            </a:r>
            <a:r>
              <a:rPr lang="ar-SA" sz="2800" dirty="0">
                <a:solidFill>
                  <a:prstClr val="black"/>
                </a:solidFill>
              </a:rPr>
              <a:t>      مشكلة التسول </a:t>
            </a:r>
          </a:p>
          <a:p>
            <a:pPr marL="0" lvl="0" indent="0"/>
            <a:r>
              <a:rPr lang="en-US" sz="2800" dirty="0">
                <a:solidFill>
                  <a:prstClr val="black"/>
                </a:solidFill>
              </a:rPr>
              <a:t>  </a:t>
            </a:r>
            <a:r>
              <a:rPr lang="ar-SA" sz="2800" dirty="0">
                <a:solidFill>
                  <a:prstClr val="black"/>
                </a:solidFill>
              </a:rPr>
              <a:t>     </a:t>
            </a:r>
            <a:r>
              <a:rPr lang="ar-SA" sz="2800" dirty="0" smtClean="0">
                <a:solidFill>
                  <a:prstClr val="black"/>
                </a:solidFill>
              </a:rPr>
              <a:t> مشكلة </a:t>
            </a:r>
            <a:r>
              <a:rPr lang="ar-SA" sz="2800" dirty="0">
                <a:solidFill>
                  <a:prstClr val="black"/>
                </a:solidFill>
              </a:rPr>
              <a:t>البطالة                 </a:t>
            </a:r>
          </a:p>
          <a:p>
            <a:pPr marL="457200" lvl="0" indent="-457200">
              <a:buFont typeface="Arial" pitchFamily="34" charset="0"/>
              <a:buChar char="•"/>
            </a:pPr>
            <a:r>
              <a:rPr lang="en-US" sz="2800" dirty="0" smtClean="0">
                <a:solidFill>
                  <a:prstClr val="black"/>
                </a:solidFill>
              </a:rPr>
              <a:t>                   </a:t>
            </a:r>
            <a:r>
              <a:rPr lang="ar-SA" sz="2800" dirty="0" smtClean="0">
                <a:solidFill>
                  <a:prstClr val="black"/>
                </a:solidFill>
              </a:rPr>
              <a:t>     </a:t>
            </a:r>
            <a:r>
              <a:rPr lang="ar-SA" sz="2800" dirty="0">
                <a:solidFill>
                  <a:prstClr val="black"/>
                </a:solidFill>
              </a:rPr>
              <a:t>مشكلة البغاء</a:t>
            </a:r>
          </a:p>
          <a:p>
            <a:pPr marL="0" lvl="0" indent="0"/>
            <a:r>
              <a:rPr lang="ar-SA" sz="2800" dirty="0">
                <a:solidFill>
                  <a:prstClr val="black"/>
                </a:solidFill>
              </a:rPr>
              <a:t> </a:t>
            </a:r>
            <a:r>
              <a:rPr lang="ar-SA" sz="2800" dirty="0" smtClean="0">
                <a:solidFill>
                  <a:prstClr val="black"/>
                </a:solidFill>
              </a:rPr>
              <a:t>   مشكلة </a:t>
            </a:r>
            <a:r>
              <a:rPr lang="ar-SA" sz="2800" dirty="0">
                <a:solidFill>
                  <a:prstClr val="black"/>
                </a:solidFill>
              </a:rPr>
              <a:t>جناح وتشرد </a:t>
            </a:r>
            <a:r>
              <a:rPr lang="ar-SA" sz="2800" dirty="0" smtClean="0">
                <a:solidFill>
                  <a:prstClr val="black"/>
                </a:solidFill>
              </a:rPr>
              <a:t>الاحداث</a:t>
            </a:r>
          </a:p>
          <a:p>
            <a:pPr marL="0" lvl="0" indent="0"/>
            <a:r>
              <a:rPr lang="ar-SA" sz="2800" dirty="0" smtClean="0">
                <a:solidFill>
                  <a:prstClr val="black"/>
                </a:solidFill>
              </a:rPr>
              <a:t>   مشكلة التلوث .    </a:t>
            </a:r>
            <a:endParaRPr lang="ar-SA" sz="2800" dirty="0">
              <a:solidFill>
                <a:prstClr val="black"/>
              </a:solidFill>
            </a:endParaRPr>
          </a:p>
          <a:p>
            <a:endParaRPr lang="ar-SA" dirty="0"/>
          </a:p>
        </p:txBody>
      </p:sp>
      <p:sp>
        <p:nvSpPr>
          <p:cNvPr id="4" name="سهم إلى اليسار 3"/>
          <p:cNvSpPr/>
          <p:nvPr/>
        </p:nvSpPr>
        <p:spPr>
          <a:xfrm>
            <a:off x="5257800" y="228600"/>
            <a:ext cx="1740408" cy="484632"/>
          </a:xfrm>
          <a:prstGeom prst="lef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xmlns="" val="1754410254"/>
      </p:ext>
    </p:extLst>
  </p:cSld>
  <p:clrMapOvr>
    <a:masterClrMapping/>
  </p:clrMapOvr>
  <mc:AlternateContent xmlns:mc="http://schemas.openxmlformats.org/markup-compatibility/2006">
    <mc:Choice xmlns:p14="http://schemas.microsoft.com/office/powerpoint/2010/main" xmlns="" Requires="p14">
      <p:transition spd="slow" p14:dur="4400">
        <p14:honeycomb/>
      </p:transition>
    </mc:Choice>
    <mc:Fallback>
      <p:transition spd="slow">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xmlns="" val="155478590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solidFill>
                  <a:prstClr val="white"/>
                </a:solidFill>
                <a:cs typeface="Arial" pitchFamily="34" charset="0"/>
              </a:rPr>
              <a:pPr/>
              <a:t>42</a:t>
            </a:fld>
            <a:endParaRPr lang="en-US" dirty="0" smtClean="0">
              <a:solidFill>
                <a:prstClr val="white"/>
              </a:solidFill>
              <a:cs typeface="Arial" pitchFamily="34" charset="0"/>
            </a:endParaRPr>
          </a:p>
        </p:txBody>
      </p:sp>
      <p:sp>
        <p:nvSpPr>
          <p:cNvPr id="6146" name="Title 4"/>
          <p:cNvSpPr>
            <a:spLocks noGrp="1"/>
          </p:cNvSpPr>
          <p:nvPr>
            <p:ph type="ctrTitle"/>
          </p:nvPr>
        </p:nvSpPr>
        <p:spPr>
          <a:xfrm>
            <a:off x="762000" y="2362200"/>
            <a:ext cx="8420100" cy="1241425"/>
          </a:xfrm>
        </p:spPr>
        <p:txBody>
          <a:bodyPr/>
          <a:lstStyle/>
          <a:p>
            <a:pPr eaLnBrk="1" hangingPunct="1"/>
            <a:r>
              <a:rPr lang="ar-SA" sz="7200" spc="-150" dirty="0" smtClean="0">
                <a:solidFill>
                  <a:srgbClr val="376092"/>
                </a:solidFill>
                <a:latin typeface="ae_AlMateen" pitchFamily="2" charset="-78"/>
                <a:cs typeface="ae_AlMateen" pitchFamily="2" charset="-78"/>
              </a:rPr>
              <a:t>عنوان المحاضرة    </a:t>
            </a:r>
            <a:endParaRPr lang="en-US" sz="6600"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indent="457200">
              <a:lnSpc>
                <a:spcPct val="115000"/>
              </a:lnSpc>
              <a:spcAft>
                <a:spcPts val="1000"/>
              </a:spcAft>
            </a:pPr>
            <a:r>
              <a:rPr lang="ar-SA" sz="2800" b="1" dirty="0" smtClean="0">
                <a:solidFill>
                  <a:srgbClr val="FF0000"/>
                </a:solidFill>
                <a:ea typeface="Calibri"/>
                <a:cs typeface="Arial"/>
              </a:rPr>
              <a:t>الفصل الثاني  </a:t>
            </a:r>
            <a:endParaRPr lang="en-US" sz="2800" b="1" dirty="0" smtClean="0">
              <a:solidFill>
                <a:srgbClr val="FF0000"/>
              </a:solidFill>
              <a:ea typeface="Calibri"/>
              <a:cs typeface="Arial"/>
            </a:endParaRPr>
          </a:p>
          <a:p>
            <a:pPr indent="457200">
              <a:lnSpc>
                <a:spcPct val="115000"/>
              </a:lnSpc>
              <a:spcAft>
                <a:spcPts val="1000"/>
              </a:spcAft>
            </a:pPr>
            <a:r>
              <a:rPr lang="ar-SA" sz="6000" b="1" dirty="0" smtClean="0">
                <a:solidFill>
                  <a:srgbClr val="FF0000"/>
                </a:solidFill>
                <a:ea typeface="Calibri"/>
                <a:cs typeface="Arial"/>
              </a:rPr>
              <a:t> المحاضرة الخامسة   </a:t>
            </a:r>
            <a:endParaRPr lang="en-US" sz="6000" b="1" dirty="0">
              <a:solidFill>
                <a:srgbClr val="FF0000"/>
              </a:solidFill>
              <a:ea typeface="Calibri"/>
              <a:cs typeface="Arial"/>
            </a:endParaRPr>
          </a:p>
        </p:txBody>
      </p:sp>
    </p:spTree>
    <p:extLst>
      <p:ext uri="{BB962C8B-B14F-4D97-AF65-F5344CB8AC3E}">
        <p14:creationId xmlns:p14="http://schemas.microsoft.com/office/powerpoint/2010/main" xmlns="" val="2436349397"/>
      </p:ext>
    </p:extLst>
  </p:cSld>
  <p:clrMapOvr>
    <a:masterClrMapping/>
  </p:clrMapOvr>
  <p:transition spd="slow">
    <p:push dir="u"/>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371600"/>
          </a:xfrm>
          <a:solidFill>
            <a:srgbClr val="FFFF00"/>
          </a:solidFill>
        </p:spPr>
        <p:txBody>
          <a:bodyPr/>
          <a:lstStyle/>
          <a:p>
            <a:r>
              <a:rPr lang="ar-SA" dirty="0" smtClean="0"/>
              <a:t>                    </a:t>
            </a:r>
            <a:r>
              <a:rPr lang="ar-SA" dirty="0" smtClean="0">
                <a:solidFill>
                  <a:srgbClr val="FF0000"/>
                </a:solidFill>
              </a:rPr>
              <a:t>الفصل الثاني </a:t>
            </a:r>
            <a:br>
              <a:rPr lang="ar-SA" dirty="0" smtClean="0">
                <a:solidFill>
                  <a:srgbClr val="FF0000"/>
                </a:solidFill>
              </a:rPr>
            </a:br>
            <a:r>
              <a:rPr lang="ar-SA" dirty="0" smtClean="0">
                <a:solidFill>
                  <a:srgbClr val="FF0000"/>
                </a:solidFill>
              </a:rPr>
              <a:t>          الإدمان مشكلة اجتماعية متعددة الابعاد</a:t>
            </a:r>
            <a:r>
              <a:rPr lang="en-US" dirty="0" smtClean="0">
                <a:solidFill>
                  <a:srgbClr val="FF0000"/>
                </a:solidFill>
              </a:rPr>
              <a:t> </a:t>
            </a:r>
            <a:endParaRPr lang="ar-SA" dirty="0">
              <a:solidFill>
                <a:srgbClr val="FF0000"/>
              </a:solidFill>
            </a:endParaRPr>
          </a:p>
        </p:txBody>
      </p:sp>
      <p:sp>
        <p:nvSpPr>
          <p:cNvPr id="3" name="عنصر نائب للمحتوى 2"/>
          <p:cNvSpPr>
            <a:spLocks noGrp="1"/>
          </p:cNvSpPr>
          <p:nvPr>
            <p:ph idx="1"/>
          </p:nvPr>
        </p:nvSpPr>
        <p:spPr>
          <a:xfrm>
            <a:off x="0" y="1371600"/>
            <a:ext cx="9906000" cy="4754563"/>
          </a:xfrm>
        </p:spPr>
        <p:txBody>
          <a:bodyPr/>
          <a:lstStyle/>
          <a:p>
            <a:r>
              <a:rPr lang="en-US"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&gt;&gt;&gt;&gt;&gt;</a:t>
            </a:r>
            <a:r>
              <a:rPr lang="ar-SA"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تمهيد</a:t>
            </a:r>
            <a:endParaRPr lang="ar-SA" dirty="0"/>
          </a:p>
          <a:p>
            <a:r>
              <a:rPr lang="ar-SA" sz="2800" dirty="0" smtClean="0"/>
              <a:t>تعتبر مشكلة الإدمان وتعاطي المخدرات من اخطر أنواع المشكلات التي باتت تشكل تهديد واضح على المستوى الفردي والاجتماعي , اذا بدأت بالتفاقم والتطور مع تعقد الظروف الاجتماعية والضغوطات النفسية </a:t>
            </a:r>
            <a:r>
              <a:rPr lang="en-US" sz="2800" dirty="0" smtClean="0"/>
              <a:t> </a:t>
            </a:r>
            <a:r>
              <a:rPr lang="ar-SA" sz="2800" dirty="0" smtClean="0"/>
              <a:t>والاعباء الاقتصادية على المستويين  العربي والعالمي وكما ان الإدمان خطر اجتماعي يفترس الشباب الذين هم ذخيرة المجتمع . بالإضافة الى ان جميع الديانات تدعو لمكافحة الإدمان لما ثبت من خطورته  وفداحة ضرره  .</a:t>
            </a:r>
          </a:p>
          <a:p>
            <a:r>
              <a:rPr lang="ar-SA" dirty="0" smtClean="0">
                <a:solidFill>
                  <a:srgbClr val="FF0000"/>
                </a:solidFill>
              </a:rPr>
              <a:t>وبناء علية فان الإدمان مشكلة اجتماعية ينظر اليها من الجوانب التالية </a:t>
            </a:r>
          </a:p>
          <a:p>
            <a:endParaRPr lang="ar-SA" dirty="0" smtClean="0"/>
          </a:p>
          <a:p>
            <a:r>
              <a:rPr lang="ar-SA" dirty="0" smtClean="0"/>
              <a:t> </a:t>
            </a:r>
            <a:endParaRPr lang="ar-SA" dirty="0"/>
          </a:p>
        </p:txBody>
      </p:sp>
      <p:sp>
        <p:nvSpPr>
          <p:cNvPr id="6" name="سهم منحني إلى اليمين 5"/>
          <p:cNvSpPr/>
          <p:nvPr/>
        </p:nvSpPr>
        <p:spPr>
          <a:xfrm>
            <a:off x="53248" y="4916277"/>
            <a:ext cx="927253" cy="1085161"/>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Tree>
    <p:extLst>
      <p:ext uri="{BB962C8B-B14F-4D97-AF65-F5344CB8AC3E}">
        <p14:creationId xmlns:p14="http://schemas.microsoft.com/office/powerpoint/2010/main" xmlns="" val="3729999524"/>
      </p:ext>
    </p:extLst>
  </p:cSld>
  <p:clrMapOvr>
    <a:masterClrMapping/>
  </p:clrMapOvr>
  <mc:AlternateContent xmlns:mc="http://schemas.openxmlformats.org/markup-compatibility/2006">
    <mc:Choice xmlns:p14="http://schemas.microsoft.com/office/powerpoint/2010/main" xmlns=""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447800"/>
          </a:xfrm>
          <a:solidFill>
            <a:srgbClr val="FFFF00"/>
          </a:solidFill>
        </p:spPr>
        <p:txBody>
          <a:bodyPr/>
          <a:lstStyle/>
          <a:p>
            <a:r>
              <a:rPr lang="en-US" dirty="0" smtClean="0">
                <a:solidFill>
                  <a:srgbClr val="FF0000"/>
                </a:solidFill>
              </a:rPr>
              <a:t> </a:t>
            </a:r>
            <a:r>
              <a:rPr lang="ar-SA" dirty="0" smtClean="0">
                <a:solidFill>
                  <a:srgbClr val="FF0000"/>
                </a:solidFill>
              </a:rPr>
              <a:t>       الجوانب الاجتماعية</a:t>
            </a:r>
            <a:r>
              <a:rPr lang="ar-SA" dirty="0" smtClean="0"/>
              <a:t>  </a:t>
            </a:r>
            <a:r>
              <a:rPr lang="ar-SA" dirty="0" smtClean="0">
                <a:solidFill>
                  <a:srgbClr val="FF0000"/>
                </a:solidFill>
              </a:rPr>
              <a:t>لمشكلة </a:t>
            </a:r>
            <a:r>
              <a:rPr lang="ar-SA" dirty="0">
                <a:solidFill>
                  <a:srgbClr val="FF0000"/>
                </a:solidFill>
              </a:rPr>
              <a:t>الإدمان </a:t>
            </a:r>
          </a:p>
        </p:txBody>
      </p:sp>
      <p:sp>
        <p:nvSpPr>
          <p:cNvPr id="3" name="عنصر نائب للمحتوى 2"/>
          <p:cNvSpPr>
            <a:spLocks noGrp="1"/>
          </p:cNvSpPr>
          <p:nvPr>
            <p:ph idx="1"/>
          </p:nvPr>
        </p:nvSpPr>
        <p:spPr>
          <a:xfrm>
            <a:off x="0" y="1447800"/>
            <a:ext cx="9753600" cy="4648199"/>
          </a:xfrm>
        </p:spPr>
        <p:txBody>
          <a:bodyPr/>
          <a:lstStyle/>
          <a:p>
            <a:r>
              <a:rPr lang="ar-SA" dirty="0" smtClean="0"/>
              <a:t> ** </a:t>
            </a:r>
            <a:r>
              <a:rPr lang="ar-SA" dirty="0" smtClean="0">
                <a:solidFill>
                  <a:srgbClr val="FF0000"/>
                </a:solidFill>
              </a:rPr>
              <a:t>الإدمان مشكلة نفسية وبدينة</a:t>
            </a:r>
            <a:r>
              <a:rPr lang="ar-SA" dirty="0" smtClean="0"/>
              <a:t>...... فالمخدر مهما كان نوعه يشكل بدون أي شك خطر على الجانب  البدني و السيكولوجي مما يؤدي الى عدم تكييف المدمن مع نفسة ومع المجتمع بشكل عام.</a:t>
            </a:r>
          </a:p>
          <a:p>
            <a:r>
              <a:rPr lang="ar-SA" dirty="0" smtClean="0"/>
              <a:t>** </a:t>
            </a:r>
            <a:r>
              <a:rPr lang="ar-SA" dirty="0" smtClean="0">
                <a:solidFill>
                  <a:srgbClr val="FF0000"/>
                </a:solidFill>
              </a:rPr>
              <a:t>الإدمان مشكلة اقتصادية </a:t>
            </a:r>
            <a:r>
              <a:rPr lang="ar-SA" dirty="0" smtClean="0"/>
              <a:t>....... لها جانب اقتصادي بالنسبة للفرد من ناحية . وللدولة التي تنفق أموال طائلة لمكافحة المخدرات ونشر الوعي بين المواطنين.</a:t>
            </a:r>
          </a:p>
          <a:p>
            <a:r>
              <a:rPr lang="ar-SA" dirty="0" smtClean="0"/>
              <a:t>** </a:t>
            </a:r>
            <a:r>
              <a:rPr lang="ar-SA" dirty="0" smtClean="0">
                <a:solidFill>
                  <a:srgbClr val="FF0000"/>
                </a:solidFill>
              </a:rPr>
              <a:t>الإدمان مشكلة اجتماعية </a:t>
            </a:r>
            <a:r>
              <a:rPr lang="ar-SA" dirty="0" smtClean="0"/>
              <a:t>.......يعتبر شكلا من اشكال</a:t>
            </a:r>
            <a:r>
              <a:rPr lang="ar-SA" dirty="0" smtClean="0">
                <a:solidFill>
                  <a:srgbClr val="FF0000"/>
                </a:solidFill>
              </a:rPr>
              <a:t> عدم التجانس   </a:t>
            </a:r>
            <a:r>
              <a:rPr lang="ar-SA" dirty="0" smtClean="0"/>
              <a:t>الاجتماعي خاصة انها تتعارض مع جميع القيم والمعايير الاجتماعية في العالم   </a:t>
            </a:r>
            <a:endParaRPr lang="ar-SA" dirty="0"/>
          </a:p>
        </p:txBody>
      </p:sp>
    </p:spTree>
    <p:extLst>
      <p:ext uri="{BB962C8B-B14F-4D97-AF65-F5344CB8AC3E}">
        <p14:creationId xmlns:p14="http://schemas.microsoft.com/office/powerpoint/2010/main" xmlns="" val="1651696590"/>
      </p:ext>
    </p:extLst>
  </p:cSld>
  <p:clrMapOvr>
    <a:masterClrMapping/>
  </p:clrMapOvr>
  <mc:AlternateContent xmlns:mc="http://schemas.openxmlformats.org/markup-compatibility/2006">
    <mc:Choice xmlns:p14="http://schemas.microsoft.com/office/powerpoint/2010/main" xmlns="" Requires="p14">
      <p:transition spd="slow" p14:dur="1600">
        <p14:prism isContent="1" isInverted="1"/>
      </p:transition>
    </mc:Choice>
    <mc:Fallback>
      <p:transition spd="slow">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447800"/>
          </a:xfrm>
          <a:solidFill>
            <a:srgbClr val="FFFF00"/>
          </a:solidFill>
        </p:spPr>
        <p:txBody>
          <a:bodyPr/>
          <a:lstStyle/>
          <a:p>
            <a:r>
              <a:rPr lang="ar-SA" dirty="0" smtClean="0">
                <a:solidFill>
                  <a:srgbClr val="FF0000"/>
                </a:solidFill>
              </a:rPr>
              <a:t>                شروط حدوث الإدمان</a:t>
            </a:r>
            <a:r>
              <a:rPr lang="ar-SA" dirty="0" smtClean="0"/>
              <a:t> </a:t>
            </a:r>
            <a:endParaRPr lang="ar-SA" dirty="0"/>
          </a:p>
        </p:txBody>
      </p:sp>
      <p:sp>
        <p:nvSpPr>
          <p:cNvPr id="3" name="عنصر نائب للمحتوى 2"/>
          <p:cNvSpPr>
            <a:spLocks noGrp="1"/>
          </p:cNvSpPr>
          <p:nvPr>
            <p:ph idx="1"/>
          </p:nvPr>
        </p:nvSpPr>
        <p:spPr>
          <a:xfrm>
            <a:off x="-19280" y="1447800"/>
            <a:ext cx="9782182" cy="4800600"/>
          </a:xfrm>
        </p:spPr>
        <p:txBody>
          <a:bodyPr/>
          <a:lstStyle/>
          <a:p>
            <a:r>
              <a:rPr lang="ar-SA" dirty="0" smtClean="0"/>
              <a:t>1- توفر المادة المخدرة</a:t>
            </a:r>
          </a:p>
          <a:p>
            <a:r>
              <a:rPr lang="ar-SA" dirty="0" smtClean="0"/>
              <a:t>2- الشخص المدمن </a:t>
            </a:r>
          </a:p>
          <a:p>
            <a:r>
              <a:rPr lang="en-US" dirty="0" smtClean="0"/>
              <a:t>       </a:t>
            </a:r>
            <a:r>
              <a:rPr lang="ar-SA" dirty="0" smtClean="0"/>
              <a:t>3- الظروف البيئية والاجتماعية</a:t>
            </a:r>
            <a:endParaRPr lang="en-US" dirty="0" smtClean="0"/>
          </a:p>
          <a:p>
            <a:r>
              <a:rPr lang="en-US" dirty="0"/>
              <a:t>  </a:t>
            </a:r>
            <a:r>
              <a:rPr lang="en-US" dirty="0" smtClean="0"/>
              <a:t>    </a:t>
            </a:r>
            <a:r>
              <a:rPr lang="ar-SA" dirty="0" smtClean="0">
                <a:solidFill>
                  <a:srgbClr val="FF0000"/>
                </a:solidFill>
              </a:rPr>
              <a:t>اعتماد الفرد على عقار او عدم اعتماده يرجع الى العوامل التالية </a:t>
            </a:r>
            <a:r>
              <a:rPr lang="ar-SA" dirty="0" smtClean="0"/>
              <a:t>.</a:t>
            </a:r>
          </a:p>
          <a:p>
            <a:r>
              <a:rPr lang="en-US" dirty="0" smtClean="0"/>
              <a:t>   </a:t>
            </a:r>
            <a:r>
              <a:rPr lang="ar-SA" dirty="0" smtClean="0"/>
              <a:t>       السمات الشخصية للفرد وتجار الفرد المتعاطي </a:t>
            </a:r>
          </a:p>
          <a:p>
            <a:r>
              <a:rPr lang="en-US" dirty="0" smtClean="0"/>
              <a:t>  </a:t>
            </a:r>
            <a:r>
              <a:rPr lang="ar-SA" dirty="0" smtClean="0"/>
              <a:t>       طبيعة البيئة الاجتماعية والثقافية العامة للفرد      </a:t>
            </a:r>
          </a:p>
          <a:p>
            <a:r>
              <a:rPr lang="en-US" dirty="0" smtClean="0"/>
              <a:t> </a:t>
            </a:r>
            <a:r>
              <a:rPr lang="ar-SA" dirty="0" smtClean="0"/>
              <a:t>       الخصائص </a:t>
            </a:r>
            <a:r>
              <a:rPr lang="ar-SA" dirty="0" err="1" smtClean="0"/>
              <a:t>الفارماكولوجية</a:t>
            </a:r>
            <a:r>
              <a:rPr lang="ar-SA" dirty="0" smtClean="0"/>
              <a:t> للعقار ( التركيبة ومكونات العقار )    </a:t>
            </a:r>
          </a:p>
          <a:p>
            <a:endParaRPr lang="ar-SA" dirty="0"/>
          </a:p>
        </p:txBody>
      </p:sp>
      <p:sp>
        <p:nvSpPr>
          <p:cNvPr id="4" name="نجمة ذات 4 نقاط 3"/>
          <p:cNvSpPr/>
          <p:nvPr/>
        </p:nvSpPr>
        <p:spPr>
          <a:xfrm>
            <a:off x="9213637" y="3870592"/>
            <a:ext cx="457200" cy="304800"/>
          </a:xfrm>
          <a:prstGeom prst="star4">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9123921" y="4438592"/>
            <a:ext cx="639763" cy="3905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9123139" y="5076477"/>
            <a:ext cx="639763" cy="3905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9122355" y="4438591"/>
            <a:ext cx="639763" cy="3905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9" name="Picture 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9132316" y="5076477"/>
            <a:ext cx="639763" cy="3905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73603235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wipe(down)">
                                      <p:cBhvr>
                                        <p:cTn id="23" dur="580">
                                          <p:stCondLst>
                                            <p:cond delay="0"/>
                                          </p:stCondLst>
                                        </p:cTn>
                                        <p:tgtEl>
                                          <p:spTgt spid="3">
                                            <p:txEl>
                                              <p:pRg st="1" end="1"/>
                                            </p:txEl>
                                          </p:spTgt>
                                        </p:tgtEl>
                                      </p:cBhvr>
                                    </p:animEffect>
                                    <p:anim calcmode="lin" valueType="num">
                                      <p:cBhvr>
                                        <p:cTn id="24"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xEl>
                                              <p:pRg st="1" end="1"/>
                                            </p:txEl>
                                          </p:spTgt>
                                        </p:tgtEl>
                                      </p:cBhvr>
                                      <p:to x="100000" y="60000"/>
                                    </p:animScale>
                                    <p:animScale>
                                      <p:cBhvr>
                                        <p:cTn id="30" dur="166" decel="50000">
                                          <p:stCondLst>
                                            <p:cond delay="676"/>
                                          </p:stCondLst>
                                        </p:cTn>
                                        <p:tgtEl>
                                          <p:spTgt spid="3">
                                            <p:txEl>
                                              <p:pRg st="1" end="1"/>
                                            </p:txEl>
                                          </p:spTgt>
                                        </p:tgtEl>
                                      </p:cBhvr>
                                      <p:to x="100000" y="100000"/>
                                    </p:animScale>
                                    <p:animScale>
                                      <p:cBhvr>
                                        <p:cTn id="31" dur="26">
                                          <p:stCondLst>
                                            <p:cond delay="1312"/>
                                          </p:stCondLst>
                                        </p:cTn>
                                        <p:tgtEl>
                                          <p:spTgt spid="3">
                                            <p:txEl>
                                              <p:pRg st="1" end="1"/>
                                            </p:txEl>
                                          </p:spTgt>
                                        </p:tgtEl>
                                      </p:cBhvr>
                                      <p:to x="100000" y="80000"/>
                                    </p:animScale>
                                    <p:animScale>
                                      <p:cBhvr>
                                        <p:cTn id="32" dur="166" decel="50000">
                                          <p:stCondLst>
                                            <p:cond delay="1338"/>
                                          </p:stCondLst>
                                        </p:cTn>
                                        <p:tgtEl>
                                          <p:spTgt spid="3">
                                            <p:txEl>
                                              <p:pRg st="1" end="1"/>
                                            </p:txEl>
                                          </p:spTgt>
                                        </p:tgtEl>
                                      </p:cBhvr>
                                      <p:to x="100000" y="100000"/>
                                    </p:animScale>
                                    <p:animScale>
                                      <p:cBhvr>
                                        <p:cTn id="33" dur="26">
                                          <p:stCondLst>
                                            <p:cond delay="1642"/>
                                          </p:stCondLst>
                                        </p:cTn>
                                        <p:tgtEl>
                                          <p:spTgt spid="3">
                                            <p:txEl>
                                              <p:pRg st="1" end="1"/>
                                            </p:txEl>
                                          </p:spTgt>
                                        </p:tgtEl>
                                      </p:cBhvr>
                                      <p:to x="100000" y="90000"/>
                                    </p:animScale>
                                    <p:animScale>
                                      <p:cBhvr>
                                        <p:cTn id="34" dur="166" decel="50000">
                                          <p:stCondLst>
                                            <p:cond delay="1668"/>
                                          </p:stCondLst>
                                        </p:cTn>
                                        <p:tgtEl>
                                          <p:spTgt spid="3">
                                            <p:txEl>
                                              <p:pRg st="1" end="1"/>
                                            </p:txEl>
                                          </p:spTgt>
                                        </p:tgtEl>
                                      </p:cBhvr>
                                      <p:to x="100000" y="100000"/>
                                    </p:animScale>
                                    <p:animScale>
                                      <p:cBhvr>
                                        <p:cTn id="35" dur="26">
                                          <p:stCondLst>
                                            <p:cond delay="1808"/>
                                          </p:stCondLst>
                                        </p:cTn>
                                        <p:tgtEl>
                                          <p:spTgt spid="3">
                                            <p:txEl>
                                              <p:pRg st="1" end="1"/>
                                            </p:txEl>
                                          </p:spTgt>
                                        </p:tgtEl>
                                      </p:cBhvr>
                                      <p:to x="100000" y="95000"/>
                                    </p:animScale>
                                    <p:animScale>
                                      <p:cBhvr>
                                        <p:cTn id="36" dur="166" decel="50000">
                                          <p:stCondLst>
                                            <p:cond delay="1834"/>
                                          </p:stCondLst>
                                        </p:cTn>
                                        <p:tgtEl>
                                          <p:spTgt spid="3">
                                            <p:txEl>
                                              <p:pRg st="1" end="1"/>
                                            </p:txEl>
                                          </p:spTgt>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3">
                                            <p:txEl>
                                              <p:pRg st="2" end="2"/>
                                            </p:txEl>
                                          </p:spTgt>
                                        </p:tgtEl>
                                        <p:attrNameLst>
                                          <p:attrName>style.visibility</p:attrName>
                                        </p:attrNameLst>
                                      </p:cBhvr>
                                      <p:to>
                                        <p:strVal val="visible"/>
                                      </p:to>
                                    </p:set>
                                    <p:animEffect transition="in" filter="wipe(down)">
                                      <p:cBhvr>
                                        <p:cTn id="39" dur="580">
                                          <p:stCondLst>
                                            <p:cond delay="0"/>
                                          </p:stCondLst>
                                        </p:cTn>
                                        <p:tgtEl>
                                          <p:spTgt spid="3">
                                            <p:txEl>
                                              <p:pRg st="2" end="2"/>
                                            </p:txEl>
                                          </p:spTgt>
                                        </p:tgtEl>
                                      </p:cBhvr>
                                    </p:animEffect>
                                    <p:anim calcmode="lin" valueType="num">
                                      <p:cBhvr>
                                        <p:cTn id="40"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45" dur="26">
                                          <p:stCondLst>
                                            <p:cond delay="650"/>
                                          </p:stCondLst>
                                        </p:cTn>
                                        <p:tgtEl>
                                          <p:spTgt spid="3">
                                            <p:txEl>
                                              <p:pRg st="2" end="2"/>
                                            </p:txEl>
                                          </p:spTgt>
                                        </p:tgtEl>
                                      </p:cBhvr>
                                      <p:to x="100000" y="60000"/>
                                    </p:animScale>
                                    <p:animScale>
                                      <p:cBhvr>
                                        <p:cTn id="46" dur="166" decel="50000">
                                          <p:stCondLst>
                                            <p:cond delay="676"/>
                                          </p:stCondLst>
                                        </p:cTn>
                                        <p:tgtEl>
                                          <p:spTgt spid="3">
                                            <p:txEl>
                                              <p:pRg st="2" end="2"/>
                                            </p:txEl>
                                          </p:spTgt>
                                        </p:tgtEl>
                                      </p:cBhvr>
                                      <p:to x="100000" y="100000"/>
                                    </p:animScale>
                                    <p:animScale>
                                      <p:cBhvr>
                                        <p:cTn id="47" dur="26">
                                          <p:stCondLst>
                                            <p:cond delay="1312"/>
                                          </p:stCondLst>
                                        </p:cTn>
                                        <p:tgtEl>
                                          <p:spTgt spid="3">
                                            <p:txEl>
                                              <p:pRg st="2" end="2"/>
                                            </p:txEl>
                                          </p:spTgt>
                                        </p:tgtEl>
                                      </p:cBhvr>
                                      <p:to x="100000" y="80000"/>
                                    </p:animScale>
                                    <p:animScale>
                                      <p:cBhvr>
                                        <p:cTn id="48" dur="166" decel="50000">
                                          <p:stCondLst>
                                            <p:cond delay="1338"/>
                                          </p:stCondLst>
                                        </p:cTn>
                                        <p:tgtEl>
                                          <p:spTgt spid="3">
                                            <p:txEl>
                                              <p:pRg st="2" end="2"/>
                                            </p:txEl>
                                          </p:spTgt>
                                        </p:tgtEl>
                                      </p:cBhvr>
                                      <p:to x="100000" y="100000"/>
                                    </p:animScale>
                                    <p:animScale>
                                      <p:cBhvr>
                                        <p:cTn id="49" dur="26">
                                          <p:stCondLst>
                                            <p:cond delay="1642"/>
                                          </p:stCondLst>
                                        </p:cTn>
                                        <p:tgtEl>
                                          <p:spTgt spid="3">
                                            <p:txEl>
                                              <p:pRg st="2" end="2"/>
                                            </p:txEl>
                                          </p:spTgt>
                                        </p:tgtEl>
                                      </p:cBhvr>
                                      <p:to x="100000" y="90000"/>
                                    </p:animScale>
                                    <p:animScale>
                                      <p:cBhvr>
                                        <p:cTn id="50" dur="166" decel="50000">
                                          <p:stCondLst>
                                            <p:cond delay="1668"/>
                                          </p:stCondLst>
                                        </p:cTn>
                                        <p:tgtEl>
                                          <p:spTgt spid="3">
                                            <p:txEl>
                                              <p:pRg st="2" end="2"/>
                                            </p:txEl>
                                          </p:spTgt>
                                        </p:tgtEl>
                                      </p:cBhvr>
                                      <p:to x="100000" y="100000"/>
                                    </p:animScale>
                                    <p:animScale>
                                      <p:cBhvr>
                                        <p:cTn id="51" dur="26">
                                          <p:stCondLst>
                                            <p:cond delay="1808"/>
                                          </p:stCondLst>
                                        </p:cTn>
                                        <p:tgtEl>
                                          <p:spTgt spid="3">
                                            <p:txEl>
                                              <p:pRg st="2" end="2"/>
                                            </p:txEl>
                                          </p:spTgt>
                                        </p:tgtEl>
                                      </p:cBhvr>
                                      <p:to x="100000" y="95000"/>
                                    </p:animScale>
                                    <p:animScale>
                                      <p:cBhvr>
                                        <p:cTn id="52" dur="166" decel="50000">
                                          <p:stCondLst>
                                            <p:cond delay="1834"/>
                                          </p:stCondLst>
                                        </p:cTn>
                                        <p:tgtEl>
                                          <p:spTgt spid="3">
                                            <p:txEl>
                                              <p:pRg st="2" end="2"/>
                                            </p:txEl>
                                          </p:spTgt>
                                        </p:tgtEl>
                                      </p:cBhvr>
                                      <p:to x="100000" y="100000"/>
                                    </p:animScale>
                                  </p:childTnLst>
                                </p:cTn>
                              </p:par>
                            </p:childTnLst>
                          </p:cTn>
                        </p:par>
                      </p:childTnLst>
                    </p:cTn>
                  </p:par>
                  <p:par>
                    <p:cTn id="53" fill="hold">
                      <p:stCondLst>
                        <p:cond delay="indefinite"/>
                      </p:stCondLst>
                      <p:childTnLst>
                        <p:par>
                          <p:cTn id="54" fill="hold">
                            <p:stCondLst>
                              <p:cond delay="0"/>
                            </p:stCondLst>
                            <p:childTnLst>
                              <p:par>
                                <p:cTn id="55" presetID="26" presetClass="entr" presetSubtype="0" fill="hold" nodeType="clickEffect">
                                  <p:stCondLst>
                                    <p:cond delay="0"/>
                                  </p:stCondLst>
                                  <p:childTnLst>
                                    <p:set>
                                      <p:cBhvr>
                                        <p:cTn id="56" dur="1" fill="hold">
                                          <p:stCondLst>
                                            <p:cond delay="0"/>
                                          </p:stCondLst>
                                        </p:cTn>
                                        <p:tgtEl>
                                          <p:spTgt spid="3">
                                            <p:txEl>
                                              <p:pRg st="3" end="3"/>
                                            </p:txEl>
                                          </p:spTgt>
                                        </p:tgtEl>
                                        <p:attrNameLst>
                                          <p:attrName>style.visibility</p:attrName>
                                        </p:attrNameLst>
                                      </p:cBhvr>
                                      <p:to>
                                        <p:strVal val="visible"/>
                                      </p:to>
                                    </p:set>
                                    <p:animEffect transition="in" filter="wipe(down)">
                                      <p:cBhvr>
                                        <p:cTn id="57" dur="580">
                                          <p:stCondLst>
                                            <p:cond delay="0"/>
                                          </p:stCondLst>
                                        </p:cTn>
                                        <p:tgtEl>
                                          <p:spTgt spid="3">
                                            <p:txEl>
                                              <p:pRg st="3" end="3"/>
                                            </p:txEl>
                                          </p:spTgt>
                                        </p:tgtEl>
                                      </p:cBhvr>
                                    </p:animEffect>
                                    <p:anim calcmode="lin" valueType="num">
                                      <p:cBhvr>
                                        <p:cTn id="58"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59"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60"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61"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62"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63" dur="26">
                                          <p:stCondLst>
                                            <p:cond delay="650"/>
                                          </p:stCondLst>
                                        </p:cTn>
                                        <p:tgtEl>
                                          <p:spTgt spid="3">
                                            <p:txEl>
                                              <p:pRg st="3" end="3"/>
                                            </p:txEl>
                                          </p:spTgt>
                                        </p:tgtEl>
                                      </p:cBhvr>
                                      <p:to x="100000" y="60000"/>
                                    </p:animScale>
                                    <p:animScale>
                                      <p:cBhvr>
                                        <p:cTn id="64" dur="166" decel="50000">
                                          <p:stCondLst>
                                            <p:cond delay="676"/>
                                          </p:stCondLst>
                                        </p:cTn>
                                        <p:tgtEl>
                                          <p:spTgt spid="3">
                                            <p:txEl>
                                              <p:pRg st="3" end="3"/>
                                            </p:txEl>
                                          </p:spTgt>
                                        </p:tgtEl>
                                      </p:cBhvr>
                                      <p:to x="100000" y="100000"/>
                                    </p:animScale>
                                    <p:animScale>
                                      <p:cBhvr>
                                        <p:cTn id="65" dur="26">
                                          <p:stCondLst>
                                            <p:cond delay="1312"/>
                                          </p:stCondLst>
                                        </p:cTn>
                                        <p:tgtEl>
                                          <p:spTgt spid="3">
                                            <p:txEl>
                                              <p:pRg st="3" end="3"/>
                                            </p:txEl>
                                          </p:spTgt>
                                        </p:tgtEl>
                                      </p:cBhvr>
                                      <p:to x="100000" y="80000"/>
                                    </p:animScale>
                                    <p:animScale>
                                      <p:cBhvr>
                                        <p:cTn id="66" dur="166" decel="50000">
                                          <p:stCondLst>
                                            <p:cond delay="1338"/>
                                          </p:stCondLst>
                                        </p:cTn>
                                        <p:tgtEl>
                                          <p:spTgt spid="3">
                                            <p:txEl>
                                              <p:pRg st="3" end="3"/>
                                            </p:txEl>
                                          </p:spTgt>
                                        </p:tgtEl>
                                      </p:cBhvr>
                                      <p:to x="100000" y="100000"/>
                                    </p:animScale>
                                    <p:animScale>
                                      <p:cBhvr>
                                        <p:cTn id="67" dur="26">
                                          <p:stCondLst>
                                            <p:cond delay="1642"/>
                                          </p:stCondLst>
                                        </p:cTn>
                                        <p:tgtEl>
                                          <p:spTgt spid="3">
                                            <p:txEl>
                                              <p:pRg st="3" end="3"/>
                                            </p:txEl>
                                          </p:spTgt>
                                        </p:tgtEl>
                                      </p:cBhvr>
                                      <p:to x="100000" y="90000"/>
                                    </p:animScale>
                                    <p:animScale>
                                      <p:cBhvr>
                                        <p:cTn id="68" dur="166" decel="50000">
                                          <p:stCondLst>
                                            <p:cond delay="1668"/>
                                          </p:stCondLst>
                                        </p:cTn>
                                        <p:tgtEl>
                                          <p:spTgt spid="3">
                                            <p:txEl>
                                              <p:pRg st="3" end="3"/>
                                            </p:txEl>
                                          </p:spTgt>
                                        </p:tgtEl>
                                      </p:cBhvr>
                                      <p:to x="100000" y="100000"/>
                                    </p:animScale>
                                    <p:animScale>
                                      <p:cBhvr>
                                        <p:cTn id="69" dur="26">
                                          <p:stCondLst>
                                            <p:cond delay="1808"/>
                                          </p:stCondLst>
                                        </p:cTn>
                                        <p:tgtEl>
                                          <p:spTgt spid="3">
                                            <p:txEl>
                                              <p:pRg st="3" end="3"/>
                                            </p:txEl>
                                          </p:spTgt>
                                        </p:tgtEl>
                                      </p:cBhvr>
                                      <p:to x="100000" y="95000"/>
                                    </p:animScale>
                                    <p:animScale>
                                      <p:cBhvr>
                                        <p:cTn id="70" dur="166" decel="50000">
                                          <p:stCondLst>
                                            <p:cond delay="1834"/>
                                          </p:stCondLst>
                                        </p:cTn>
                                        <p:tgtEl>
                                          <p:spTgt spid="3">
                                            <p:txEl>
                                              <p:pRg st="3" end="3"/>
                                            </p:txEl>
                                          </p:spTgt>
                                        </p:tgtEl>
                                      </p:cBhvr>
                                      <p:to x="100000" y="100000"/>
                                    </p:animScale>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nodeType="clickEffect">
                                  <p:stCondLst>
                                    <p:cond delay="0"/>
                                  </p:stCondLst>
                                  <p:childTnLst>
                                    <p:set>
                                      <p:cBhvr>
                                        <p:cTn id="74" dur="1" fill="hold">
                                          <p:stCondLst>
                                            <p:cond delay="0"/>
                                          </p:stCondLst>
                                        </p:cTn>
                                        <p:tgtEl>
                                          <p:spTgt spid="3">
                                            <p:txEl>
                                              <p:pRg st="4" end="4"/>
                                            </p:txEl>
                                          </p:spTgt>
                                        </p:tgtEl>
                                        <p:attrNameLst>
                                          <p:attrName>style.visibility</p:attrName>
                                        </p:attrNameLst>
                                      </p:cBhvr>
                                      <p:to>
                                        <p:strVal val="visible"/>
                                      </p:to>
                                    </p:set>
                                    <p:anim calcmode="lin" valueType="num">
                                      <p:cBhvr additive="base">
                                        <p:cTn id="7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7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nodeType="clickEffect">
                                  <p:stCondLst>
                                    <p:cond delay="0"/>
                                  </p:stCondLst>
                                  <p:childTnLst>
                                    <p:set>
                                      <p:cBhvr>
                                        <p:cTn id="80" dur="1" fill="hold">
                                          <p:stCondLst>
                                            <p:cond delay="0"/>
                                          </p:stCondLst>
                                        </p:cTn>
                                        <p:tgtEl>
                                          <p:spTgt spid="3">
                                            <p:txEl>
                                              <p:pRg st="5" end="5"/>
                                            </p:txEl>
                                          </p:spTgt>
                                        </p:tgtEl>
                                        <p:attrNameLst>
                                          <p:attrName>style.visibility</p:attrName>
                                        </p:attrNameLst>
                                      </p:cBhvr>
                                      <p:to>
                                        <p:strVal val="visible"/>
                                      </p:to>
                                    </p:set>
                                    <p:anim calcmode="lin" valueType="num">
                                      <p:cBhvr additive="base">
                                        <p:cTn id="8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8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2" presetClass="entr" presetSubtype="4" fill="hold" nodeType="clickEffect">
                                  <p:stCondLst>
                                    <p:cond delay="0"/>
                                  </p:stCondLst>
                                  <p:childTnLst>
                                    <p:set>
                                      <p:cBhvr>
                                        <p:cTn id="86" dur="1" fill="hold">
                                          <p:stCondLst>
                                            <p:cond delay="0"/>
                                          </p:stCondLst>
                                        </p:cTn>
                                        <p:tgtEl>
                                          <p:spTgt spid="3">
                                            <p:txEl>
                                              <p:pRg st="6" end="6"/>
                                            </p:txEl>
                                          </p:spTgt>
                                        </p:tgtEl>
                                        <p:attrNameLst>
                                          <p:attrName>style.visibility</p:attrName>
                                        </p:attrNameLst>
                                      </p:cBhvr>
                                      <p:to>
                                        <p:strVal val="visible"/>
                                      </p:to>
                                    </p:set>
                                    <p:anim calcmode="lin" valueType="num">
                                      <p:cBhvr additive="base">
                                        <p:cTn id="8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8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371600"/>
          </a:xfrm>
          <a:solidFill>
            <a:srgbClr val="FFFF00"/>
          </a:solidFill>
        </p:spPr>
        <p:txBody>
          <a:bodyPr/>
          <a:lstStyle/>
          <a:p>
            <a:r>
              <a:rPr lang="ar-SA" dirty="0" smtClean="0"/>
              <a:t>                   </a:t>
            </a:r>
            <a:r>
              <a:rPr lang="ar-SA" dirty="0" smtClean="0">
                <a:solidFill>
                  <a:srgbClr val="FF0000"/>
                </a:solidFill>
              </a:rPr>
              <a:t>انواع الادمان </a:t>
            </a:r>
            <a:endParaRPr lang="ar-SA" dirty="0">
              <a:solidFill>
                <a:srgbClr val="FF0000"/>
              </a:solidFill>
            </a:endParaRPr>
          </a:p>
        </p:txBody>
      </p:sp>
      <p:sp>
        <p:nvSpPr>
          <p:cNvPr id="3" name="عنصر نائب للمحتوى 2"/>
          <p:cNvSpPr>
            <a:spLocks noGrp="1"/>
          </p:cNvSpPr>
          <p:nvPr>
            <p:ph idx="1"/>
          </p:nvPr>
        </p:nvSpPr>
        <p:spPr>
          <a:xfrm>
            <a:off x="495300" y="1371600"/>
            <a:ext cx="9182100" cy="4754563"/>
          </a:xfrm>
        </p:spPr>
        <p:txBody>
          <a:bodyPr/>
          <a:lstStyle/>
          <a:p>
            <a:endParaRPr lang="en-US" dirty="0" smtClean="0"/>
          </a:p>
          <a:p>
            <a:r>
              <a:rPr lang="ar-SA" dirty="0" smtClean="0"/>
              <a:t>1- </a:t>
            </a:r>
            <a:r>
              <a:rPr lang="ar-SA" dirty="0" smtClean="0">
                <a:solidFill>
                  <a:srgbClr val="FF0000"/>
                </a:solidFill>
              </a:rPr>
              <a:t>الادمان النفسي او السيكولوجي  </a:t>
            </a:r>
            <a:r>
              <a:rPr lang="ar-SA" dirty="0" smtClean="0"/>
              <a:t>: عبارة عن الرغبة في تعاطي المادة المخدرة لتحقيق الشعور بالانتباه </a:t>
            </a:r>
          </a:p>
          <a:p>
            <a:r>
              <a:rPr lang="ar-SA" dirty="0" smtClean="0"/>
              <a:t>2- </a:t>
            </a:r>
            <a:r>
              <a:rPr lang="ar-SA" dirty="0" smtClean="0">
                <a:solidFill>
                  <a:srgbClr val="FF0000"/>
                </a:solidFill>
              </a:rPr>
              <a:t>الإدمان الفسيولوجي او الجسمي </a:t>
            </a:r>
            <a:r>
              <a:rPr lang="ar-SA" dirty="0" smtClean="0"/>
              <a:t>: عملية اعتياد خلايا  الجسم على المادة المخدرة ولا يستطيع العمل بدون وجودها , بالإضافة على الرغبة المستمر بالتعاطي وزيادة الجرعة مما يؤدي الى تدهور الشخص جسميا ونفسيا.   </a:t>
            </a:r>
            <a:endParaRPr lang="ar-SA" dirty="0"/>
          </a:p>
        </p:txBody>
      </p:sp>
    </p:spTree>
    <p:extLst>
      <p:ext uri="{BB962C8B-B14F-4D97-AF65-F5344CB8AC3E}">
        <p14:creationId xmlns:p14="http://schemas.microsoft.com/office/powerpoint/2010/main" xmlns="" val="1077340209"/>
      </p:ext>
    </p:extLst>
  </p:cSld>
  <p:clrMapOvr>
    <a:masterClrMapping/>
  </p:clrMapOvr>
  <mc:AlternateContent xmlns:mc="http://schemas.openxmlformats.org/markup-compatibility/2006">
    <mc:Choice xmlns:p14="http://schemas.microsoft.com/office/powerpoint/2010/main" xmlns="" Requires="p14">
      <p:transition spd="slow" p14:dur="2500">
        <p:checker/>
      </p:transition>
    </mc:Choice>
    <mc:Fallback>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80">
                                          <p:stCondLst>
                                            <p:cond delay="0"/>
                                          </p:stCondLst>
                                        </p:cTn>
                                        <p:tgtEl>
                                          <p:spTgt spid="3">
                                            <p:txEl>
                                              <p:pRg st="1" end="1"/>
                                            </p:txEl>
                                          </p:spTgt>
                                        </p:tgtEl>
                                      </p:cBhvr>
                                    </p:animEffect>
                                    <p:anim calcmode="lin" valueType="num">
                                      <p:cBhvr>
                                        <p:cTn id="8"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1" end="1"/>
                                            </p:txEl>
                                          </p:spTgt>
                                        </p:tgtEl>
                                      </p:cBhvr>
                                      <p:to x="100000" y="60000"/>
                                    </p:animScale>
                                    <p:animScale>
                                      <p:cBhvr>
                                        <p:cTn id="14" dur="166" decel="50000">
                                          <p:stCondLst>
                                            <p:cond delay="676"/>
                                          </p:stCondLst>
                                        </p:cTn>
                                        <p:tgtEl>
                                          <p:spTgt spid="3">
                                            <p:txEl>
                                              <p:pRg st="1" end="1"/>
                                            </p:txEl>
                                          </p:spTgt>
                                        </p:tgtEl>
                                      </p:cBhvr>
                                      <p:to x="100000" y="100000"/>
                                    </p:animScale>
                                    <p:animScale>
                                      <p:cBhvr>
                                        <p:cTn id="15" dur="26">
                                          <p:stCondLst>
                                            <p:cond delay="1312"/>
                                          </p:stCondLst>
                                        </p:cTn>
                                        <p:tgtEl>
                                          <p:spTgt spid="3">
                                            <p:txEl>
                                              <p:pRg st="1" end="1"/>
                                            </p:txEl>
                                          </p:spTgt>
                                        </p:tgtEl>
                                      </p:cBhvr>
                                      <p:to x="100000" y="80000"/>
                                    </p:animScale>
                                    <p:animScale>
                                      <p:cBhvr>
                                        <p:cTn id="16" dur="166" decel="50000">
                                          <p:stCondLst>
                                            <p:cond delay="1338"/>
                                          </p:stCondLst>
                                        </p:cTn>
                                        <p:tgtEl>
                                          <p:spTgt spid="3">
                                            <p:txEl>
                                              <p:pRg st="1" end="1"/>
                                            </p:txEl>
                                          </p:spTgt>
                                        </p:tgtEl>
                                      </p:cBhvr>
                                      <p:to x="100000" y="100000"/>
                                    </p:animScale>
                                    <p:animScale>
                                      <p:cBhvr>
                                        <p:cTn id="17" dur="26">
                                          <p:stCondLst>
                                            <p:cond delay="1642"/>
                                          </p:stCondLst>
                                        </p:cTn>
                                        <p:tgtEl>
                                          <p:spTgt spid="3">
                                            <p:txEl>
                                              <p:pRg st="1" end="1"/>
                                            </p:txEl>
                                          </p:spTgt>
                                        </p:tgtEl>
                                      </p:cBhvr>
                                      <p:to x="100000" y="90000"/>
                                    </p:animScale>
                                    <p:animScale>
                                      <p:cBhvr>
                                        <p:cTn id="18" dur="166" decel="50000">
                                          <p:stCondLst>
                                            <p:cond delay="1668"/>
                                          </p:stCondLst>
                                        </p:cTn>
                                        <p:tgtEl>
                                          <p:spTgt spid="3">
                                            <p:txEl>
                                              <p:pRg st="1" end="1"/>
                                            </p:txEl>
                                          </p:spTgt>
                                        </p:tgtEl>
                                      </p:cBhvr>
                                      <p:to x="100000" y="100000"/>
                                    </p:animScale>
                                    <p:animScale>
                                      <p:cBhvr>
                                        <p:cTn id="19" dur="26">
                                          <p:stCondLst>
                                            <p:cond delay="1808"/>
                                          </p:stCondLst>
                                        </p:cTn>
                                        <p:tgtEl>
                                          <p:spTgt spid="3">
                                            <p:txEl>
                                              <p:pRg st="1" end="1"/>
                                            </p:txEl>
                                          </p:spTgt>
                                        </p:tgtEl>
                                      </p:cBhvr>
                                      <p:to x="100000" y="95000"/>
                                    </p:animScale>
                                    <p:animScale>
                                      <p:cBhvr>
                                        <p:cTn id="20" dur="166" decel="50000">
                                          <p:stCondLst>
                                            <p:cond delay="1834"/>
                                          </p:stCondLst>
                                        </p:cTn>
                                        <p:tgtEl>
                                          <p:spTgt spid="3">
                                            <p:txEl>
                                              <p:pRg st="1" end="1"/>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wipe(down)">
                                      <p:cBhvr>
                                        <p:cTn id="25" dur="580">
                                          <p:stCondLst>
                                            <p:cond delay="0"/>
                                          </p:stCondLst>
                                        </p:cTn>
                                        <p:tgtEl>
                                          <p:spTgt spid="3">
                                            <p:txEl>
                                              <p:pRg st="2" end="2"/>
                                            </p:txEl>
                                          </p:spTgt>
                                        </p:tgtEl>
                                      </p:cBhvr>
                                    </p:animEffect>
                                    <p:anim calcmode="lin" valueType="num">
                                      <p:cBhvr>
                                        <p:cTn id="26"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2" end="2"/>
                                            </p:txEl>
                                          </p:spTgt>
                                        </p:tgtEl>
                                      </p:cBhvr>
                                      <p:to x="100000" y="60000"/>
                                    </p:animScale>
                                    <p:animScale>
                                      <p:cBhvr>
                                        <p:cTn id="32" dur="166" decel="50000">
                                          <p:stCondLst>
                                            <p:cond delay="676"/>
                                          </p:stCondLst>
                                        </p:cTn>
                                        <p:tgtEl>
                                          <p:spTgt spid="3">
                                            <p:txEl>
                                              <p:pRg st="2" end="2"/>
                                            </p:txEl>
                                          </p:spTgt>
                                        </p:tgtEl>
                                      </p:cBhvr>
                                      <p:to x="100000" y="100000"/>
                                    </p:animScale>
                                    <p:animScale>
                                      <p:cBhvr>
                                        <p:cTn id="33" dur="26">
                                          <p:stCondLst>
                                            <p:cond delay="1312"/>
                                          </p:stCondLst>
                                        </p:cTn>
                                        <p:tgtEl>
                                          <p:spTgt spid="3">
                                            <p:txEl>
                                              <p:pRg st="2" end="2"/>
                                            </p:txEl>
                                          </p:spTgt>
                                        </p:tgtEl>
                                      </p:cBhvr>
                                      <p:to x="100000" y="80000"/>
                                    </p:animScale>
                                    <p:animScale>
                                      <p:cBhvr>
                                        <p:cTn id="34" dur="166" decel="50000">
                                          <p:stCondLst>
                                            <p:cond delay="1338"/>
                                          </p:stCondLst>
                                        </p:cTn>
                                        <p:tgtEl>
                                          <p:spTgt spid="3">
                                            <p:txEl>
                                              <p:pRg st="2" end="2"/>
                                            </p:txEl>
                                          </p:spTgt>
                                        </p:tgtEl>
                                      </p:cBhvr>
                                      <p:to x="100000" y="100000"/>
                                    </p:animScale>
                                    <p:animScale>
                                      <p:cBhvr>
                                        <p:cTn id="35" dur="26">
                                          <p:stCondLst>
                                            <p:cond delay="1642"/>
                                          </p:stCondLst>
                                        </p:cTn>
                                        <p:tgtEl>
                                          <p:spTgt spid="3">
                                            <p:txEl>
                                              <p:pRg st="2" end="2"/>
                                            </p:txEl>
                                          </p:spTgt>
                                        </p:tgtEl>
                                      </p:cBhvr>
                                      <p:to x="100000" y="90000"/>
                                    </p:animScale>
                                    <p:animScale>
                                      <p:cBhvr>
                                        <p:cTn id="36" dur="166" decel="50000">
                                          <p:stCondLst>
                                            <p:cond delay="1668"/>
                                          </p:stCondLst>
                                        </p:cTn>
                                        <p:tgtEl>
                                          <p:spTgt spid="3">
                                            <p:txEl>
                                              <p:pRg st="2" end="2"/>
                                            </p:txEl>
                                          </p:spTgt>
                                        </p:tgtEl>
                                      </p:cBhvr>
                                      <p:to x="100000" y="100000"/>
                                    </p:animScale>
                                    <p:animScale>
                                      <p:cBhvr>
                                        <p:cTn id="37" dur="26">
                                          <p:stCondLst>
                                            <p:cond delay="1808"/>
                                          </p:stCondLst>
                                        </p:cTn>
                                        <p:tgtEl>
                                          <p:spTgt spid="3">
                                            <p:txEl>
                                              <p:pRg st="2" end="2"/>
                                            </p:txEl>
                                          </p:spTgt>
                                        </p:tgtEl>
                                      </p:cBhvr>
                                      <p:to x="100000" y="95000"/>
                                    </p:animScale>
                                    <p:animScale>
                                      <p:cBhvr>
                                        <p:cTn id="38" dur="166" decel="50000">
                                          <p:stCondLst>
                                            <p:cond delay="1834"/>
                                          </p:stCondLst>
                                        </p:cTn>
                                        <p:tgtEl>
                                          <p:spTgt spid="3">
                                            <p:txEl>
                                              <p:pRg st="2" end="2"/>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3771" y="-76200"/>
            <a:ext cx="9906000" cy="1417638"/>
          </a:xfrm>
          <a:solidFill>
            <a:srgbClr val="FFFF00"/>
          </a:solidFill>
        </p:spPr>
        <p:txBody>
          <a:bodyPr/>
          <a:lstStyle/>
          <a:p>
            <a:r>
              <a:rPr lang="ar-SA" dirty="0" smtClean="0"/>
              <a:t>       </a:t>
            </a:r>
            <a:r>
              <a:rPr lang="ar-SA" dirty="0" smtClean="0">
                <a:solidFill>
                  <a:srgbClr val="FF0000"/>
                </a:solidFill>
              </a:rPr>
              <a:t>أنواع المواد المخدرة </a:t>
            </a:r>
            <a:endParaRPr lang="ar-SA" dirty="0">
              <a:solidFill>
                <a:srgbClr val="FF0000"/>
              </a:solidFill>
            </a:endParaRPr>
          </a:p>
        </p:txBody>
      </p:sp>
      <p:sp>
        <p:nvSpPr>
          <p:cNvPr id="3" name="عنصر نائب للمحتوى 2"/>
          <p:cNvSpPr>
            <a:spLocks noGrp="1"/>
          </p:cNvSpPr>
          <p:nvPr>
            <p:ph idx="1"/>
          </p:nvPr>
        </p:nvSpPr>
        <p:spPr>
          <a:xfrm>
            <a:off x="0" y="1447800"/>
            <a:ext cx="9753600" cy="4419600"/>
          </a:xfrm>
        </p:spPr>
        <p:txBody>
          <a:bodyPr/>
          <a:lstStyle/>
          <a:p>
            <a:endParaRPr lang="ar-SA" sz="2800" dirty="0" smtClean="0"/>
          </a:p>
          <a:p>
            <a:r>
              <a:rPr lang="en-US" sz="2800" dirty="0" smtClean="0">
                <a:solidFill>
                  <a:prstClr val="black"/>
                </a:solidFill>
              </a:rPr>
              <a:t> </a:t>
            </a:r>
            <a:r>
              <a:rPr lang="ar-SA" sz="2800" dirty="0">
                <a:solidFill>
                  <a:prstClr val="black"/>
                </a:solidFill>
              </a:rPr>
              <a:t>هو المادة الفعالة نفسيا في النيكوتين وهو من اهم العقاقير التي يتناوله</a:t>
            </a:r>
            <a:r>
              <a:rPr lang="en-US" sz="2800" dirty="0" smtClean="0">
                <a:solidFill>
                  <a:prstClr val="black"/>
                </a:solidFill>
              </a:rPr>
              <a:t>:</a:t>
            </a:r>
            <a:r>
              <a:rPr lang="ar-SA" sz="2800" dirty="0" smtClean="0">
                <a:solidFill>
                  <a:srgbClr val="FF0000"/>
                </a:solidFill>
              </a:rPr>
              <a:t>التبغ ,النيكوتين </a:t>
            </a:r>
            <a:endParaRPr lang="ar-SA" sz="2800" dirty="0" smtClean="0"/>
          </a:p>
          <a:p>
            <a:pPr marL="457200" indent="-457200">
              <a:buFont typeface="Arial" pitchFamily="34" charset="0"/>
              <a:buChar char="•"/>
            </a:pPr>
            <a:r>
              <a:rPr lang="ar-SA" sz="2800" dirty="0" smtClean="0">
                <a:solidFill>
                  <a:srgbClr val="FF0000"/>
                </a:solidFill>
              </a:rPr>
              <a:t>*الكحوليات</a:t>
            </a:r>
            <a:r>
              <a:rPr lang="ar-SA" sz="2800" dirty="0" smtClean="0"/>
              <a:t>     :هي من اقدم المواد النفسية التي تعاطها الانسان وتعتبر </a:t>
            </a:r>
            <a:endParaRPr lang="en-US" sz="2800" dirty="0" smtClean="0"/>
          </a:p>
          <a:p>
            <a:pPr marL="457200" indent="-457200">
              <a:buFont typeface="Arial" pitchFamily="34" charset="0"/>
              <a:buChar char="•"/>
            </a:pPr>
            <a:r>
              <a:rPr lang="ar-SA" sz="2800" dirty="0" smtClean="0"/>
              <a:t>تعتبر الصين من اسبق المجتمعات الى معرفتها .</a:t>
            </a:r>
            <a:r>
              <a:rPr lang="en-US" sz="2800" dirty="0" smtClean="0">
                <a:solidFill>
                  <a:prstClr val="black"/>
                </a:solidFill>
              </a:rPr>
              <a:t>:</a:t>
            </a:r>
            <a:r>
              <a:rPr lang="ar-SA" sz="2800" dirty="0" smtClean="0">
                <a:solidFill>
                  <a:srgbClr val="FF0000"/>
                </a:solidFill>
              </a:rPr>
              <a:t>*</a:t>
            </a:r>
            <a:r>
              <a:rPr lang="ar-SA" sz="2800" dirty="0" smtClean="0">
                <a:solidFill>
                  <a:prstClr val="black"/>
                </a:solidFill>
              </a:rPr>
              <a:t> </a:t>
            </a:r>
            <a:r>
              <a:rPr lang="ar-SA" sz="2800" dirty="0">
                <a:solidFill>
                  <a:srgbClr val="FF0000"/>
                </a:solidFill>
              </a:rPr>
              <a:t>الحشيش</a:t>
            </a:r>
            <a:r>
              <a:rPr lang="ar-SA" sz="2800" dirty="0">
                <a:solidFill>
                  <a:prstClr val="black"/>
                </a:solidFill>
              </a:rPr>
              <a:t> </a:t>
            </a:r>
            <a:r>
              <a:rPr lang="ar-SA" sz="2800" dirty="0" smtClean="0">
                <a:solidFill>
                  <a:prstClr val="black"/>
                </a:solidFill>
              </a:rPr>
              <a:t>.</a:t>
            </a:r>
            <a:r>
              <a:rPr lang="ar-SA" sz="2800" dirty="0" smtClean="0">
                <a:solidFill>
                  <a:srgbClr val="FF0000"/>
                </a:solidFill>
              </a:rPr>
              <a:t>البانجو. القنب </a:t>
            </a:r>
            <a:r>
              <a:rPr lang="ar-SA" sz="2800" dirty="0" smtClean="0"/>
              <a:t>هو من  وهو من اكثر انواع المخدرات انتشار في دول الشرق الاوسط وساعد </a:t>
            </a:r>
            <a:r>
              <a:rPr lang="en-US" sz="2800" dirty="0" smtClean="0"/>
              <a:t> </a:t>
            </a:r>
          </a:p>
          <a:p>
            <a:pPr marL="0" indent="0"/>
            <a:r>
              <a:rPr lang="ar-SA" sz="2800" dirty="0" smtClean="0"/>
              <a:t>رخصة على رواجه   .</a:t>
            </a:r>
          </a:p>
          <a:p>
            <a:pPr marL="0" indent="0"/>
            <a:r>
              <a:rPr lang="ar-SA" sz="2800" dirty="0" smtClean="0"/>
              <a:t> </a:t>
            </a:r>
            <a:r>
              <a:rPr lang="ar-SA" sz="2800" dirty="0" smtClean="0">
                <a:solidFill>
                  <a:srgbClr val="FF0000"/>
                </a:solidFill>
              </a:rPr>
              <a:t>*</a:t>
            </a:r>
            <a:r>
              <a:rPr lang="ar-SA" sz="2800" dirty="0" smtClean="0"/>
              <a:t> </a:t>
            </a:r>
            <a:r>
              <a:rPr lang="ar-SA" sz="2800" dirty="0" smtClean="0">
                <a:solidFill>
                  <a:srgbClr val="FF0000"/>
                </a:solidFill>
              </a:rPr>
              <a:t>الافيون ومشتقاته </a:t>
            </a:r>
            <a:r>
              <a:rPr lang="ar-SA" sz="2800" dirty="0" smtClean="0"/>
              <a:t>. من اقل المخدرات انتشار ويؤخذ اما عن طريق الاستحلاب او الشرب مع الشاي  </a:t>
            </a:r>
          </a:p>
          <a:p>
            <a:pPr marL="457200" indent="-457200">
              <a:buFont typeface="Arial" pitchFamily="34" charset="0"/>
              <a:buChar char="•"/>
            </a:pPr>
            <a:endParaRPr lang="ar-SA" dirty="0"/>
          </a:p>
        </p:txBody>
      </p:sp>
    </p:spTree>
    <p:extLst>
      <p:ext uri="{BB962C8B-B14F-4D97-AF65-F5344CB8AC3E}">
        <p14:creationId xmlns:p14="http://schemas.microsoft.com/office/powerpoint/2010/main" xmlns="" val="427678828"/>
      </p:ext>
    </p:extLst>
  </p:cSld>
  <p:clrMapOvr>
    <a:masterClrMapping/>
  </p:clrMapOvr>
  <p:transition spd="slow">
    <p:cove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82200" cy="1371600"/>
          </a:xfrm>
          <a:solidFill>
            <a:srgbClr val="FFFF00"/>
          </a:solidFill>
        </p:spPr>
        <p:txBody>
          <a:bodyPr/>
          <a:lstStyle/>
          <a:p>
            <a:r>
              <a:rPr lang="ar-SA" dirty="0" smtClean="0"/>
              <a:t>               </a:t>
            </a:r>
            <a:r>
              <a:rPr lang="ar-SA" dirty="0" smtClean="0">
                <a:solidFill>
                  <a:srgbClr val="FF0000"/>
                </a:solidFill>
              </a:rPr>
              <a:t> تابع         </a:t>
            </a:r>
            <a:r>
              <a:rPr lang="ar-SA" dirty="0">
                <a:solidFill>
                  <a:srgbClr val="FF0000"/>
                </a:solidFill>
              </a:rPr>
              <a:t>أنواع المواد المخدرة </a:t>
            </a:r>
            <a:endParaRPr lang="ar-SA" dirty="0"/>
          </a:p>
        </p:txBody>
      </p:sp>
      <p:sp>
        <p:nvSpPr>
          <p:cNvPr id="3" name="عنصر نائب للمحتوى 2"/>
          <p:cNvSpPr>
            <a:spLocks noGrp="1"/>
          </p:cNvSpPr>
          <p:nvPr>
            <p:ph idx="1"/>
          </p:nvPr>
        </p:nvSpPr>
        <p:spPr>
          <a:xfrm>
            <a:off x="495300" y="1524001"/>
            <a:ext cx="9182100" cy="4572000"/>
          </a:xfrm>
        </p:spPr>
        <p:txBody>
          <a:bodyPr/>
          <a:lstStyle/>
          <a:p>
            <a:r>
              <a:rPr lang="ar-SA" dirty="0">
                <a:solidFill>
                  <a:srgbClr val="FF0000"/>
                </a:solidFill>
              </a:rPr>
              <a:t> *الكوكايين</a:t>
            </a:r>
            <a:r>
              <a:rPr lang="ar-SA" dirty="0" smtClean="0"/>
              <a:t>:  وهو منشط طبيعي يستخلصه من اوراق نبات الكوكا الذي ينمو في امريكا اللاتينية .</a:t>
            </a:r>
          </a:p>
          <a:p>
            <a:pPr marL="457200" indent="-457200">
              <a:buFont typeface="Arial" pitchFamily="34" charset="0"/>
              <a:buChar char="•"/>
            </a:pPr>
            <a:r>
              <a:rPr lang="ar-SA" dirty="0" smtClean="0">
                <a:solidFill>
                  <a:srgbClr val="FF0000"/>
                </a:solidFill>
              </a:rPr>
              <a:t>القات </a:t>
            </a:r>
            <a:r>
              <a:rPr lang="ar-SA" dirty="0" smtClean="0"/>
              <a:t>: ينمو في افريقيا  والصومال وكينيا خاصة , وعلى اكبر نطاق معروف في اليمن ويؤخذ عن طريق المضغ. </a:t>
            </a:r>
            <a:endParaRPr lang="ar-SA" dirty="0"/>
          </a:p>
          <a:p>
            <a:pPr marL="457200" indent="-457200">
              <a:buFont typeface="Arial" pitchFamily="34" charset="0"/>
              <a:buChar char="•"/>
            </a:pPr>
            <a:r>
              <a:rPr lang="ar-SA" dirty="0" smtClean="0"/>
              <a:t> </a:t>
            </a:r>
          </a:p>
          <a:p>
            <a:pPr marL="457200" indent="-457200">
              <a:buFont typeface="Arial" pitchFamily="34" charset="0"/>
              <a:buChar char="•"/>
            </a:pPr>
            <a:r>
              <a:rPr lang="ar-SA" dirty="0" smtClean="0"/>
              <a:t> </a:t>
            </a:r>
            <a:endParaRPr lang="ar-SA" dirty="0"/>
          </a:p>
        </p:txBody>
      </p:sp>
      <p:sp>
        <p:nvSpPr>
          <p:cNvPr id="4" name="سهم إلى اليسار 3"/>
          <p:cNvSpPr/>
          <p:nvPr/>
        </p:nvSpPr>
        <p:spPr>
          <a:xfrm>
            <a:off x="5486400" y="457200"/>
            <a:ext cx="1143000" cy="484632"/>
          </a:xfrm>
          <a:prstGeom prst="lef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xmlns="" val="3938522366"/>
      </p:ext>
    </p:extLst>
  </p:cSld>
  <p:clrMapOvr>
    <a:masterClrMapping/>
  </p:clrMapOvr>
  <p:transition spd="slow">
    <p:randomBar dir="vert"/>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xmlns="" val="110930801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solidFill>
                  <a:prstClr val="white"/>
                </a:solidFill>
                <a:cs typeface="Arial" pitchFamily="34" charset="0"/>
              </a:rPr>
              <a:pPr/>
              <a:t>50</a:t>
            </a:fld>
            <a:endParaRPr lang="en-US" dirty="0" smtClean="0">
              <a:solidFill>
                <a:prstClr val="white"/>
              </a:solidFill>
              <a:cs typeface="Arial" pitchFamily="34" charset="0"/>
            </a:endParaRPr>
          </a:p>
        </p:txBody>
      </p:sp>
      <p:sp>
        <p:nvSpPr>
          <p:cNvPr id="6146" name="Title 4"/>
          <p:cNvSpPr>
            <a:spLocks noGrp="1"/>
          </p:cNvSpPr>
          <p:nvPr>
            <p:ph type="ctrTitle"/>
          </p:nvPr>
        </p:nvSpPr>
        <p:spPr>
          <a:xfrm>
            <a:off x="762000" y="2362200"/>
            <a:ext cx="8420100" cy="1241425"/>
          </a:xfrm>
        </p:spPr>
        <p:txBody>
          <a:bodyPr/>
          <a:lstStyle/>
          <a:p>
            <a:pPr eaLnBrk="1" hangingPunct="1"/>
            <a:r>
              <a:rPr lang="ar-SA" sz="7200" spc="-150" dirty="0" smtClean="0">
                <a:solidFill>
                  <a:srgbClr val="376092"/>
                </a:solidFill>
                <a:latin typeface="ae_AlMateen" pitchFamily="2" charset="-78"/>
                <a:cs typeface="ae_AlMateen" pitchFamily="2" charset="-78"/>
              </a:rPr>
              <a:t>عنوان المحاضرة    </a:t>
            </a:r>
            <a:endParaRPr lang="en-US" sz="6600"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indent="457200">
              <a:lnSpc>
                <a:spcPct val="115000"/>
              </a:lnSpc>
              <a:spcAft>
                <a:spcPts val="1000"/>
              </a:spcAft>
            </a:pPr>
            <a:r>
              <a:rPr lang="ar-SA" sz="2800" b="1" dirty="0" smtClean="0">
                <a:solidFill>
                  <a:srgbClr val="FF0000"/>
                </a:solidFill>
                <a:ea typeface="Calibri"/>
                <a:cs typeface="Arial"/>
              </a:rPr>
              <a:t>الفصل الثاني  </a:t>
            </a:r>
            <a:endParaRPr lang="en-US" sz="2800" b="1" dirty="0" smtClean="0">
              <a:solidFill>
                <a:srgbClr val="FF0000"/>
              </a:solidFill>
              <a:ea typeface="Calibri"/>
              <a:cs typeface="Arial"/>
            </a:endParaRPr>
          </a:p>
          <a:p>
            <a:pPr indent="457200">
              <a:lnSpc>
                <a:spcPct val="115000"/>
              </a:lnSpc>
              <a:spcAft>
                <a:spcPts val="1000"/>
              </a:spcAft>
            </a:pPr>
            <a:r>
              <a:rPr lang="ar-SA" sz="6000" b="1" dirty="0" smtClean="0">
                <a:solidFill>
                  <a:srgbClr val="FF0000"/>
                </a:solidFill>
                <a:ea typeface="Calibri"/>
                <a:cs typeface="Arial"/>
              </a:rPr>
              <a:t> المحاضرة السادسة  </a:t>
            </a:r>
            <a:endParaRPr lang="en-US" sz="6000" b="1" dirty="0">
              <a:solidFill>
                <a:srgbClr val="FF0000"/>
              </a:solidFill>
              <a:ea typeface="Calibri"/>
              <a:cs typeface="Arial"/>
            </a:endParaRPr>
          </a:p>
        </p:txBody>
      </p:sp>
    </p:spTree>
    <p:extLst>
      <p:ext uri="{BB962C8B-B14F-4D97-AF65-F5344CB8AC3E}">
        <p14:creationId xmlns:p14="http://schemas.microsoft.com/office/powerpoint/2010/main" xmlns="" val="1569218850"/>
      </p:ext>
    </p:extLst>
  </p:cSld>
  <p:clrMapOvr>
    <a:masterClrMapping/>
  </p:clrMapOvr>
  <p:transition spd="slow">
    <p:push dir="u"/>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417638"/>
          </a:xfrm>
          <a:solidFill>
            <a:srgbClr val="FFFF00"/>
          </a:solidFill>
        </p:spPr>
        <p:txBody>
          <a:bodyPr/>
          <a:lstStyle/>
          <a:p>
            <a:r>
              <a:rPr lang="ar-SA" dirty="0" smtClean="0"/>
              <a:t>                </a:t>
            </a:r>
            <a:r>
              <a:rPr lang="ar-SA" dirty="0" smtClean="0">
                <a:solidFill>
                  <a:srgbClr val="FF0000"/>
                </a:solidFill>
              </a:rPr>
              <a:t>تصنيف المخدرات </a:t>
            </a:r>
            <a:endParaRPr lang="ar-SA" dirty="0">
              <a:solidFill>
                <a:srgbClr val="FF0000"/>
              </a:solidFill>
            </a:endParaRPr>
          </a:p>
        </p:txBody>
      </p:sp>
      <p:sp>
        <p:nvSpPr>
          <p:cNvPr id="3" name="عنصر نائب للمحتوى 2"/>
          <p:cNvSpPr>
            <a:spLocks noGrp="1"/>
          </p:cNvSpPr>
          <p:nvPr>
            <p:ph idx="1"/>
          </p:nvPr>
        </p:nvSpPr>
        <p:spPr>
          <a:xfrm>
            <a:off x="685800" y="1371600"/>
            <a:ext cx="9220200" cy="4602163"/>
          </a:xfrm>
        </p:spPr>
        <p:txBody>
          <a:bodyPr/>
          <a:lstStyle/>
          <a:p>
            <a:r>
              <a:rPr lang="ar-SA" dirty="0" smtClean="0"/>
              <a:t>             عليه </a:t>
            </a:r>
            <a:r>
              <a:rPr lang="ar-SA" dirty="0"/>
              <a:t>يمكن ان نصف المواد المخدرة على النحو التالي </a:t>
            </a:r>
            <a:r>
              <a:rPr lang="ar-SA" dirty="0" smtClean="0"/>
              <a:t>.</a:t>
            </a:r>
            <a:endParaRPr lang="ar-SA" dirty="0"/>
          </a:p>
          <a:p>
            <a:r>
              <a:rPr lang="ar-SA" dirty="0" smtClean="0"/>
              <a:t>         مخدرات </a:t>
            </a:r>
            <a:r>
              <a:rPr lang="ar-SA" dirty="0"/>
              <a:t>طبيعية </a:t>
            </a:r>
            <a:r>
              <a:rPr lang="ar-SA" dirty="0" smtClean="0"/>
              <a:t>   </a:t>
            </a:r>
          </a:p>
          <a:p>
            <a:r>
              <a:rPr lang="ar-SA" dirty="0" smtClean="0"/>
              <a:t>                    مخدرات </a:t>
            </a:r>
            <a:r>
              <a:rPr lang="ar-SA" dirty="0"/>
              <a:t>تصنيعية </a:t>
            </a:r>
            <a:endParaRPr lang="ar-SA" dirty="0" smtClean="0"/>
          </a:p>
          <a:p>
            <a:r>
              <a:rPr lang="ar-SA" dirty="0" smtClean="0"/>
              <a:t>                             مخدرات تخلقيه </a:t>
            </a:r>
            <a:endParaRPr lang="ar-SA" dirty="0"/>
          </a:p>
          <a:p>
            <a:r>
              <a:rPr lang="ar-SA" dirty="0" smtClean="0"/>
              <a:t>                                        مهبطات </a:t>
            </a:r>
            <a:endParaRPr lang="en-US" dirty="0" smtClean="0"/>
          </a:p>
          <a:p>
            <a:r>
              <a:rPr lang="ar-SA" dirty="0" smtClean="0"/>
              <a:t>                                               منشطات </a:t>
            </a:r>
            <a:r>
              <a:rPr lang="en-US" dirty="0" smtClean="0"/>
              <a:t>                                      </a:t>
            </a:r>
          </a:p>
          <a:p>
            <a:r>
              <a:rPr lang="en-US" dirty="0" smtClean="0"/>
              <a:t>     </a:t>
            </a:r>
            <a:r>
              <a:rPr lang="ar-SA" dirty="0" smtClean="0"/>
              <a:t>                                                         مهلوسات</a:t>
            </a:r>
            <a:endParaRPr lang="ar-SA" dirty="0"/>
          </a:p>
        </p:txBody>
      </p:sp>
      <p:sp>
        <p:nvSpPr>
          <p:cNvPr id="6" name="سهم إلى اليسار 5"/>
          <p:cNvSpPr/>
          <p:nvPr/>
        </p:nvSpPr>
        <p:spPr>
          <a:xfrm>
            <a:off x="9012312" y="2347454"/>
            <a:ext cx="489204" cy="133065"/>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7" name="سهم إلى اليسار 6"/>
          <p:cNvSpPr/>
          <p:nvPr/>
        </p:nvSpPr>
        <p:spPr>
          <a:xfrm>
            <a:off x="7921428" y="2921382"/>
            <a:ext cx="489204" cy="133065"/>
          </a:xfrm>
          <a:prstGeom prst="leftArrow">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8" name="سهم إلى اليسار 7"/>
          <p:cNvSpPr/>
          <p:nvPr/>
        </p:nvSpPr>
        <p:spPr>
          <a:xfrm>
            <a:off x="6858000" y="3565285"/>
            <a:ext cx="489204" cy="133065"/>
          </a:xfrm>
          <a:prstGeom prst="leftArrow">
            <a:avLst/>
          </a:prstGeom>
          <a:solidFill>
            <a:schemeClr val="accent6">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9" name="سهم إلى اليسار 8"/>
          <p:cNvSpPr/>
          <p:nvPr/>
        </p:nvSpPr>
        <p:spPr>
          <a:xfrm>
            <a:off x="8476445" y="1447800"/>
            <a:ext cx="1219200" cy="450774"/>
          </a:xfrm>
          <a:prstGeom prst="leftArrow">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0" name="سهم إلى اليسار 9"/>
          <p:cNvSpPr/>
          <p:nvPr/>
        </p:nvSpPr>
        <p:spPr>
          <a:xfrm>
            <a:off x="4019282" y="5181600"/>
            <a:ext cx="489204" cy="133065"/>
          </a:xfrm>
          <a:prstGeom prst="leftArrow">
            <a:avLst/>
          </a:prstGeom>
          <a:solidFill>
            <a:srgbClr val="FF33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1" name="سهم إلى اليسار 10"/>
          <p:cNvSpPr/>
          <p:nvPr/>
        </p:nvSpPr>
        <p:spPr>
          <a:xfrm>
            <a:off x="5867400" y="4142679"/>
            <a:ext cx="489204" cy="133065"/>
          </a:xfrm>
          <a:prstGeom prst="lef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2" name="سهم إلى اليسار 11"/>
          <p:cNvSpPr/>
          <p:nvPr/>
        </p:nvSpPr>
        <p:spPr>
          <a:xfrm>
            <a:off x="5105400" y="4715796"/>
            <a:ext cx="489204" cy="133065"/>
          </a:xfrm>
          <a:prstGeom prst="lef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xmlns="" val="2442883853"/>
      </p:ext>
    </p:extLst>
  </p:cSld>
  <p:clrMapOvr>
    <a:masterClrMapping/>
  </p:clrMapOvr>
  <mc:AlternateContent xmlns:mc="http://schemas.openxmlformats.org/markup-compatibility/2006">
    <mc:Choice xmlns:p14="http://schemas.microsoft.com/office/powerpoint/2010/main" xmlns="" Requires="p14">
      <p:transition spd="slow" p14:dur="4400">
        <p14:honeycomb/>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80">
                                          <p:stCondLst>
                                            <p:cond delay="0"/>
                                          </p:stCondLst>
                                        </p:cTn>
                                        <p:tgtEl>
                                          <p:spTgt spid="3">
                                            <p:txEl>
                                              <p:pRg st="1" end="1"/>
                                            </p:txEl>
                                          </p:spTgt>
                                        </p:tgtEl>
                                      </p:cBhvr>
                                    </p:animEffect>
                                    <p:anim calcmode="lin" valueType="num">
                                      <p:cBhvr>
                                        <p:cTn id="8"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1" end="1"/>
                                            </p:txEl>
                                          </p:spTgt>
                                        </p:tgtEl>
                                      </p:cBhvr>
                                      <p:to x="100000" y="60000"/>
                                    </p:animScale>
                                    <p:animScale>
                                      <p:cBhvr>
                                        <p:cTn id="14" dur="166" decel="50000">
                                          <p:stCondLst>
                                            <p:cond delay="676"/>
                                          </p:stCondLst>
                                        </p:cTn>
                                        <p:tgtEl>
                                          <p:spTgt spid="3">
                                            <p:txEl>
                                              <p:pRg st="1" end="1"/>
                                            </p:txEl>
                                          </p:spTgt>
                                        </p:tgtEl>
                                      </p:cBhvr>
                                      <p:to x="100000" y="100000"/>
                                    </p:animScale>
                                    <p:animScale>
                                      <p:cBhvr>
                                        <p:cTn id="15" dur="26">
                                          <p:stCondLst>
                                            <p:cond delay="1312"/>
                                          </p:stCondLst>
                                        </p:cTn>
                                        <p:tgtEl>
                                          <p:spTgt spid="3">
                                            <p:txEl>
                                              <p:pRg st="1" end="1"/>
                                            </p:txEl>
                                          </p:spTgt>
                                        </p:tgtEl>
                                      </p:cBhvr>
                                      <p:to x="100000" y="80000"/>
                                    </p:animScale>
                                    <p:animScale>
                                      <p:cBhvr>
                                        <p:cTn id="16" dur="166" decel="50000">
                                          <p:stCondLst>
                                            <p:cond delay="1338"/>
                                          </p:stCondLst>
                                        </p:cTn>
                                        <p:tgtEl>
                                          <p:spTgt spid="3">
                                            <p:txEl>
                                              <p:pRg st="1" end="1"/>
                                            </p:txEl>
                                          </p:spTgt>
                                        </p:tgtEl>
                                      </p:cBhvr>
                                      <p:to x="100000" y="100000"/>
                                    </p:animScale>
                                    <p:animScale>
                                      <p:cBhvr>
                                        <p:cTn id="17" dur="26">
                                          <p:stCondLst>
                                            <p:cond delay="1642"/>
                                          </p:stCondLst>
                                        </p:cTn>
                                        <p:tgtEl>
                                          <p:spTgt spid="3">
                                            <p:txEl>
                                              <p:pRg st="1" end="1"/>
                                            </p:txEl>
                                          </p:spTgt>
                                        </p:tgtEl>
                                      </p:cBhvr>
                                      <p:to x="100000" y="90000"/>
                                    </p:animScale>
                                    <p:animScale>
                                      <p:cBhvr>
                                        <p:cTn id="18" dur="166" decel="50000">
                                          <p:stCondLst>
                                            <p:cond delay="1668"/>
                                          </p:stCondLst>
                                        </p:cTn>
                                        <p:tgtEl>
                                          <p:spTgt spid="3">
                                            <p:txEl>
                                              <p:pRg st="1" end="1"/>
                                            </p:txEl>
                                          </p:spTgt>
                                        </p:tgtEl>
                                      </p:cBhvr>
                                      <p:to x="100000" y="100000"/>
                                    </p:animScale>
                                    <p:animScale>
                                      <p:cBhvr>
                                        <p:cTn id="19" dur="26">
                                          <p:stCondLst>
                                            <p:cond delay="1808"/>
                                          </p:stCondLst>
                                        </p:cTn>
                                        <p:tgtEl>
                                          <p:spTgt spid="3">
                                            <p:txEl>
                                              <p:pRg st="1" end="1"/>
                                            </p:txEl>
                                          </p:spTgt>
                                        </p:tgtEl>
                                      </p:cBhvr>
                                      <p:to x="100000" y="95000"/>
                                    </p:animScale>
                                    <p:animScale>
                                      <p:cBhvr>
                                        <p:cTn id="20" dur="166" decel="50000">
                                          <p:stCondLst>
                                            <p:cond delay="1834"/>
                                          </p:stCondLst>
                                        </p:cTn>
                                        <p:tgtEl>
                                          <p:spTgt spid="3">
                                            <p:txEl>
                                              <p:pRg st="1" end="1"/>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wipe(down)">
                                      <p:cBhvr>
                                        <p:cTn id="25" dur="580">
                                          <p:stCondLst>
                                            <p:cond delay="0"/>
                                          </p:stCondLst>
                                        </p:cTn>
                                        <p:tgtEl>
                                          <p:spTgt spid="3">
                                            <p:txEl>
                                              <p:pRg st="2" end="2"/>
                                            </p:txEl>
                                          </p:spTgt>
                                        </p:tgtEl>
                                      </p:cBhvr>
                                    </p:animEffect>
                                    <p:anim calcmode="lin" valueType="num">
                                      <p:cBhvr>
                                        <p:cTn id="26"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2" end="2"/>
                                            </p:txEl>
                                          </p:spTgt>
                                        </p:tgtEl>
                                      </p:cBhvr>
                                      <p:to x="100000" y="60000"/>
                                    </p:animScale>
                                    <p:animScale>
                                      <p:cBhvr>
                                        <p:cTn id="32" dur="166" decel="50000">
                                          <p:stCondLst>
                                            <p:cond delay="676"/>
                                          </p:stCondLst>
                                        </p:cTn>
                                        <p:tgtEl>
                                          <p:spTgt spid="3">
                                            <p:txEl>
                                              <p:pRg st="2" end="2"/>
                                            </p:txEl>
                                          </p:spTgt>
                                        </p:tgtEl>
                                      </p:cBhvr>
                                      <p:to x="100000" y="100000"/>
                                    </p:animScale>
                                    <p:animScale>
                                      <p:cBhvr>
                                        <p:cTn id="33" dur="26">
                                          <p:stCondLst>
                                            <p:cond delay="1312"/>
                                          </p:stCondLst>
                                        </p:cTn>
                                        <p:tgtEl>
                                          <p:spTgt spid="3">
                                            <p:txEl>
                                              <p:pRg st="2" end="2"/>
                                            </p:txEl>
                                          </p:spTgt>
                                        </p:tgtEl>
                                      </p:cBhvr>
                                      <p:to x="100000" y="80000"/>
                                    </p:animScale>
                                    <p:animScale>
                                      <p:cBhvr>
                                        <p:cTn id="34" dur="166" decel="50000">
                                          <p:stCondLst>
                                            <p:cond delay="1338"/>
                                          </p:stCondLst>
                                        </p:cTn>
                                        <p:tgtEl>
                                          <p:spTgt spid="3">
                                            <p:txEl>
                                              <p:pRg st="2" end="2"/>
                                            </p:txEl>
                                          </p:spTgt>
                                        </p:tgtEl>
                                      </p:cBhvr>
                                      <p:to x="100000" y="100000"/>
                                    </p:animScale>
                                    <p:animScale>
                                      <p:cBhvr>
                                        <p:cTn id="35" dur="26">
                                          <p:stCondLst>
                                            <p:cond delay="1642"/>
                                          </p:stCondLst>
                                        </p:cTn>
                                        <p:tgtEl>
                                          <p:spTgt spid="3">
                                            <p:txEl>
                                              <p:pRg st="2" end="2"/>
                                            </p:txEl>
                                          </p:spTgt>
                                        </p:tgtEl>
                                      </p:cBhvr>
                                      <p:to x="100000" y="90000"/>
                                    </p:animScale>
                                    <p:animScale>
                                      <p:cBhvr>
                                        <p:cTn id="36" dur="166" decel="50000">
                                          <p:stCondLst>
                                            <p:cond delay="1668"/>
                                          </p:stCondLst>
                                        </p:cTn>
                                        <p:tgtEl>
                                          <p:spTgt spid="3">
                                            <p:txEl>
                                              <p:pRg st="2" end="2"/>
                                            </p:txEl>
                                          </p:spTgt>
                                        </p:tgtEl>
                                      </p:cBhvr>
                                      <p:to x="100000" y="100000"/>
                                    </p:animScale>
                                    <p:animScale>
                                      <p:cBhvr>
                                        <p:cTn id="37" dur="26">
                                          <p:stCondLst>
                                            <p:cond delay="1808"/>
                                          </p:stCondLst>
                                        </p:cTn>
                                        <p:tgtEl>
                                          <p:spTgt spid="3">
                                            <p:txEl>
                                              <p:pRg st="2" end="2"/>
                                            </p:txEl>
                                          </p:spTgt>
                                        </p:tgtEl>
                                      </p:cBhvr>
                                      <p:to x="100000" y="95000"/>
                                    </p:animScale>
                                    <p:animScale>
                                      <p:cBhvr>
                                        <p:cTn id="38" dur="166" decel="50000">
                                          <p:stCondLst>
                                            <p:cond delay="1834"/>
                                          </p:stCondLst>
                                        </p:cTn>
                                        <p:tgtEl>
                                          <p:spTgt spid="3">
                                            <p:txEl>
                                              <p:pRg st="2" end="2"/>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nodeType="clickEffect">
                                  <p:stCondLst>
                                    <p:cond delay="0"/>
                                  </p:stCondLst>
                                  <p:childTnLst>
                                    <p:set>
                                      <p:cBhvr>
                                        <p:cTn id="42" dur="1" fill="hold">
                                          <p:stCondLst>
                                            <p:cond delay="0"/>
                                          </p:stCondLst>
                                        </p:cTn>
                                        <p:tgtEl>
                                          <p:spTgt spid="3">
                                            <p:txEl>
                                              <p:pRg st="3" end="3"/>
                                            </p:txEl>
                                          </p:spTgt>
                                        </p:tgtEl>
                                        <p:attrNameLst>
                                          <p:attrName>style.visibility</p:attrName>
                                        </p:attrNameLst>
                                      </p:cBhvr>
                                      <p:to>
                                        <p:strVal val="visible"/>
                                      </p:to>
                                    </p:set>
                                    <p:animEffect transition="in" filter="wipe(down)">
                                      <p:cBhvr>
                                        <p:cTn id="43" dur="580">
                                          <p:stCondLst>
                                            <p:cond delay="0"/>
                                          </p:stCondLst>
                                        </p:cTn>
                                        <p:tgtEl>
                                          <p:spTgt spid="3">
                                            <p:txEl>
                                              <p:pRg st="3" end="3"/>
                                            </p:txEl>
                                          </p:spTgt>
                                        </p:tgtEl>
                                      </p:cBhvr>
                                    </p:animEffect>
                                    <p:anim calcmode="lin" valueType="num">
                                      <p:cBhvr>
                                        <p:cTn id="44"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3">
                                            <p:txEl>
                                              <p:pRg st="3" end="3"/>
                                            </p:txEl>
                                          </p:spTgt>
                                        </p:tgtEl>
                                      </p:cBhvr>
                                      <p:to x="100000" y="60000"/>
                                    </p:animScale>
                                    <p:animScale>
                                      <p:cBhvr>
                                        <p:cTn id="50" dur="166" decel="50000">
                                          <p:stCondLst>
                                            <p:cond delay="676"/>
                                          </p:stCondLst>
                                        </p:cTn>
                                        <p:tgtEl>
                                          <p:spTgt spid="3">
                                            <p:txEl>
                                              <p:pRg st="3" end="3"/>
                                            </p:txEl>
                                          </p:spTgt>
                                        </p:tgtEl>
                                      </p:cBhvr>
                                      <p:to x="100000" y="100000"/>
                                    </p:animScale>
                                    <p:animScale>
                                      <p:cBhvr>
                                        <p:cTn id="51" dur="26">
                                          <p:stCondLst>
                                            <p:cond delay="1312"/>
                                          </p:stCondLst>
                                        </p:cTn>
                                        <p:tgtEl>
                                          <p:spTgt spid="3">
                                            <p:txEl>
                                              <p:pRg st="3" end="3"/>
                                            </p:txEl>
                                          </p:spTgt>
                                        </p:tgtEl>
                                      </p:cBhvr>
                                      <p:to x="100000" y="80000"/>
                                    </p:animScale>
                                    <p:animScale>
                                      <p:cBhvr>
                                        <p:cTn id="52" dur="166" decel="50000">
                                          <p:stCondLst>
                                            <p:cond delay="1338"/>
                                          </p:stCondLst>
                                        </p:cTn>
                                        <p:tgtEl>
                                          <p:spTgt spid="3">
                                            <p:txEl>
                                              <p:pRg st="3" end="3"/>
                                            </p:txEl>
                                          </p:spTgt>
                                        </p:tgtEl>
                                      </p:cBhvr>
                                      <p:to x="100000" y="100000"/>
                                    </p:animScale>
                                    <p:animScale>
                                      <p:cBhvr>
                                        <p:cTn id="53" dur="26">
                                          <p:stCondLst>
                                            <p:cond delay="1642"/>
                                          </p:stCondLst>
                                        </p:cTn>
                                        <p:tgtEl>
                                          <p:spTgt spid="3">
                                            <p:txEl>
                                              <p:pRg st="3" end="3"/>
                                            </p:txEl>
                                          </p:spTgt>
                                        </p:tgtEl>
                                      </p:cBhvr>
                                      <p:to x="100000" y="90000"/>
                                    </p:animScale>
                                    <p:animScale>
                                      <p:cBhvr>
                                        <p:cTn id="54" dur="166" decel="50000">
                                          <p:stCondLst>
                                            <p:cond delay="1668"/>
                                          </p:stCondLst>
                                        </p:cTn>
                                        <p:tgtEl>
                                          <p:spTgt spid="3">
                                            <p:txEl>
                                              <p:pRg st="3" end="3"/>
                                            </p:txEl>
                                          </p:spTgt>
                                        </p:tgtEl>
                                      </p:cBhvr>
                                      <p:to x="100000" y="100000"/>
                                    </p:animScale>
                                    <p:animScale>
                                      <p:cBhvr>
                                        <p:cTn id="55" dur="26">
                                          <p:stCondLst>
                                            <p:cond delay="1808"/>
                                          </p:stCondLst>
                                        </p:cTn>
                                        <p:tgtEl>
                                          <p:spTgt spid="3">
                                            <p:txEl>
                                              <p:pRg st="3" end="3"/>
                                            </p:txEl>
                                          </p:spTgt>
                                        </p:tgtEl>
                                      </p:cBhvr>
                                      <p:to x="100000" y="95000"/>
                                    </p:animScale>
                                    <p:animScale>
                                      <p:cBhvr>
                                        <p:cTn id="56" dur="166" decel="50000">
                                          <p:stCondLst>
                                            <p:cond delay="1834"/>
                                          </p:stCondLst>
                                        </p:cTn>
                                        <p:tgtEl>
                                          <p:spTgt spid="3">
                                            <p:txEl>
                                              <p:pRg st="3" end="3"/>
                                            </p:txEl>
                                          </p:spTgt>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nodeType="clickEffect">
                                  <p:stCondLst>
                                    <p:cond delay="0"/>
                                  </p:stCondLst>
                                  <p:childTnLst>
                                    <p:set>
                                      <p:cBhvr>
                                        <p:cTn id="60" dur="1" fill="hold">
                                          <p:stCondLst>
                                            <p:cond delay="0"/>
                                          </p:stCondLst>
                                        </p:cTn>
                                        <p:tgtEl>
                                          <p:spTgt spid="3">
                                            <p:txEl>
                                              <p:pRg st="4" end="4"/>
                                            </p:txEl>
                                          </p:spTgt>
                                        </p:tgtEl>
                                        <p:attrNameLst>
                                          <p:attrName>style.visibility</p:attrName>
                                        </p:attrNameLst>
                                      </p:cBhvr>
                                      <p:to>
                                        <p:strVal val="visible"/>
                                      </p:to>
                                    </p:set>
                                    <p:animEffect transition="in" filter="wipe(down)">
                                      <p:cBhvr>
                                        <p:cTn id="61" dur="580">
                                          <p:stCondLst>
                                            <p:cond delay="0"/>
                                          </p:stCondLst>
                                        </p:cTn>
                                        <p:tgtEl>
                                          <p:spTgt spid="3">
                                            <p:txEl>
                                              <p:pRg st="4" end="4"/>
                                            </p:txEl>
                                          </p:spTgt>
                                        </p:tgtEl>
                                      </p:cBhvr>
                                    </p:animEffect>
                                    <p:anim calcmode="lin" valueType="num">
                                      <p:cBhvr>
                                        <p:cTn id="62"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67" dur="26">
                                          <p:stCondLst>
                                            <p:cond delay="650"/>
                                          </p:stCondLst>
                                        </p:cTn>
                                        <p:tgtEl>
                                          <p:spTgt spid="3">
                                            <p:txEl>
                                              <p:pRg st="4" end="4"/>
                                            </p:txEl>
                                          </p:spTgt>
                                        </p:tgtEl>
                                      </p:cBhvr>
                                      <p:to x="100000" y="60000"/>
                                    </p:animScale>
                                    <p:animScale>
                                      <p:cBhvr>
                                        <p:cTn id="68" dur="166" decel="50000">
                                          <p:stCondLst>
                                            <p:cond delay="676"/>
                                          </p:stCondLst>
                                        </p:cTn>
                                        <p:tgtEl>
                                          <p:spTgt spid="3">
                                            <p:txEl>
                                              <p:pRg st="4" end="4"/>
                                            </p:txEl>
                                          </p:spTgt>
                                        </p:tgtEl>
                                      </p:cBhvr>
                                      <p:to x="100000" y="100000"/>
                                    </p:animScale>
                                    <p:animScale>
                                      <p:cBhvr>
                                        <p:cTn id="69" dur="26">
                                          <p:stCondLst>
                                            <p:cond delay="1312"/>
                                          </p:stCondLst>
                                        </p:cTn>
                                        <p:tgtEl>
                                          <p:spTgt spid="3">
                                            <p:txEl>
                                              <p:pRg st="4" end="4"/>
                                            </p:txEl>
                                          </p:spTgt>
                                        </p:tgtEl>
                                      </p:cBhvr>
                                      <p:to x="100000" y="80000"/>
                                    </p:animScale>
                                    <p:animScale>
                                      <p:cBhvr>
                                        <p:cTn id="70" dur="166" decel="50000">
                                          <p:stCondLst>
                                            <p:cond delay="1338"/>
                                          </p:stCondLst>
                                        </p:cTn>
                                        <p:tgtEl>
                                          <p:spTgt spid="3">
                                            <p:txEl>
                                              <p:pRg st="4" end="4"/>
                                            </p:txEl>
                                          </p:spTgt>
                                        </p:tgtEl>
                                      </p:cBhvr>
                                      <p:to x="100000" y="100000"/>
                                    </p:animScale>
                                    <p:animScale>
                                      <p:cBhvr>
                                        <p:cTn id="71" dur="26">
                                          <p:stCondLst>
                                            <p:cond delay="1642"/>
                                          </p:stCondLst>
                                        </p:cTn>
                                        <p:tgtEl>
                                          <p:spTgt spid="3">
                                            <p:txEl>
                                              <p:pRg st="4" end="4"/>
                                            </p:txEl>
                                          </p:spTgt>
                                        </p:tgtEl>
                                      </p:cBhvr>
                                      <p:to x="100000" y="90000"/>
                                    </p:animScale>
                                    <p:animScale>
                                      <p:cBhvr>
                                        <p:cTn id="72" dur="166" decel="50000">
                                          <p:stCondLst>
                                            <p:cond delay="1668"/>
                                          </p:stCondLst>
                                        </p:cTn>
                                        <p:tgtEl>
                                          <p:spTgt spid="3">
                                            <p:txEl>
                                              <p:pRg st="4" end="4"/>
                                            </p:txEl>
                                          </p:spTgt>
                                        </p:tgtEl>
                                      </p:cBhvr>
                                      <p:to x="100000" y="100000"/>
                                    </p:animScale>
                                    <p:animScale>
                                      <p:cBhvr>
                                        <p:cTn id="73" dur="26">
                                          <p:stCondLst>
                                            <p:cond delay="1808"/>
                                          </p:stCondLst>
                                        </p:cTn>
                                        <p:tgtEl>
                                          <p:spTgt spid="3">
                                            <p:txEl>
                                              <p:pRg st="4" end="4"/>
                                            </p:txEl>
                                          </p:spTgt>
                                        </p:tgtEl>
                                      </p:cBhvr>
                                      <p:to x="100000" y="95000"/>
                                    </p:animScale>
                                    <p:animScale>
                                      <p:cBhvr>
                                        <p:cTn id="74" dur="166" decel="50000">
                                          <p:stCondLst>
                                            <p:cond delay="1834"/>
                                          </p:stCondLst>
                                        </p:cTn>
                                        <p:tgtEl>
                                          <p:spTgt spid="3">
                                            <p:txEl>
                                              <p:pRg st="4" end="4"/>
                                            </p:txEl>
                                          </p:spTgt>
                                        </p:tgtEl>
                                      </p:cBhvr>
                                      <p:to x="100000" y="100000"/>
                                    </p:animScale>
                                  </p:childTnLst>
                                </p:cTn>
                              </p:par>
                            </p:childTnLst>
                          </p:cTn>
                        </p:par>
                      </p:childTnLst>
                    </p:cTn>
                  </p:par>
                  <p:par>
                    <p:cTn id="75" fill="hold">
                      <p:stCondLst>
                        <p:cond delay="indefinite"/>
                      </p:stCondLst>
                      <p:childTnLst>
                        <p:par>
                          <p:cTn id="76" fill="hold">
                            <p:stCondLst>
                              <p:cond delay="0"/>
                            </p:stCondLst>
                            <p:childTnLst>
                              <p:par>
                                <p:cTn id="77" presetID="26" presetClass="entr" presetSubtype="0" fill="hold" nodeType="clickEffect">
                                  <p:stCondLst>
                                    <p:cond delay="0"/>
                                  </p:stCondLst>
                                  <p:childTnLst>
                                    <p:set>
                                      <p:cBhvr>
                                        <p:cTn id="78" dur="1" fill="hold">
                                          <p:stCondLst>
                                            <p:cond delay="0"/>
                                          </p:stCondLst>
                                        </p:cTn>
                                        <p:tgtEl>
                                          <p:spTgt spid="3">
                                            <p:txEl>
                                              <p:pRg st="5" end="5"/>
                                            </p:txEl>
                                          </p:spTgt>
                                        </p:tgtEl>
                                        <p:attrNameLst>
                                          <p:attrName>style.visibility</p:attrName>
                                        </p:attrNameLst>
                                      </p:cBhvr>
                                      <p:to>
                                        <p:strVal val="visible"/>
                                      </p:to>
                                    </p:set>
                                    <p:animEffect transition="in" filter="wipe(down)">
                                      <p:cBhvr>
                                        <p:cTn id="79" dur="580">
                                          <p:stCondLst>
                                            <p:cond delay="0"/>
                                          </p:stCondLst>
                                        </p:cTn>
                                        <p:tgtEl>
                                          <p:spTgt spid="3">
                                            <p:txEl>
                                              <p:pRg st="5" end="5"/>
                                            </p:txEl>
                                          </p:spTgt>
                                        </p:tgtEl>
                                      </p:cBhvr>
                                    </p:animEffect>
                                    <p:anim calcmode="lin" valueType="num">
                                      <p:cBhvr>
                                        <p:cTn id="80" dur="1822"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81" dur="664"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82" dur="664" tmFilter="0, 0; 0.125,0.2665; 0.25,0.4; 0.375,0.465; 0.5,0.5;  0.625,0.535; 0.75,0.6; 0.875,0.7335; 1,1">
                                          <p:stCondLst>
                                            <p:cond delay="664"/>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83" dur="332" tmFilter="0, 0; 0.125,0.2665; 0.25,0.4; 0.375,0.465; 0.5,0.5;  0.625,0.535; 0.75,0.6; 0.875,0.7335; 1,1">
                                          <p:stCondLst>
                                            <p:cond delay="1324"/>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84" dur="164" tmFilter="0, 0; 0.125,0.2665; 0.25,0.4; 0.375,0.465; 0.5,0.5;  0.625,0.535; 0.75,0.6; 0.875,0.7335; 1,1">
                                          <p:stCondLst>
                                            <p:cond delay="1656"/>
                                          </p:stCondLst>
                                        </p:cTn>
                                        <p:tgtEl>
                                          <p:spTgt spid="3">
                                            <p:txEl>
                                              <p:pRg st="5" end="5"/>
                                            </p:txEl>
                                          </p:spTgt>
                                        </p:tgtEl>
                                        <p:attrNameLst>
                                          <p:attrName>ppt_y</p:attrName>
                                        </p:attrNameLst>
                                      </p:cBhvr>
                                      <p:tavLst>
                                        <p:tav tm="0" fmla="#ppt_y-sin(pi*$)/81">
                                          <p:val>
                                            <p:fltVal val="0"/>
                                          </p:val>
                                        </p:tav>
                                        <p:tav tm="100000">
                                          <p:val>
                                            <p:fltVal val="1"/>
                                          </p:val>
                                        </p:tav>
                                      </p:tavLst>
                                    </p:anim>
                                    <p:animScale>
                                      <p:cBhvr>
                                        <p:cTn id="85" dur="26">
                                          <p:stCondLst>
                                            <p:cond delay="650"/>
                                          </p:stCondLst>
                                        </p:cTn>
                                        <p:tgtEl>
                                          <p:spTgt spid="3">
                                            <p:txEl>
                                              <p:pRg st="5" end="5"/>
                                            </p:txEl>
                                          </p:spTgt>
                                        </p:tgtEl>
                                      </p:cBhvr>
                                      <p:to x="100000" y="60000"/>
                                    </p:animScale>
                                    <p:animScale>
                                      <p:cBhvr>
                                        <p:cTn id="86" dur="166" decel="50000">
                                          <p:stCondLst>
                                            <p:cond delay="676"/>
                                          </p:stCondLst>
                                        </p:cTn>
                                        <p:tgtEl>
                                          <p:spTgt spid="3">
                                            <p:txEl>
                                              <p:pRg st="5" end="5"/>
                                            </p:txEl>
                                          </p:spTgt>
                                        </p:tgtEl>
                                      </p:cBhvr>
                                      <p:to x="100000" y="100000"/>
                                    </p:animScale>
                                    <p:animScale>
                                      <p:cBhvr>
                                        <p:cTn id="87" dur="26">
                                          <p:stCondLst>
                                            <p:cond delay="1312"/>
                                          </p:stCondLst>
                                        </p:cTn>
                                        <p:tgtEl>
                                          <p:spTgt spid="3">
                                            <p:txEl>
                                              <p:pRg st="5" end="5"/>
                                            </p:txEl>
                                          </p:spTgt>
                                        </p:tgtEl>
                                      </p:cBhvr>
                                      <p:to x="100000" y="80000"/>
                                    </p:animScale>
                                    <p:animScale>
                                      <p:cBhvr>
                                        <p:cTn id="88" dur="166" decel="50000">
                                          <p:stCondLst>
                                            <p:cond delay="1338"/>
                                          </p:stCondLst>
                                        </p:cTn>
                                        <p:tgtEl>
                                          <p:spTgt spid="3">
                                            <p:txEl>
                                              <p:pRg st="5" end="5"/>
                                            </p:txEl>
                                          </p:spTgt>
                                        </p:tgtEl>
                                      </p:cBhvr>
                                      <p:to x="100000" y="100000"/>
                                    </p:animScale>
                                    <p:animScale>
                                      <p:cBhvr>
                                        <p:cTn id="89" dur="26">
                                          <p:stCondLst>
                                            <p:cond delay="1642"/>
                                          </p:stCondLst>
                                        </p:cTn>
                                        <p:tgtEl>
                                          <p:spTgt spid="3">
                                            <p:txEl>
                                              <p:pRg st="5" end="5"/>
                                            </p:txEl>
                                          </p:spTgt>
                                        </p:tgtEl>
                                      </p:cBhvr>
                                      <p:to x="100000" y="90000"/>
                                    </p:animScale>
                                    <p:animScale>
                                      <p:cBhvr>
                                        <p:cTn id="90" dur="166" decel="50000">
                                          <p:stCondLst>
                                            <p:cond delay="1668"/>
                                          </p:stCondLst>
                                        </p:cTn>
                                        <p:tgtEl>
                                          <p:spTgt spid="3">
                                            <p:txEl>
                                              <p:pRg st="5" end="5"/>
                                            </p:txEl>
                                          </p:spTgt>
                                        </p:tgtEl>
                                      </p:cBhvr>
                                      <p:to x="100000" y="100000"/>
                                    </p:animScale>
                                    <p:animScale>
                                      <p:cBhvr>
                                        <p:cTn id="91" dur="26">
                                          <p:stCondLst>
                                            <p:cond delay="1808"/>
                                          </p:stCondLst>
                                        </p:cTn>
                                        <p:tgtEl>
                                          <p:spTgt spid="3">
                                            <p:txEl>
                                              <p:pRg st="5" end="5"/>
                                            </p:txEl>
                                          </p:spTgt>
                                        </p:tgtEl>
                                      </p:cBhvr>
                                      <p:to x="100000" y="95000"/>
                                    </p:animScale>
                                    <p:animScale>
                                      <p:cBhvr>
                                        <p:cTn id="92" dur="166" decel="50000">
                                          <p:stCondLst>
                                            <p:cond delay="1834"/>
                                          </p:stCondLst>
                                        </p:cTn>
                                        <p:tgtEl>
                                          <p:spTgt spid="3">
                                            <p:txEl>
                                              <p:pRg st="5" end="5"/>
                                            </p:txEl>
                                          </p:spTgt>
                                        </p:tgtEl>
                                      </p:cBhvr>
                                      <p:to x="100000" y="100000"/>
                                    </p:animScale>
                                  </p:childTnLst>
                                </p:cTn>
                              </p:par>
                            </p:childTnLst>
                          </p:cTn>
                        </p:par>
                      </p:childTnLst>
                    </p:cTn>
                  </p:par>
                  <p:par>
                    <p:cTn id="93" fill="hold">
                      <p:stCondLst>
                        <p:cond delay="indefinite"/>
                      </p:stCondLst>
                      <p:childTnLst>
                        <p:par>
                          <p:cTn id="94" fill="hold">
                            <p:stCondLst>
                              <p:cond delay="0"/>
                            </p:stCondLst>
                            <p:childTnLst>
                              <p:par>
                                <p:cTn id="95" presetID="26" presetClass="entr" presetSubtype="0" fill="hold" nodeType="clickEffect">
                                  <p:stCondLst>
                                    <p:cond delay="0"/>
                                  </p:stCondLst>
                                  <p:childTnLst>
                                    <p:set>
                                      <p:cBhvr>
                                        <p:cTn id="96" dur="1" fill="hold">
                                          <p:stCondLst>
                                            <p:cond delay="0"/>
                                          </p:stCondLst>
                                        </p:cTn>
                                        <p:tgtEl>
                                          <p:spTgt spid="3">
                                            <p:txEl>
                                              <p:pRg st="6" end="6"/>
                                            </p:txEl>
                                          </p:spTgt>
                                        </p:tgtEl>
                                        <p:attrNameLst>
                                          <p:attrName>style.visibility</p:attrName>
                                        </p:attrNameLst>
                                      </p:cBhvr>
                                      <p:to>
                                        <p:strVal val="visible"/>
                                      </p:to>
                                    </p:set>
                                    <p:animEffect transition="in" filter="wipe(down)">
                                      <p:cBhvr>
                                        <p:cTn id="97" dur="580">
                                          <p:stCondLst>
                                            <p:cond delay="0"/>
                                          </p:stCondLst>
                                        </p:cTn>
                                        <p:tgtEl>
                                          <p:spTgt spid="3">
                                            <p:txEl>
                                              <p:pRg st="6" end="6"/>
                                            </p:txEl>
                                          </p:spTgt>
                                        </p:tgtEl>
                                      </p:cBhvr>
                                    </p:animEffect>
                                    <p:anim calcmode="lin" valueType="num">
                                      <p:cBhvr>
                                        <p:cTn id="98" dur="1822" tmFilter="0,0; 0.14,0.36; 0.43,0.73; 0.71,0.91; 1.0,1.0">
                                          <p:stCondLst>
                                            <p:cond delay="0"/>
                                          </p:stCondLst>
                                        </p:cTn>
                                        <p:tgtEl>
                                          <p:spTgt spid="3">
                                            <p:txEl>
                                              <p:pRg st="6" end="6"/>
                                            </p:txEl>
                                          </p:spTgt>
                                        </p:tgtEl>
                                        <p:attrNameLst>
                                          <p:attrName>ppt_x</p:attrName>
                                        </p:attrNameLst>
                                      </p:cBhvr>
                                      <p:tavLst>
                                        <p:tav tm="0">
                                          <p:val>
                                            <p:strVal val="#ppt_x-0.25"/>
                                          </p:val>
                                        </p:tav>
                                        <p:tav tm="100000">
                                          <p:val>
                                            <p:strVal val="#ppt_x"/>
                                          </p:val>
                                        </p:tav>
                                      </p:tavLst>
                                    </p:anim>
                                    <p:anim calcmode="lin" valueType="num">
                                      <p:cBhvr>
                                        <p:cTn id="99" dur="664" tmFilter="0.0,0.0; 0.25,0.07; 0.50,0.2; 0.75,0.467; 1.0,1.0">
                                          <p:stCondLst>
                                            <p:cond delay="0"/>
                                          </p:stCondLst>
                                        </p:cTn>
                                        <p:tgtEl>
                                          <p:spTgt spid="3">
                                            <p:txEl>
                                              <p:pRg st="6" end="6"/>
                                            </p:txEl>
                                          </p:spTgt>
                                        </p:tgtEl>
                                        <p:attrNameLst>
                                          <p:attrName>ppt_y</p:attrName>
                                        </p:attrNameLst>
                                      </p:cBhvr>
                                      <p:tavLst>
                                        <p:tav tm="0" fmla="#ppt_y-sin(pi*$)/3">
                                          <p:val>
                                            <p:fltVal val="0.5"/>
                                          </p:val>
                                        </p:tav>
                                        <p:tav tm="100000">
                                          <p:val>
                                            <p:fltVal val="1"/>
                                          </p:val>
                                        </p:tav>
                                      </p:tavLst>
                                    </p:anim>
                                    <p:anim calcmode="lin" valueType="num">
                                      <p:cBhvr>
                                        <p:cTn id="100" dur="664" tmFilter="0, 0; 0.125,0.2665; 0.25,0.4; 0.375,0.465; 0.5,0.5;  0.625,0.535; 0.75,0.6; 0.875,0.7335; 1,1">
                                          <p:stCondLst>
                                            <p:cond delay="664"/>
                                          </p:stCondLst>
                                        </p:cTn>
                                        <p:tgtEl>
                                          <p:spTgt spid="3">
                                            <p:txEl>
                                              <p:pRg st="6" end="6"/>
                                            </p:txEl>
                                          </p:spTgt>
                                        </p:tgtEl>
                                        <p:attrNameLst>
                                          <p:attrName>ppt_y</p:attrName>
                                        </p:attrNameLst>
                                      </p:cBhvr>
                                      <p:tavLst>
                                        <p:tav tm="0" fmla="#ppt_y-sin(pi*$)/9">
                                          <p:val>
                                            <p:fltVal val="0"/>
                                          </p:val>
                                        </p:tav>
                                        <p:tav tm="100000">
                                          <p:val>
                                            <p:fltVal val="1"/>
                                          </p:val>
                                        </p:tav>
                                      </p:tavLst>
                                    </p:anim>
                                    <p:anim calcmode="lin" valueType="num">
                                      <p:cBhvr>
                                        <p:cTn id="101" dur="332" tmFilter="0, 0; 0.125,0.2665; 0.25,0.4; 0.375,0.465; 0.5,0.5;  0.625,0.535; 0.75,0.6; 0.875,0.7335; 1,1">
                                          <p:stCondLst>
                                            <p:cond delay="1324"/>
                                          </p:stCondLst>
                                        </p:cTn>
                                        <p:tgtEl>
                                          <p:spTgt spid="3">
                                            <p:txEl>
                                              <p:pRg st="6" end="6"/>
                                            </p:txEl>
                                          </p:spTgt>
                                        </p:tgtEl>
                                        <p:attrNameLst>
                                          <p:attrName>ppt_y</p:attrName>
                                        </p:attrNameLst>
                                      </p:cBhvr>
                                      <p:tavLst>
                                        <p:tav tm="0" fmla="#ppt_y-sin(pi*$)/27">
                                          <p:val>
                                            <p:fltVal val="0"/>
                                          </p:val>
                                        </p:tav>
                                        <p:tav tm="100000">
                                          <p:val>
                                            <p:fltVal val="1"/>
                                          </p:val>
                                        </p:tav>
                                      </p:tavLst>
                                    </p:anim>
                                    <p:anim calcmode="lin" valueType="num">
                                      <p:cBhvr>
                                        <p:cTn id="102" dur="164" tmFilter="0, 0; 0.125,0.2665; 0.25,0.4; 0.375,0.465; 0.5,0.5;  0.625,0.535; 0.75,0.6; 0.875,0.7335; 1,1">
                                          <p:stCondLst>
                                            <p:cond delay="1656"/>
                                          </p:stCondLst>
                                        </p:cTn>
                                        <p:tgtEl>
                                          <p:spTgt spid="3">
                                            <p:txEl>
                                              <p:pRg st="6" end="6"/>
                                            </p:txEl>
                                          </p:spTgt>
                                        </p:tgtEl>
                                        <p:attrNameLst>
                                          <p:attrName>ppt_y</p:attrName>
                                        </p:attrNameLst>
                                      </p:cBhvr>
                                      <p:tavLst>
                                        <p:tav tm="0" fmla="#ppt_y-sin(pi*$)/81">
                                          <p:val>
                                            <p:fltVal val="0"/>
                                          </p:val>
                                        </p:tav>
                                        <p:tav tm="100000">
                                          <p:val>
                                            <p:fltVal val="1"/>
                                          </p:val>
                                        </p:tav>
                                      </p:tavLst>
                                    </p:anim>
                                    <p:animScale>
                                      <p:cBhvr>
                                        <p:cTn id="103" dur="26">
                                          <p:stCondLst>
                                            <p:cond delay="650"/>
                                          </p:stCondLst>
                                        </p:cTn>
                                        <p:tgtEl>
                                          <p:spTgt spid="3">
                                            <p:txEl>
                                              <p:pRg st="6" end="6"/>
                                            </p:txEl>
                                          </p:spTgt>
                                        </p:tgtEl>
                                      </p:cBhvr>
                                      <p:to x="100000" y="60000"/>
                                    </p:animScale>
                                    <p:animScale>
                                      <p:cBhvr>
                                        <p:cTn id="104" dur="166" decel="50000">
                                          <p:stCondLst>
                                            <p:cond delay="676"/>
                                          </p:stCondLst>
                                        </p:cTn>
                                        <p:tgtEl>
                                          <p:spTgt spid="3">
                                            <p:txEl>
                                              <p:pRg st="6" end="6"/>
                                            </p:txEl>
                                          </p:spTgt>
                                        </p:tgtEl>
                                      </p:cBhvr>
                                      <p:to x="100000" y="100000"/>
                                    </p:animScale>
                                    <p:animScale>
                                      <p:cBhvr>
                                        <p:cTn id="105" dur="26">
                                          <p:stCondLst>
                                            <p:cond delay="1312"/>
                                          </p:stCondLst>
                                        </p:cTn>
                                        <p:tgtEl>
                                          <p:spTgt spid="3">
                                            <p:txEl>
                                              <p:pRg st="6" end="6"/>
                                            </p:txEl>
                                          </p:spTgt>
                                        </p:tgtEl>
                                      </p:cBhvr>
                                      <p:to x="100000" y="80000"/>
                                    </p:animScale>
                                    <p:animScale>
                                      <p:cBhvr>
                                        <p:cTn id="106" dur="166" decel="50000">
                                          <p:stCondLst>
                                            <p:cond delay="1338"/>
                                          </p:stCondLst>
                                        </p:cTn>
                                        <p:tgtEl>
                                          <p:spTgt spid="3">
                                            <p:txEl>
                                              <p:pRg st="6" end="6"/>
                                            </p:txEl>
                                          </p:spTgt>
                                        </p:tgtEl>
                                      </p:cBhvr>
                                      <p:to x="100000" y="100000"/>
                                    </p:animScale>
                                    <p:animScale>
                                      <p:cBhvr>
                                        <p:cTn id="107" dur="26">
                                          <p:stCondLst>
                                            <p:cond delay="1642"/>
                                          </p:stCondLst>
                                        </p:cTn>
                                        <p:tgtEl>
                                          <p:spTgt spid="3">
                                            <p:txEl>
                                              <p:pRg st="6" end="6"/>
                                            </p:txEl>
                                          </p:spTgt>
                                        </p:tgtEl>
                                      </p:cBhvr>
                                      <p:to x="100000" y="90000"/>
                                    </p:animScale>
                                    <p:animScale>
                                      <p:cBhvr>
                                        <p:cTn id="108" dur="166" decel="50000">
                                          <p:stCondLst>
                                            <p:cond delay="1668"/>
                                          </p:stCondLst>
                                        </p:cTn>
                                        <p:tgtEl>
                                          <p:spTgt spid="3">
                                            <p:txEl>
                                              <p:pRg st="6" end="6"/>
                                            </p:txEl>
                                          </p:spTgt>
                                        </p:tgtEl>
                                      </p:cBhvr>
                                      <p:to x="100000" y="100000"/>
                                    </p:animScale>
                                    <p:animScale>
                                      <p:cBhvr>
                                        <p:cTn id="109" dur="26">
                                          <p:stCondLst>
                                            <p:cond delay="1808"/>
                                          </p:stCondLst>
                                        </p:cTn>
                                        <p:tgtEl>
                                          <p:spTgt spid="3">
                                            <p:txEl>
                                              <p:pRg st="6" end="6"/>
                                            </p:txEl>
                                          </p:spTgt>
                                        </p:tgtEl>
                                      </p:cBhvr>
                                      <p:to x="100000" y="95000"/>
                                    </p:animScale>
                                    <p:animScale>
                                      <p:cBhvr>
                                        <p:cTn id="110" dur="166" decel="50000">
                                          <p:stCondLst>
                                            <p:cond delay="1834"/>
                                          </p:stCondLst>
                                        </p:cTn>
                                        <p:tgtEl>
                                          <p:spTgt spid="3">
                                            <p:txEl>
                                              <p:pRg st="6" end="6"/>
                                            </p:txEl>
                                          </p:spTgt>
                                        </p:tgtEl>
                                      </p:cBhvr>
                                      <p:to x="100000" y="100000"/>
                                    </p:animScale>
                                  </p:childTnLst>
                                </p:cTn>
                              </p:par>
                            </p:childTnLst>
                          </p:cTn>
                        </p:par>
                      </p:childTnLst>
                    </p:cTn>
                  </p:par>
                  <p:par>
                    <p:cTn id="111" fill="hold">
                      <p:stCondLst>
                        <p:cond delay="indefinite"/>
                      </p:stCondLst>
                      <p:childTnLst>
                        <p:par>
                          <p:cTn id="112" fill="hold">
                            <p:stCondLst>
                              <p:cond delay="0"/>
                            </p:stCondLst>
                            <p:childTnLst>
                              <p:par>
                                <p:cTn id="113" presetID="31" presetClass="entr" presetSubtype="0" fill="hold" nodeType="clickEffect">
                                  <p:stCondLst>
                                    <p:cond delay="0"/>
                                  </p:stCondLst>
                                  <p:childTnLst>
                                    <p:set>
                                      <p:cBhvr>
                                        <p:cTn id="114" dur="1" fill="hold">
                                          <p:stCondLst>
                                            <p:cond delay="0"/>
                                          </p:stCondLst>
                                        </p:cTn>
                                        <p:tgtEl>
                                          <p:spTgt spid="3">
                                            <p:txEl>
                                              <p:pRg st="0" end="0"/>
                                            </p:txEl>
                                          </p:spTgt>
                                        </p:tgtEl>
                                        <p:attrNameLst>
                                          <p:attrName>style.visibility</p:attrName>
                                        </p:attrNameLst>
                                      </p:cBhvr>
                                      <p:to>
                                        <p:strVal val="visible"/>
                                      </p:to>
                                    </p:set>
                                    <p:anim calcmode="lin" valueType="num">
                                      <p:cBhvr>
                                        <p:cTn id="1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18"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371600"/>
          </a:xfrm>
          <a:solidFill>
            <a:srgbClr val="FFFF00"/>
          </a:solidFill>
        </p:spPr>
        <p:txBody>
          <a:bodyPr/>
          <a:lstStyle/>
          <a:p>
            <a:r>
              <a:rPr lang="ar-SA" dirty="0" smtClean="0"/>
              <a:t>                        </a:t>
            </a:r>
            <a:r>
              <a:rPr lang="ar-SA" dirty="0" smtClean="0">
                <a:solidFill>
                  <a:srgbClr val="FF0000"/>
                </a:solidFill>
              </a:rPr>
              <a:t>مفهوم الإدمان </a:t>
            </a:r>
            <a:endParaRPr lang="ar-SA" dirty="0">
              <a:solidFill>
                <a:srgbClr val="FF0000"/>
              </a:solidFill>
            </a:endParaRPr>
          </a:p>
        </p:txBody>
      </p:sp>
      <p:sp>
        <p:nvSpPr>
          <p:cNvPr id="3" name="عنصر نائب للمحتوى 2"/>
          <p:cNvSpPr>
            <a:spLocks noGrp="1"/>
          </p:cNvSpPr>
          <p:nvPr>
            <p:ph idx="1"/>
          </p:nvPr>
        </p:nvSpPr>
        <p:spPr>
          <a:xfrm>
            <a:off x="495300" y="1371600"/>
            <a:ext cx="9105900" cy="4754563"/>
          </a:xfrm>
        </p:spPr>
        <p:txBody>
          <a:bodyPr/>
          <a:lstStyle/>
          <a:p>
            <a:r>
              <a:rPr lang="ar-SA" dirty="0" smtClean="0"/>
              <a:t>  </a:t>
            </a:r>
            <a:r>
              <a:rPr lang="ar-SA" dirty="0" smtClean="0">
                <a:solidFill>
                  <a:srgbClr val="FF0000"/>
                </a:solidFill>
              </a:rPr>
              <a:t>المفهوم اللغوي </a:t>
            </a:r>
            <a:r>
              <a:rPr lang="ar-SA" dirty="0" smtClean="0"/>
              <a:t>.... الإدمان لغة هو المداومة  على الشي او الاعتماد المطرد علية.</a:t>
            </a:r>
          </a:p>
          <a:p>
            <a:endParaRPr lang="ar-SA" dirty="0"/>
          </a:p>
          <a:p>
            <a:r>
              <a:rPr lang="ar-SA" dirty="0" smtClean="0"/>
              <a:t> </a:t>
            </a:r>
          </a:p>
          <a:p>
            <a:r>
              <a:rPr lang="ar-SA" dirty="0"/>
              <a:t> </a:t>
            </a:r>
            <a:r>
              <a:rPr lang="ar-SA" dirty="0" smtClean="0"/>
              <a:t>  </a:t>
            </a:r>
            <a:r>
              <a:rPr lang="ar-SA" dirty="0" smtClean="0">
                <a:solidFill>
                  <a:srgbClr val="FF0000"/>
                </a:solidFill>
              </a:rPr>
              <a:t>المفهوم العام </a:t>
            </a:r>
            <a:r>
              <a:rPr lang="ar-SA" dirty="0" smtClean="0"/>
              <a:t>: هو التعاطي المتكرر لمادة نفسية او لمواد نفسية , لدرجة ان المتعاطي ( المدمن ) يكشف عن انشغال شديد بالتعاطي , كما ان يرفض بل يعجز عن الانقطاع او التعديل وتصبح حياته تحت سيطر العقار .</a:t>
            </a:r>
          </a:p>
          <a:p>
            <a:r>
              <a:rPr lang="ar-SA" dirty="0" smtClean="0"/>
              <a:t>   </a:t>
            </a:r>
            <a:endParaRPr lang="ar-SA" dirty="0"/>
          </a:p>
        </p:txBody>
      </p:sp>
      <p:sp>
        <p:nvSpPr>
          <p:cNvPr id="4" name="خماسي 3"/>
          <p:cNvSpPr/>
          <p:nvPr/>
        </p:nvSpPr>
        <p:spPr>
          <a:xfrm rot="10800000">
            <a:off x="7274417" y="2628366"/>
            <a:ext cx="978408" cy="484632"/>
          </a:xfrm>
          <a:prstGeom prst="homePlat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rot="10800000">
            <a:off x="4572000" y="2631802"/>
            <a:ext cx="1000125" cy="5064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rot="10800000">
            <a:off x="5867400" y="2606585"/>
            <a:ext cx="1000125" cy="5064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rot="10800000">
            <a:off x="2971800" y="2606584"/>
            <a:ext cx="1000125" cy="5064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572000" y="2632484"/>
            <a:ext cx="1006475" cy="5127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47148522"/>
      </p:ext>
    </p:extLst>
  </p:cSld>
  <p:clrMapOvr>
    <a:masterClrMapping/>
  </p:clrMapOvr>
  <mc:AlternateContent xmlns:mc="http://schemas.openxmlformats.org/markup-compatibility/2006">
    <mc:Choice xmlns:p14="http://schemas.microsoft.com/office/powerpoint/2010/main" xmlns="" Requires="p14">
      <p:transition spd="slow" p14:dur="14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wipe(down)">
                                      <p:cBhvr>
                                        <p:cTn id="25" dur="580">
                                          <p:stCondLst>
                                            <p:cond delay="0"/>
                                          </p:stCondLst>
                                        </p:cTn>
                                        <p:tgtEl>
                                          <p:spTgt spid="3">
                                            <p:txEl>
                                              <p:pRg st="3" end="3"/>
                                            </p:txEl>
                                          </p:spTgt>
                                        </p:tgtEl>
                                      </p:cBhvr>
                                    </p:animEffect>
                                    <p:anim calcmode="lin" valueType="num">
                                      <p:cBhvr>
                                        <p:cTn id="26"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3" end="3"/>
                                            </p:txEl>
                                          </p:spTgt>
                                        </p:tgtEl>
                                      </p:cBhvr>
                                      <p:to x="100000" y="60000"/>
                                    </p:animScale>
                                    <p:animScale>
                                      <p:cBhvr>
                                        <p:cTn id="32" dur="166" decel="50000">
                                          <p:stCondLst>
                                            <p:cond delay="676"/>
                                          </p:stCondLst>
                                        </p:cTn>
                                        <p:tgtEl>
                                          <p:spTgt spid="3">
                                            <p:txEl>
                                              <p:pRg st="3" end="3"/>
                                            </p:txEl>
                                          </p:spTgt>
                                        </p:tgtEl>
                                      </p:cBhvr>
                                      <p:to x="100000" y="100000"/>
                                    </p:animScale>
                                    <p:animScale>
                                      <p:cBhvr>
                                        <p:cTn id="33" dur="26">
                                          <p:stCondLst>
                                            <p:cond delay="1312"/>
                                          </p:stCondLst>
                                        </p:cTn>
                                        <p:tgtEl>
                                          <p:spTgt spid="3">
                                            <p:txEl>
                                              <p:pRg st="3" end="3"/>
                                            </p:txEl>
                                          </p:spTgt>
                                        </p:tgtEl>
                                      </p:cBhvr>
                                      <p:to x="100000" y="80000"/>
                                    </p:animScale>
                                    <p:animScale>
                                      <p:cBhvr>
                                        <p:cTn id="34" dur="166" decel="50000">
                                          <p:stCondLst>
                                            <p:cond delay="1338"/>
                                          </p:stCondLst>
                                        </p:cTn>
                                        <p:tgtEl>
                                          <p:spTgt spid="3">
                                            <p:txEl>
                                              <p:pRg st="3" end="3"/>
                                            </p:txEl>
                                          </p:spTgt>
                                        </p:tgtEl>
                                      </p:cBhvr>
                                      <p:to x="100000" y="100000"/>
                                    </p:animScale>
                                    <p:animScale>
                                      <p:cBhvr>
                                        <p:cTn id="35" dur="26">
                                          <p:stCondLst>
                                            <p:cond delay="1642"/>
                                          </p:stCondLst>
                                        </p:cTn>
                                        <p:tgtEl>
                                          <p:spTgt spid="3">
                                            <p:txEl>
                                              <p:pRg st="3" end="3"/>
                                            </p:txEl>
                                          </p:spTgt>
                                        </p:tgtEl>
                                      </p:cBhvr>
                                      <p:to x="100000" y="90000"/>
                                    </p:animScale>
                                    <p:animScale>
                                      <p:cBhvr>
                                        <p:cTn id="36" dur="166" decel="50000">
                                          <p:stCondLst>
                                            <p:cond delay="1668"/>
                                          </p:stCondLst>
                                        </p:cTn>
                                        <p:tgtEl>
                                          <p:spTgt spid="3">
                                            <p:txEl>
                                              <p:pRg st="3" end="3"/>
                                            </p:txEl>
                                          </p:spTgt>
                                        </p:tgtEl>
                                      </p:cBhvr>
                                      <p:to x="100000" y="100000"/>
                                    </p:animScale>
                                    <p:animScale>
                                      <p:cBhvr>
                                        <p:cTn id="37" dur="26">
                                          <p:stCondLst>
                                            <p:cond delay="1808"/>
                                          </p:stCondLst>
                                        </p:cTn>
                                        <p:tgtEl>
                                          <p:spTgt spid="3">
                                            <p:txEl>
                                              <p:pRg st="3" end="3"/>
                                            </p:txEl>
                                          </p:spTgt>
                                        </p:tgtEl>
                                      </p:cBhvr>
                                      <p:to x="100000" y="95000"/>
                                    </p:animScale>
                                    <p:animScale>
                                      <p:cBhvr>
                                        <p:cTn id="38" dur="166" decel="50000">
                                          <p:stCondLst>
                                            <p:cond delay="1834"/>
                                          </p:stCondLst>
                                        </p:cTn>
                                        <p:tgtEl>
                                          <p:spTgt spid="3">
                                            <p:txEl>
                                              <p:pRg st="3" end="3"/>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 y="0"/>
            <a:ext cx="9906000" cy="1447800"/>
          </a:xfrm>
          <a:solidFill>
            <a:srgbClr val="FFFF00"/>
          </a:solidFill>
        </p:spPr>
        <p:txBody>
          <a:bodyPr/>
          <a:lstStyle/>
          <a:p>
            <a:r>
              <a:rPr lang="ar-SA" dirty="0" smtClean="0">
                <a:solidFill>
                  <a:srgbClr val="FF0000"/>
                </a:solidFill>
              </a:rPr>
              <a:t>             التحليل السيسيولوجي  للإدمان </a:t>
            </a:r>
            <a:r>
              <a:rPr lang="ar-SA" dirty="0" smtClean="0"/>
              <a:t>.</a:t>
            </a:r>
            <a:endParaRPr lang="ar-SA" dirty="0"/>
          </a:p>
        </p:txBody>
      </p:sp>
      <p:sp>
        <p:nvSpPr>
          <p:cNvPr id="3" name="عنصر نائب للمحتوى 2"/>
          <p:cNvSpPr>
            <a:spLocks noGrp="1"/>
          </p:cNvSpPr>
          <p:nvPr>
            <p:ph idx="1"/>
          </p:nvPr>
        </p:nvSpPr>
        <p:spPr>
          <a:xfrm>
            <a:off x="495300" y="1447800"/>
            <a:ext cx="9410700" cy="4678363"/>
          </a:xfrm>
        </p:spPr>
        <p:txBody>
          <a:bodyPr/>
          <a:lstStyle/>
          <a:p>
            <a:r>
              <a:rPr lang="ar-SA" dirty="0" smtClean="0"/>
              <a:t>    </a:t>
            </a:r>
          </a:p>
          <a:p>
            <a:r>
              <a:rPr lang="ar-SA" dirty="0"/>
              <a:t> </a:t>
            </a:r>
            <a:r>
              <a:rPr lang="ar-SA" dirty="0" smtClean="0"/>
              <a:t>    يرتبط الإدمان من وجهة </a:t>
            </a:r>
            <a:r>
              <a:rPr lang="ar-SA" dirty="0"/>
              <a:t>النظر </a:t>
            </a:r>
            <a:r>
              <a:rPr lang="ar-SA" dirty="0" smtClean="0"/>
              <a:t>الاجتماعية ( </a:t>
            </a:r>
            <a:r>
              <a:rPr lang="ar-SA" dirty="0"/>
              <a:t>السيسيولوجي </a:t>
            </a:r>
            <a:r>
              <a:rPr lang="ar-SA" dirty="0" smtClean="0"/>
              <a:t>)               بالمعايير الاجتماعية والقيم , فهو شكل من اشكال التكيف                 </a:t>
            </a:r>
            <a:r>
              <a:rPr lang="ar-SA" dirty="0" err="1" smtClean="0"/>
              <a:t>الانسحابي</a:t>
            </a:r>
            <a:r>
              <a:rPr lang="ar-SA" dirty="0" smtClean="0"/>
              <a:t> غير المتوافق مع المعايير والقيم السائدة بالمجتمع   </a:t>
            </a:r>
            <a:endParaRPr lang="ar-SA" dirty="0"/>
          </a:p>
        </p:txBody>
      </p:sp>
    </p:spTree>
    <p:extLst>
      <p:ext uri="{BB962C8B-B14F-4D97-AF65-F5344CB8AC3E}">
        <p14:creationId xmlns:p14="http://schemas.microsoft.com/office/powerpoint/2010/main" xmlns="" val="1091709999"/>
      </p:ext>
    </p:extLst>
  </p:cSld>
  <p:clrMapOvr>
    <a:masterClrMapping/>
  </p:clrMapOvr>
  <p:transition spd="slow">
    <p:pull/>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447800"/>
          </a:xfrm>
          <a:solidFill>
            <a:srgbClr val="FFFF00"/>
          </a:solidFill>
        </p:spPr>
        <p:txBody>
          <a:bodyPr/>
          <a:lstStyle/>
          <a:p>
            <a:r>
              <a:rPr lang="ar-SA" dirty="0" smtClean="0">
                <a:solidFill>
                  <a:srgbClr val="FF0000"/>
                </a:solidFill>
              </a:rPr>
              <a:t>   اهم الاتجاهات الاجتماعية</a:t>
            </a:r>
            <a:r>
              <a:rPr lang="ar-SA" dirty="0">
                <a:solidFill>
                  <a:srgbClr val="FF0000"/>
                </a:solidFill>
              </a:rPr>
              <a:t> السيسيولوجي</a:t>
            </a:r>
            <a:r>
              <a:rPr lang="ar-SA" dirty="0" smtClean="0">
                <a:solidFill>
                  <a:srgbClr val="FF0000"/>
                </a:solidFill>
              </a:rPr>
              <a:t> لتفسير                               الإدمان </a:t>
            </a:r>
            <a:endParaRPr lang="ar-SA" dirty="0">
              <a:solidFill>
                <a:srgbClr val="FF0000"/>
              </a:solidFill>
            </a:endParaRPr>
          </a:p>
        </p:txBody>
      </p:sp>
      <p:sp>
        <p:nvSpPr>
          <p:cNvPr id="3" name="عنصر نائب للمحتوى 2"/>
          <p:cNvSpPr>
            <a:spLocks noGrp="1"/>
          </p:cNvSpPr>
          <p:nvPr>
            <p:ph idx="1"/>
          </p:nvPr>
        </p:nvSpPr>
        <p:spPr>
          <a:xfrm>
            <a:off x="646067" y="1615421"/>
            <a:ext cx="8858296" cy="4251604"/>
          </a:xfrm>
        </p:spPr>
        <p:txBody>
          <a:bodyPr/>
          <a:lstStyle/>
          <a:p>
            <a:pPr marL="0" indent="0"/>
            <a:r>
              <a:rPr lang="en-US" dirty="0" smtClean="0"/>
              <a:t>    </a:t>
            </a:r>
            <a:r>
              <a:rPr lang="ar-SA" dirty="0" smtClean="0"/>
              <a:t>      الدور الاجتماعي ..</a:t>
            </a:r>
          </a:p>
          <a:p>
            <a:pPr marL="0" indent="0"/>
            <a:r>
              <a:rPr lang="ar-SA" dirty="0" smtClean="0"/>
              <a:t>     الخلل الوظيفي </a:t>
            </a:r>
          </a:p>
          <a:p>
            <a:pPr marL="0" indent="0"/>
            <a:r>
              <a:rPr lang="ar-SA" dirty="0"/>
              <a:t> </a:t>
            </a:r>
            <a:r>
              <a:rPr lang="ar-SA" dirty="0" smtClean="0"/>
              <a:t>   </a:t>
            </a:r>
            <a:r>
              <a:rPr lang="ar-SA" dirty="0"/>
              <a:t>الخلل الوظيفي </a:t>
            </a:r>
            <a:endParaRPr lang="ar-SA" dirty="0" smtClean="0"/>
          </a:p>
          <a:p>
            <a:pPr marL="0" indent="0"/>
            <a:r>
              <a:rPr lang="ar-SA" dirty="0"/>
              <a:t> </a:t>
            </a:r>
            <a:r>
              <a:rPr lang="ar-SA" dirty="0" smtClean="0"/>
              <a:t>      التعلم </a:t>
            </a:r>
            <a:r>
              <a:rPr lang="ar-SA" dirty="0"/>
              <a:t>الاجتماعي    </a:t>
            </a:r>
            <a:endParaRPr lang="ar-SA" dirty="0" smtClean="0"/>
          </a:p>
          <a:p>
            <a:pPr marL="0" indent="0"/>
            <a:r>
              <a:rPr lang="ar-SA" dirty="0" smtClean="0"/>
              <a:t>السلوك محصلة للتفاعل بين الفرد والمجتمع </a:t>
            </a:r>
            <a:r>
              <a:rPr lang="en-US" dirty="0" smtClean="0"/>
              <a:t>    </a:t>
            </a:r>
            <a:r>
              <a:rPr lang="ar-SA" dirty="0" smtClean="0"/>
              <a:t>  </a:t>
            </a:r>
            <a:r>
              <a:rPr lang="en-US" dirty="0" smtClean="0"/>
              <a:t>                        </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991600" y="1752600"/>
            <a:ext cx="517525" cy="1587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991600" y="2362200"/>
            <a:ext cx="512763"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9048704" y="3588823"/>
            <a:ext cx="512763"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077" name="Picture 5"/>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9048704" y="2979313"/>
            <a:ext cx="517525" cy="1587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079" name="Picture 7"/>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9048703" y="4187825"/>
            <a:ext cx="512763" cy="1587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25009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80">
                                          <p:stCondLst>
                                            <p:cond delay="0"/>
                                          </p:stCondLst>
                                        </p:cTn>
                                        <p:tgtEl>
                                          <p:spTgt spid="3">
                                            <p:txEl>
                                              <p:pRg st="1" end="1"/>
                                            </p:txEl>
                                          </p:spTgt>
                                        </p:tgtEl>
                                      </p:cBhvr>
                                    </p:animEffect>
                                    <p:anim calcmode="lin" valueType="num">
                                      <p:cBhvr>
                                        <p:cTn id="8"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1" end="1"/>
                                            </p:txEl>
                                          </p:spTgt>
                                        </p:tgtEl>
                                      </p:cBhvr>
                                      <p:to x="100000" y="60000"/>
                                    </p:animScale>
                                    <p:animScale>
                                      <p:cBhvr>
                                        <p:cTn id="14" dur="166" decel="50000">
                                          <p:stCondLst>
                                            <p:cond delay="676"/>
                                          </p:stCondLst>
                                        </p:cTn>
                                        <p:tgtEl>
                                          <p:spTgt spid="3">
                                            <p:txEl>
                                              <p:pRg st="1" end="1"/>
                                            </p:txEl>
                                          </p:spTgt>
                                        </p:tgtEl>
                                      </p:cBhvr>
                                      <p:to x="100000" y="100000"/>
                                    </p:animScale>
                                    <p:animScale>
                                      <p:cBhvr>
                                        <p:cTn id="15" dur="26">
                                          <p:stCondLst>
                                            <p:cond delay="1312"/>
                                          </p:stCondLst>
                                        </p:cTn>
                                        <p:tgtEl>
                                          <p:spTgt spid="3">
                                            <p:txEl>
                                              <p:pRg st="1" end="1"/>
                                            </p:txEl>
                                          </p:spTgt>
                                        </p:tgtEl>
                                      </p:cBhvr>
                                      <p:to x="100000" y="80000"/>
                                    </p:animScale>
                                    <p:animScale>
                                      <p:cBhvr>
                                        <p:cTn id="16" dur="166" decel="50000">
                                          <p:stCondLst>
                                            <p:cond delay="1338"/>
                                          </p:stCondLst>
                                        </p:cTn>
                                        <p:tgtEl>
                                          <p:spTgt spid="3">
                                            <p:txEl>
                                              <p:pRg st="1" end="1"/>
                                            </p:txEl>
                                          </p:spTgt>
                                        </p:tgtEl>
                                      </p:cBhvr>
                                      <p:to x="100000" y="100000"/>
                                    </p:animScale>
                                    <p:animScale>
                                      <p:cBhvr>
                                        <p:cTn id="17" dur="26">
                                          <p:stCondLst>
                                            <p:cond delay="1642"/>
                                          </p:stCondLst>
                                        </p:cTn>
                                        <p:tgtEl>
                                          <p:spTgt spid="3">
                                            <p:txEl>
                                              <p:pRg st="1" end="1"/>
                                            </p:txEl>
                                          </p:spTgt>
                                        </p:tgtEl>
                                      </p:cBhvr>
                                      <p:to x="100000" y="90000"/>
                                    </p:animScale>
                                    <p:animScale>
                                      <p:cBhvr>
                                        <p:cTn id="18" dur="166" decel="50000">
                                          <p:stCondLst>
                                            <p:cond delay="1668"/>
                                          </p:stCondLst>
                                        </p:cTn>
                                        <p:tgtEl>
                                          <p:spTgt spid="3">
                                            <p:txEl>
                                              <p:pRg st="1" end="1"/>
                                            </p:txEl>
                                          </p:spTgt>
                                        </p:tgtEl>
                                      </p:cBhvr>
                                      <p:to x="100000" y="100000"/>
                                    </p:animScale>
                                    <p:animScale>
                                      <p:cBhvr>
                                        <p:cTn id="19" dur="26">
                                          <p:stCondLst>
                                            <p:cond delay="1808"/>
                                          </p:stCondLst>
                                        </p:cTn>
                                        <p:tgtEl>
                                          <p:spTgt spid="3">
                                            <p:txEl>
                                              <p:pRg st="1" end="1"/>
                                            </p:txEl>
                                          </p:spTgt>
                                        </p:tgtEl>
                                      </p:cBhvr>
                                      <p:to x="100000" y="95000"/>
                                    </p:animScale>
                                    <p:animScale>
                                      <p:cBhvr>
                                        <p:cTn id="20" dur="166" decel="50000">
                                          <p:stCondLst>
                                            <p:cond delay="1834"/>
                                          </p:stCondLst>
                                        </p:cTn>
                                        <p:tgtEl>
                                          <p:spTgt spid="3">
                                            <p:txEl>
                                              <p:pRg st="1" end="1"/>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wipe(down)">
                                      <p:cBhvr>
                                        <p:cTn id="25" dur="580">
                                          <p:stCondLst>
                                            <p:cond delay="0"/>
                                          </p:stCondLst>
                                        </p:cTn>
                                        <p:tgtEl>
                                          <p:spTgt spid="3">
                                            <p:txEl>
                                              <p:pRg st="2" end="2"/>
                                            </p:txEl>
                                          </p:spTgt>
                                        </p:tgtEl>
                                      </p:cBhvr>
                                    </p:animEffect>
                                    <p:anim calcmode="lin" valueType="num">
                                      <p:cBhvr>
                                        <p:cTn id="26"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2" end="2"/>
                                            </p:txEl>
                                          </p:spTgt>
                                        </p:tgtEl>
                                      </p:cBhvr>
                                      <p:to x="100000" y="60000"/>
                                    </p:animScale>
                                    <p:animScale>
                                      <p:cBhvr>
                                        <p:cTn id="32" dur="166" decel="50000">
                                          <p:stCondLst>
                                            <p:cond delay="676"/>
                                          </p:stCondLst>
                                        </p:cTn>
                                        <p:tgtEl>
                                          <p:spTgt spid="3">
                                            <p:txEl>
                                              <p:pRg st="2" end="2"/>
                                            </p:txEl>
                                          </p:spTgt>
                                        </p:tgtEl>
                                      </p:cBhvr>
                                      <p:to x="100000" y="100000"/>
                                    </p:animScale>
                                    <p:animScale>
                                      <p:cBhvr>
                                        <p:cTn id="33" dur="26">
                                          <p:stCondLst>
                                            <p:cond delay="1312"/>
                                          </p:stCondLst>
                                        </p:cTn>
                                        <p:tgtEl>
                                          <p:spTgt spid="3">
                                            <p:txEl>
                                              <p:pRg st="2" end="2"/>
                                            </p:txEl>
                                          </p:spTgt>
                                        </p:tgtEl>
                                      </p:cBhvr>
                                      <p:to x="100000" y="80000"/>
                                    </p:animScale>
                                    <p:animScale>
                                      <p:cBhvr>
                                        <p:cTn id="34" dur="166" decel="50000">
                                          <p:stCondLst>
                                            <p:cond delay="1338"/>
                                          </p:stCondLst>
                                        </p:cTn>
                                        <p:tgtEl>
                                          <p:spTgt spid="3">
                                            <p:txEl>
                                              <p:pRg st="2" end="2"/>
                                            </p:txEl>
                                          </p:spTgt>
                                        </p:tgtEl>
                                      </p:cBhvr>
                                      <p:to x="100000" y="100000"/>
                                    </p:animScale>
                                    <p:animScale>
                                      <p:cBhvr>
                                        <p:cTn id="35" dur="26">
                                          <p:stCondLst>
                                            <p:cond delay="1642"/>
                                          </p:stCondLst>
                                        </p:cTn>
                                        <p:tgtEl>
                                          <p:spTgt spid="3">
                                            <p:txEl>
                                              <p:pRg st="2" end="2"/>
                                            </p:txEl>
                                          </p:spTgt>
                                        </p:tgtEl>
                                      </p:cBhvr>
                                      <p:to x="100000" y="90000"/>
                                    </p:animScale>
                                    <p:animScale>
                                      <p:cBhvr>
                                        <p:cTn id="36" dur="166" decel="50000">
                                          <p:stCondLst>
                                            <p:cond delay="1668"/>
                                          </p:stCondLst>
                                        </p:cTn>
                                        <p:tgtEl>
                                          <p:spTgt spid="3">
                                            <p:txEl>
                                              <p:pRg st="2" end="2"/>
                                            </p:txEl>
                                          </p:spTgt>
                                        </p:tgtEl>
                                      </p:cBhvr>
                                      <p:to x="100000" y="100000"/>
                                    </p:animScale>
                                    <p:animScale>
                                      <p:cBhvr>
                                        <p:cTn id="37" dur="26">
                                          <p:stCondLst>
                                            <p:cond delay="1808"/>
                                          </p:stCondLst>
                                        </p:cTn>
                                        <p:tgtEl>
                                          <p:spTgt spid="3">
                                            <p:txEl>
                                              <p:pRg st="2" end="2"/>
                                            </p:txEl>
                                          </p:spTgt>
                                        </p:tgtEl>
                                      </p:cBhvr>
                                      <p:to x="100000" y="95000"/>
                                    </p:animScale>
                                    <p:animScale>
                                      <p:cBhvr>
                                        <p:cTn id="38" dur="166" decel="50000">
                                          <p:stCondLst>
                                            <p:cond delay="1834"/>
                                          </p:stCondLst>
                                        </p:cTn>
                                        <p:tgtEl>
                                          <p:spTgt spid="3">
                                            <p:txEl>
                                              <p:pRg st="2" end="2"/>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nodeType="clickEffect">
                                  <p:stCondLst>
                                    <p:cond delay="0"/>
                                  </p:stCondLst>
                                  <p:childTnLst>
                                    <p:set>
                                      <p:cBhvr>
                                        <p:cTn id="42" dur="1" fill="hold">
                                          <p:stCondLst>
                                            <p:cond delay="0"/>
                                          </p:stCondLst>
                                        </p:cTn>
                                        <p:tgtEl>
                                          <p:spTgt spid="3">
                                            <p:txEl>
                                              <p:pRg st="3" end="3"/>
                                            </p:txEl>
                                          </p:spTgt>
                                        </p:tgtEl>
                                        <p:attrNameLst>
                                          <p:attrName>style.visibility</p:attrName>
                                        </p:attrNameLst>
                                      </p:cBhvr>
                                      <p:to>
                                        <p:strVal val="visible"/>
                                      </p:to>
                                    </p:set>
                                    <p:animEffect transition="in" filter="wipe(down)">
                                      <p:cBhvr>
                                        <p:cTn id="43" dur="580">
                                          <p:stCondLst>
                                            <p:cond delay="0"/>
                                          </p:stCondLst>
                                        </p:cTn>
                                        <p:tgtEl>
                                          <p:spTgt spid="3">
                                            <p:txEl>
                                              <p:pRg st="3" end="3"/>
                                            </p:txEl>
                                          </p:spTgt>
                                        </p:tgtEl>
                                      </p:cBhvr>
                                    </p:animEffect>
                                    <p:anim calcmode="lin" valueType="num">
                                      <p:cBhvr>
                                        <p:cTn id="44"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3">
                                            <p:txEl>
                                              <p:pRg st="3" end="3"/>
                                            </p:txEl>
                                          </p:spTgt>
                                        </p:tgtEl>
                                      </p:cBhvr>
                                      <p:to x="100000" y="60000"/>
                                    </p:animScale>
                                    <p:animScale>
                                      <p:cBhvr>
                                        <p:cTn id="50" dur="166" decel="50000">
                                          <p:stCondLst>
                                            <p:cond delay="676"/>
                                          </p:stCondLst>
                                        </p:cTn>
                                        <p:tgtEl>
                                          <p:spTgt spid="3">
                                            <p:txEl>
                                              <p:pRg st="3" end="3"/>
                                            </p:txEl>
                                          </p:spTgt>
                                        </p:tgtEl>
                                      </p:cBhvr>
                                      <p:to x="100000" y="100000"/>
                                    </p:animScale>
                                    <p:animScale>
                                      <p:cBhvr>
                                        <p:cTn id="51" dur="26">
                                          <p:stCondLst>
                                            <p:cond delay="1312"/>
                                          </p:stCondLst>
                                        </p:cTn>
                                        <p:tgtEl>
                                          <p:spTgt spid="3">
                                            <p:txEl>
                                              <p:pRg st="3" end="3"/>
                                            </p:txEl>
                                          </p:spTgt>
                                        </p:tgtEl>
                                      </p:cBhvr>
                                      <p:to x="100000" y="80000"/>
                                    </p:animScale>
                                    <p:animScale>
                                      <p:cBhvr>
                                        <p:cTn id="52" dur="166" decel="50000">
                                          <p:stCondLst>
                                            <p:cond delay="1338"/>
                                          </p:stCondLst>
                                        </p:cTn>
                                        <p:tgtEl>
                                          <p:spTgt spid="3">
                                            <p:txEl>
                                              <p:pRg st="3" end="3"/>
                                            </p:txEl>
                                          </p:spTgt>
                                        </p:tgtEl>
                                      </p:cBhvr>
                                      <p:to x="100000" y="100000"/>
                                    </p:animScale>
                                    <p:animScale>
                                      <p:cBhvr>
                                        <p:cTn id="53" dur="26">
                                          <p:stCondLst>
                                            <p:cond delay="1642"/>
                                          </p:stCondLst>
                                        </p:cTn>
                                        <p:tgtEl>
                                          <p:spTgt spid="3">
                                            <p:txEl>
                                              <p:pRg st="3" end="3"/>
                                            </p:txEl>
                                          </p:spTgt>
                                        </p:tgtEl>
                                      </p:cBhvr>
                                      <p:to x="100000" y="90000"/>
                                    </p:animScale>
                                    <p:animScale>
                                      <p:cBhvr>
                                        <p:cTn id="54" dur="166" decel="50000">
                                          <p:stCondLst>
                                            <p:cond delay="1668"/>
                                          </p:stCondLst>
                                        </p:cTn>
                                        <p:tgtEl>
                                          <p:spTgt spid="3">
                                            <p:txEl>
                                              <p:pRg st="3" end="3"/>
                                            </p:txEl>
                                          </p:spTgt>
                                        </p:tgtEl>
                                      </p:cBhvr>
                                      <p:to x="100000" y="100000"/>
                                    </p:animScale>
                                    <p:animScale>
                                      <p:cBhvr>
                                        <p:cTn id="55" dur="26">
                                          <p:stCondLst>
                                            <p:cond delay="1808"/>
                                          </p:stCondLst>
                                        </p:cTn>
                                        <p:tgtEl>
                                          <p:spTgt spid="3">
                                            <p:txEl>
                                              <p:pRg st="3" end="3"/>
                                            </p:txEl>
                                          </p:spTgt>
                                        </p:tgtEl>
                                      </p:cBhvr>
                                      <p:to x="100000" y="95000"/>
                                    </p:animScale>
                                    <p:animScale>
                                      <p:cBhvr>
                                        <p:cTn id="56" dur="166" decel="50000">
                                          <p:stCondLst>
                                            <p:cond delay="1834"/>
                                          </p:stCondLst>
                                        </p:cTn>
                                        <p:tgtEl>
                                          <p:spTgt spid="3">
                                            <p:txEl>
                                              <p:pRg st="3" end="3"/>
                                            </p:txEl>
                                          </p:spTgt>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nodeType="clickEffect">
                                  <p:stCondLst>
                                    <p:cond delay="0"/>
                                  </p:stCondLst>
                                  <p:childTnLst>
                                    <p:set>
                                      <p:cBhvr>
                                        <p:cTn id="60" dur="1" fill="hold">
                                          <p:stCondLst>
                                            <p:cond delay="0"/>
                                          </p:stCondLst>
                                        </p:cTn>
                                        <p:tgtEl>
                                          <p:spTgt spid="3">
                                            <p:txEl>
                                              <p:pRg st="4" end="4"/>
                                            </p:txEl>
                                          </p:spTgt>
                                        </p:tgtEl>
                                        <p:attrNameLst>
                                          <p:attrName>style.visibility</p:attrName>
                                        </p:attrNameLst>
                                      </p:cBhvr>
                                      <p:to>
                                        <p:strVal val="visible"/>
                                      </p:to>
                                    </p:set>
                                    <p:animEffect transition="in" filter="wipe(down)">
                                      <p:cBhvr>
                                        <p:cTn id="61" dur="580">
                                          <p:stCondLst>
                                            <p:cond delay="0"/>
                                          </p:stCondLst>
                                        </p:cTn>
                                        <p:tgtEl>
                                          <p:spTgt spid="3">
                                            <p:txEl>
                                              <p:pRg st="4" end="4"/>
                                            </p:txEl>
                                          </p:spTgt>
                                        </p:tgtEl>
                                      </p:cBhvr>
                                    </p:animEffect>
                                    <p:anim calcmode="lin" valueType="num">
                                      <p:cBhvr>
                                        <p:cTn id="62"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67" dur="26">
                                          <p:stCondLst>
                                            <p:cond delay="650"/>
                                          </p:stCondLst>
                                        </p:cTn>
                                        <p:tgtEl>
                                          <p:spTgt spid="3">
                                            <p:txEl>
                                              <p:pRg st="4" end="4"/>
                                            </p:txEl>
                                          </p:spTgt>
                                        </p:tgtEl>
                                      </p:cBhvr>
                                      <p:to x="100000" y="60000"/>
                                    </p:animScale>
                                    <p:animScale>
                                      <p:cBhvr>
                                        <p:cTn id="68" dur="166" decel="50000">
                                          <p:stCondLst>
                                            <p:cond delay="676"/>
                                          </p:stCondLst>
                                        </p:cTn>
                                        <p:tgtEl>
                                          <p:spTgt spid="3">
                                            <p:txEl>
                                              <p:pRg st="4" end="4"/>
                                            </p:txEl>
                                          </p:spTgt>
                                        </p:tgtEl>
                                      </p:cBhvr>
                                      <p:to x="100000" y="100000"/>
                                    </p:animScale>
                                    <p:animScale>
                                      <p:cBhvr>
                                        <p:cTn id="69" dur="26">
                                          <p:stCondLst>
                                            <p:cond delay="1312"/>
                                          </p:stCondLst>
                                        </p:cTn>
                                        <p:tgtEl>
                                          <p:spTgt spid="3">
                                            <p:txEl>
                                              <p:pRg st="4" end="4"/>
                                            </p:txEl>
                                          </p:spTgt>
                                        </p:tgtEl>
                                      </p:cBhvr>
                                      <p:to x="100000" y="80000"/>
                                    </p:animScale>
                                    <p:animScale>
                                      <p:cBhvr>
                                        <p:cTn id="70" dur="166" decel="50000">
                                          <p:stCondLst>
                                            <p:cond delay="1338"/>
                                          </p:stCondLst>
                                        </p:cTn>
                                        <p:tgtEl>
                                          <p:spTgt spid="3">
                                            <p:txEl>
                                              <p:pRg st="4" end="4"/>
                                            </p:txEl>
                                          </p:spTgt>
                                        </p:tgtEl>
                                      </p:cBhvr>
                                      <p:to x="100000" y="100000"/>
                                    </p:animScale>
                                    <p:animScale>
                                      <p:cBhvr>
                                        <p:cTn id="71" dur="26">
                                          <p:stCondLst>
                                            <p:cond delay="1642"/>
                                          </p:stCondLst>
                                        </p:cTn>
                                        <p:tgtEl>
                                          <p:spTgt spid="3">
                                            <p:txEl>
                                              <p:pRg st="4" end="4"/>
                                            </p:txEl>
                                          </p:spTgt>
                                        </p:tgtEl>
                                      </p:cBhvr>
                                      <p:to x="100000" y="90000"/>
                                    </p:animScale>
                                    <p:animScale>
                                      <p:cBhvr>
                                        <p:cTn id="72" dur="166" decel="50000">
                                          <p:stCondLst>
                                            <p:cond delay="1668"/>
                                          </p:stCondLst>
                                        </p:cTn>
                                        <p:tgtEl>
                                          <p:spTgt spid="3">
                                            <p:txEl>
                                              <p:pRg st="4" end="4"/>
                                            </p:txEl>
                                          </p:spTgt>
                                        </p:tgtEl>
                                      </p:cBhvr>
                                      <p:to x="100000" y="100000"/>
                                    </p:animScale>
                                    <p:animScale>
                                      <p:cBhvr>
                                        <p:cTn id="73" dur="26">
                                          <p:stCondLst>
                                            <p:cond delay="1808"/>
                                          </p:stCondLst>
                                        </p:cTn>
                                        <p:tgtEl>
                                          <p:spTgt spid="3">
                                            <p:txEl>
                                              <p:pRg st="4" end="4"/>
                                            </p:txEl>
                                          </p:spTgt>
                                        </p:tgtEl>
                                      </p:cBhvr>
                                      <p:to x="100000" y="95000"/>
                                    </p:animScale>
                                    <p:animScale>
                                      <p:cBhvr>
                                        <p:cTn id="74" dur="166" decel="50000">
                                          <p:stCondLst>
                                            <p:cond delay="1834"/>
                                          </p:stCondLst>
                                        </p:cTn>
                                        <p:tgtEl>
                                          <p:spTgt spid="3">
                                            <p:txEl>
                                              <p:pRg st="4" end="4"/>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xmlns="" val="110930801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solidFill>
                  <a:prstClr val="white"/>
                </a:solidFill>
                <a:cs typeface="Arial" pitchFamily="34" charset="0"/>
              </a:rPr>
              <a:pPr/>
              <a:t>56</a:t>
            </a:fld>
            <a:endParaRPr lang="en-US" dirty="0" smtClean="0">
              <a:solidFill>
                <a:prstClr val="white"/>
              </a:solidFill>
              <a:cs typeface="Arial" pitchFamily="34" charset="0"/>
            </a:endParaRPr>
          </a:p>
        </p:txBody>
      </p:sp>
      <p:sp>
        <p:nvSpPr>
          <p:cNvPr id="6146" name="Title 4"/>
          <p:cNvSpPr>
            <a:spLocks noGrp="1"/>
          </p:cNvSpPr>
          <p:nvPr>
            <p:ph type="ctrTitle"/>
          </p:nvPr>
        </p:nvSpPr>
        <p:spPr>
          <a:xfrm>
            <a:off x="762000" y="2362200"/>
            <a:ext cx="8420100" cy="1241425"/>
          </a:xfrm>
        </p:spPr>
        <p:txBody>
          <a:bodyPr/>
          <a:lstStyle/>
          <a:p>
            <a:pPr eaLnBrk="1" hangingPunct="1"/>
            <a:r>
              <a:rPr lang="ar-SA" sz="7200" spc="-150" dirty="0" smtClean="0">
                <a:solidFill>
                  <a:srgbClr val="376092"/>
                </a:solidFill>
                <a:latin typeface="ae_AlMateen" pitchFamily="2" charset="-78"/>
                <a:cs typeface="ae_AlMateen" pitchFamily="2" charset="-78"/>
              </a:rPr>
              <a:t>عنوان المحاضرة    </a:t>
            </a:r>
            <a:endParaRPr lang="en-US" sz="6600"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indent="457200">
              <a:lnSpc>
                <a:spcPct val="115000"/>
              </a:lnSpc>
              <a:spcAft>
                <a:spcPts val="1000"/>
              </a:spcAft>
            </a:pPr>
            <a:r>
              <a:rPr lang="ar-SA" sz="2800" b="1" dirty="0" smtClean="0">
                <a:solidFill>
                  <a:srgbClr val="FF0000"/>
                </a:solidFill>
                <a:ea typeface="Calibri"/>
                <a:cs typeface="Arial"/>
              </a:rPr>
              <a:t>الفصل الثاني  </a:t>
            </a:r>
            <a:endParaRPr lang="en-US" sz="2800" b="1" dirty="0" smtClean="0">
              <a:solidFill>
                <a:srgbClr val="FF0000"/>
              </a:solidFill>
              <a:ea typeface="Calibri"/>
              <a:cs typeface="Arial"/>
            </a:endParaRPr>
          </a:p>
          <a:p>
            <a:pPr indent="457200">
              <a:lnSpc>
                <a:spcPct val="115000"/>
              </a:lnSpc>
              <a:spcAft>
                <a:spcPts val="1000"/>
              </a:spcAft>
            </a:pPr>
            <a:r>
              <a:rPr lang="ar-SA" sz="6000" b="1" dirty="0" smtClean="0">
                <a:solidFill>
                  <a:srgbClr val="FF0000"/>
                </a:solidFill>
                <a:ea typeface="Calibri"/>
                <a:cs typeface="Arial"/>
              </a:rPr>
              <a:t> المحاضرة السابعة  </a:t>
            </a:r>
            <a:endParaRPr lang="en-US" sz="6000" b="1" dirty="0">
              <a:solidFill>
                <a:srgbClr val="FF0000"/>
              </a:solidFill>
              <a:ea typeface="Calibri"/>
              <a:cs typeface="Arial"/>
            </a:endParaRPr>
          </a:p>
        </p:txBody>
      </p:sp>
    </p:spTree>
    <p:extLst>
      <p:ext uri="{BB962C8B-B14F-4D97-AF65-F5344CB8AC3E}">
        <p14:creationId xmlns:p14="http://schemas.microsoft.com/office/powerpoint/2010/main" xmlns="" val="1569218850"/>
      </p:ext>
    </p:extLst>
  </p:cSld>
  <p:clrMapOvr>
    <a:masterClrMapping/>
  </p:clrMapOvr>
  <p:transition spd="slow">
    <p:push dir="u"/>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447800"/>
          </a:xfrm>
          <a:solidFill>
            <a:srgbClr val="FFFF00"/>
          </a:solidFill>
        </p:spPr>
        <p:txBody>
          <a:bodyPr/>
          <a:lstStyle/>
          <a:p>
            <a:r>
              <a:rPr lang="ar-SA" dirty="0" smtClean="0"/>
              <a:t>       </a:t>
            </a:r>
            <a:r>
              <a:rPr lang="ar-SA" dirty="0" smtClean="0">
                <a:solidFill>
                  <a:srgbClr val="FF0000"/>
                </a:solidFill>
              </a:rPr>
              <a:t>التأثيرات الاجتماعية والنفسية للإدمان </a:t>
            </a:r>
            <a:r>
              <a:rPr lang="ar-SA" dirty="0" smtClean="0"/>
              <a:t>   </a:t>
            </a:r>
            <a:endParaRPr lang="ar-SA" dirty="0"/>
          </a:p>
        </p:txBody>
      </p:sp>
      <p:sp>
        <p:nvSpPr>
          <p:cNvPr id="3" name="عنصر نائب للمحتوى 2"/>
          <p:cNvSpPr>
            <a:spLocks noGrp="1"/>
          </p:cNvSpPr>
          <p:nvPr>
            <p:ph idx="1"/>
          </p:nvPr>
        </p:nvSpPr>
        <p:spPr>
          <a:xfrm>
            <a:off x="495300" y="1371600"/>
            <a:ext cx="9334500" cy="4754563"/>
          </a:xfrm>
        </p:spPr>
        <p:txBody>
          <a:bodyPr/>
          <a:lstStyle/>
          <a:p>
            <a:pPr marL="457200" indent="-457200">
              <a:buFont typeface="Arial" pitchFamily="34" charset="0"/>
              <a:buChar char="•"/>
            </a:pPr>
            <a:r>
              <a:rPr lang="ar-SA" sz="2800" dirty="0" smtClean="0"/>
              <a:t>* تحويل حياة المدمن الى نظام ذاتي مغلق يستطيع ان يمد نفسة بالسعادة واللذة وان ينعزل عن بقية المجتمع .</a:t>
            </a:r>
          </a:p>
          <a:p>
            <a:pPr marL="457200" indent="-457200">
              <a:buFont typeface="Arial" pitchFamily="34" charset="0"/>
              <a:buChar char="•"/>
            </a:pPr>
            <a:r>
              <a:rPr lang="ar-SA" sz="2800" dirty="0" smtClean="0"/>
              <a:t>* يبدو للمدمن ان نظام حياته متوازن اما بين التناوب المنتظم للنشوة والتعاسة </a:t>
            </a:r>
          </a:p>
          <a:p>
            <a:pPr marL="457200" indent="-457200">
              <a:buFont typeface="Arial" pitchFamily="34" charset="0"/>
              <a:buChar char="•"/>
            </a:pPr>
            <a:r>
              <a:rPr lang="ar-SA" sz="2800" dirty="0" smtClean="0"/>
              <a:t> بالإضافة الى ان العقار يمنحه شعور القيمة الحقيقة للتفاعل مع المجتمع ولكنة لا يعتمد عليه في حياته , حيث ان القيمة الحقيقة يستمدها من عالمة المغلق  </a:t>
            </a:r>
          </a:p>
          <a:p>
            <a:pPr marL="457200" indent="-457200">
              <a:buFont typeface="Arial" pitchFamily="34" charset="0"/>
              <a:buChar char="•"/>
            </a:pPr>
            <a:r>
              <a:rPr lang="ar-SA" sz="2800" dirty="0" smtClean="0"/>
              <a:t>اذن يمكن القول ان للإدمان وظيفتين </a:t>
            </a:r>
          </a:p>
          <a:p>
            <a:pPr marL="457200" indent="-457200">
              <a:buFont typeface="Arial" pitchFamily="34" charset="0"/>
              <a:buChar char="•"/>
            </a:pPr>
            <a:r>
              <a:rPr lang="ar-SA" sz="2800" dirty="0" smtClean="0"/>
              <a:t>1) الهروب من الواقع الضاغط الذي لا يستطيع مواجهة </a:t>
            </a:r>
          </a:p>
          <a:p>
            <a:pPr marL="457200" indent="-457200">
              <a:buFont typeface="Arial" pitchFamily="34" charset="0"/>
              <a:buChar char="•"/>
            </a:pPr>
            <a:r>
              <a:rPr lang="ar-SA" sz="2800" dirty="0" smtClean="0"/>
              <a:t>2) انه ميكانزيم دفاعي يمنع ظهور الاعراض النفسية التي قد تدمر الذات   </a:t>
            </a:r>
            <a:endParaRPr lang="ar-SA" sz="2800" dirty="0"/>
          </a:p>
        </p:txBody>
      </p:sp>
    </p:spTree>
    <p:extLst>
      <p:ext uri="{BB962C8B-B14F-4D97-AF65-F5344CB8AC3E}">
        <p14:creationId xmlns:p14="http://schemas.microsoft.com/office/powerpoint/2010/main" xmlns="" val="472154946"/>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417638"/>
          </a:xfrm>
          <a:solidFill>
            <a:srgbClr val="FFFF00"/>
          </a:solidFill>
        </p:spPr>
        <p:txBody>
          <a:bodyPr/>
          <a:lstStyle/>
          <a:p>
            <a:r>
              <a:rPr lang="en-US" dirty="0" smtClean="0"/>
              <a:t>   </a:t>
            </a:r>
            <a:r>
              <a:rPr lang="ar-SA" dirty="0" smtClean="0"/>
              <a:t>             </a:t>
            </a:r>
            <a:r>
              <a:rPr lang="ar-SA" dirty="0" smtClean="0">
                <a:solidFill>
                  <a:srgbClr val="FF0000"/>
                </a:solidFill>
              </a:rPr>
              <a:t>صفات شخصية </a:t>
            </a:r>
            <a:r>
              <a:rPr lang="ar-SA" dirty="0">
                <a:solidFill>
                  <a:srgbClr val="FF0000"/>
                </a:solidFill>
              </a:rPr>
              <a:t>المدمن</a:t>
            </a:r>
          </a:p>
        </p:txBody>
      </p:sp>
      <p:sp>
        <p:nvSpPr>
          <p:cNvPr id="3" name="عنصر نائب للمحتوى 2"/>
          <p:cNvSpPr>
            <a:spLocks noGrp="1"/>
          </p:cNvSpPr>
          <p:nvPr>
            <p:ph idx="1"/>
          </p:nvPr>
        </p:nvSpPr>
        <p:spPr>
          <a:xfrm>
            <a:off x="76200" y="1447800"/>
            <a:ext cx="9525000" cy="4678363"/>
          </a:xfrm>
        </p:spPr>
        <p:txBody>
          <a:bodyPr/>
          <a:lstStyle/>
          <a:p>
            <a:pPr marL="0" indent="0"/>
            <a:r>
              <a:rPr lang="ar-SA" dirty="0" smtClean="0">
                <a:solidFill>
                  <a:srgbClr val="FF0000"/>
                </a:solidFill>
              </a:rPr>
              <a:t>*</a:t>
            </a:r>
            <a:r>
              <a:rPr lang="ar-SA" dirty="0" smtClean="0">
                <a:solidFill>
                  <a:prstClr val="black"/>
                </a:solidFill>
              </a:rPr>
              <a:t> </a:t>
            </a:r>
            <a:r>
              <a:rPr lang="ar-SA" dirty="0" smtClean="0">
                <a:solidFill>
                  <a:srgbClr val="FF0000"/>
                </a:solidFill>
              </a:rPr>
              <a:t>الانطوائية </a:t>
            </a:r>
            <a:r>
              <a:rPr lang="ar-SA" dirty="0">
                <a:solidFill>
                  <a:srgbClr val="FF0000"/>
                </a:solidFill>
              </a:rPr>
              <a:t>والانعزال عن </a:t>
            </a:r>
            <a:r>
              <a:rPr lang="ar-SA" dirty="0" smtClean="0">
                <a:solidFill>
                  <a:srgbClr val="FF0000"/>
                </a:solidFill>
              </a:rPr>
              <a:t>الاخرين</a:t>
            </a:r>
            <a:r>
              <a:rPr lang="en-US" dirty="0" smtClean="0">
                <a:solidFill>
                  <a:srgbClr val="FF0000"/>
                </a:solidFill>
              </a:rPr>
              <a:t> </a:t>
            </a:r>
          </a:p>
          <a:p>
            <a:pPr marL="0" indent="0"/>
            <a:r>
              <a:rPr lang="ar-SA" dirty="0" smtClean="0">
                <a:solidFill>
                  <a:srgbClr val="0070C0"/>
                </a:solidFill>
              </a:rPr>
              <a:t>*  الإهمال وعدم العناية بالمظهر</a:t>
            </a:r>
          </a:p>
          <a:p>
            <a:pPr marL="0" indent="0"/>
            <a:r>
              <a:rPr lang="ar-SA" dirty="0" smtClean="0">
                <a:solidFill>
                  <a:srgbClr val="FF0000"/>
                </a:solidFill>
              </a:rPr>
              <a:t>* الكسل الدائم والتثاؤب </a:t>
            </a:r>
          </a:p>
          <a:p>
            <a:pPr marL="0" indent="0"/>
            <a:r>
              <a:rPr lang="ar-SA" dirty="0" smtClean="0">
                <a:solidFill>
                  <a:srgbClr val="0070C0"/>
                </a:solidFill>
              </a:rPr>
              <a:t>* شحوب الوجه وعرق ورعشة في الأطراف </a:t>
            </a:r>
          </a:p>
          <a:p>
            <a:pPr marL="0" indent="0"/>
            <a:r>
              <a:rPr lang="ar-SA" dirty="0" smtClean="0">
                <a:solidFill>
                  <a:srgbClr val="FF0000"/>
                </a:solidFill>
              </a:rPr>
              <a:t>* فقدان الشهية والهزل والامساك </a:t>
            </a:r>
          </a:p>
          <a:p>
            <a:pPr marL="0" indent="0"/>
            <a:r>
              <a:rPr lang="ar-SA" dirty="0" smtClean="0">
                <a:solidFill>
                  <a:srgbClr val="0070C0"/>
                </a:solidFill>
              </a:rPr>
              <a:t>* العصبية</a:t>
            </a:r>
          </a:p>
          <a:p>
            <a:pPr marL="457200" indent="-457200">
              <a:buFont typeface="Arial" pitchFamily="34" charset="0"/>
              <a:buChar char="•"/>
            </a:pPr>
            <a:r>
              <a:rPr lang="ar-SA" dirty="0" smtClean="0">
                <a:solidFill>
                  <a:srgbClr val="FF0000"/>
                </a:solidFill>
              </a:rPr>
              <a:t>اللجوء الى الكذب والخداع للحصول على المال </a:t>
            </a:r>
          </a:p>
          <a:p>
            <a:pPr marL="457200" indent="-457200">
              <a:buFont typeface="Arial" pitchFamily="34" charset="0"/>
              <a:buChar char="•"/>
            </a:pPr>
            <a:r>
              <a:rPr lang="ar-SA" dirty="0" smtClean="0">
                <a:solidFill>
                  <a:srgbClr val="0070C0"/>
                </a:solidFill>
              </a:rPr>
              <a:t>* اللجوء الى السرقة  </a:t>
            </a:r>
          </a:p>
          <a:p>
            <a:pPr marL="0" indent="0"/>
            <a:r>
              <a:rPr lang="ar-SA" dirty="0" smtClean="0"/>
              <a:t>                                 </a:t>
            </a:r>
            <a:r>
              <a:rPr lang="en-US" dirty="0" smtClean="0"/>
              <a:t>  </a:t>
            </a:r>
            <a:endParaRPr lang="ar-SA" dirty="0"/>
          </a:p>
          <a:p>
            <a:pPr marL="0" indent="0"/>
            <a:endParaRPr lang="en-US" dirty="0" smtClean="0"/>
          </a:p>
        </p:txBody>
      </p:sp>
    </p:spTree>
    <p:extLst>
      <p:ext uri="{BB962C8B-B14F-4D97-AF65-F5344CB8AC3E}">
        <p14:creationId xmlns:p14="http://schemas.microsoft.com/office/powerpoint/2010/main" xmlns="" val="1834206568"/>
      </p:ext>
    </p:extLst>
  </p:cSld>
  <p:clrMapOvr>
    <a:masterClrMapping/>
  </p:clrMapOvr>
  <mc:AlternateContent xmlns:mc="http://schemas.openxmlformats.org/markup-compatibility/2006">
    <mc:Choice xmlns:p14="http://schemas.microsoft.com/office/powerpoint/2010/main" xmlns=""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wipe(down)">
                                      <p:cBhvr>
                                        <p:cTn id="25" dur="580">
                                          <p:stCondLst>
                                            <p:cond delay="0"/>
                                          </p:stCondLst>
                                        </p:cTn>
                                        <p:tgtEl>
                                          <p:spTgt spid="3">
                                            <p:txEl>
                                              <p:pRg st="1" end="1"/>
                                            </p:txEl>
                                          </p:spTgt>
                                        </p:tgtEl>
                                      </p:cBhvr>
                                    </p:animEffect>
                                    <p:anim calcmode="lin" valueType="num">
                                      <p:cBhvr>
                                        <p:cTn id="26"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1" end="1"/>
                                            </p:txEl>
                                          </p:spTgt>
                                        </p:tgtEl>
                                      </p:cBhvr>
                                      <p:to x="100000" y="60000"/>
                                    </p:animScale>
                                    <p:animScale>
                                      <p:cBhvr>
                                        <p:cTn id="32" dur="166" decel="50000">
                                          <p:stCondLst>
                                            <p:cond delay="676"/>
                                          </p:stCondLst>
                                        </p:cTn>
                                        <p:tgtEl>
                                          <p:spTgt spid="3">
                                            <p:txEl>
                                              <p:pRg st="1" end="1"/>
                                            </p:txEl>
                                          </p:spTgt>
                                        </p:tgtEl>
                                      </p:cBhvr>
                                      <p:to x="100000" y="100000"/>
                                    </p:animScale>
                                    <p:animScale>
                                      <p:cBhvr>
                                        <p:cTn id="33" dur="26">
                                          <p:stCondLst>
                                            <p:cond delay="1312"/>
                                          </p:stCondLst>
                                        </p:cTn>
                                        <p:tgtEl>
                                          <p:spTgt spid="3">
                                            <p:txEl>
                                              <p:pRg st="1" end="1"/>
                                            </p:txEl>
                                          </p:spTgt>
                                        </p:tgtEl>
                                      </p:cBhvr>
                                      <p:to x="100000" y="80000"/>
                                    </p:animScale>
                                    <p:animScale>
                                      <p:cBhvr>
                                        <p:cTn id="34" dur="166" decel="50000">
                                          <p:stCondLst>
                                            <p:cond delay="1338"/>
                                          </p:stCondLst>
                                        </p:cTn>
                                        <p:tgtEl>
                                          <p:spTgt spid="3">
                                            <p:txEl>
                                              <p:pRg st="1" end="1"/>
                                            </p:txEl>
                                          </p:spTgt>
                                        </p:tgtEl>
                                      </p:cBhvr>
                                      <p:to x="100000" y="100000"/>
                                    </p:animScale>
                                    <p:animScale>
                                      <p:cBhvr>
                                        <p:cTn id="35" dur="26">
                                          <p:stCondLst>
                                            <p:cond delay="1642"/>
                                          </p:stCondLst>
                                        </p:cTn>
                                        <p:tgtEl>
                                          <p:spTgt spid="3">
                                            <p:txEl>
                                              <p:pRg st="1" end="1"/>
                                            </p:txEl>
                                          </p:spTgt>
                                        </p:tgtEl>
                                      </p:cBhvr>
                                      <p:to x="100000" y="90000"/>
                                    </p:animScale>
                                    <p:animScale>
                                      <p:cBhvr>
                                        <p:cTn id="36" dur="166" decel="50000">
                                          <p:stCondLst>
                                            <p:cond delay="1668"/>
                                          </p:stCondLst>
                                        </p:cTn>
                                        <p:tgtEl>
                                          <p:spTgt spid="3">
                                            <p:txEl>
                                              <p:pRg st="1" end="1"/>
                                            </p:txEl>
                                          </p:spTgt>
                                        </p:tgtEl>
                                      </p:cBhvr>
                                      <p:to x="100000" y="100000"/>
                                    </p:animScale>
                                    <p:animScale>
                                      <p:cBhvr>
                                        <p:cTn id="37" dur="26">
                                          <p:stCondLst>
                                            <p:cond delay="1808"/>
                                          </p:stCondLst>
                                        </p:cTn>
                                        <p:tgtEl>
                                          <p:spTgt spid="3">
                                            <p:txEl>
                                              <p:pRg st="1" end="1"/>
                                            </p:txEl>
                                          </p:spTgt>
                                        </p:tgtEl>
                                      </p:cBhvr>
                                      <p:to x="100000" y="95000"/>
                                    </p:animScale>
                                    <p:animScale>
                                      <p:cBhvr>
                                        <p:cTn id="38" dur="166" decel="50000">
                                          <p:stCondLst>
                                            <p:cond delay="1834"/>
                                          </p:stCondLst>
                                        </p:cTn>
                                        <p:tgtEl>
                                          <p:spTgt spid="3">
                                            <p:txEl>
                                              <p:pRg st="1" end="1"/>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nodeType="clickEffect">
                                  <p:stCondLst>
                                    <p:cond delay="0"/>
                                  </p:stCondLst>
                                  <p:childTnLst>
                                    <p:set>
                                      <p:cBhvr>
                                        <p:cTn id="42" dur="1" fill="hold">
                                          <p:stCondLst>
                                            <p:cond delay="0"/>
                                          </p:stCondLst>
                                        </p:cTn>
                                        <p:tgtEl>
                                          <p:spTgt spid="3">
                                            <p:txEl>
                                              <p:pRg st="2" end="2"/>
                                            </p:txEl>
                                          </p:spTgt>
                                        </p:tgtEl>
                                        <p:attrNameLst>
                                          <p:attrName>style.visibility</p:attrName>
                                        </p:attrNameLst>
                                      </p:cBhvr>
                                      <p:to>
                                        <p:strVal val="visible"/>
                                      </p:to>
                                    </p:set>
                                    <p:animEffect transition="in" filter="wipe(down)">
                                      <p:cBhvr>
                                        <p:cTn id="43" dur="580">
                                          <p:stCondLst>
                                            <p:cond delay="0"/>
                                          </p:stCondLst>
                                        </p:cTn>
                                        <p:tgtEl>
                                          <p:spTgt spid="3">
                                            <p:txEl>
                                              <p:pRg st="2" end="2"/>
                                            </p:txEl>
                                          </p:spTgt>
                                        </p:tgtEl>
                                      </p:cBhvr>
                                    </p:animEffect>
                                    <p:anim calcmode="lin" valueType="num">
                                      <p:cBhvr>
                                        <p:cTn id="44"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3">
                                            <p:txEl>
                                              <p:pRg st="2" end="2"/>
                                            </p:txEl>
                                          </p:spTgt>
                                        </p:tgtEl>
                                      </p:cBhvr>
                                      <p:to x="100000" y="60000"/>
                                    </p:animScale>
                                    <p:animScale>
                                      <p:cBhvr>
                                        <p:cTn id="50" dur="166" decel="50000">
                                          <p:stCondLst>
                                            <p:cond delay="676"/>
                                          </p:stCondLst>
                                        </p:cTn>
                                        <p:tgtEl>
                                          <p:spTgt spid="3">
                                            <p:txEl>
                                              <p:pRg st="2" end="2"/>
                                            </p:txEl>
                                          </p:spTgt>
                                        </p:tgtEl>
                                      </p:cBhvr>
                                      <p:to x="100000" y="100000"/>
                                    </p:animScale>
                                    <p:animScale>
                                      <p:cBhvr>
                                        <p:cTn id="51" dur="26">
                                          <p:stCondLst>
                                            <p:cond delay="1312"/>
                                          </p:stCondLst>
                                        </p:cTn>
                                        <p:tgtEl>
                                          <p:spTgt spid="3">
                                            <p:txEl>
                                              <p:pRg st="2" end="2"/>
                                            </p:txEl>
                                          </p:spTgt>
                                        </p:tgtEl>
                                      </p:cBhvr>
                                      <p:to x="100000" y="80000"/>
                                    </p:animScale>
                                    <p:animScale>
                                      <p:cBhvr>
                                        <p:cTn id="52" dur="166" decel="50000">
                                          <p:stCondLst>
                                            <p:cond delay="1338"/>
                                          </p:stCondLst>
                                        </p:cTn>
                                        <p:tgtEl>
                                          <p:spTgt spid="3">
                                            <p:txEl>
                                              <p:pRg st="2" end="2"/>
                                            </p:txEl>
                                          </p:spTgt>
                                        </p:tgtEl>
                                      </p:cBhvr>
                                      <p:to x="100000" y="100000"/>
                                    </p:animScale>
                                    <p:animScale>
                                      <p:cBhvr>
                                        <p:cTn id="53" dur="26">
                                          <p:stCondLst>
                                            <p:cond delay="1642"/>
                                          </p:stCondLst>
                                        </p:cTn>
                                        <p:tgtEl>
                                          <p:spTgt spid="3">
                                            <p:txEl>
                                              <p:pRg st="2" end="2"/>
                                            </p:txEl>
                                          </p:spTgt>
                                        </p:tgtEl>
                                      </p:cBhvr>
                                      <p:to x="100000" y="90000"/>
                                    </p:animScale>
                                    <p:animScale>
                                      <p:cBhvr>
                                        <p:cTn id="54" dur="166" decel="50000">
                                          <p:stCondLst>
                                            <p:cond delay="1668"/>
                                          </p:stCondLst>
                                        </p:cTn>
                                        <p:tgtEl>
                                          <p:spTgt spid="3">
                                            <p:txEl>
                                              <p:pRg st="2" end="2"/>
                                            </p:txEl>
                                          </p:spTgt>
                                        </p:tgtEl>
                                      </p:cBhvr>
                                      <p:to x="100000" y="100000"/>
                                    </p:animScale>
                                    <p:animScale>
                                      <p:cBhvr>
                                        <p:cTn id="55" dur="26">
                                          <p:stCondLst>
                                            <p:cond delay="1808"/>
                                          </p:stCondLst>
                                        </p:cTn>
                                        <p:tgtEl>
                                          <p:spTgt spid="3">
                                            <p:txEl>
                                              <p:pRg st="2" end="2"/>
                                            </p:txEl>
                                          </p:spTgt>
                                        </p:tgtEl>
                                      </p:cBhvr>
                                      <p:to x="100000" y="95000"/>
                                    </p:animScale>
                                    <p:animScale>
                                      <p:cBhvr>
                                        <p:cTn id="56" dur="166" decel="50000">
                                          <p:stCondLst>
                                            <p:cond delay="1834"/>
                                          </p:stCondLst>
                                        </p:cTn>
                                        <p:tgtEl>
                                          <p:spTgt spid="3">
                                            <p:txEl>
                                              <p:pRg st="2" end="2"/>
                                            </p:txEl>
                                          </p:spTgt>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nodeType="clickEffect">
                                  <p:stCondLst>
                                    <p:cond delay="0"/>
                                  </p:stCondLst>
                                  <p:childTnLst>
                                    <p:set>
                                      <p:cBhvr>
                                        <p:cTn id="60" dur="1" fill="hold">
                                          <p:stCondLst>
                                            <p:cond delay="0"/>
                                          </p:stCondLst>
                                        </p:cTn>
                                        <p:tgtEl>
                                          <p:spTgt spid="3">
                                            <p:txEl>
                                              <p:pRg st="3" end="3"/>
                                            </p:txEl>
                                          </p:spTgt>
                                        </p:tgtEl>
                                        <p:attrNameLst>
                                          <p:attrName>style.visibility</p:attrName>
                                        </p:attrNameLst>
                                      </p:cBhvr>
                                      <p:to>
                                        <p:strVal val="visible"/>
                                      </p:to>
                                    </p:set>
                                    <p:animEffect transition="in" filter="wipe(down)">
                                      <p:cBhvr>
                                        <p:cTn id="61" dur="580">
                                          <p:stCondLst>
                                            <p:cond delay="0"/>
                                          </p:stCondLst>
                                        </p:cTn>
                                        <p:tgtEl>
                                          <p:spTgt spid="3">
                                            <p:txEl>
                                              <p:pRg st="3" end="3"/>
                                            </p:txEl>
                                          </p:spTgt>
                                        </p:tgtEl>
                                      </p:cBhvr>
                                    </p:animEffect>
                                    <p:anim calcmode="lin" valueType="num">
                                      <p:cBhvr>
                                        <p:cTn id="62"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67" dur="26">
                                          <p:stCondLst>
                                            <p:cond delay="650"/>
                                          </p:stCondLst>
                                        </p:cTn>
                                        <p:tgtEl>
                                          <p:spTgt spid="3">
                                            <p:txEl>
                                              <p:pRg st="3" end="3"/>
                                            </p:txEl>
                                          </p:spTgt>
                                        </p:tgtEl>
                                      </p:cBhvr>
                                      <p:to x="100000" y="60000"/>
                                    </p:animScale>
                                    <p:animScale>
                                      <p:cBhvr>
                                        <p:cTn id="68" dur="166" decel="50000">
                                          <p:stCondLst>
                                            <p:cond delay="676"/>
                                          </p:stCondLst>
                                        </p:cTn>
                                        <p:tgtEl>
                                          <p:spTgt spid="3">
                                            <p:txEl>
                                              <p:pRg st="3" end="3"/>
                                            </p:txEl>
                                          </p:spTgt>
                                        </p:tgtEl>
                                      </p:cBhvr>
                                      <p:to x="100000" y="100000"/>
                                    </p:animScale>
                                    <p:animScale>
                                      <p:cBhvr>
                                        <p:cTn id="69" dur="26">
                                          <p:stCondLst>
                                            <p:cond delay="1312"/>
                                          </p:stCondLst>
                                        </p:cTn>
                                        <p:tgtEl>
                                          <p:spTgt spid="3">
                                            <p:txEl>
                                              <p:pRg st="3" end="3"/>
                                            </p:txEl>
                                          </p:spTgt>
                                        </p:tgtEl>
                                      </p:cBhvr>
                                      <p:to x="100000" y="80000"/>
                                    </p:animScale>
                                    <p:animScale>
                                      <p:cBhvr>
                                        <p:cTn id="70" dur="166" decel="50000">
                                          <p:stCondLst>
                                            <p:cond delay="1338"/>
                                          </p:stCondLst>
                                        </p:cTn>
                                        <p:tgtEl>
                                          <p:spTgt spid="3">
                                            <p:txEl>
                                              <p:pRg st="3" end="3"/>
                                            </p:txEl>
                                          </p:spTgt>
                                        </p:tgtEl>
                                      </p:cBhvr>
                                      <p:to x="100000" y="100000"/>
                                    </p:animScale>
                                    <p:animScale>
                                      <p:cBhvr>
                                        <p:cTn id="71" dur="26">
                                          <p:stCondLst>
                                            <p:cond delay="1642"/>
                                          </p:stCondLst>
                                        </p:cTn>
                                        <p:tgtEl>
                                          <p:spTgt spid="3">
                                            <p:txEl>
                                              <p:pRg st="3" end="3"/>
                                            </p:txEl>
                                          </p:spTgt>
                                        </p:tgtEl>
                                      </p:cBhvr>
                                      <p:to x="100000" y="90000"/>
                                    </p:animScale>
                                    <p:animScale>
                                      <p:cBhvr>
                                        <p:cTn id="72" dur="166" decel="50000">
                                          <p:stCondLst>
                                            <p:cond delay="1668"/>
                                          </p:stCondLst>
                                        </p:cTn>
                                        <p:tgtEl>
                                          <p:spTgt spid="3">
                                            <p:txEl>
                                              <p:pRg st="3" end="3"/>
                                            </p:txEl>
                                          </p:spTgt>
                                        </p:tgtEl>
                                      </p:cBhvr>
                                      <p:to x="100000" y="100000"/>
                                    </p:animScale>
                                    <p:animScale>
                                      <p:cBhvr>
                                        <p:cTn id="73" dur="26">
                                          <p:stCondLst>
                                            <p:cond delay="1808"/>
                                          </p:stCondLst>
                                        </p:cTn>
                                        <p:tgtEl>
                                          <p:spTgt spid="3">
                                            <p:txEl>
                                              <p:pRg st="3" end="3"/>
                                            </p:txEl>
                                          </p:spTgt>
                                        </p:tgtEl>
                                      </p:cBhvr>
                                      <p:to x="100000" y="95000"/>
                                    </p:animScale>
                                    <p:animScale>
                                      <p:cBhvr>
                                        <p:cTn id="74" dur="166" decel="50000">
                                          <p:stCondLst>
                                            <p:cond delay="1834"/>
                                          </p:stCondLst>
                                        </p:cTn>
                                        <p:tgtEl>
                                          <p:spTgt spid="3">
                                            <p:txEl>
                                              <p:pRg st="3" end="3"/>
                                            </p:txEl>
                                          </p:spTgt>
                                        </p:tgtEl>
                                      </p:cBhvr>
                                      <p:to x="100000" y="100000"/>
                                    </p:animScale>
                                  </p:childTnLst>
                                </p:cTn>
                              </p:par>
                            </p:childTnLst>
                          </p:cTn>
                        </p:par>
                      </p:childTnLst>
                    </p:cTn>
                  </p:par>
                  <p:par>
                    <p:cTn id="75" fill="hold">
                      <p:stCondLst>
                        <p:cond delay="indefinite"/>
                      </p:stCondLst>
                      <p:childTnLst>
                        <p:par>
                          <p:cTn id="76" fill="hold">
                            <p:stCondLst>
                              <p:cond delay="0"/>
                            </p:stCondLst>
                            <p:childTnLst>
                              <p:par>
                                <p:cTn id="77" presetID="26" presetClass="entr" presetSubtype="0" fill="hold" nodeType="clickEffect">
                                  <p:stCondLst>
                                    <p:cond delay="0"/>
                                  </p:stCondLst>
                                  <p:childTnLst>
                                    <p:set>
                                      <p:cBhvr>
                                        <p:cTn id="78" dur="1" fill="hold">
                                          <p:stCondLst>
                                            <p:cond delay="0"/>
                                          </p:stCondLst>
                                        </p:cTn>
                                        <p:tgtEl>
                                          <p:spTgt spid="3">
                                            <p:txEl>
                                              <p:pRg st="4" end="4"/>
                                            </p:txEl>
                                          </p:spTgt>
                                        </p:tgtEl>
                                        <p:attrNameLst>
                                          <p:attrName>style.visibility</p:attrName>
                                        </p:attrNameLst>
                                      </p:cBhvr>
                                      <p:to>
                                        <p:strVal val="visible"/>
                                      </p:to>
                                    </p:set>
                                    <p:animEffect transition="in" filter="wipe(down)">
                                      <p:cBhvr>
                                        <p:cTn id="79" dur="580">
                                          <p:stCondLst>
                                            <p:cond delay="0"/>
                                          </p:stCondLst>
                                        </p:cTn>
                                        <p:tgtEl>
                                          <p:spTgt spid="3">
                                            <p:txEl>
                                              <p:pRg st="4" end="4"/>
                                            </p:txEl>
                                          </p:spTgt>
                                        </p:tgtEl>
                                      </p:cBhvr>
                                    </p:animEffect>
                                    <p:anim calcmode="lin" valueType="num">
                                      <p:cBhvr>
                                        <p:cTn id="80"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81"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82"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83"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84"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85" dur="26">
                                          <p:stCondLst>
                                            <p:cond delay="650"/>
                                          </p:stCondLst>
                                        </p:cTn>
                                        <p:tgtEl>
                                          <p:spTgt spid="3">
                                            <p:txEl>
                                              <p:pRg st="4" end="4"/>
                                            </p:txEl>
                                          </p:spTgt>
                                        </p:tgtEl>
                                      </p:cBhvr>
                                      <p:to x="100000" y="60000"/>
                                    </p:animScale>
                                    <p:animScale>
                                      <p:cBhvr>
                                        <p:cTn id="86" dur="166" decel="50000">
                                          <p:stCondLst>
                                            <p:cond delay="676"/>
                                          </p:stCondLst>
                                        </p:cTn>
                                        <p:tgtEl>
                                          <p:spTgt spid="3">
                                            <p:txEl>
                                              <p:pRg st="4" end="4"/>
                                            </p:txEl>
                                          </p:spTgt>
                                        </p:tgtEl>
                                      </p:cBhvr>
                                      <p:to x="100000" y="100000"/>
                                    </p:animScale>
                                    <p:animScale>
                                      <p:cBhvr>
                                        <p:cTn id="87" dur="26">
                                          <p:stCondLst>
                                            <p:cond delay="1312"/>
                                          </p:stCondLst>
                                        </p:cTn>
                                        <p:tgtEl>
                                          <p:spTgt spid="3">
                                            <p:txEl>
                                              <p:pRg st="4" end="4"/>
                                            </p:txEl>
                                          </p:spTgt>
                                        </p:tgtEl>
                                      </p:cBhvr>
                                      <p:to x="100000" y="80000"/>
                                    </p:animScale>
                                    <p:animScale>
                                      <p:cBhvr>
                                        <p:cTn id="88" dur="166" decel="50000">
                                          <p:stCondLst>
                                            <p:cond delay="1338"/>
                                          </p:stCondLst>
                                        </p:cTn>
                                        <p:tgtEl>
                                          <p:spTgt spid="3">
                                            <p:txEl>
                                              <p:pRg st="4" end="4"/>
                                            </p:txEl>
                                          </p:spTgt>
                                        </p:tgtEl>
                                      </p:cBhvr>
                                      <p:to x="100000" y="100000"/>
                                    </p:animScale>
                                    <p:animScale>
                                      <p:cBhvr>
                                        <p:cTn id="89" dur="26">
                                          <p:stCondLst>
                                            <p:cond delay="1642"/>
                                          </p:stCondLst>
                                        </p:cTn>
                                        <p:tgtEl>
                                          <p:spTgt spid="3">
                                            <p:txEl>
                                              <p:pRg st="4" end="4"/>
                                            </p:txEl>
                                          </p:spTgt>
                                        </p:tgtEl>
                                      </p:cBhvr>
                                      <p:to x="100000" y="90000"/>
                                    </p:animScale>
                                    <p:animScale>
                                      <p:cBhvr>
                                        <p:cTn id="90" dur="166" decel="50000">
                                          <p:stCondLst>
                                            <p:cond delay="1668"/>
                                          </p:stCondLst>
                                        </p:cTn>
                                        <p:tgtEl>
                                          <p:spTgt spid="3">
                                            <p:txEl>
                                              <p:pRg st="4" end="4"/>
                                            </p:txEl>
                                          </p:spTgt>
                                        </p:tgtEl>
                                      </p:cBhvr>
                                      <p:to x="100000" y="100000"/>
                                    </p:animScale>
                                    <p:animScale>
                                      <p:cBhvr>
                                        <p:cTn id="91" dur="26">
                                          <p:stCondLst>
                                            <p:cond delay="1808"/>
                                          </p:stCondLst>
                                        </p:cTn>
                                        <p:tgtEl>
                                          <p:spTgt spid="3">
                                            <p:txEl>
                                              <p:pRg st="4" end="4"/>
                                            </p:txEl>
                                          </p:spTgt>
                                        </p:tgtEl>
                                      </p:cBhvr>
                                      <p:to x="100000" y="95000"/>
                                    </p:animScale>
                                    <p:animScale>
                                      <p:cBhvr>
                                        <p:cTn id="92" dur="166" decel="50000">
                                          <p:stCondLst>
                                            <p:cond delay="1834"/>
                                          </p:stCondLst>
                                        </p:cTn>
                                        <p:tgtEl>
                                          <p:spTgt spid="3">
                                            <p:txEl>
                                              <p:pRg st="4" end="4"/>
                                            </p:txEl>
                                          </p:spTgt>
                                        </p:tgtEl>
                                      </p:cBhvr>
                                      <p:to x="100000" y="100000"/>
                                    </p:animScale>
                                  </p:childTnLst>
                                </p:cTn>
                              </p:par>
                            </p:childTnLst>
                          </p:cTn>
                        </p:par>
                      </p:childTnLst>
                    </p:cTn>
                  </p:par>
                  <p:par>
                    <p:cTn id="93" fill="hold">
                      <p:stCondLst>
                        <p:cond delay="indefinite"/>
                      </p:stCondLst>
                      <p:childTnLst>
                        <p:par>
                          <p:cTn id="94" fill="hold">
                            <p:stCondLst>
                              <p:cond delay="0"/>
                            </p:stCondLst>
                            <p:childTnLst>
                              <p:par>
                                <p:cTn id="95" presetID="26" presetClass="entr" presetSubtype="0" fill="hold" nodeType="clickEffect">
                                  <p:stCondLst>
                                    <p:cond delay="0"/>
                                  </p:stCondLst>
                                  <p:childTnLst>
                                    <p:set>
                                      <p:cBhvr>
                                        <p:cTn id="96" dur="1" fill="hold">
                                          <p:stCondLst>
                                            <p:cond delay="0"/>
                                          </p:stCondLst>
                                        </p:cTn>
                                        <p:tgtEl>
                                          <p:spTgt spid="3">
                                            <p:txEl>
                                              <p:pRg st="5" end="5"/>
                                            </p:txEl>
                                          </p:spTgt>
                                        </p:tgtEl>
                                        <p:attrNameLst>
                                          <p:attrName>style.visibility</p:attrName>
                                        </p:attrNameLst>
                                      </p:cBhvr>
                                      <p:to>
                                        <p:strVal val="visible"/>
                                      </p:to>
                                    </p:set>
                                    <p:animEffect transition="in" filter="wipe(down)">
                                      <p:cBhvr>
                                        <p:cTn id="97" dur="580">
                                          <p:stCondLst>
                                            <p:cond delay="0"/>
                                          </p:stCondLst>
                                        </p:cTn>
                                        <p:tgtEl>
                                          <p:spTgt spid="3">
                                            <p:txEl>
                                              <p:pRg st="5" end="5"/>
                                            </p:txEl>
                                          </p:spTgt>
                                        </p:tgtEl>
                                      </p:cBhvr>
                                    </p:animEffect>
                                    <p:anim calcmode="lin" valueType="num">
                                      <p:cBhvr>
                                        <p:cTn id="98" dur="1822"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99" dur="664"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100" dur="664" tmFilter="0, 0; 0.125,0.2665; 0.25,0.4; 0.375,0.465; 0.5,0.5;  0.625,0.535; 0.75,0.6; 0.875,0.7335; 1,1">
                                          <p:stCondLst>
                                            <p:cond delay="664"/>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101" dur="332" tmFilter="0, 0; 0.125,0.2665; 0.25,0.4; 0.375,0.465; 0.5,0.5;  0.625,0.535; 0.75,0.6; 0.875,0.7335; 1,1">
                                          <p:stCondLst>
                                            <p:cond delay="1324"/>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102" dur="164" tmFilter="0, 0; 0.125,0.2665; 0.25,0.4; 0.375,0.465; 0.5,0.5;  0.625,0.535; 0.75,0.6; 0.875,0.7335; 1,1">
                                          <p:stCondLst>
                                            <p:cond delay="1656"/>
                                          </p:stCondLst>
                                        </p:cTn>
                                        <p:tgtEl>
                                          <p:spTgt spid="3">
                                            <p:txEl>
                                              <p:pRg st="5" end="5"/>
                                            </p:txEl>
                                          </p:spTgt>
                                        </p:tgtEl>
                                        <p:attrNameLst>
                                          <p:attrName>ppt_y</p:attrName>
                                        </p:attrNameLst>
                                      </p:cBhvr>
                                      <p:tavLst>
                                        <p:tav tm="0" fmla="#ppt_y-sin(pi*$)/81">
                                          <p:val>
                                            <p:fltVal val="0"/>
                                          </p:val>
                                        </p:tav>
                                        <p:tav tm="100000">
                                          <p:val>
                                            <p:fltVal val="1"/>
                                          </p:val>
                                        </p:tav>
                                      </p:tavLst>
                                    </p:anim>
                                    <p:animScale>
                                      <p:cBhvr>
                                        <p:cTn id="103" dur="26">
                                          <p:stCondLst>
                                            <p:cond delay="650"/>
                                          </p:stCondLst>
                                        </p:cTn>
                                        <p:tgtEl>
                                          <p:spTgt spid="3">
                                            <p:txEl>
                                              <p:pRg st="5" end="5"/>
                                            </p:txEl>
                                          </p:spTgt>
                                        </p:tgtEl>
                                      </p:cBhvr>
                                      <p:to x="100000" y="60000"/>
                                    </p:animScale>
                                    <p:animScale>
                                      <p:cBhvr>
                                        <p:cTn id="104" dur="166" decel="50000">
                                          <p:stCondLst>
                                            <p:cond delay="676"/>
                                          </p:stCondLst>
                                        </p:cTn>
                                        <p:tgtEl>
                                          <p:spTgt spid="3">
                                            <p:txEl>
                                              <p:pRg st="5" end="5"/>
                                            </p:txEl>
                                          </p:spTgt>
                                        </p:tgtEl>
                                      </p:cBhvr>
                                      <p:to x="100000" y="100000"/>
                                    </p:animScale>
                                    <p:animScale>
                                      <p:cBhvr>
                                        <p:cTn id="105" dur="26">
                                          <p:stCondLst>
                                            <p:cond delay="1312"/>
                                          </p:stCondLst>
                                        </p:cTn>
                                        <p:tgtEl>
                                          <p:spTgt spid="3">
                                            <p:txEl>
                                              <p:pRg st="5" end="5"/>
                                            </p:txEl>
                                          </p:spTgt>
                                        </p:tgtEl>
                                      </p:cBhvr>
                                      <p:to x="100000" y="80000"/>
                                    </p:animScale>
                                    <p:animScale>
                                      <p:cBhvr>
                                        <p:cTn id="106" dur="166" decel="50000">
                                          <p:stCondLst>
                                            <p:cond delay="1338"/>
                                          </p:stCondLst>
                                        </p:cTn>
                                        <p:tgtEl>
                                          <p:spTgt spid="3">
                                            <p:txEl>
                                              <p:pRg st="5" end="5"/>
                                            </p:txEl>
                                          </p:spTgt>
                                        </p:tgtEl>
                                      </p:cBhvr>
                                      <p:to x="100000" y="100000"/>
                                    </p:animScale>
                                    <p:animScale>
                                      <p:cBhvr>
                                        <p:cTn id="107" dur="26">
                                          <p:stCondLst>
                                            <p:cond delay="1642"/>
                                          </p:stCondLst>
                                        </p:cTn>
                                        <p:tgtEl>
                                          <p:spTgt spid="3">
                                            <p:txEl>
                                              <p:pRg st="5" end="5"/>
                                            </p:txEl>
                                          </p:spTgt>
                                        </p:tgtEl>
                                      </p:cBhvr>
                                      <p:to x="100000" y="90000"/>
                                    </p:animScale>
                                    <p:animScale>
                                      <p:cBhvr>
                                        <p:cTn id="108" dur="166" decel="50000">
                                          <p:stCondLst>
                                            <p:cond delay="1668"/>
                                          </p:stCondLst>
                                        </p:cTn>
                                        <p:tgtEl>
                                          <p:spTgt spid="3">
                                            <p:txEl>
                                              <p:pRg st="5" end="5"/>
                                            </p:txEl>
                                          </p:spTgt>
                                        </p:tgtEl>
                                      </p:cBhvr>
                                      <p:to x="100000" y="100000"/>
                                    </p:animScale>
                                    <p:animScale>
                                      <p:cBhvr>
                                        <p:cTn id="109" dur="26">
                                          <p:stCondLst>
                                            <p:cond delay="1808"/>
                                          </p:stCondLst>
                                        </p:cTn>
                                        <p:tgtEl>
                                          <p:spTgt spid="3">
                                            <p:txEl>
                                              <p:pRg st="5" end="5"/>
                                            </p:txEl>
                                          </p:spTgt>
                                        </p:tgtEl>
                                      </p:cBhvr>
                                      <p:to x="100000" y="95000"/>
                                    </p:animScale>
                                    <p:animScale>
                                      <p:cBhvr>
                                        <p:cTn id="110" dur="166" decel="50000">
                                          <p:stCondLst>
                                            <p:cond delay="1834"/>
                                          </p:stCondLst>
                                        </p:cTn>
                                        <p:tgtEl>
                                          <p:spTgt spid="3">
                                            <p:txEl>
                                              <p:pRg st="5" end="5"/>
                                            </p:txEl>
                                          </p:spTgt>
                                        </p:tgtEl>
                                      </p:cBhvr>
                                      <p:to x="100000" y="100000"/>
                                    </p:animScale>
                                  </p:childTnLst>
                                </p:cTn>
                              </p:par>
                            </p:childTnLst>
                          </p:cTn>
                        </p:par>
                      </p:childTnLst>
                    </p:cTn>
                  </p:par>
                  <p:par>
                    <p:cTn id="111" fill="hold">
                      <p:stCondLst>
                        <p:cond delay="indefinite"/>
                      </p:stCondLst>
                      <p:childTnLst>
                        <p:par>
                          <p:cTn id="112" fill="hold">
                            <p:stCondLst>
                              <p:cond delay="0"/>
                            </p:stCondLst>
                            <p:childTnLst>
                              <p:par>
                                <p:cTn id="113" presetID="26" presetClass="entr" presetSubtype="0" fill="hold" nodeType="clickEffect">
                                  <p:stCondLst>
                                    <p:cond delay="0"/>
                                  </p:stCondLst>
                                  <p:childTnLst>
                                    <p:set>
                                      <p:cBhvr>
                                        <p:cTn id="114" dur="1" fill="hold">
                                          <p:stCondLst>
                                            <p:cond delay="0"/>
                                          </p:stCondLst>
                                        </p:cTn>
                                        <p:tgtEl>
                                          <p:spTgt spid="3">
                                            <p:txEl>
                                              <p:pRg st="6" end="6"/>
                                            </p:txEl>
                                          </p:spTgt>
                                        </p:tgtEl>
                                        <p:attrNameLst>
                                          <p:attrName>style.visibility</p:attrName>
                                        </p:attrNameLst>
                                      </p:cBhvr>
                                      <p:to>
                                        <p:strVal val="visible"/>
                                      </p:to>
                                    </p:set>
                                    <p:animEffect transition="in" filter="wipe(down)">
                                      <p:cBhvr>
                                        <p:cTn id="115" dur="580">
                                          <p:stCondLst>
                                            <p:cond delay="0"/>
                                          </p:stCondLst>
                                        </p:cTn>
                                        <p:tgtEl>
                                          <p:spTgt spid="3">
                                            <p:txEl>
                                              <p:pRg st="6" end="6"/>
                                            </p:txEl>
                                          </p:spTgt>
                                        </p:tgtEl>
                                      </p:cBhvr>
                                    </p:animEffect>
                                    <p:anim calcmode="lin" valueType="num">
                                      <p:cBhvr>
                                        <p:cTn id="116" dur="1822" tmFilter="0,0; 0.14,0.36; 0.43,0.73; 0.71,0.91; 1.0,1.0">
                                          <p:stCondLst>
                                            <p:cond delay="0"/>
                                          </p:stCondLst>
                                        </p:cTn>
                                        <p:tgtEl>
                                          <p:spTgt spid="3">
                                            <p:txEl>
                                              <p:pRg st="6" end="6"/>
                                            </p:txEl>
                                          </p:spTgt>
                                        </p:tgtEl>
                                        <p:attrNameLst>
                                          <p:attrName>ppt_x</p:attrName>
                                        </p:attrNameLst>
                                      </p:cBhvr>
                                      <p:tavLst>
                                        <p:tav tm="0">
                                          <p:val>
                                            <p:strVal val="#ppt_x-0.25"/>
                                          </p:val>
                                        </p:tav>
                                        <p:tav tm="100000">
                                          <p:val>
                                            <p:strVal val="#ppt_x"/>
                                          </p:val>
                                        </p:tav>
                                      </p:tavLst>
                                    </p:anim>
                                    <p:anim calcmode="lin" valueType="num">
                                      <p:cBhvr>
                                        <p:cTn id="117" dur="664" tmFilter="0.0,0.0; 0.25,0.07; 0.50,0.2; 0.75,0.467; 1.0,1.0">
                                          <p:stCondLst>
                                            <p:cond delay="0"/>
                                          </p:stCondLst>
                                        </p:cTn>
                                        <p:tgtEl>
                                          <p:spTgt spid="3">
                                            <p:txEl>
                                              <p:pRg st="6" end="6"/>
                                            </p:txEl>
                                          </p:spTgt>
                                        </p:tgtEl>
                                        <p:attrNameLst>
                                          <p:attrName>ppt_y</p:attrName>
                                        </p:attrNameLst>
                                      </p:cBhvr>
                                      <p:tavLst>
                                        <p:tav tm="0" fmla="#ppt_y-sin(pi*$)/3">
                                          <p:val>
                                            <p:fltVal val="0.5"/>
                                          </p:val>
                                        </p:tav>
                                        <p:tav tm="100000">
                                          <p:val>
                                            <p:fltVal val="1"/>
                                          </p:val>
                                        </p:tav>
                                      </p:tavLst>
                                    </p:anim>
                                    <p:anim calcmode="lin" valueType="num">
                                      <p:cBhvr>
                                        <p:cTn id="118" dur="664" tmFilter="0, 0; 0.125,0.2665; 0.25,0.4; 0.375,0.465; 0.5,0.5;  0.625,0.535; 0.75,0.6; 0.875,0.7335; 1,1">
                                          <p:stCondLst>
                                            <p:cond delay="664"/>
                                          </p:stCondLst>
                                        </p:cTn>
                                        <p:tgtEl>
                                          <p:spTgt spid="3">
                                            <p:txEl>
                                              <p:pRg st="6" end="6"/>
                                            </p:txEl>
                                          </p:spTgt>
                                        </p:tgtEl>
                                        <p:attrNameLst>
                                          <p:attrName>ppt_y</p:attrName>
                                        </p:attrNameLst>
                                      </p:cBhvr>
                                      <p:tavLst>
                                        <p:tav tm="0" fmla="#ppt_y-sin(pi*$)/9">
                                          <p:val>
                                            <p:fltVal val="0"/>
                                          </p:val>
                                        </p:tav>
                                        <p:tav tm="100000">
                                          <p:val>
                                            <p:fltVal val="1"/>
                                          </p:val>
                                        </p:tav>
                                      </p:tavLst>
                                    </p:anim>
                                    <p:anim calcmode="lin" valueType="num">
                                      <p:cBhvr>
                                        <p:cTn id="119" dur="332" tmFilter="0, 0; 0.125,0.2665; 0.25,0.4; 0.375,0.465; 0.5,0.5;  0.625,0.535; 0.75,0.6; 0.875,0.7335; 1,1">
                                          <p:stCondLst>
                                            <p:cond delay="1324"/>
                                          </p:stCondLst>
                                        </p:cTn>
                                        <p:tgtEl>
                                          <p:spTgt spid="3">
                                            <p:txEl>
                                              <p:pRg st="6" end="6"/>
                                            </p:txEl>
                                          </p:spTgt>
                                        </p:tgtEl>
                                        <p:attrNameLst>
                                          <p:attrName>ppt_y</p:attrName>
                                        </p:attrNameLst>
                                      </p:cBhvr>
                                      <p:tavLst>
                                        <p:tav tm="0" fmla="#ppt_y-sin(pi*$)/27">
                                          <p:val>
                                            <p:fltVal val="0"/>
                                          </p:val>
                                        </p:tav>
                                        <p:tav tm="100000">
                                          <p:val>
                                            <p:fltVal val="1"/>
                                          </p:val>
                                        </p:tav>
                                      </p:tavLst>
                                    </p:anim>
                                    <p:anim calcmode="lin" valueType="num">
                                      <p:cBhvr>
                                        <p:cTn id="120" dur="164" tmFilter="0, 0; 0.125,0.2665; 0.25,0.4; 0.375,0.465; 0.5,0.5;  0.625,0.535; 0.75,0.6; 0.875,0.7335; 1,1">
                                          <p:stCondLst>
                                            <p:cond delay="1656"/>
                                          </p:stCondLst>
                                        </p:cTn>
                                        <p:tgtEl>
                                          <p:spTgt spid="3">
                                            <p:txEl>
                                              <p:pRg st="6" end="6"/>
                                            </p:txEl>
                                          </p:spTgt>
                                        </p:tgtEl>
                                        <p:attrNameLst>
                                          <p:attrName>ppt_y</p:attrName>
                                        </p:attrNameLst>
                                      </p:cBhvr>
                                      <p:tavLst>
                                        <p:tav tm="0" fmla="#ppt_y-sin(pi*$)/81">
                                          <p:val>
                                            <p:fltVal val="0"/>
                                          </p:val>
                                        </p:tav>
                                        <p:tav tm="100000">
                                          <p:val>
                                            <p:fltVal val="1"/>
                                          </p:val>
                                        </p:tav>
                                      </p:tavLst>
                                    </p:anim>
                                    <p:animScale>
                                      <p:cBhvr>
                                        <p:cTn id="121" dur="26">
                                          <p:stCondLst>
                                            <p:cond delay="650"/>
                                          </p:stCondLst>
                                        </p:cTn>
                                        <p:tgtEl>
                                          <p:spTgt spid="3">
                                            <p:txEl>
                                              <p:pRg st="6" end="6"/>
                                            </p:txEl>
                                          </p:spTgt>
                                        </p:tgtEl>
                                      </p:cBhvr>
                                      <p:to x="100000" y="60000"/>
                                    </p:animScale>
                                    <p:animScale>
                                      <p:cBhvr>
                                        <p:cTn id="122" dur="166" decel="50000">
                                          <p:stCondLst>
                                            <p:cond delay="676"/>
                                          </p:stCondLst>
                                        </p:cTn>
                                        <p:tgtEl>
                                          <p:spTgt spid="3">
                                            <p:txEl>
                                              <p:pRg st="6" end="6"/>
                                            </p:txEl>
                                          </p:spTgt>
                                        </p:tgtEl>
                                      </p:cBhvr>
                                      <p:to x="100000" y="100000"/>
                                    </p:animScale>
                                    <p:animScale>
                                      <p:cBhvr>
                                        <p:cTn id="123" dur="26">
                                          <p:stCondLst>
                                            <p:cond delay="1312"/>
                                          </p:stCondLst>
                                        </p:cTn>
                                        <p:tgtEl>
                                          <p:spTgt spid="3">
                                            <p:txEl>
                                              <p:pRg st="6" end="6"/>
                                            </p:txEl>
                                          </p:spTgt>
                                        </p:tgtEl>
                                      </p:cBhvr>
                                      <p:to x="100000" y="80000"/>
                                    </p:animScale>
                                    <p:animScale>
                                      <p:cBhvr>
                                        <p:cTn id="124" dur="166" decel="50000">
                                          <p:stCondLst>
                                            <p:cond delay="1338"/>
                                          </p:stCondLst>
                                        </p:cTn>
                                        <p:tgtEl>
                                          <p:spTgt spid="3">
                                            <p:txEl>
                                              <p:pRg st="6" end="6"/>
                                            </p:txEl>
                                          </p:spTgt>
                                        </p:tgtEl>
                                      </p:cBhvr>
                                      <p:to x="100000" y="100000"/>
                                    </p:animScale>
                                    <p:animScale>
                                      <p:cBhvr>
                                        <p:cTn id="125" dur="26">
                                          <p:stCondLst>
                                            <p:cond delay="1642"/>
                                          </p:stCondLst>
                                        </p:cTn>
                                        <p:tgtEl>
                                          <p:spTgt spid="3">
                                            <p:txEl>
                                              <p:pRg st="6" end="6"/>
                                            </p:txEl>
                                          </p:spTgt>
                                        </p:tgtEl>
                                      </p:cBhvr>
                                      <p:to x="100000" y="90000"/>
                                    </p:animScale>
                                    <p:animScale>
                                      <p:cBhvr>
                                        <p:cTn id="126" dur="166" decel="50000">
                                          <p:stCondLst>
                                            <p:cond delay="1668"/>
                                          </p:stCondLst>
                                        </p:cTn>
                                        <p:tgtEl>
                                          <p:spTgt spid="3">
                                            <p:txEl>
                                              <p:pRg st="6" end="6"/>
                                            </p:txEl>
                                          </p:spTgt>
                                        </p:tgtEl>
                                      </p:cBhvr>
                                      <p:to x="100000" y="100000"/>
                                    </p:animScale>
                                    <p:animScale>
                                      <p:cBhvr>
                                        <p:cTn id="127" dur="26">
                                          <p:stCondLst>
                                            <p:cond delay="1808"/>
                                          </p:stCondLst>
                                        </p:cTn>
                                        <p:tgtEl>
                                          <p:spTgt spid="3">
                                            <p:txEl>
                                              <p:pRg st="6" end="6"/>
                                            </p:txEl>
                                          </p:spTgt>
                                        </p:tgtEl>
                                      </p:cBhvr>
                                      <p:to x="100000" y="95000"/>
                                    </p:animScale>
                                    <p:animScale>
                                      <p:cBhvr>
                                        <p:cTn id="128" dur="166" decel="50000">
                                          <p:stCondLst>
                                            <p:cond delay="1834"/>
                                          </p:stCondLst>
                                        </p:cTn>
                                        <p:tgtEl>
                                          <p:spTgt spid="3">
                                            <p:txEl>
                                              <p:pRg st="6" end="6"/>
                                            </p:txEl>
                                          </p:spTgt>
                                        </p:tgtEl>
                                      </p:cBhvr>
                                      <p:to x="100000" y="100000"/>
                                    </p:animScale>
                                  </p:childTnLst>
                                </p:cTn>
                              </p:par>
                            </p:childTnLst>
                          </p:cTn>
                        </p:par>
                      </p:childTnLst>
                    </p:cTn>
                  </p:par>
                  <p:par>
                    <p:cTn id="129" fill="hold">
                      <p:stCondLst>
                        <p:cond delay="indefinite"/>
                      </p:stCondLst>
                      <p:childTnLst>
                        <p:par>
                          <p:cTn id="130" fill="hold">
                            <p:stCondLst>
                              <p:cond delay="0"/>
                            </p:stCondLst>
                            <p:childTnLst>
                              <p:par>
                                <p:cTn id="131" presetID="26" presetClass="entr" presetSubtype="0" fill="hold" nodeType="clickEffect">
                                  <p:stCondLst>
                                    <p:cond delay="0"/>
                                  </p:stCondLst>
                                  <p:childTnLst>
                                    <p:set>
                                      <p:cBhvr>
                                        <p:cTn id="132" dur="1" fill="hold">
                                          <p:stCondLst>
                                            <p:cond delay="0"/>
                                          </p:stCondLst>
                                        </p:cTn>
                                        <p:tgtEl>
                                          <p:spTgt spid="3">
                                            <p:txEl>
                                              <p:pRg st="7" end="7"/>
                                            </p:txEl>
                                          </p:spTgt>
                                        </p:tgtEl>
                                        <p:attrNameLst>
                                          <p:attrName>style.visibility</p:attrName>
                                        </p:attrNameLst>
                                      </p:cBhvr>
                                      <p:to>
                                        <p:strVal val="visible"/>
                                      </p:to>
                                    </p:set>
                                    <p:animEffect transition="in" filter="wipe(down)">
                                      <p:cBhvr>
                                        <p:cTn id="133" dur="580">
                                          <p:stCondLst>
                                            <p:cond delay="0"/>
                                          </p:stCondLst>
                                        </p:cTn>
                                        <p:tgtEl>
                                          <p:spTgt spid="3">
                                            <p:txEl>
                                              <p:pRg st="7" end="7"/>
                                            </p:txEl>
                                          </p:spTgt>
                                        </p:tgtEl>
                                      </p:cBhvr>
                                    </p:animEffect>
                                    <p:anim calcmode="lin" valueType="num">
                                      <p:cBhvr>
                                        <p:cTn id="134" dur="1822" tmFilter="0,0; 0.14,0.36; 0.43,0.73; 0.71,0.91; 1.0,1.0">
                                          <p:stCondLst>
                                            <p:cond delay="0"/>
                                          </p:stCondLst>
                                        </p:cTn>
                                        <p:tgtEl>
                                          <p:spTgt spid="3">
                                            <p:txEl>
                                              <p:pRg st="7" end="7"/>
                                            </p:txEl>
                                          </p:spTgt>
                                        </p:tgtEl>
                                        <p:attrNameLst>
                                          <p:attrName>ppt_x</p:attrName>
                                        </p:attrNameLst>
                                      </p:cBhvr>
                                      <p:tavLst>
                                        <p:tav tm="0">
                                          <p:val>
                                            <p:strVal val="#ppt_x-0.25"/>
                                          </p:val>
                                        </p:tav>
                                        <p:tav tm="100000">
                                          <p:val>
                                            <p:strVal val="#ppt_x"/>
                                          </p:val>
                                        </p:tav>
                                      </p:tavLst>
                                    </p:anim>
                                    <p:anim calcmode="lin" valueType="num">
                                      <p:cBhvr>
                                        <p:cTn id="135" dur="664" tmFilter="0.0,0.0; 0.25,0.07; 0.50,0.2; 0.75,0.467; 1.0,1.0">
                                          <p:stCondLst>
                                            <p:cond delay="0"/>
                                          </p:stCondLst>
                                        </p:cTn>
                                        <p:tgtEl>
                                          <p:spTgt spid="3">
                                            <p:txEl>
                                              <p:pRg st="7" end="7"/>
                                            </p:txEl>
                                          </p:spTgt>
                                        </p:tgtEl>
                                        <p:attrNameLst>
                                          <p:attrName>ppt_y</p:attrName>
                                        </p:attrNameLst>
                                      </p:cBhvr>
                                      <p:tavLst>
                                        <p:tav tm="0" fmla="#ppt_y-sin(pi*$)/3">
                                          <p:val>
                                            <p:fltVal val="0.5"/>
                                          </p:val>
                                        </p:tav>
                                        <p:tav tm="100000">
                                          <p:val>
                                            <p:fltVal val="1"/>
                                          </p:val>
                                        </p:tav>
                                      </p:tavLst>
                                    </p:anim>
                                    <p:anim calcmode="lin" valueType="num">
                                      <p:cBhvr>
                                        <p:cTn id="136" dur="664" tmFilter="0, 0; 0.125,0.2665; 0.25,0.4; 0.375,0.465; 0.5,0.5;  0.625,0.535; 0.75,0.6; 0.875,0.7335; 1,1">
                                          <p:stCondLst>
                                            <p:cond delay="664"/>
                                          </p:stCondLst>
                                        </p:cTn>
                                        <p:tgtEl>
                                          <p:spTgt spid="3">
                                            <p:txEl>
                                              <p:pRg st="7" end="7"/>
                                            </p:txEl>
                                          </p:spTgt>
                                        </p:tgtEl>
                                        <p:attrNameLst>
                                          <p:attrName>ppt_y</p:attrName>
                                        </p:attrNameLst>
                                      </p:cBhvr>
                                      <p:tavLst>
                                        <p:tav tm="0" fmla="#ppt_y-sin(pi*$)/9">
                                          <p:val>
                                            <p:fltVal val="0"/>
                                          </p:val>
                                        </p:tav>
                                        <p:tav tm="100000">
                                          <p:val>
                                            <p:fltVal val="1"/>
                                          </p:val>
                                        </p:tav>
                                      </p:tavLst>
                                    </p:anim>
                                    <p:anim calcmode="lin" valueType="num">
                                      <p:cBhvr>
                                        <p:cTn id="137" dur="332" tmFilter="0, 0; 0.125,0.2665; 0.25,0.4; 0.375,0.465; 0.5,0.5;  0.625,0.535; 0.75,0.6; 0.875,0.7335; 1,1">
                                          <p:stCondLst>
                                            <p:cond delay="1324"/>
                                          </p:stCondLst>
                                        </p:cTn>
                                        <p:tgtEl>
                                          <p:spTgt spid="3">
                                            <p:txEl>
                                              <p:pRg st="7" end="7"/>
                                            </p:txEl>
                                          </p:spTgt>
                                        </p:tgtEl>
                                        <p:attrNameLst>
                                          <p:attrName>ppt_y</p:attrName>
                                        </p:attrNameLst>
                                      </p:cBhvr>
                                      <p:tavLst>
                                        <p:tav tm="0" fmla="#ppt_y-sin(pi*$)/27">
                                          <p:val>
                                            <p:fltVal val="0"/>
                                          </p:val>
                                        </p:tav>
                                        <p:tav tm="100000">
                                          <p:val>
                                            <p:fltVal val="1"/>
                                          </p:val>
                                        </p:tav>
                                      </p:tavLst>
                                    </p:anim>
                                    <p:anim calcmode="lin" valueType="num">
                                      <p:cBhvr>
                                        <p:cTn id="138" dur="164" tmFilter="0, 0; 0.125,0.2665; 0.25,0.4; 0.375,0.465; 0.5,0.5;  0.625,0.535; 0.75,0.6; 0.875,0.7335; 1,1">
                                          <p:stCondLst>
                                            <p:cond delay="1656"/>
                                          </p:stCondLst>
                                        </p:cTn>
                                        <p:tgtEl>
                                          <p:spTgt spid="3">
                                            <p:txEl>
                                              <p:pRg st="7" end="7"/>
                                            </p:txEl>
                                          </p:spTgt>
                                        </p:tgtEl>
                                        <p:attrNameLst>
                                          <p:attrName>ppt_y</p:attrName>
                                        </p:attrNameLst>
                                      </p:cBhvr>
                                      <p:tavLst>
                                        <p:tav tm="0" fmla="#ppt_y-sin(pi*$)/81">
                                          <p:val>
                                            <p:fltVal val="0"/>
                                          </p:val>
                                        </p:tav>
                                        <p:tav tm="100000">
                                          <p:val>
                                            <p:fltVal val="1"/>
                                          </p:val>
                                        </p:tav>
                                      </p:tavLst>
                                    </p:anim>
                                    <p:animScale>
                                      <p:cBhvr>
                                        <p:cTn id="139" dur="26">
                                          <p:stCondLst>
                                            <p:cond delay="650"/>
                                          </p:stCondLst>
                                        </p:cTn>
                                        <p:tgtEl>
                                          <p:spTgt spid="3">
                                            <p:txEl>
                                              <p:pRg st="7" end="7"/>
                                            </p:txEl>
                                          </p:spTgt>
                                        </p:tgtEl>
                                      </p:cBhvr>
                                      <p:to x="100000" y="60000"/>
                                    </p:animScale>
                                    <p:animScale>
                                      <p:cBhvr>
                                        <p:cTn id="140" dur="166" decel="50000">
                                          <p:stCondLst>
                                            <p:cond delay="676"/>
                                          </p:stCondLst>
                                        </p:cTn>
                                        <p:tgtEl>
                                          <p:spTgt spid="3">
                                            <p:txEl>
                                              <p:pRg st="7" end="7"/>
                                            </p:txEl>
                                          </p:spTgt>
                                        </p:tgtEl>
                                      </p:cBhvr>
                                      <p:to x="100000" y="100000"/>
                                    </p:animScale>
                                    <p:animScale>
                                      <p:cBhvr>
                                        <p:cTn id="141" dur="26">
                                          <p:stCondLst>
                                            <p:cond delay="1312"/>
                                          </p:stCondLst>
                                        </p:cTn>
                                        <p:tgtEl>
                                          <p:spTgt spid="3">
                                            <p:txEl>
                                              <p:pRg st="7" end="7"/>
                                            </p:txEl>
                                          </p:spTgt>
                                        </p:tgtEl>
                                      </p:cBhvr>
                                      <p:to x="100000" y="80000"/>
                                    </p:animScale>
                                    <p:animScale>
                                      <p:cBhvr>
                                        <p:cTn id="142" dur="166" decel="50000">
                                          <p:stCondLst>
                                            <p:cond delay="1338"/>
                                          </p:stCondLst>
                                        </p:cTn>
                                        <p:tgtEl>
                                          <p:spTgt spid="3">
                                            <p:txEl>
                                              <p:pRg st="7" end="7"/>
                                            </p:txEl>
                                          </p:spTgt>
                                        </p:tgtEl>
                                      </p:cBhvr>
                                      <p:to x="100000" y="100000"/>
                                    </p:animScale>
                                    <p:animScale>
                                      <p:cBhvr>
                                        <p:cTn id="143" dur="26">
                                          <p:stCondLst>
                                            <p:cond delay="1642"/>
                                          </p:stCondLst>
                                        </p:cTn>
                                        <p:tgtEl>
                                          <p:spTgt spid="3">
                                            <p:txEl>
                                              <p:pRg st="7" end="7"/>
                                            </p:txEl>
                                          </p:spTgt>
                                        </p:tgtEl>
                                      </p:cBhvr>
                                      <p:to x="100000" y="90000"/>
                                    </p:animScale>
                                    <p:animScale>
                                      <p:cBhvr>
                                        <p:cTn id="144" dur="166" decel="50000">
                                          <p:stCondLst>
                                            <p:cond delay="1668"/>
                                          </p:stCondLst>
                                        </p:cTn>
                                        <p:tgtEl>
                                          <p:spTgt spid="3">
                                            <p:txEl>
                                              <p:pRg st="7" end="7"/>
                                            </p:txEl>
                                          </p:spTgt>
                                        </p:tgtEl>
                                      </p:cBhvr>
                                      <p:to x="100000" y="100000"/>
                                    </p:animScale>
                                    <p:animScale>
                                      <p:cBhvr>
                                        <p:cTn id="145" dur="26">
                                          <p:stCondLst>
                                            <p:cond delay="1808"/>
                                          </p:stCondLst>
                                        </p:cTn>
                                        <p:tgtEl>
                                          <p:spTgt spid="3">
                                            <p:txEl>
                                              <p:pRg st="7" end="7"/>
                                            </p:txEl>
                                          </p:spTgt>
                                        </p:tgtEl>
                                      </p:cBhvr>
                                      <p:to x="100000" y="95000"/>
                                    </p:animScale>
                                    <p:animScale>
                                      <p:cBhvr>
                                        <p:cTn id="146" dur="166" decel="50000">
                                          <p:stCondLst>
                                            <p:cond delay="1834"/>
                                          </p:stCondLst>
                                        </p:cTn>
                                        <p:tgtEl>
                                          <p:spTgt spid="3">
                                            <p:txEl>
                                              <p:pRg st="7" end="7"/>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524000"/>
          </a:xfrm>
          <a:solidFill>
            <a:srgbClr val="FFFF00"/>
          </a:solidFill>
        </p:spPr>
        <p:txBody>
          <a:bodyPr/>
          <a:lstStyle/>
          <a:p>
            <a:r>
              <a:rPr lang="en-US" dirty="0" smtClean="0"/>
              <a:t> </a:t>
            </a:r>
            <a:r>
              <a:rPr lang="ar-SA" dirty="0" smtClean="0"/>
              <a:t>           </a:t>
            </a:r>
            <a:r>
              <a:rPr lang="ar-SA" dirty="0" smtClean="0">
                <a:solidFill>
                  <a:srgbClr val="FF0000"/>
                </a:solidFill>
              </a:rPr>
              <a:t>أسباب ادمان المخدرات لدى الشباب     </a:t>
            </a:r>
            <a:endParaRPr lang="ar-SA" dirty="0">
              <a:solidFill>
                <a:srgbClr val="FF0000"/>
              </a:solidFill>
            </a:endParaRPr>
          </a:p>
        </p:txBody>
      </p:sp>
      <p:sp>
        <p:nvSpPr>
          <p:cNvPr id="3" name="عنصر نائب للمحتوى 2"/>
          <p:cNvSpPr>
            <a:spLocks noGrp="1"/>
          </p:cNvSpPr>
          <p:nvPr>
            <p:ph idx="1"/>
          </p:nvPr>
        </p:nvSpPr>
        <p:spPr>
          <a:xfrm>
            <a:off x="0" y="1600200"/>
            <a:ext cx="9906000" cy="4525963"/>
          </a:xfrm>
        </p:spPr>
        <p:txBody>
          <a:bodyPr/>
          <a:lstStyle/>
          <a:p>
            <a:r>
              <a:rPr lang="ar-SA" dirty="0" smtClean="0">
                <a:solidFill>
                  <a:srgbClr val="FF0000"/>
                </a:solidFill>
              </a:rPr>
              <a:t>      تتنوع أسباب الإدمان على المخدرات حيث منها ما يكون   </a:t>
            </a:r>
          </a:p>
          <a:p>
            <a:r>
              <a:rPr lang="ar-SA" dirty="0" smtClean="0"/>
              <a:t>*أسباب نفسية ... مشاكل واضطرابات لفرد تدفعه لتناول العقار المخدر </a:t>
            </a:r>
          </a:p>
          <a:p>
            <a:r>
              <a:rPr lang="ar-SA" dirty="0" smtClean="0"/>
              <a:t>*أسباب اجتماعية ... انفصال احد الإباء ورفاق السوء  </a:t>
            </a:r>
          </a:p>
          <a:p>
            <a:r>
              <a:rPr lang="ar-SA" dirty="0" smtClean="0"/>
              <a:t>*أسباب دينية .. البعد الديني عند الفرد  يسهم في عمل أي محرم بدون أي رادع وخاصة الديني </a:t>
            </a:r>
          </a:p>
          <a:p>
            <a:r>
              <a:rPr lang="en-US" dirty="0" smtClean="0"/>
              <a:t>&gt;&gt;&gt;</a:t>
            </a:r>
            <a:r>
              <a:rPr lang="ar-SA" dirty="0" smtClean="0"/>
              <a:t>*أسباب تربوية .... قلة الوعي لخطورة المواد المخدرة </a:t>
            </a:r>
            <a:endParaRPr lang="ar-SA" dirty="0"/>
          </a:p>
          <a:p>
            <a:r>
              <a:rPr lang="ar-SA" dirty="0" smtClean="0">
                <a:solidFill>
                  <a:srgbClr val="FF0000"/>
                </a:solidFill>
              </a:rPr>
              <a:t>**** تحت توفر هذه الأسباب تقوم المخدرات بعملها وهي اشباع </a:t>
            </a:r>
          </a:p>
          <a:p>
            <a:r>
              <a:rPr lang="ar-SA" dirty="0" smtClean="0">
                <a:solidFill>
                  <a:srgbClr val="FF0000"/>
                </a:solidFill>
              </a:rPr>
              <a:t>حاجاته للشعور بذاته وتحقيق كيانه</a:t>
            </a:r>
            <a:r>
              <a:rPr lang="ar-SA" dirty="0" smtClean="0"/>
              <a:t>. </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52400" y="4435642"/>
            <a:ext cx="1524000" cy="143175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460669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fade">
                                      <p:cBhvr>
                                        <p:cTn id="7" dur="2000"/>
                                        <p:tgtEl>
                                          <p:spTgt spid="4098"/>
                                        </p:tgtEl>
                                      </p:cBhvr>
                                    </p:animEffect>
                                    <p:anim calcmode="lin" valueType="num">
                                      <p:cBhvr>
                                        <p:cTn id="8" dur="2000" fill="hold"/>
                                        <p:tgtEl>
                                          <p:spTgt spid="4098"/>
                                        </p:tgtEl>
                                        <p:attrNameLst>
                                          <p:attrName>ppt_w</p:attrName>
                                        </p:attrNameLst>
                                      </p:cBhvr>
                                      <p:tavLst>
                                        <p:tav tm="0" fmla="#ppt_w*sin(2.5*pi*$)">
                                          <p:val>
                                            <p:fltVal val="0"/>
                                          </p:val>
                                        </p:tav>
                                        <p:tav tm="100000">
                                          <p:val>
                                            <p:fltVal val="1"/>
                                          </p:val>
                                        </p:tav>
                                      </p:tavLst>
                                    </p:anim>
                                    <p:anim calcmode="lin" valueType="num">
                                      <p:cBhvr>
                                        <p:cTn id="9" dur="2000" fill="hold"/>
                                        <p:tgtEl>
                                          <p:spTgt spid="4098"/>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wipe(down)">
                                      <p:cBhvr>
                                        <p:cTn id="14" dur="580">
                                          <p:stCondLst>
                                            <p:cond delay="0"/>
                                          </p:stCondLst>
                                        </p:cTn>
                                        <p:tgtEl>
                                          <p:spTgt spid="3">
                                            <p:txEl>
                                              <p:pRg st="1" end="1"/>
                                            </p:txEl>
                                          </p:spTgt>
                                        </p:tgtEl>
                                      </p:cBhvr>
                                    </p:animEffect>
                                    <p:anim calcmode="lin" valueType="num">
                                      <p:cBhvr>
                                        <p:cTn id="15"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20" dur="26">
                                          <p:stCondLst>
                                            <p:cond delay="650"/>
                                          </p:stCondLst>
                                        </p:cTn>
                                        <p:tgtEl>
                                          <p:spTgt spid="3">
                                            <p:txEl>
                                              <p:pRg st="1" end="1"/>
                                            </p:txEl>
                                          </p:spTgt>
                                        </p:tgtEl>
                                      </p:cBhvr>
                                      <p:to x="100000" y="60000"/>
                                    </p:animScale>
                                    <p:animScale>
                                      <p:cBhvr>
                                        <p:cTn id="21" dur="166" decel="50000">
                                          <p:stCondLst>
                                            <p:cond delay="676"/>
                                          </p:stCondLst>
                                        </p:cTn>
                                        <p:tgtEl>
                                          <p:spTgt spid="3">
                                            <p:txEl>
                                              <p:pRg st="1" end="1"/>
                                            </p:txEl>
                                          </p:spTgt>
                                        </p:tgtEl>
                                      </p:cBhvr>
                                      <p:to x="100000" y="100000"/>
                                    </p:animScale>
                                    <p:animScale>
                                      <p:cBhvr>
                                        <p:cTn id="22" dur="26">
                                          <p:stCondLst>
                                            <p:cond delay="1312"/>
                                          </p:stCondLst>
                                        </p:cTn>
                                        <p:tgtEl>
                                          <p:spTgt spid="3">
                                            <p:txEl>
                                              <p:pRg st="1" end="1"/>
                                            </p:txEl>
                                          </p:spTgt>
                                        </p:tgtEl>
                                      </p:cBhvr>
                                      <p:to x="100000" y="80000"/>
                                    </p:animScale>
                                    <p:animScale>
                                      <p:cBhvr>
                                        <p:cTn id="23" dur="166" decel="50000">
                                          <p:stCondLst>
                                            <p:cond delay="1338"/>
                                          </p:stCondLst>
                                        </p:cTn>
                                        <p:tgtEl>
                                          <p:spTgt spid="3">
                                            <p:txEl>
                                              <p:pRg st="1" end="1"/>
                                            </p:txEl>
                                          </p:spTgt>
                                        </p:tgtEl>
                                      </p:cBhvr>
                                      <p:to x="100000" y="100000"/>
                                    </p:animScale>
                                    <p:animScale>
                                      <p:cBhvr>
                                        <p:cTn id="24" dur="26">
                                          <p:stCondLst>
                                            <p:cond delay="1642"/>
                                          </p:stCondLst>
                                        </p:cTn>
                                        <p:tgtEl>
                                          <p:spTgt spid="3">
                                            <p:txEl>
                                              <p:pRg st="1" end="1"/>
                                            </p:txEl>
                                          </p:spTgt>
                                        </p:tgtEl>
                                      </p:cBhvr>
                                      <p:to x="100000" y="90000"/>
                                    </p:animScale>
                                    <p:animScale>
                                      <p:cBhvr>
                                        <p:cTn id="25" dur="166" decel="50000">
                                          <p:stCondLst>
                                            <p:cond delay="1668"/>
                                          </p:stCondLst>
                                        </p:cTn>
                                        <p:tgtEl>
                                          <p:spTgt spid="3">
                                            <p:txEl>
                                              <p:pRg st="1" end="1"/>
                                            </p:txEl>
                                          </p:spTgt>
                                        </p:tgtEl>
                                      </p:cBhvr>
                                      <p:to x="100000" y="100000"/>
                                    </p:animScale>
                                    <p:animScale>
                                      <p:cBhvr>
                                        <p:cTn id="26" dur="26">
                                          <p:stCondLst>
                                            <p:cond delay="1808"/>
                                          </p:stCondLst>
                                        </p:cTn>
                                        <p:tgtEl>
                                          <p:spTgt spid="3">
                                            <p:txEl>
                                              <p:pRg st="1" end="1"/>
                                            </p:txEl>
                                          </p:spTgt>
                                        </p:tgtEl>
                                      </p:cBhvr>
                                      <p:to x="100000" y="95000"/>
                                    </p:animScale>
                                    <p:animScale>
                                      <p:cBhvr>
                                        <p:cTn id="27" dur="166" decel="50000">
                                          <p:stCondLst>
                                            <p:cond delay="1834"/>
                                          </p:stCondLst>
                                        </p:cTn>
                                        <p:tgtEl>
                                          <p:spTgt spid="3">
                                            <p:txEl>
                                              <p:pRg st="1" end="1"/>
                                            </p:txEl>
                                          </p:spTgt>
                                        </p:tgtEl>
                                      </p:cBhvr>
                                      <p:to x="100000" y="100000"/>
                                    </p:animScale>
                                  </p:childTnLst>
                                </p:cTn>
                              </p:par>
                            </p:childTnLst>
                          </p:cTn>
                        </p:par>
                      </p:childTnLst>
                    </p:cTn>
                  </p:par>
                  <p:par>
                    <p:cTn id="28" fill="hold">
                      <p:stCondLst>
                        <p:cond delay="indefinite"/>
                      </p:stCondLst>
                      <p:childTnLst>
                        <p:par>
                          <p:cTn id="29" fill="hold">
                            <p:stCondLst>
                              <p:cond delay="0"/>
                            </p:stCondLst>
                            <p:childTnLst>
                              <p:par>
                                <p:cTn id="30" presetID="26" presetClass="entr" presetSubtype="0" fill="hold" nodeType="clickEffect">
                                  <p:stCondLst>
                                    <p:cond delay="0"/>
                                  </p:stCondLst>
                                  <p:childTnLst>
                                    <p:set>
                                      <p:cBhvr>
                                        <p:cTn id="31" dur="1" fill="hold">
                                          <p:stCondLst>
                                            <p:cond delay="0"/>
                                          </p:stCondLst>
                                        </p:cTn>
                                        <p:tgtEl>
                                          <p:spTgt spid="3">
                                            <p:txEl>
                                              <p:pRg st="2" end="2"/>
                                            </p:txEl>
                                          </p:spTgt>
                                        </p:tgtEl>
                                        <p:attrNameLst>
                                          <p:attrName>style.visibility</p:attrName>
                                        </p:attrNameLst>
                                      </p:cBhvr>
                                      <p:to>
                                        <p:strVal val="visible"/>
                                      </p:to>
                                    </p:set>
                                    <p:animEffect transition="in" filter="wipe(down)">
                                      <p:cBhvr>
                                        <p:cTn id="32" dur="580">
                                          <p:stCondLst>
                                            <p:cond delay="0"/>
                                          </p:stCondLst>
                                        </p:cTn>
                                        <p:tgtEl>
                                          <p:spTgt spid="3">
                                            <p:txEl>
                                              <p:pRg st="2" end="2"/>
                                            </p:txEl>
                                          </p:spTgt>
                                        </p:tgtEl>
                                      </p:cBhvr>
                                    </p:animEffect>
                                    <p:anim calcmode="lin" valueType="num">
                                      <p:cBhvr>
                                        <p:cTn id="33"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34"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35"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36"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37"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38" dur="26">
                                          <p:stCondLst>
                                            <p:cond delay="650"/>
                                          </p:stCondLst>
                                        </p:cTn>
                                        <p:tgtEl>
                                          <p:spTgt spid="3">
                                            <p:txEl>
                                              <p:pRg st="2" end="2"/>
                                            </p:txEl>
                                          </p:spTgt>
                                        </p:tgtEl>
                                      </p:cBhvr>
                                      <p:to x="100000" y="60000"/>
                                    </p:animScale>
                                    <p:animScale>
                                      <p:cBhvr>
                                        <p:cTn id="39" dur="166" decel="50000">
                                          <p:stCondLst>
                                            <p:cond delay="676"/>
                                          </p:stCondLst>
                                        </p:cTn>
                                        <p:tgtEl>
                                          <p:spTgt spid="3">
                                            <p:txEl>
                                              <p:pRg st="2" end="2"/>
                                            </p:txEl>
                                          </p:spTgt>
                                        </p:tgtEl>
                                      </p:cBhvr>
                                      <p:to x="100000" y="100000"/>
                                    </p:animScale>
                                    <p:animScale>
                                      <p:cBhvr>
                                        <p:cTn id="40" dur="26">
                                          <p:stCondLst>
                                            <p:cond delay="1312"/>
                                          </p:stCondLst>
                                        </p:cTn>
                                        <p:tgtEl>
                                          <p:spTgt spid="3">
                                            <p:txEl>
                                              <p:pRg st="2" end="2"/>
                                            </p:txEl>
                                          </p:spTgt>
                                        </p:tgtEl>
                                      </p:cBhvr>
                                      <p:to x="100000" y="80000"/>
                                    </p:animScale>
                                    <p:animScale>
                                      <p:cBhvr>
                                        <p:cTn id="41" dur="166" decel="50000">
                                          <p:stCondLst>
                                            <p:cond delay="1338"/>
                                          </p:stCondLst>
                                        </p:cTn>
                                        <p:tgtEl>
                                          <p:spTgt spid="3">
                                            <p:txEl>
                                              <p:pRg st="2" end="2"/>
                                            </p:txEl>
                                          </p:spTgt>
                                        </p:tgtEl>
                                      </p:cBhvr>
                                      <p:to x="100000" y="100000"/>
                                    </p:animScale>
                                    <p:animScale>
                                      <p:cBhvr>
                                        <p:cTn id="42" dur="26">
                                          <p:stCondLst>
                                            <p:cond delay="1642"/>
                                          </p:stCondLst>
                                        </p:cTn>
                                        <p:tgtEl>
                                          <p:spTgt spid="3">
                                            <p:txEl>
                                              <p:pRg st="2" end="2"/>
                                            </p:txEl>
                                          </p:spTgt>
                                        </p:tgtEl>
                                      </p:cBhvr>
                                      <p:to x="100000" y="90000"/>
                                    </p:animScale>
                                    <p:animScale>
                                      <p:cBhvr>
                                        <p:cTn id="43" dur="166" decel="50000">
                                          <p:stCondLst>
                                            <p:cond delay="1668"/>
                                          </p:stCondLst>
                                        </p:cTn>
                                        <p:tgtEl>
                                          <p:spTgt spid="3">
                                            <p:txEl>
                                              <p:pRg st="2" end="2"/>
                                            </p:txEl>
                                          </p:spTgt>
                                        </p:tgtEl>
                                      </p:cBhvr>
                                      <p:to x="100000" y="100000"/>
                                    </p:animScale>
                                    <p:animScale>
                                      <p:cBhvr>
                                        <p:cTn id="44" dur="26">
                                          <p:stCondLst>
                                            <p:cond delay="1808"/>
                                          </p:stCondLst>
                                        </p:cTn>
                                        <p:tgtEl>
                                          <p:spTgt spid="3">
                                            <p:txEl>
                                              <p:pRg st="2" end="2"/>
                                            </p:txEl>
                                          </p:spTgt>
                                        </p:tgtEl>
                                      </p:cBhvr>
                                      <p:to x="100000" y="95000"/>
                                    </p:animScale>
                                    <p:animScale>
                                      <p:cBhvr>
                                        <p:cTn id="45" dur="166" decel="50000">
                                          <p:stCondLst>
                                            <p:cond delay="1834"/>
                                          </p:stCondLst>
                                        </p:cTn>
                                        <p:tgtEl>
                                          <p:spTgt spid="3">
                                            <p:txEl>
                                              <p:pRg st="2" end="2"/>
                                            </p:txEl>
                                          </p:spTgt>
                                        </p:tgtEl>
                                      </p:cBhvr>
                                      <p:to x="100000" y="100000"/>
                                    </p:animScale>
                                  </p:childTnLst>
                                </p:cTn>
                              </p:par>
                            </p:childTnLst>
                          </p:cTn>
                        </p:par>
                      </p:childTnLst>
                    </p:cTn>
                  </p:par>
                  <p:par>
                    <p:cTn id="46" fill="hold">
                      <p:stCondLst>
                        <p:cond delay="indefinite"/>
                      </p:stCondLst>
                      <p:childTnLst>
                        <p:par>
                          <p:cTn id="47" fill="hold">
                            <p:stCondLst>
                              <p:cond delay="0"/>
                            </p:stCondLst>
                            <p:childTnLst>
                              <p:par>
                                <p:cTn id="48" presetID="26" presetClass="entr" presetSubtype="0" fill="hold" nodeType="clickEffect">
                                  <p:stCondLst>
                                    <p:cond delay="0"/>
                                  </p:stCondLst>
                                  <p:childTnLst>
                                    <p:set>
                                      <p:cBhvr>
                                        <p:cTn id="49" dur="1" fill="hold">
                                          <p:stCondLst>
                                            <p:cond delay="0"/>
                                          </p:stCondLst>
                                        </p:cTn>
                                        <p:tgtEl>
                                          <p:spTgt spid="3">
                                            <p:txEl>
                                              <p:pRg st="3" end="3"/>
                                            </p:txEl>
                                          </p:spTgt>
                                        </p:tgtEl>
                                        <p:attrNameLst>
                                          <p:attrName>style.visibility</p:attrName>
                                        </p:attrNameLst>
                                      </p:cBhvr>
                                      <p:to>
                                        <p:strVal val="visible"/>
                                      </p:to>
                                    </p:set>
                                    <p:animEffect transition="in" filter="wipe(down)">
                                      <p:cBhvr>
                                        <p:cTn id="50" dur="580">
                                          <p:stCondLst>
                                            <p:cond delay="0"/>
                                          </p:stCondLst>
                                        </p:cTn>
                                        <p:tgtEl>
                                          <p:spTgt spid="3">
                                            <p:txEl>
                                              <p:pRg st="3" end="3"/>
                                            </p:txEl>
                                          </p:spTgt>
                                        </p:tgtEl>
                                      </p:cBhvr>
                                    </p:animEffect>
                                    <p:anim calcmode="lin" valueType="num">
                                      <p:cBhvr>
                                        <p:cTn id="51"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52"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53"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54"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55"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56" dur="26">
                                          <p:stCondLst>
                                            <p:cond delay="650"/>
                                          </p:stCondLst>
                                        </p:cTn>
                                        <p:tgtEl>
                                          <p:spTgt spid="3">
                                            <p:txEl>
                                              <p:pRg st="3" end="3"/>
                                            </p:txEl>
                                          </p:spTgt>
                                        </p:tgtEl>
                                      </p:cBhvr>
                                      <p:to x="100000" y="60000"/>
                                    </p:animScale>
                                    <p:animScale>
                                      <p:cBhvr>
                                        <p:cTn id="57" dur="166" decel="50000">
                                          <p:stCondLst>
                                            <p:cond delay="676"/>
                                          </p:stCondLst>
                                        </p:cTn>
                                        <p:tgtEl>
                                          <p:spTgt spid="3">
                                            <p:txEl>
                                              <p:pRg st="3" end="3"/>
                                            </p:txEl>
                                          </p:spTgt>
                                        </p:tgtEl>
                                      </p:cBhvr>
                                      <p:to x="100000" y="100000"/>
                                    </p:animScale>
                                    <p:animScale>
                                      <p:cBhvr>
                                        <p:cTn id="58" dur="26">
                                          <p:stCondLst>
                                            <p:cond delay="1312"/>
                                          </p:stCondLst>
                                        </p:cTn>
                                        <p:tgtEl>
                                          <p:spTgt spid="3">
                                            <p:txEl>
                                              <p:pRg st="3" end="3"/>
                                            </p:txEl>
                                          </p:spTgt>
                                        </p:tgtEl>
                                      </p:cBhvr>
                                      <p:to x="100000" y="80000"/>
                                    </p:animScale>
                                    <p:animScale>
                                      <p:cBhvr>
                                        <p:cTn id="59" dur="166" decel="50000">
                                          <p:stCondLst>
                                            <p:cond delay="1338"/>
                                          </p:stCondLst>
                                        </p:cTn>
                                        <p:tgtEl>
                                          <p:spTgt spid="3">
                                            <p:txEl>
                                              <p:pRg st="3" end="3"/>
                                            </p:txEl>
                                          </p:spTgt>
                                        </p:tgtEl>
                                      </p:cBhvr>
                                      <p:to x="100000" y="100000"/>
                                    </p:animScale>
                                    <p:animScale>
                                      <p:cBhvr>
                                        <p:cTn id="60" dur="26">
                                          <p:stCondLst>
                                            <p:cond delay="1642"/>
                                          </p:stCondLst>
                                        </p:cTn>
                                        <p:tgtEl>
                                          <p:spTgt spid="3">
                                            <p:txEl>
                                              <p:pRg st="3" end="3"/>
                                            </p:txEl>
                                          </p:spTgt>
                                        </p:tgtEl>
                                      </p:cBhvr>
                                      <p:to x="100000" y="90000"/>
                                    </p:animScale>
                                    <p:animScale>
                                      <p:cBhvr>
                                        <p:cTn id="61" dur="166" decel="50000">
                                          <p:stCondLst>
                                            <p:cond delay="1668"/>
                                          </p:stCondLst>
                                        </p:cTn>
                                        <p:tgtEl>
                                          <p:spTgt spid="3">
                                            <p:txEl>
                                              <p:pRg st="3" end="3"/>
                                            </p:txEl>
                                          </p:spTgt>
                                        </p:tgtEl>
                                      </p:cBhvr>
                                      <p:to x="100000" y="100000"/>
                                    </p:animScale>
                                    <p:animScale>
                                      <p:cBhvr>
                                        <p:cTn id="62" dur="26">
                                          <p:stCondLst>
                                            <p:cond delay="1808"/>
                                          </p:stCondLst>
                                        </p:cTn>
                                        <p:tgtEl>
                                          <p:spTgt spid="3">
                                            <p:txEl>
                                              <p:pRg st="3" end="3"/>
                                            </p:txEl>
                                          </p:spTgt>
                                        </p:tgtEl>
                                      </p:cBhvr>
                                      <p:to x="100000" y="95000"/>
                                    </p:animScale>
                                    <p:animScale>
                                      <p:cBhvr>
                                        <p:cTn id="63" dur="166" decel="50000">
                                          <p:stCondLst>
                                            <p:cond delay="1834"/>
                                          </p:stCondLst>
                                        </p:cTn>
                                        <p:tgtEl>
                                          <p:spTgt spid="3">
                                            <p:txEl>
                                              <p:pRg st="3" end="3"/>
                                            </p:txEl>
                                          </p:spTgt>
                                        </p:tgtEl>
                                      </p:cBhvr>
                                      <p:to x="100000" y="100000"/>
                                    </p:animScale>
                                  </p:childTnLst>
                                </p:cTn>
                              </p:par>
                            </p:childTnLst>
                          </p:cTn>
                        </p:par>
                      </p:childTnLst>
                    </p:cTn>
                  </p:par>
                  <p:par>
                    <p:cTn id="64" fill="hold">
                      <p:stCondLst>
                        <p:cond delay="indefinite"/>
                      </p:stCondLst>
                      <p:childTnLst>
                        <p:par>
                          <p:cTn id="65" fill="hold">
                            <p:stCondLst>
                              <p:cond delay="0"/>
                            </p:stCondLst>
                            <p:childTnLst>
                              <p:par>
                                <p:cTn id="66" presetID="26" presetClass="entr" presetSubtype="0" fill="hold" nodeType="clickEffect">
                                  <p:stCondLst>
                                    <p:cond delay="0"/>
                                  </p:stCondLst>
                                  <p:childTnLst>
                                    <p:set>
                                      <p:cBhvr>
                                        <p:cTn id="67" dur="1" fill="hold">
                                          <p:stCondLst>
                                            <p:cond delay="0"/>
                                          </p:stCondLst>
                                        </p:cTn>
                                        <p:tgtEl>
                                          <p:spTgt spid="3">
                                            <p:txEl>
                                              <p:pRg st="4" end="4"/>
                                            </p:txEl>
                                          </p:spTgt>
                                        </p:tgtEl>
                                        <p:attrNameLst>
                                          <p:attrName>style.visibility</p:attrName>
                                        </p:attrNameLst>
                                      </p:cBhvr>
                                      <p:to>
                                        <p:strVal val="visible"/>
                                      </p:to>
                                    </p:set>
                                    <p:animEffect transition="in" filter="wipe(down)">
                                      <p:cBhvr>
                                        <p:cTn id="68" dur="580">
                                          <p:stCondLst>
                                            <p:cond delay="0"/>
                                          </p:stCondLst>
                                        </p:cTn>
                                        <p:tgtEl>
                                          <p:spTgt spid="3">
                                            <p:txEl>
                                              <p:pRg st="4" end="4"/>
                                            </p:txEl>
                                          </p:spTgt>
                                        </p:tgtEl>
                                      </p:cBhvr>
                                    </p:animEffect>
                                    <p:anim calcmode="lin" valueType="num">
                                      <p:cBhvr>
                                        <p:cTn id="69"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70"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71"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72"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73"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74" dur="26">
                                          <p:stCondLst>
                                            <p:cond delay="650"/>
                                          </p:stCondLst>
                                        </p:cTn>
                                        <p:tgtEl>
                                          <p:spTgt spid="3">
                                            <p:txEl>
                                              <p:pRg st="4" end="4"/>
                                            </p:txEl>
                                          </p:spTgt>
                                        </p:tgtEl>
                                      </p:cBhvr>
                                      <p:to x="100000" y="60000"/>
                                    </p:animScale>
                                    <p:animScale>
                                      <p:cBhvr>
                                        <p:cTn id="75" dur="166" decel="50000">
                                          <p:stCondLst>
                                            <p:cond delay="676"/>
                                          </p:stCondLst>
                                        </p:cTn>
                                        <p:tgtEl>
                                          <p:spTgt spid="3">
                                            <p:txEl>
                                              <p:pRg st="4" end="4"/>
                                            </p:txEl>
                                          </p:spTgt>
                                        </p:tgtEl>
                                      </p:cBhvr>
                                      <p:to x="100000" y="100000"/>
                                    </p:animScale>
                                    <p:animScale>
                                      <p:cBhvr>
                                        <p:cTn id="76" dur="26">
                                          <p:stCondLst>
                                            <p:cond delay="1312"/>
                                          </p:stCondLst>
                                        </p:cTn>
                                        <p:tgtEl>
                                          <p:spTgt spid="3">
                                            <p:txEl>
                                              <p:pRg st="4" end="4"/>
                                            </p:txEl>
                                          </p:spTgt>
                                        </p:tgtEl>
                                      </p:cBhvr>
                                      <p:to x="100000" y="80000"/>
                                    </p:animScale>
                                    <p:animScale>
                                      <p:cBhvr>
                                        <p:cTn id="77" dur="166" decel="50000">
                                          <p:stCondLst>
                                            <p:cond delay="1338"/>
                                          </p:stCondLst>
                                        </p:cTn>
                                        <p:tgtEl>
                                          <p:spTgt spid="3">
                                            <p:txEl>
                                              <p:pRg st="4" end="4"/>
                                            </p:txEl>
                                          </p:spTgt>
                                        </p:tgtEl>
                                      </p:cBhvr>
                                      <p:to x="100000" y="100000"/>
                                    </p:animScale>
                                    <p:animScale>
                                      <p:cBhvr>
                                        <p:cTn id="78" dur="26">
                                          <p:stCondLst>
                                            <p:cond delay="1642"/>
                                          </p:stCondLst>
                                        </p:cTn>
                                        <p:tgtEl>
                                          <p:spTgt spid="3">
                                            <p:txEl>
                                              <p:pRg st="4" end="4"/>
                                            </p:txEl>
                                          </p:spTgt>
                                        </p:tgtEl>
                                      </p:cBhvr>
                                      <p:to x="100000" y="90000"/>
                                    </p:animScale>
                                    <p:animScale>
                                      <p:cBhvr>
                                        <p:cTn id="79" dur="166" decel="50000">
                                          <p:stCondLst>
                                            <p:cond delay="1668"/>
                                          </p:stCondLst>
                                        </p:cTn>
                                        <p:tgtEl>
                                          <p:spTgt spid="3">
                                            <p:txEl>
                                              <p:pRg st="4" end="4"/>
                                            </p:txEl>
                                          </p:spTgt>
                                        </p:tgtEl>
                                      </p:cBhvr>
                                      <p:to x="100000" y="100000"/>
                                    </p:animScale>
                                    <p:animScale>
                                      <p:cBhvr>
                                        <p:cTn id="80" dur="26">
                                          <p:stCondLst>
                                            <p:cond delay="1808"/>
                                          </p:stCondLst>
                                        </p:cTn>
                                        <p:tgtEl>
                                          <p:spTgt spid="3">
                                            <p:txEl>
                                              <p:pRg st="4" end="4"/>
                                            </p:txEl>
                                          </p:spTgt>
                                        </p:tgtEl>
                                      </p:cBhvr>
                                      <p:to x="100000" y="95000"/>
                                    </p:animScale>
                                    <p:animScale>
                                      <p:cBhvr>
                                        <p:cTn id="81" dur="166" decel="50000">
                                          <p:stCondLst>
                                            <p:cond delay="1834"/>
                                          </p:stCondLst>
                                        </p:cTn>
                                        <p:tgtEl>
                                          <p:spTgt spid="3">
                                            <p:txEl>
                                              <p:pRg st="4" end="4"/>
                                            </p:txEl>
                                          </p:spTgt>
                                        </p:tgtEl>
                                      </p:cBhvr>
                                      <p:to x="100000" y="100000"/>
                                    </p:animScale>
                                  </p:childTnLst>
                                </p:cTn>
                              </p:par>
                            </p:childTnLst>
                          </p:cTn>
                        </p:par>
                      </p:childTnLst>
                    </p:cTn>
                  </p:par>
                  <p:par>
                    <p:cTn id="82" fill="hold">
                      <p:stCondLst>
                        <p:cond delay="indefinite"/>
                      </p:stCondLst>
                      <p:childTnLst>
                        <p:par>
                          <p:cTn id="83" fill="hold">
                            <p:stCondLst>
                              <p:cond delay="0"/>
                            </p:stCondLst>
                            <p:childTnLst>
                              <p:par>
                                <p:cTn id="84" presetID="23" presetClass="entr" presetSubtype="16" fill="hold" nodeType="clickEffect">
                                  <p:stCondLst>
                                    <p:cond delay="0"/>
                                  </p:stCondLst>
                                  <p:childTnLst>
                                    <p:set>
                                      <p:cBhvr>
                                        <p:cTn id="85" dur="1" fill="hold">
                                          <p:stCondLst>
                                            <p:cond delay="0"/>
                                          </p:stCondLst>
                                        </p:cTn>
                                        <p:tgtEl>
                                          <p:spTgt spid="3">
                                            <p:txEl>
                                              <p:pRg st="5" end="5"/>
                                            </p:txEl>
                                          </p:spTgt>
                                        </p:tgtEl>
                                        <p:attrNameLst>
                                          <p:attrName>style.visibility</p:attrName>
                                        </p:attrNameLst>
                                      </p:cBhvr>
                                      <p:to>
                                        <p:strVal val="visible"/>
                                      </p:to>
                                    </p:set>
                                    <p:anim calcmode="lin" valueType="num">
                                      <p:cBhvr>
                                        <p:cTn id="86"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87" dur="500" fill="hold"/>
                                        <p:tgtEl>
                                          <p:spTgt spid="3">
                                            <p:txEl>
                                              <p:pRg st="5" end="5"/>
                                            </p:txEl>
                                          </p:spTgt>
                                        </p:tgtEl>
                                        <p:attrNameLst>
                                          <p:attrName>ppt_h</p:attrName>
                                        </p:attrNameLst>
                                      </p:cBhvr>
                                      <p:tavLst>
                                        <p:tav tm="0">
                                          <p:val>
                                            <p:fltVal val="0"/>
                                          </p:val>
                                        </p:tav>
                                        <p:tav tm="100000">
                                          <p:val>
                                            <p:strVal val="#ppt_h"/>
                                          </p:val>
                                        </p:tav>
                                      </p:tavLst>
                                    </p:anim>
                                  </p:childTnLst>
                                </p:cTn>
                              </p:par>
                              <p:par>
                                <p:cTn id="88" presetID="23" presetClass="entr" presetSubtype="16" fill="hold" nodeType="withEffect">
                                  <p:stCondLst>
                                    <p:cond delay="0"/>
                                  </p:stCondLst>
                                  <p:childTnLst>
                                    <p:set>
                                      <p:cBhvr>
                                        <p:cTn id="89" dur="1" fill="hold">
                                          <p:stCondLst>
                                            <p:cond delay="0"/>
                                          </p:stCondLst>
                                        </p:cTn>
                                        <p:tgtEl>
                                          <p:spTgt spid="3">
                                            <p:txEl>
                                              <p:pRg st="6" end="6"/>
                                            </p:txEl>
                                          </p:spTgt>
                                        </p:tgtEl>
                                        <p:attrNameLst>
                                          <p:attrName>style.visibility</p:attrName>
                                        </p:attrNameLst>
                                      </p:cBhvr>
                                      <p:to>
                                        <p:strVal val="visible"/>
                                      </p:to>
                                    </p:set>
                                    <p:anim calcmode="lin" valueType="num">
                                      <p:cBhvr>
                                        <p:cTn id="90"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91" dur="500" fill="hold"/>
                                        <p:tgtEl>
                                          <p:spTgt spid="3">
                                            <p:txEl>
                                              <p:pRg st="6" end="6"/>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447800"/>
          </a:xfrm>
          <a:solidFill>
            <a:srgbClr val="FFFF00"/>
          </a:solidFill>
        </p:spPr>
        <p:txBody>
          <a:bodyPr/>
          <a:lstStyle/>
          <a:p>
            <a:r>
              <a:rPr lang="ar-SA" dirty="0" smtClean="0"/>
              <a:t>                   </a:t>
            </a:r>
            <a:r>
              <a:rPr lang="ar-SA" dirty="0" smtClean="0">
                <a:solidFill>
                  <a:srgbClr val="FF0000"/>
                </a:solidFill>
              </a:rPr>
              <a:t>اضرار الإدمان     </a:t>
            </a:r>
            <a:endParaRPr lang="ar-SA" dirty="0">
              <a:solidFill>
                <a:srgbClr val="FF0000"/>
              </a:solidFill>
            </a:endParaRPr>
          </a:p>
        </p:txBody>
      </p:sp>
      <p:sp>
        <p:nvSpPr>
          <p:cNvPr id="3" name="عنصر نائب للمحتوى 2"/>
          <p:cNvSpPr>
            <a:spLocks noGrp="1"/>
          </p:cNvSpPr>
          <p:nvPr>
            <p:ph idx="1"/>
          </p:nvPr>
        </p:nvSpPr>
        <p:spPr>
          <a:xfrm>
            <a:off x="0" y="1447800"/>
            <a:ext cx="9677400" cy="4678363"/>
          </a:xfrm>
        </p:spPr>
        <p:txBody>
          <a:bodyPr/>
          <a:lstStyle/>
          <a:p>
            <a:r>
              <a:rPr lang="ar-SA" dirty="0" smtClean="0">
                <a:solidFill>
                  <a:srgbClr val="FF0000"/>
                </a:solidFill>
              </a:rPr>
              <a:t>1.الاثار النفسية والعقلية للإدمان</a:t>
            </a:r>
            <a:r>
              <a:rPr lang="ar-SA" dirty="0" smtClean="0"/>
              <a:t> . </a:t>
            </a:r>
          </a:p>
          <a:p>
            <a:r>
              <a:rPr lang="ar-SA" dirty="0" smtClean="0"/>
              <a:t>أ. تقليل الوعي .   </a:t>
            </a:r>
          </a:p>
          <a:p>
            <a:r>
              <a:rPr lang="ar-SA" dirty="0" smtClean="0"/>
              <a:t>ب. السلوك .ينشغل بالتعاطي والحصول على العقار </a:t>
            </a:r>
          </a:p>
          <a:p>
            <a:r>
              <a:rPr lang="ar-SA" dirty="0" smtClean="0"/>
              <a:t>ج. جهاز المناعة  تقوم المخدرات على اضعاف جهاز المناعة </a:t>
            </a:r>
          </a:p>
          <a:p>
            <a:r>
              <a:rPr lang="ar-SA" dirty="0" smtClean="0">
                <a:solidFill>
                  <a:srgbClr val="FF0000"/>
                </a:solidFill>
              </a:rPr>
              <a:t>2.الاثار الصحية والجسمية .الضعف العام والتدهور المستمر للجسم </a:t>
            </a:r>
          </a:p>
          <a:p>
            <a:r>
              <a:rPr lang="ar-SA" dirty="0" smtClean="0">
                <a:solidFill>
                  <a:srgbClr val="FF0000"/>
                </a:solidFill>
              </a:rPr>
              <a:t>3.الاثار الاجتماعية . تحطيم شخصية المدمن واذلالة </a:t>
            </a:r>
          </a:p>
          <a:p>
            <a:r>
              <a:rPr lang="ar-SA" dirty="0" smtClean="0">
                <a:solidFill>
                  <a:srgbClr val="FF0000"/>
                </a:solidFill>
              </a:rPr>
              <a:t>4</a:t>
            </a:r>
            <a:r>
              <a:rPr lang="ar-SA" dirty="0">
                <a:solidFill>
                  <a:srgbClr val="FF0000"/>
                </a:solidFill>
              </a:rPr>
              <a:t>. </a:t>
            </a:r>
            <a:r>
              <a:rPr lang="ar-SA" dirty="0" smtClean="0">
                <a:solidFill>
                  <a:srgbClr val="FF0000"/>
                </a:solidFill>
              </a:rPr>
              <a:t>الاثار الاقتصادية . يوجه الجزء الأكبر من دخلة للحصول على العقار   </a:t>
            </a:r>
          </a:p>
          <a:p>
            <a:endParaRPr lang="ar-SA" dirty="0"/>
          </a:p>
        </p:txBody>
      </p:sp>
    </p:spTree>
    <p:extLst>
      <p:ext uri="{BB962C8B-B14F-4D97-AF65-F5344CB8AC3E}">
        <p14:creationId xmlns:p14="http://schemas.microsoft.com/office/powerpoint/2010/main" xmlns="" val="3620839075"/>
      </p:ext>
    </p:extLst>
  </p:cSld>
  <p:clrMapOvr>
    <a:masterClrMapping/>
  </p:clrMapOvr>
  <mc:AlternateContent xmlns:mc="http://schemas.openxmlformats.org/markup-compatibility/2006">
    <mc:Choice xmlns:p14="http://schemas.microsoft.com/office/powerpoint/2010/main" xmlns="" Requires="p14">
      <p:transition spd="slow" p14:dur="3000">
        <p14:shred/>
      </p:transition>
    </mc:Choice>
    <mc:Fallback>
      <p:transition spd="slow">
        <p:fade/>
      </p:transition>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xmlns="" val="1109308016"/>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solidFill>
                  <a:prstClr val="white"/>
                </a:solidFill>
                <a:cs typeface="Arial" pitchFamily="34" charset="0"/>
              </a:rPr>
              <a:pPr/>
              <a:t>62</a:t>
            </a:fld>
            <a:endParaRPr lang="en-US" dirty="0" smtClean="0">
              <a:solidFill>
                <a:prstClr val="white"/>
              </a:solidFill>
              <a:cs typeface="Arial" pitchFamily="34" charset="0"/>
            </a:endParaRPr>
          </a:p>
        </p:txBody>
      </p:sp>
      <p:sp>
        <p:nvSpPr>
          <p:cNvPr id="6146" name="Title 4"/>
          <p:cNvSpPr>
            <a:spLocks noGrp="1"/>
          </p:cNvSpPr>
          <p:nvPr>
            <p:ph type="ctrTitle"/>
          </p:nvPr>
        </p:nvSpPr>
        <p:spPr>
          <a:xfrm>
            <a:off x="762000" y="2362200"/>
            <a:ext cx="8420100" cy="1241425"/>
          </a:xfrm>
        </p:spPr>
        <p:txBody>
          <a:bodyPr/>
          <a:lstStyle/>
          <a:p>
            <a:pPr eaLnBrk="1" hangingPunct="1"/>
            <a:r>
              <a:rPr lang="ar-SA" sz="7200" spc="-150" dirty="0" smtClean="0">
                <a:solidFill>
                  <a:srgbClr val="376092"/>
                </a:solidFill>
                <a:latin typeface="ae_AlMateen" pitchFamily="2" charset="-78"/>
                <a:cs typeface="ae_AlMateen" pitchFamily="2" charset="-78"/>
              </a:rPr>
              <a:t>عنوان المحاضرة    </a:t>
            </a:r>
            <a:endParaRPr lang="en-US" sz="6600"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indent="457200">
              <a:lnSpc>
                <a:spcPct val="115000"/>
              </a:lnSpc>
              <a:spcAft>
                <a:spcPts val="1000"/>
              </a:spcAft>
            </a:pPr>
            <a:r>
              <a:rPr lang="ar-SA" sz="2800" b="1" dirty="0" smtClean="0">
                <a:solidFill>
                  <a:srgbClr val="FF0000"/>
                </a:solidFill>
                <a:ea typeface="Calibri"/>
                <a:cs typeface="Arial"/>
              </a:rPr>
              <a:t>الفصل الثاني  </a:t>
            </a:r>
            <a:endParaRPr lang="en-US" sz="2800" b="1" dirty="0" smtClean="0">
              <a:solidFill>
                <a:srgbClr val="FF0000"/>
              </a:solidFill>
              <a:ea typeface="Calibri"/>
              <a:cs typeface="Arial"/>
            </a:endParaRPr>
          </a:p>
          <a:p>
            <a:pPr indent="457200">
              <a:lnSpc>
                <a:spcPct val="115000"/>
              </a:lnSpc>
              <a:spcAft>
                <a:spcPts val="1000"/>
              </a:spcAft>
            </a:pPr>
            <a:r>
              <a:rPr lang="ar-SA" sz="6000" b="1" dirty="0" smtClean="0">
                <a:solidFill>
                  <a:srgbClr val="FF0000"/>
                </a:solidFill>
                <a:ea typeface="Calibri"/>
                <a:cs typeface="Arial"/>
              </a:rPr>
              <a:t> المحاضرة الثامنة   </a:t>
            </a:r>
            <a:endParaRPr lang="en-US" sz="6000" b="1" dirty="0">
              <a:solidFill>
                <a:srgbClr val="FF0000"/>
              </a:solidFill>
              <a:ea typeface="Calibri"/>
              <a:cs typeface="Arial"/>
            </a:endParaRPr>
          </a:p>
        </p:txBody>
      </p:sp>
    </p:spTree>
    <p:extLst>
      <p:ext uri="{BB962C8B-B14F-4D97-AF65-F5344CB8AC3E}">
        <p14:creationId xmlns:p14="http://schemas.microsoft.com/office/powerpoint/2010/main" xmlns="" val="1569218850"/>
      </p:ext>
    </p:extLst>
  </p:cSld>
  <p:clrMapOvr>
    <a:masterClrMapping/>
  </p:clrMapOvr>
  <p:transition spd="slow">
    <p:push dir="u"/>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447800"/>
          </a:xfrm>
          <a:solidFill>
            <a:srgbClr val="FFFF00"/>
          </a:solidFill>
        </p:spPr>
        <p:txBody>
          <a:bodyPr/>
          <a:lstStyle/>
          <a:p>
            <a:r>
              <a:rPr lang="en-US" dirty="0" smtClean="0">
                <a:solidFill>
                  <a:schemeClr val="tx1"/>
                </a:solidFill>
              </a:rPr>
              <a:t> </a:t>
            </a:r>
            <a:r>
              <a:rPr lang="ar-SA" dirty="0" smtClean="0">
                <a:solidFill>
                  <a:schemeClr val="tx1"/>
                </a:solidFill>
              </a:rPr>
              <a:t>                      المحور  الأول</a:t>
            </a:r>
            <a:r>
              <a:rPr lang="ar-SA" dirty="0" smtClean="0">
                <a:solidFill>
                  <a:srgbClr val="FF0000"/>
                </a:solidFill>
              </a:rPr>
              <a:t/>
            </a:r>
            <a:br>
              <a:rPr lang="ar-SA" dirty="0" smtClean="0">
                <a:solidFill>
                  <a:srgbClr val="FF0000"/>
                </a:solidFill>
              </a:rPr>
            </a:br>
            <a:r>
              <a:rPr lang="ar-SA" dirty="0" smtClean="0">
                <a:solidFill>
                  <a:srgbClr val="FF0000"/>
                </a:solidFill>
              </a:rPr>
              <a:t>                     في علاج الإدمان</a:t>
            </a:r>
            <a:r>
              <a:rPr lang="ar-SA" dirty="0" smtClean="0"/>
              <a:t> </a:t>
            </a:r>
            <a:endParaRPr lang="ar-SA" dirty="0"/>
          </a:p>
        </p:txBody>
      </p:sp>
      <p:sp>
        <p:nvSpPr>
          <p:cNvPr id="3" name="عنصر نائب للمحتوى 2"/>
          <p:cNvSpPr>
            <a:spLocks noGrp="1"/>
          </p:cNvSpPr>
          <p:nvPr>
            <p:ph idx="1"/>
          </p:nvPr>
        </p:nvSpPr>
        <p:spPr>
          <a:xfrm>
            <a:off x="495300" y="1447800"/>
            <a:ext cx="9410700" cy="4678363"/>
          </a:xfrm>
        </p:spPr>
        <p:txBody>
          <a:bodyPr/>
          <a:lstStyle/>
          <a:p>
            <a:r>
              <a:rPr lang="ar-SA" dirty="0" smtClean="0"/>
              <a:t>      </a:t>
            </a:r>
            <a:r>
              <a:rPr lang="ar-SA" dirty="0" smtClean="0">
                <a:solidFill>
                  <a:srgbClr val="FF0000"/>
                </a:solidFill>
              </a:rPr>
              <a:t>1  الاكتشاف المبكر من خلال الظواهر التالية </a:t>
            </a:r>
          </a:p>
          <a:p>
            <a:r>
              <a:rPr lang="ar-SA" dirty="0" smtClean="0"/>
              <a:t>              . العصبية </a:t>
            </a:r>
          </a:p>
          <a:p>
            <a:r>
              <a:rPr lang="ar-SA" dirty="0" smtClean="0"/>
              <a:t>              .تغيير الاهتمامات </a:t>
            </a:r>
          </a:p>
          <a:p>
            <a:r>
              <a:rPr lang="ar-SA" dirty="0" smtClean="0"/>
              <a:t>             . تدهور الصحة </a:t>
            </a:r>
          </a:p>
          <a:p>
            <a:r>
              <a:rPr lang="ar-SA" dirty="0" smtClean="0"/>
              <a:t>             . الكذب </a:t>
            </a:r>
          </a:p>
          <a:p>
            <a:r>
              <a:rPr lang="ar-SA" dirty="0" smtClean="0"/>
              <a:t>            . ظهور المخدر بالتحليل المعملي </a:t>
            </a:r>
            <a:endParaRPr lang="ar-SA" dirty="0"/>
          </a:p>
        </p:txBody>
      </p:sp>
      <p:sp>
        <p:nvSpPr>
          <p:cNvPr id="4" name="وسيلة شرح خطية 3 3"/>
          <p:cNvSpPr/>
          <p:nvPr/>
        </p:nvSpPr>
        <p:spPr>
          <a:xfrm>
            <a:off x="2209800" y="1525073"/>
            <a:ext cx="914400" cy="612648"/>
          </a:xfrm>
          <a:prstGeom prst="borderCallout3">
            <a:avLst>
              <a:gd name="adj1" fmla="val 18750"/>
              <a:gd name="adj2" fmla="val -8333"/>
              <a:gd name="adj3" fmla="val 18750"/>
              <a:gd name="adj4" fmla="val -16667"/>
              <a:gd name="adj5" fmla="val 100000"/>
              <a:gd name="adj6" fmla="val -16667"/>
              <a:gd name="adj7" fmla="val 649015"/>
              <a:gd name="adj8" fmla="val -692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dirty="0" smtClean="0">
                <a:solidFill>
                  <a:schemeClr val="tx1"/>
                </a:solidFill>
              </a:rPr>
              <a:t>1</a:t>
            </a:r>
            <a:endParaRPr lang="ar-SA" dirty="0">
              <a:solidFill>
                <a:schemeClr val="tx1"/>
              </a:solidFill>
            </a:endParaRPr>
          </a:p>
        </p:txBody>
      </p:sp>
    </p:spTree>
    <p:extLst>
      <p:ext uri="{BB962C8B-B14F-4D97-AF65-F5344CB8AC3E}">
        <p14:creationId xmlns:p14="http://schemas.microsoft.com/office/powerpoint/2010/main" xmlns="" val="3324440241"/>
      </p:ext>
    </p:extLst>
  </p:cSld>
  <p:clrMapOvr>
    <a:masterClrMapping/>
  </p:clrMapOvr>
  <mc:AlternateContent xmlns:mc="http://schemas.openxmlformats.org/markup-compatibility/2006">
    <mc:Choice xmlns:p14="http://schemas.microsoft.com/office/powerpoint/2010/main" xmlns="" Requires="p14">
      <p:transition spd="slow" p14:dur="4000">
        <p14:vortex dir="r"/>
      </p:transition>
    </mc:Choice>
    <mc:Fallback>
      <p:transition spd="slow">
        <p:fade/>
      </p:transition>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371600"/>
          </a:xfrm>
          <a:solidFill>
            <a:srgbClr val="FFFF00"/>
          </a:solidFill>
        </p:spPr>
        <p:txBody>
          <a:bodyPr/>
          <a:lstStyle/>
          <a:p>
            <a:r>
              <a:rPr lang="ar-SA" dirty="0" smtClean="0">
                <a:solidFill>
                  <a:prstClr val="black"/>
                </a:solidFill>
              </a:rPr>
              <a:t>                   المحور  </a:t>
            </a:r>
            <a:r>
              <a:rPr lang="ar-SA" dirty="0">
                <a:solidFill>
                  <a:prstClr val="black"/>
                </a:solidFill>
              </a:rPr>
              <a:t>الأول</a:t>
            </a:r>
            <a:r>
              <a:rPr lang="ar-SA" dirty="0" smtClean="0"/>
              <a:t>                   </a:t>
            </a:r>
            <a:br>
              <a:rPr lang="ar-SA" dirty="0" smtClean="0"/>
            </a:br>
            <a:r>
              <a:rPr lang="ar-SA" dirty="0" smtClean="0"/>
              <a:t>              </a:t>
            </a:r>
            <a:r>
              <a:rPr lang="ar-SA" dirty="0" smtClean="0">
                <a:solidFill>
                  <a:srgbClr val="FF0000"/>
                </a:solidFill>
              </a:rPr>
              <a:t>تابع            علاج الإدمان </a:t>
            </a:r>
            <a:endParaRPr lang="ar-SA" dirty="0">
              <a:solidFill>
                <a:srgbClr val="FF0000"/>
              </a:solidFill>
            </a:endParaRPr>
          </a:p>
        </p:txBody>
      </p:sp>
      <p:sp>
        <p:nvSpPr>
          <p:cNvPr id="3" name="عنصر نائب للمحتوى 2"/>
          <p:cNvSpPr>
            <a:spLocks noGrp="1"/>
          </p:cNvSpPr>
          <p:nvPr>
            <p:ph idx="1"/>
          </p:nvPr>
        </p:nvSpPr>
        <p:spPr>
          <a:xfrm>
            <a:off x="457200" y="1447800"/>
            <a:ext cx="9144000" cy="4678363"/>
          </a:xfrm>
        </p:spPr>
        <p:txBody>
          <a:bodyPr/>
          <a:lstStyle/>
          <a:p>
            <a:r>
              <a:rPr lang="ar-SA" dirty="0" smtClean="0">
                <a:solidFill>
                  <a:srgbClr val="FF0000"/>
                </a:solidFill>
              </a:rPr>
              <a:t>2.الجهود الجماعية من خلال </a:t>
            </a:r>
          </a:p>
          <a:p>
            <a:r>
              <a:rPr lang="ar-SA" dirty="0" smtClean="0"/>
              <a:t>. الاسرة </a:t>
            </a:r>
          </a:p>
          <a:p>
            <a:r>
              <a:rPr lang="ar-SA" dirty="0" smtClean="0"/>
              <a:t>. العيادات الخارجية </a:t>
            </a:r>
          </a:p>
          <a:p>
            <a:r>
              <a:rPr lang="ar-SA" dirty="0" smtClean="0"/>
              <a:t>. الخدمة الاجتماعية </a:t>
            </a:r>
          </a:p>
          <a:p>
            <a:r>
              <a:rPr lang="ar-SA" dirty="0" smtClean="0"/>
              <a:t> .اندية الدفاع الاجتماعي .</a:t>
            </a:r>
          </a:p>
          <a:p>
            <a:r>
              <a:rPr lang="ar-SA" dirty="0" smtClean="0"/>
              <a:t>. التمريض النفسي </a:t>
            </a:r>
          </a:p>
          <a:p>
            <a:r>
              <a:rPr lang="ar-SA" dirty="0" smtClean="0"/>
              <a:t>. </a:t>
            </a:r>
            <a:endParaRPr lang="ar-SA" dirty="0"/>
          </a:p>
        </p:txBody>
      </p:sp>
      <p:sp>
        <p:nvSpPr>
          <p:cNvPr id="4" name="سهم إلى اليسار 3"/>
          <p:cNvSpPr/>
          <p:nvPr/>
        </p:nvSpPr>
        <p:spPr>
          <a:xfrm>
            <a:off x="5410200" y="838200"/>
            <a:ext cx="978408" cy="484632"/>
          </a:xfrm>
          <a:prstGeom prst="lef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وسيلة شرح خطية 3 (شريط التمييز)‏ 4"/>
          <p:cNvSpPr/>
          <p:nvPr/>
        </p:nvSpPr>
        <p:spPr>
          <a:xfrm>
            <a:off x="3048000" y="1600200"/>
            <a:ext cx="914400" cy="612648"/>
          </a:xfrm>
          <a:prstGeom prst="accentCallout3">
            <a:avLst>
              <a:gd name="adj1" fmla="val 18750"/>
              <a:gd name="adj2" fmla="val -8333"/>
              <a:gd name="adj3" fmla="val 18750"/>
              <a:gd name="adj4" fmla="val -16667"/>
              <a:gd name="adj5" fmla="val 100000"/>
              <a:gd name="adj6" fmla="val -16667"/>
              <a:gd name="adj7" fmla="val 573312"/>
              <a:gd name="adj8" fmla="val 612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dirty="0" smtClean="0">
                <a:solidFill>
                  <a:schemeClr val="tx1"/>
                </a:solidFill>
              </a:rPr>
              <a:t>2</a:t>
            </a:r>
            <a:endParaRPr lang="ar-SA" dirty="0">
              <a:solidFill>
                <a:schemeClr val="tx1"/>
              </a:solidFill>
            </a:endParaRPr>
          </a:p>
        </p:txBody>
      </p:sp>
    </p:spTree>
    <p:extLst>
      <p:ext uri="{BB962C8B-B14F-4D97-AF65-F5344CB8AC3E}">
        <p14:creationId xmlns:p14="http://schemas.microsoft.com/office/powerpoint/2010/main" xmlns="" val="3406488764"/>
      </p:ext>
    </p:extLst>
  </p:cSld>
  <p:clrMapOvr>
    <a:masterClrMapping/>
  </p:clrMapOvr>
  <p:transition spd="slow">
    <p:push dir="u"/>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371600"/>
          </a:xfrm>
          <a:solidFill>
            <a:srgbClr val="FFFF00"/>
          </a:solidFill>
        </p:spPr>
        <p:txBody>
          <a:bodyPr/>
          <a:lstStyle/>
          <a:p>
            <a:r>
              <a:rPr lang="ar-SA" dirty="0" smtClean="0">
                <a:solidFill>
                  <a:srgbClr val="FF0000"/>
                </a:solidFill>
              </a:rPr>
              <a:t>                       </a:t>
            </a:r>
            <a:r>
              <a:rPr lang="ar-SA" dirty="0">
                <a:solidFill>
                  <a:prstClr val="black"/>
                </a:solidFill>
              </a:rPr>
              <a:t>المحور  </a:t>
            </a:r>
            <a:r>
              <a:rPr lang="ar-SA" dirty="0" smtClean="0">
                <a:solidFill>
                  <a:prstClr val="black"/>
                </a:solidFill>
              </a:rPr>
              <a:t>الأول</a:t>
            </a:r>
            <a:br>
              <a:rPr lang="ar-SA" dirty="0" smtClean="0">
                <a:solidFill>
                  <a:prstClr val="black"/>
                </a:solidFill>
              </a:rPr>
            </a:br>
            <a:r>
              <a:rPr lang="ar-SA" dirty="0" smtClean="0">
                <a:solidFill>
                  <a:srgbClr val="FF0000"/>
                </a:solidFill>
              </a:rPr>
              <a:t>               تابع            </a:t>
            </a:r>
            <a:r>
              <a:rPr lang="ar-SA" dirty="0">
                <a:solidFill>
                  <a:srgbClr val="FF0000"/>
                </a:solidFill>
              </a:rPr>
              <a:t>علاج </a:t>
            </a:r>
            <a:r>
              <a:rPr lang="ar-SA" dirty="0" smtClean="0">
                <a:solidFill>
                  <a:srgbClr val="FF0000"/>
                </a:solidFill>
              </a:rPr>
              <a:t>الإدمان    </a:t>
            </a:r>
            <a:endParaRPr lang="ar-SA" dirty="0"/>
          </a:p>
        </p:txBody>
      </p:sp>
      <p:sp>
        <p:nvSpPr>
          <p:cNvPr id="3" name="عنصر نائب للمحتوى 2"/>
          <p:cNvSpPr>
            <a:spLocks noGrp="1"/>
          </p:cNvSpPr>
          <p:nvPr>
            <p:ph idx="1"/>
          </p:nvPr>
        </p:nvSpPr>
        <p:spPr/>
        <p:txBody>
          <a:bodyPr/>
          <a:lstStyle/>
          <a:p>
            <a:r>
              <a:rPr lang="ar-SA" dirty="0" smtClean="0">
                <a:solidFill>
                  <a:srgbClr val="FF0000"/>
                </a:solidFill>
              </a:rPr>
              <a:t>3.دور المجتمع  وهيئاته المختلفة </a:t>
            </a:r>
          </a:p>
          <a:p>
            <a:r>
              <a:rPr lang="ar-SA" dirty="0" smtClean="0"/>
              <a:t>.  دور الاعلام </a:t>
            </a:r>
          </a:p>
          <a:p>
            <a:r>
              <a:rPr lang="ar-SA" dirty="0" smtClean="0"/>
              <a:t> . دور المؤسسات الدينية </a:t>
            </a:r>
          </a:p>
          <a:p>
            <a:r>
              <a:rPr lang="ar-SA" dirty="0" smtClean="0"/>
              <a:t> . دور الاسرة </a:t>
            </a:r>
          </a:p>
          <a:p>
            <a:r>
              <a:rPr lang="ar-SA" dirty="0" smtClean="0"/>
              <a:t> . دور المدرسة والجامعات  </a:t>
            </a:r>
          </a:p>
          <a:p>
            <a:r>
              <a:rPr lang="ar-SA" dirty="0" smtClean="0"/>
              <a:t>.دور الدولة في علاج الإدمان </a:t>
            </a:r>
          </a:p>
        </p:txBody>
      </p:sp>
      <p:sp>
        <p:nvSpPr>
          <p:cNvPr id="4" name="سهم إلى اليسار 3"/>
          <p:cNvSpPr/>
          <p:nvPr/>
        </p:nvSpPr>
        <p:spPr>
          <a:xfrm>
            <a:off x="5410200" y="838200"/>
            <a:ext cx="978408" cy="484632"/>
          </a:xfrm>
          <a:prstGeom prst="lef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وسيلة شرح خطية 3 4"/>
          <p:cNvSpPr/>
          <p:nvPr/>
        </p:nvSpPr>
        <p:spPr>
          <a:xfrm>
            <a:off x="3288535" y="1606939"/>
            <a:ext cx="914400" cy="612648"/>
          </a:xfrm>
          <a:prstGeom prst="borderCallout3">
            <a:avLst>
              <a:gd name="adj1" fmla="val 18750"/>
              <a:gd name="adj2" fmla="val -8333"/>
              <a:gd name="adj3" fmla="val 18750"/>
              <a:gd name="adj4" fmla="val -16667"/>
              <a:gd name="adj5" fmla="val 100000"/>
              <a:gd name="adj6" fmla="val -16667"/>
              <a:gd name="adj7" fmla="val 526558"/>
              <a:gd name="adj8" fmla="val -10743"/>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dirty="0" smtClean="0">
                <a:solidFill>
                  <a:schemeClr val="tx1"/>
                </a:solidFill>
              </a:rPr>
              <a:t>3</a:t>
            </a:r>
            <a:endParaRPr lang="ar-SA" dirty="0">
              <a:solidFill>
                <a:schemeClr val="tx1"/>
              </a:solidFill>
            </a:endParaRPr>
          </a:p>
        </p:txBody>
      </p:sp>
    </p:spTree>
    <p:extLst>
      <p:ext uri="{BB962C8B-B14F-4D97-AF65-F5344CB8AC3E}">
        <p14:creationId xmlns:p14="http://schemas.microsoft.com/office/powerpoint/2010/main" xmlns="" val="1422280306"/>
      </p:ext>
    </p:extLst>
  </p:cSld>
  <p:clrMapOvr>
    <a:masterClrMapping/>
  </p:clrMapOvr>
  <mc:AlternateContent xmlns:mc="http://schemas.openxmlformats.org/markup-compatibility/2006">
    <mc:Choice xmlns:p14="http://schemas.microsoft.com/office/powerpoint/2010/main" xmlns=""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xmlns="" val="1109308016"/>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solidFill>
                  <a:prstClr val="white"/>
                </a:solidFill>
                <a:cs typeface="Arial" pitchFamily="34" charset="0"/>
              </a:rPr>
              <a:pPr/>
              <a:t>67</a:t>
            </a:fld>
            <a:endParaRPr lang="en-US" dirty="0" smtClean="0">
              <a:solidFill>
                <a:prstClr val="white"/>
              </a:solidFill>
              <a:cs typeface="Arial" pitchFamily="34" charset="0"/>
            </a:endParaRPr>
          </a:p>
        </p:txBody>
      </p:sp>
      <p:sp>
        <p:nvSpPr>
          <p:cNvPr id="6146" name="Title 4"/>
          <p:cNvSpPr>
            <a:spLocks noGrp="1"/>
          </p:cNvSpPr>
          <p:nvPr>
            <p:ph type="ctrTitle"/>
          </p:nvPr>
        </p:nvSpPr>
        <p:spPr>
          <a:xfrm>
            <a:off x="762000" y="2362200"/>
            <a:ext cx="8420100" cy="1241425"/>
          </a:xfrm>
        </p:spPr>
        <p:txBody>
          <a:bodyPr/>
          <a:lstStyle/>
          <a:p>
            <a:pPr eaLnBrk="1" hangingPunct="1"/>
            <a:r>
              <a:rPr lang="ar-SA" sz="7200" spc="-150" dirty="0" smtClean="0">
                <a:solidFill>
                  <a:srgbClr val="376092"/>
                </a:solidFill>
                <a:latin typeface="ae_AlMateen" pitchFamily="2" charset="-78"/>
                <a:cs typeface="ae_AlMateen" pitchFamily="2" charset="-78"/>
              </a:rPr>
              <a:t>عنوان المحاضرة    </a:t>
            </a:r>
            <a:endParaRPr lang="en-US" sz="6600"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indent="457200">
              <a:lnSpc>
                <a:spcPct val="115000"/>
              </a:lnSpc>
              <a:spcAft>
                <a:spcPts val="1000"/>
              </a:spcAft>
            </a:pPr>
            <a:r>
              <a:rPr lang="ar-SA" sz="2800" b="1" dirty="0" smtClean="0">
                <a:solidFill>
                  <a:srgbClr val="FF0000"/>
                </a:solidFill>
                <a:ea typeface="Calibri"/>
                <a:cs typeface="Arial"/>
              </a:rPr>
              <a:t>الفصل الثاني  </a:t>
            </a:r>
            <a:endParaRPr lang="en-US" sz="2800" b="1" dirty="0" smtClean="0">
              <a:solidFill>
                <a:srgbClr val="FF0000"/>
              </a:solidFill>
              <a:ea typeface="Calibri"/>
              <a:cs typeface="Arial"/>
            </a:endParaRPr>
          </a:p>
          <a:p>
            <a:pPr indent="457200">
              <a:lnSpc>
                <a:spcPct val="115000"/>
              </a:lnSpc>
              <a:spcAft>
                <a:spcPts val="1000"/>
              </a:spcAft>
            </a:pPr>
            <a:r>
              <a:rPr lang="ar-SA" sz="6000" b="1" dirty="0" smtClean="0">
                <a:solidFill>
                  <a:srgbClr val="FF0000"/>
                </a:solidFill>
                <a:ea typeface="Calibri"/>
                <a:cs typeface="Arial"/>
              </a:rPr>
              <a:t> المحاضرة التاسعة  </a:t>
            </a:r>
            <a:endParaRPr lang="en-US" sz="6000" b="1" dirty="0">
              <a:solidFill>
                <a:srgbClr val="FF0000"/>
              </a:solidFill>
              <a:ea typeface="Calibri"/>
              <a:cs typeface="Arial"/>
            </a:endParaRPr>
          </a:p>
        </p:txBody>
      </p:sp>
    </p:spTree>
    <p:extLst>
      <p:ext uri="{BB962C8B-B14F-4D97-AF65-F5344CB8AC3E}">
        <p14:creationId xmlns:p14="http://schemas.microsoft.com/office/powerpoint/2010/main" xmlns="" val="1569218850"/>
      </p:ext>
    </p:extLst>
  </p:cSld>
  <p:clrMapOvr>
    <a:masterClrMapping/>
  </p:clrMapOvr>
  <p:transition spd="slow">
    <p:push dir="u"/>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3246" cy="1447800"/>
          </a:xfrm>
          <a:solidFill>
            <a:srgbClr val="FFFF00"/>
          </a:solidFill>
        </p:spPr>
        <p:txBody>
          <a:bodyPr/>
          <a:lstStyle/>
          <a:p>
            <a:r>
              <a:rPr lang="ar-SA" dirty="0">
                <a:solidFill>
                  <a:prstClr val="black"/>
                </a:solidFill>
              </a:rPr>
              <a:t> </a:t>
            </a:r>
            <a:r>
              <a:rPr lang="ar-SA" dirty="0" smtClean="0">
                <a:solidFill>
                  <a:prstClr val="black"/>
                </a:solidFill>
              </a:rPr>
              <a:t>                     المحور  الثاني </a:t>
            </a:r>
            <a:r>
              <a:rPr lang="ar-SA" dirty="0">
                <a:solidFill>
                  <a:srgbClr val="FF0000"/>
                </a:solidFill>
              </a:rPr>
              <a:t/>
            </a:r>
            <a:br>
              <a:rPr lang="ar-SA" dirty="0">
                <a:solidFill>
                  <a:srgbClr val="FF0000"/>
                </a:solidFill>
              </a:rPr>
            </a:br>
            <a:r>
              <a:rPr lang="ar-SA" dirty="0">
                <a:solidFill>
                  <a:srgbClr val="FF0000"/>
                </a:solidFill>
              </a:rPr>
              <a:t>                     في علاج الإدمان</a:t>
            </a:r>
            <a:r>
              <a:rPr lang="ar-SA" dirty="0">
                <a:solidFill>
                  <a:srgbClr val="72A376">
                    <a:lumMod val="75000"/>
                  </a:srgbClr>
                </a:solidFill>
              </a:rPr>
              <a:t> </a:t>
            </a:r>
            <a:endParaRPr lang="ar-SA" dirty="0"/>
          </a:p>
        </p:txBody>
      </p:sp>
      <p:sp>
        <p:nvSpPr>
          <p:cNvPr id="3" name="عنصر نائب للمحتوى 2"/>
          <p:cNvSpPr>
            <a:spLocks noGrp="1"/>
          </p:cNvSpPr>
          <p:nvPr>
            <p:ph idx="1"/>
          </p:nvPr>
        </p:nvSpPr>
        <p:spPr>
          <a:xfrm>
            <a:off x="495300" y="1524000"/>
            <a:ext cx="9258300" cy="4602163"/>
          </a:xfrm>
        </p:spPr>
        <p:txBody>
          <a:bodyPr/>
          <a:lstStyle/>
          <a:p>
            <a:r>
              <a:rPr lang="ar-SA" dirty="0" smtClean="0"/>
              <a:t>      </a:t>
            </a:r>
            <a:r>
              <a:rPr lang="ar-SA" dirty="0" smtClean="0">
                <a:solidFill>
                  <a:srgbClr val="FF0000"/>
                </a:solidFill>
              </a:rPr>
              <a:t>1. العلاج الطبي: من خلال الطرق التالية </a:t>
            </a:r>
          </a:p>
          <a:p>
            <a:r>
              <a:rPr lang="ar-SA" dirty="0"/>
              <a:t> </a:t>
            </a:r>
            <a:r>
              <a:rPr lang="ar-SA" dirty="0" smtClean="0"/>
              <a:t>      . منع المخدر منع بات دفعة واحدة </a:t>
            </a:r>
          </a:p>
          <a:p>
            <a:r>
              <a:rPr lang="ar-SA" dirty="0"/>
              <a:t> </a:t>
            </a:r>
            <a:r>
              <a:rPr lang="ar-SA" dirty="0" smtClean="0"/>
              <a:t>      . الاستعاضة </a:t>
            </a:r>
          </a:p>
          <a:p>
            <a:r>
              <a:rPr lang="ar-SA" dirty="0" smtClean="0"/>
              <a:t>       . منع المخدر تدرجيا        </a:t>
            </a:r>
            <a:endParaRPr lang="ar-SA" dirty="0"/>
          </a:p>
          <a:p>
            <a:r>
              <a:rPr lang="ar-SA" dirty="0" smtClean="0"/>
              <a:t>       . الابر الصينية  . </a:t>
            </a:r>
            <a:endParaRPr lang="ar-SA" dirty="0"/>
          </a:p>
        </p:txBody>
      </p:sp>
      <p:sp>
        <p:nvSpPr>
          <p:cNvPr id="4" name="وسيلة شرح خطية 3 3"/>
          <p:cNvSpPr/>
          <p:nvPr/>
        </p:nvSpPr>
        <p:spPr>
          <a:xfrm>
            <a:off x="2514600" y="1674876"/>
            <a:ext cx="914400" cy="612648"/>
          </a:xfrm>
          <a:prstGeom prst="borderCallout3">
            <a:avLst>
              <a:gd name="adj1" fmla="val 18750"/>
              <a:gd name="adj2" fmla="val -8333"/>
              <a:gd name="adj3" fmla="val 18750"/>
              <a:gd name="adj4" fmla="val -16667"/>
              <a:gd name="adj5" fmla="val 100000"/>
              <a:gd name="adj6" fmla="val -16667"/>
              <a:gd name="adj7" fmla="val 460023"/>
              <a:gd name="adj8" fmla="val -10743"/>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solidFill>
                  <a:schemeClr val="tx1"/>
                </a:solidFill>
              </a:rPr>
              <a:t>1</a:t>
            </a:r>
            <a:endParaRPr lang="ar-SA" dirty="0">
              <a:solidFill>
                <a:schemeClr val="tx1"/>
              </a:solidFill>
            </a:endParaRPr>
          </a:p>
        </p:txBody>
      </p:sp>
    </p:spTree>
    <p:extLst>
      <p:ext uri="{BB962C8B-B14F-4D97-AF65-F5344CB8AC3E}">
        <p14:creationId xmlns:p14="http://schemas.microsoft.com/office/powerpoint/2010/main" xmlns="" val="2644927299"/>
      </p:ext>
    </p:extLst>
  </p:cSld>
  <p:clrMapOvr>
    <a:masterClrMapping/>
  </p:clrMapOvr>
  <mc:AlternateContent xmlns:mc="http://schemas.openxmlformats.org/markup-compatibility/2006">
    <mc:Choice xmlns:p14="http://schemas.microsoft.com/office/powerpoint/2010/main" xmlns="" Requires="p14">
      <p:transition spd="slow" p14:dur="1200">
        <p:dissolve/>
      </p:transition>
    </mc:Choice>
    <mc:Fallback>
      <p:transition spd="slow">
        <p:dissolve/>
      </p:transition>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417638"/>
          </a:xfrm>
          <a:solidFill>
            <a:srgbClr val="FFFF00"/>
          </a:solidFill>
        </p:spPr>
        <p:txBody>
          <a:bodyPr/>
          <a:lstStyle/>
          <a:p>
            <a:r>
              <a:rPr lang="ar-SA" dirty="0" smtClean="0">
                <a:solidFill>
                  <a:prstClr val="black"/>
                </a:solidFill>
              </a:rPr>
              <a:t>                    المحور  </a:t>
            </a:r>
            <a:r>
              <a:rPr lang="ar-SA" dirty="0">
                <a:solidFill>
                  <a:prstClr val="black"/>
                </a:solidFill>
              </a:rPr>
              <a:t>الثاني </a:t>
            </a:r>
            <a:r>
              <a:rPr lang="ar-SA" dirty="0">
                <a:solidFill>
                  <a:srgbClr val="FF0000"/>
                </a:solidFill>
              </a:rPr>
              <a:t/>
            </a:r>
            <a:br>
              <a:rPr lang="ar-SA" dirty="0">
                <a:solidFill>
                  <a:srgbClr val="FF0000"/>
                </a:solidFill>
              </a:rPr>
            </a:br>
            <a:r>
              <a:rPr lang="ar-SA" dirty="0">
                <a:solidFill>
                  <a:srgbClr val="FF0000"/>
                </a:solidFill>
              </a:rPr>
              <a:t>                  </a:t>
            </a:r>
            <a:r>
              <a:rPr lang="ar-SA" dirty="0" smtClean="0">
                <a:solidFill>
                  <a:srgbClr val="FF0000"/>
                </a:solidFill>
              </a:rPr>
              <a:t>  </a:t>
            </a:r>
            <a:r>
              <a:rPr lang="ar-SA" dirty="0">
                <a:solidFill>
                  <a:srgbClr val="FF0000"/>
                </a:solidFill>
              </a:rPr>
              <a:t>في علاج الإدمان</a:t>
            </a:r>
            <a:endParaRPr lang="ar-SA" dirty="0"/>
          </a:p>
        </p:txBody>
      </p:sp>
      <p:sp>
        <p:nvSpPr>
          <p:cNvPr id="3" name="عنصر نائب للمحتوى 2"/>
          <p:cNvSpPr>
            <a:spLocks noGrp="1"/>
          </p:cNvSpPr>
          <p:nvPr>
            <p:ph idx="1"/>
          </p:nvPr>
        </p:nvSpPr>
        <p:spPr>
          <a:xfrm>
            <a:off x="495300" y="1524000"/>
            <a:ext cx="9334500" cy="4602163"/>
          </a:xfrm>
        </p:spPr>
        <p:txBody>
          <a:bodyPr/>
          <a:lstStyle/>
          <a:p>
            <a:r>
              <a:rPr lang="ar-SA" dirty="0" smtClean="0">
                <a:solidFill>
                  <a:srgbClr val="FF0000"/>
                </a:solidFill>
              </a:rPr>
              <a:t>2. العلاج النفسي والذي يتضمن التالي</a:t>
            </a:r>
            <a:r>
              <a:rPr lang="ar-SA" dirty="0" smtClean="0"/>
              <a:t> </a:t>
            </a:r>
          </a:p>
          <a:p>
            <a:r>
              <a:rPr lang="ar-SA" dirty="0" smtClean="0"/>
              <a:t>. علاج الاضطرابات النفسية للمصاب </a:t>
            </a:r>
          </a:p>
          <a:p>
            <a:r>
              <a:rPr lang="ar-SA" dirty="0" smtClean="0"/>
              <a:t>. التدريب لاتخاذ القرارات ومواجهة الضغوطات </a:t>
            </a:r>
          </a:p>
          <a:p>
            <a:r>
              <a:rPr lang="ar-SA" dirty="0" smtClean="0"/>
              <a:t>. كيفييه الاسترخاء والتنفس والنوم الصحي </a:t>
            </a:r>
          </a:p>
          <a:p>
            <a:r>
              <a:rPr lang="ar-SA" dirty="0" smtClean="0"/>
              <a:t>    . </a:t>
            </a:r>
            <a:endParaRPr lang="ar-SA" dirty="0"/>
          </a:p>
        </p:txBody>
      </p:sp>
      <p:sp>
        <p:nvSpPr>
          <p:cNvPr id="5" name="وسيلة شرح خطية 3 4"/>
          <p:cNvSpPr/>
          <p:nvPr/>
        </p:nvSpPr>
        <p:spPr>
          <a:xfrm>
            <a:off x="2057400" y="1447800"/>
            <a:ext cx="914400" cy="612648"/>
          </a:xfrm>
          <a:prstGeom prst="borderCallout3">
            <a:avLst>
              <a:gd name="adj1" fmla="val 18750"/>
              <a:gd name="adj2" fmla="val -8333"/>
              <a:gd name="adj3" fmla="val 18750"/>
              <a:gd name="adj4" fmla="val -16667"/>
              <a:gd name="adj5" fmla="val 100000"/>
              <a:gd name="adj6" fmla="val -16667"/>
              <a:gd name="adj7" fmla="val 548137"/>
              <a:gd name="adj8" fmla="val 4920"/>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dirty="0" smtClean="0">
                <a:solidFill>
                  <a:schemeClr val="tx1"/>
                </a:solidFill>
              </a:rPr>
              <a:t>2</a:t>
            </a:r>
            <a:endParaRPr lang="ar-SA" dirty="0">
              <a:solidFill>
                <a:schemeClr val="tx1"/>
              </a:solidFill>
            </a:endParaRPr>
          </a:p>
        </p:txBody>
      </p:sp>
    </p:spTree>
    <p:extLst>
      <p:ext uri="{BB962C8B-B14F-4D97-AF65-F5344CB8AC3E}">
        <p14:creationId xmlns:p14="http://schemas.microsoft.com/office/powerpoint/2010/main" xmlns="" val="1826493610"/>
      </p:ext>
    </p:extLst>
  </p:cSld>
  <p:clrMapOvr>
    <a:masterClrMapping/>
  </p:clrMapOvr>
  <p:transition spd="slow">
    <p:push dir="u"/>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76200" y="30296"/>
            <a:ext cx="9906000" cy="1371600"/>
          </a:xfrm>
          <a:solidFill>
            <a:srgbClr val="FFFF00"/>
          </a:solidFill>
        </p:spPr>
        <p:txBody>
          <a:bodyPr/>
          <a:lstStyle/>
          <a:p>
            <a:r>
              <a:rPr lang="ar-SA" dirty="0" smtClean="0">
                <a:solidFill>
                  <a:prstClr val="black"/>
                </a:solidFill>
              </a:rPr>
              <a:t>                      المحور  </a:t>
            </a:r>
            <a:r>
              <a:rPr lang="ar-SA" dirty="0">
                <a:solidFill>
                  <a:prstClr val="black"/>
                </a:solidFill>
              </a:rPr>
              <a:t>الثاني </a:t>
            </a:r>
            <a:r>
              <a:rPr lang="ar-SA" dirty="0">
                <a:solidFill>
                  <a:srgbClr val="FF0000"/>
                </a:solidFill>
              </a:rPr>
              <a:t/>
            </a:r>
            <a:br>
              <a:rPr lang="ar-SA" dirty="0">
                <a:solidFill>
                  <a:srgbClr val="FF0000"/>
                </a:solidFill>
              </a:rPr>
            </a:br>
            <a:r>
              <a:rPr lang="ar-SA" dirty="0">
                <a:solidFill>
                  <a:srgbClr val="FF0000"/>
                </a:solidFill>
              </a:rPr>
              <a:t>                     في علاج الإدمان</a:t>
            </a:r>
            <a:endParaRPr lang="ar-SA" dirty="0"/>
          </a:p>
        </p:txBody>
      </p:sp>
      <p:sp>
        <p:nvSpPr>
          <p:cNvPr id="3" name="عنصر نائب للمحتوى 2"/>
          <p:cNvSpPr>
            <a:spLocks noGrp="1"/>
          </p:cNvSpPr>
          <p:nvPr>
            <p:ph idx="1"/>
          </p:nvPr>
        </p:nvSpPr>
        <p:spPr/>
        <p:txBody>
          <a:bodyPr/>
          <a:lstStyle/>
          <a:p>
            <a:pPr lvl="0"/>
            <a:r>
              <a:rPr lang="ar-SA" dirty="0" smtClean="0">
                <a:solidFill>
                  <a:prstClr val="black"/>
                </a:solidFill>
              </a:rPr>
              <a:t>   </a:t>
            </a:r>
            <a:r>
              <a:rPr lang="ar-SA" dirty="0" smtClean="0">
                <a:solidFill>
                  <a:srgbClr val="FF0000"/>
                </a:solidFill>
              </a:rPr>
              <a:t>2.</a:t>
            </a:r>
            <a:r>
              <a:rPr lang="ar-SA" dirty="0" smtClean="0">
                <a:solidFill>
                  <a:prstClr val="black"/>
                </a:solidFill>
              </a:rPr>
              <a:t> </a:t>
            </a:r>
            <a:r>
              <a:rPr lang="ar-SA" dirty="0" smtClean="0">
                <a:solidFill>
                  <a:srgbClr val="FF0000"/>
                </a:solidFill>
              </a:rPr>
              <a:t>مراحل </a:t>
            </a:r>
            <a:r>
              <a:rPr lang="ar-SA" dirty="0">
                <a:solidFill>
                  <a:srgbClr val="FF0000"/>
                </a:solidFill>
              </a:rPr>
              <a:t>العلاج النفسي </a:t>
            </a:r>
          </a:p>
          <a:p>
            <a:pPr lvl="0"/>
            <a:r>
              <a:rPr lang="ar-SA" dirty="0" smtClean="0">
                <a:solidFill>
                  <a:prstClr val="black"/>
                </a:solidFill>
              </a:rPr>
              <a:t>   .مرحلة </a:t>
            </a:r>
            <a:r>
              <a:rPr lang="ar-SA" dirty="0">
                <a:solidFill>
                  <a:prstClr val="black"/>
                </a:solidFill>
              </a:rPr>
              <a:t>التعرف على أسلوب العلاج </a:t>
            </a:r>
          </a:p>
          <a:p>
            <a:pPr lvl="0"/>
            <a:r>
              <a:rPr lang="ar-SA" dirty="0">
                <a:solidFill>
                  <a:prstClr val="black"/>
                </a:solidFill>
              </a:rPr>
              <a:t>  . مرحلة العلاج الفعلي في المستشفى </a:t>
            </a:r>
            <a:endParaRPr lang="ar-SA" dirty="0" smtClean="0">
              <a:solidFill>
                <a:prstClr val="black"/>
              </a:solidFill>
            </a:endParaRPr>
          </a:p>
          <a:p>
            <a:pPr lvl="0"/>
            <a:r>
              <a:rPr lang="ar-SA" dirty="0">
                <a:solidFill>
                  <a:prstClr val="black"/>
                </a:solidFill>
              </a:rPr>
              <a:t> </a:t>
            </a:r>
            <a:r>
              <a:rPr lang="ar-SA" dirty="0" smtClean="0">
                <a:solidFill>
                  <a:prstClr val="black"/>
                </a:solidFill>
              </a:rPr>
              <a:t> . نهاية العلاج والدخول تحت المظلة العائلية </a:t>
            </a:r>
            <a:endParaRPr lang="ar-SA" dirty="0">
              <a:solidFill>
                <a:prstClr val="black"/>
              </a:solidFill>
            </a:endParaRPr>
          </a:p>
          <a:p>
            <a:pPr lvl="0"/>
            <a:r>
              <a:rPr lang="ar-SA" dirty="0" smtClean="0">
                <a:solidFill>
                  <a:prstClr val="black"/>
                </a:solidFill>
              </a:rPr>
              <a:t>  .   </a:t>
            </a:r>
            <a:r>
              <a:rPr lang="ar-SA" dirty="0">
                <a:solidFill>
                  <a:prstClr val="black"/>
                </a:solidFill>
              </a:rPr>
              <a:t>العلاج الاجتماعي </a:t>
            </a:r>
          </a:p>
          <a:p>
            <a:r>
              <a:rPr lang="ar-SA" dirty="0" smtClean="0"/>
              <a:t> </a:t>
            </a:r>
            <a:endParaRPr lang="ar-SA" dirty="0"/>
          </a:p>
        </p:txBody>
      </p:sp>
    </p:spTree>
    <p:extLst>
      <p:ext uri="{BB962C8B-B14F-4D97-AF65-F5344CB8AC3E}">
        <p14:creationId xmlns:p14="http://schemas.microsoft.com/office/powerpoint/2010/main" xmlns="" val="2423466364"/>
      </p:ext>
    </p:extLst>
  </p:cSld>
  <p:clrMapOvr>
    <a:masterClrMapping/>
  </p:clrMapOvr>
  <p:transition spd="slow">
    <p:pull/>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371600"/>
          </a:xfrm>
          <a:solidFill>
            <a:srgbClr val="FFFF00"/>
          </a:solidFill>
        </p:spPr>
        <p:txBody>
          <a:bodyPr/>
          <a:lstStyle/>
          <a:p>
            <a:r>
              <a:rPr lang="ar-SA" dirty="0" smtClean="0"/>
              <a:t>                       </a:t>
            </a:r>
            <a:r>
              <a:rPr lang="ar-SA" dirty="0" smtClean="0">
                <a:solidFill>
                  <a:schemeClr val="tx1"/>
                </a:solidFill>
              </a:rPr>
              <a:t>المحور الثالث               </a:t>
            </a:r>
            <a:r>
              <a:rPr lang="ar-SA" dirty="0" smtClean="0">
                <a:solidFill>
                  <a:srgbClr val="FF0000"/>
                </a:solidFill>
              </a:rPr>
              <a:t/>
            </a:r>
            <a:br>
              <a:rPr lang="ar-SA" dirty="0" smtClean="0">
                <a:solidFill>
                  <a:srgbClr val="FF0000"/>
                </a:solidFill>
              </a:rPr>
            </a:br>
            <a:r>
              <a:rPr lang="ar-SA" dirty="0" smtClean="0">
                <a:solidFill>
                  <a:srgbClr val="FF0000"/>
                </a:solidFill>
              </a:rPr>
              <a:t>                      في </a:t>
            </a:r>
            <a:r>
              <a:rPr lang="ar-SA" dirty="0">
                <a:solidFill>
                  <a:srgbClr val="FF0000"/>
                </a:solidFill>
              </a:rPr>
              <a:t>علاج الإدمان</a:t>
            </a:r>
          </a:p>
        </p:txBody>
      </p:sp>
      <p:sp>
        <p:nvSpPr>
          <p:cNvPr id="3" name="عنصر نائب للمحتوى 2"/>
          <p:cNvSpPr>
            <a:spLocks noGrp="1"/>
          </p:cNvSpPr>
          <p:nvPr>
            <p:ph idx="1"/>
          </p:nvPr>
        </p:nvSpPr>
        <p:spPr>
          <a:xfrm>
            <a:off x="762000" y="1447800"/>
            <a:ext cx="8915400" cy="4525963"/>
          </a:xfrm>
        </p:spPr>
        <p:txBody>
          <a:bodyPr/>
          <a:lstStyle/>
          <a:p>
            <a:r>
              <a:rPr lang="ar-SA" dirty="0" smtClean="0">
                <a:solidFill>
                  <a:srgbClr val="FF0000"/>
                </a:solidFill>
              </a:rPr>
              <a:t>العلاج الاجتماعي والذي يتضمن العلاج الإسلامي التالي. </a:t>
            </a:r>
          </a:p>
          <a:p>
            <a:r>
              <a:rPr lang="ar-SA" dirty="0" smtClean="0"/>
              <a:t>. تنمية العقيدة الإسلامية </a:t>
            </a:r>
          </a:p>
          <a:p>
            <a:r>
              <a:rPr lang="ar-SA" dirty="0" smtClean="0"/>
              <a:t>. تنمية الجوانب الخلقية </a:t>
            </a:r>
          </a:p>
          <a:p>
            <a:r>
              <a:rPr lang="ar-SA" dirty="0" smtClean="0"/>
              <a:t>.تنمية الجوانب العقلية </a:t>
            </a:r>
          </a:p>
          <a:p>
            <a:r>
              <a:rPr lang="ar-SA" dirty="0" smtClean="0"/>
              <a:t>. تنمية القيم الاجتماعية </a:t>
            </a:r>
            <a:endParaRPr lang="ar-SA" dirty="0"/>
          </a:p>
        </p:txBody>
      </p:sp>
      <p:sp>
        <p:nvSpPr>
          <p:cNvPr id="4" name="وسيلة شرح خطية 2 3"/>
          <p:cNvSpPr/>
          <p:nvPr/>
        </p:nvSpPr>
        <p:spPr>
          <a:xfrm>
            <a:off x="1143000" y="1598676"/>
            <a:ext cx="914400" cy="612648"/>
          </a:xfrm>
          <a:prstGeom prst="borderCallout2">
            <a:avLst>
              <a:gd name="adj1" fmla="val 18750"/>
              <a:gd name="adj2" fmla="val -8333"/>
              <a:gd name="adj3" fmla="val 18750"/>
              <a:gd name="adj4" fmla="val -16667"/>
              <a:gd name="adj5" fmla="val 569252"/>
              <a:gd name="adj6" fmla="val -4498"/>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dirty="0" smtClean="0">
                <a:solidFill>
                  <a:schemeClr val="tx1"/>
                </a:solidFill>
              </a:rPr>
              <a:t>1</a:t>
            </a:r>
            <a:endParaRPr lang="ar-SA" dirty="0">
              <a:solidFill>
                <a:schemeClr val="tx1"/>
              </a:solidFill>
            </a:endParaRPr>
          </a:p>
        </p:txBody>
      </p:sp>
    </p:spTree>
    <p:extLst>
      <p:ext uri="{BB962C8B-B14F-4D97-AF65-F5344CB8AC3E}">
        <p14:creationId xmlns:p14="http://schemas.microsoft.com/office/powerpoint/2010/main" xmlns="" val="3005908198"/>
      </p:ext>
    </p:extLst>
  </p:cSld>
  <p:clrMapOvr>
    <a:masterClrMapping/>
  </p:clrMapOvr>
  <p:transition spd="slow">
    <p:pull/>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xmlns="" val="1109308016"/>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solidFill>
                  <a:prstClr val="white"/>
                </a:solidFill>
                <a:cs typeface="Arial" pitchFamily="34" charset="0"/>
              </a:rPr>
              <a:pPr/>
              <a:t>73</a:t>
            </a:fld>
            <a:endParaRPr lang="en-US" dirty="0" smtClean="0">
              <a:solidFill>
                <a:prstClr val="white"/>
              </a:solidFill>
              <a:cs typeface="Arial" pitchFamily="34" charset="0"/>
            </a:endParaRPr>
          </a:p>
        </p:txBody>
      </p:sp>
      <p:sp>
        <p:nvSpPr>
          <p:cNvPr id="6146" name="Title 4"/>
          <p:cNvSpPr>
            <a:spLocks noGrp="1"/>
          </p:cNvSpPr>
          <p:nvPr>
            <p:ph type="ctrTitle"/>
          </p:nvPr>
        </p:nvSpPr>
        <p:spPr>
          <a:xfrm>
            <a:off x="762000" y="2362200"/>
            <a:ext cx="8420100" cy="1241425"/>
          </a:xfrm>
        </p:spPr>
        <p:txBody>
          <a:bodyPr/>
          <a:lstStyle/>
          <a:p>
            <a:pPr eaLnBrk="1" hangingPunct="1"/>
            <a:r>
              <a:rPr lang="ar-SA" sz="7200" spc="-150" dirty="0" smtClean="0">
                <a:solidFill>
                  <a:srgbClr val="376092"/>
                </a:solidFill>
                <a:latin typeface="ae_AlMateen" pitchFamily="2" charset="-78"/>
                <a:cs typeface="ae_AlMateen" pitchFamily="2" charset="-78"/>
              </a:rPr>
              <a:t>عنوان المحاضرة    </a:t>
            </a:r>
            <a:endParaRPr lang="en-US" sz="6600"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indent="457200">
              <a:lnSpc>
                <a:spcPct val="115000"/>
              </a:lnSpc>
              <a:spcAft>
                <a:spcPts val="1000"/>
              </a:spcAft>
            </a:pPr>
            <a:r>
              <a:rPr lang="ar-SA" sz="2800" b="1" dirty="0" smtClean="0">
                <a:solidFill>
                  <a:srgbClr val="FF0000"/>
                </a:solidFill>
                <a:ea typeface="Calibri"/>
                <a:cs typeface="Arial"/>
              </a:rPr>
              <a:t>الفصل الثالث   </a:t>
            </a:r>
            <a:endParaRPr lang="en-US" sz="2800" b="1" dirty="0" smtClean="0">
              <a:solidFill>
                <a:srgbClr val="FF0000"/>
              </a:solidFill>
              <a:ea typeface="Calibri"/>
              <a:cs typeface="Arial"/>
            </a:endParaRPr>
          </a:p>
          <a:p>
            <a:pPr indent="457200">
              <a:lnSpc>
                <a:spcPct val="115000"/>
              </a:lnSpc>
              <a:spcAft>
                <a:spcPts val="1000"/>
              </a:spcAft>
            </a:pPr>
            <a:r>
              <a:rPr lang="ar-SA" sz="6000" b="1" dirty="0" smtClean="0">
                <a:solidFill>
                  <a:srgbClr val="FF0000"/>
                </a:solidFill>
                <a:ea typeface="Calibri"/>
                <a:cs typeface="Arial"/>
              </a:rPr>
              <a:t> المحاضرة العاشرة    </a:t>
            </a:r>
            <a:endParaRPr lang="en-US" sz="6000" b="1" dirty="0">
              <a:solidFill>
                <a:srgbClr val="FF0000"/>
              </a:solidFill>
              <a:ea typeface="Calibri"/>
              <a:cs typeface="Arial"/>
            </a:endParaRPr>
          </a:p>
        </p:txBody>
      </p:sp>
    </p:spTree>
    <p:extLst>
      <p:ext uri="{BB962C8B-B14F-4D97-AF65-F5344CB8AC3E}">
        <p14:creationId xmlns:p14="http://schemas.microsoft.com/office/powerpoint/2010/main" xmlns="" val="1569218850"/>
      </p:ext>
    </p:extLst>
  </p:cSld>
  <p:clrMapOvr>
    <a:masterClrMapping/>
  </p:clrMapOvr>
  <p:transition spd="slow">
    <p:push dir="u"/>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6439"/>
            <a:ext cx="9906000" cy="1417638"/>
          </a:xfrm>
          <a:solidFill>
            <a:srgbClr val="FFFF00"/>
          </a:solidFill>
        </p:spPr>
        <p:txBody>
          <a:bodyPr/>
          <a:lstStyle/>
          <a:p>
            <a:r>
              <a:rPr lang="ar-SA" dirty="0" smtClean="0">
                <a:solidFill>
                  <a:srgbClr val="FF0000"/>
                </a:solidFill>
              </a:rPr>
              <a:t>                         الفقر </a:t>
            </a:r>
            <a:br>
              <a:rPr lang="ar-SA" dirty="0" smtClean="0">
                <a:solidFill>
                  <a:srgbClr val="FF0000"/>
                </a:solidFill>
              </a:rPr>
            </a:br>
            <a:r>
              <a:rPr lang="ar-SA" dirty="0" smtClean="0">
                <a:solidFill>
                  <a:srgbClr val="FF0000"/>
                </a:solidFill>
              </a:rPr>
              <a:t>          وسبل مواجهته في الدول النامية </a:t>
            </a:r>
            <a:endParaRPr lang="ar-SA" dirty="0">
              <a:solidFill>
                <a:srgbClr val="FF0000"/>
              </a:solidFill>
            </a:endParaRPr>
          </a:p>
        </p:txBody>
      </p:sp>
      <p:sp>
        <p:nvSpPr>
          <p:cNvPr id="3" name="عنصر نائب للمحتوى 2"/>
          <p:cNvSpPr>
            <a:spLocks noGrp="1"/>
          </p:cNvSpPr>
          <p:nvPr>
            <p:ph idx="1"/>
          </p:nvPr>
        </p:nvSpPr>
        <p:spPr>
          <a:xfrm>
            <a:off x="0" y="1447800"/>
            <a:ext cx="9753600" cy="4678363"/>
          </a:xfrm>
        </p:spPr>
        <p:txBody>
          <a:bodyPr/>
          <a:lstStyle/>
          <a:p>
            <a:pPr lvl="0"/>
            <a:r>
              <a:rPr lang="en-US" sz="3600" b="1" dirty="0" smtClean="0">
                <a:ln w="10541" cmpd="sng">
                  <a:solidFill>
                    <a:srgbClr val="72A376">
                      <a:shade val="88000"/>
                      <a:satMod val="110000"/>
                    </a:srgbClr>
                  </a:solidFill>
                  <a:prstDash val="solid"/>
                </a:ln>
                <a:gradFill>
                  <a:gsLst>
                    <a:gs pos="0">
                      <a:srgbClr val="72A376">
                        <a:tint val="40000"/>
                        <a:satMod val="250000"/>
                      </a:srgbClr>
                    </a:gs>
                    <a:gs pos="9000">
                      <a:srgbClr val="72A376">
                        <a:tint val="52000"/>
                        <a:satMod val="300000"/>
                      </a:srgbClr>
                    </a:gs>
                    <a:gs pos="50000">
                      <a:srgbClr val="72A376">
                        <a:shade val="20000"/>
                        <a:satMod val="300000"/>
                      </a:srgbClr>
                    </a:gs>
                    <a:gs pos="79000">
                      <a:srgbClr val="72A376">
                        <a:tint val="52000"/>
                        <a:satMod val="300000"/>
                      </a:srgbClr>
                    </a:gs>
                    <a:gs pos="100000">
                      <a:srgbClr val="72A376">
                        <a:tint val="40000"/>
                        <a:satMod val="250000"/>
                      </a:srgbClr>
                    </a:gs>
                  </a:gsLst>
                  <a:lin ang="5400000"/>
                </a:gradFill>
              </a:rPr>
              <a:t>   &gt;&gt;&gt;&gt;&gt;</a:t>
            </a:r>
            <a:r>
              <a:rPr lang="ar-SA" sz="3600" b="1" dirty="0" smtClean="0">
                <a:ln w="10541" cmpd="sng">
                  <a:solidFill>
                    <a:srgbClr val="72A376">
                      <a:shade val="88000"/>
                      <a:satMod val="110000"/>
                    </a:srgbClr>
                  </a:solidFill>
                  <a:prstDash val="solid"/>
                </a:ln>
                <a:gradFill>
                  <a:gsLst>
                    <a:gs pos="0">
                      <a:srgbClr val="72A376">
                        <a:tint val="40000"/>
                        <a:satMod val="250000"/>
                      </a:srgbClr>
                    </a:gs>
                    <a:gs pos="9000">
                      <a:srgbClr val="72A376">
                        <a:tint val="52000"/>
                        <a:satMod val="300000"/>
                      </a:srgbClr>
                    </a:gs>
                    <a:gs pos="50000">
                      <a:srgbClr val="72A376">
                        <a:shade val="20000"/>
                        <a:satMod val="300000"/>
                      </a:srgbClr>
                    </a:gs>
                    <a:gs pos="79000">
                      <a:srgbClr val="72A376">
                        <a:tint val="52000"/>
                        <a:satMod val="300000"/>
                      </a:srgbClr>
                    </a:gs>
                    <a:gs pos="100000">
                      <a:srgbClr val="72A376">
                        <a:tint val="40000"/>
                        <a:satMod val="250000"/>
                      </a:srgbClr>
                    </a:gs>
                  </a:gsLst>
                  <a:lin ang="5400000"/>
                </a:gradFill>
              </a:rPr>
              <a:t>   تمهيد</a:t>
            </a:r>
            <a:endParaRPr lang="ar-SA" dirty="0" smtClean="0">
              <a:solidFill>
                <a:prstClr val="black"/>
              </a:solidFill>
            </a:endParaRPr>
          </a:p>
          <a:p>
            <a:r>
              <a:rPr lang="ar-SA" dirty="0" smtClean="0"/>
              <a:t>   الفقر يعتبر من اهم المشكلات الاجتماعية ,لأنه يؤثر في كثير من الناس  ,  وينتشر الفقر في العالم بأرقم تهدد جهود التنمية المحلية والعالمية  </a:t>
            </a:r>
          </a:p>
          <a:p>
            <a:r>
              <a:rPr lang="ar-SA" dirty="0" smtClean="0">
                <a:solidFill>
                  <a:srgbClr val="FF0000"/>
                </a:solidFill>
              </a:rPr>
              <a:t>مفهوم الفقر </a:t>
            </a:r>
            <a:r>
              <a:rPr lang="ar-SA" dirty="0" smtClean="0"/>
              <a:t>: حالة من الحرمان الكامل والمطلق , والذي ينجم عن سلسلة متصلة الحلقات من سوء التغذية والمرض وارتفاع معدلات الانجاب والبطالة والدخول المنخفضة.     </a:t>
            </a:r>
            <a:endParaRPr lang="ar-SA" dirty="0"/>
          </a:p>
        </p:txBody>
      </p:sp>
    </p:spTree>
    <p:extLst>
      <p:ext uri="{BB962C8B-B14F-4D97-AF65-F5344CB8AC3E}">
        <p14:creationId xmlns:p14="http://schemas.microsoft.com/office/powerpoint/2010/main" xmlns="" val="3825241168"/>
      </p:ext>
    </p:extLst>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410700" cy="1417638"/>
          </a:xfrm>
          <a:solidFill>
            <a:srgbClr val="FFFF00"/>
          </a:solidFill>
        </p:spPr>
        <p:txBody>
          <a:bodyPr/>
          <a:lstStyle/>
          <a:p>
            <a:r>
              <a:rPr lang="ar-SA" dirty="0" smtClean="0"/>
              <a:t>                 </a:t>
            </a:r>
            <a:r>
              <a:rPr lang="ar-SA" dirty="0" smtClean="0">
                <a:solidFill>
                  <a:srgbClr val="FF0000"/>
                </a:solidFill>
              </a:rPr>
              <a:t>مظاهر الفقر </a:t>
            </a:r>
            <a:endParaRPr lang="ar-SA" dirty="0">
              <a:solidFill>
                <a:srgbClr val="FF0000"/>
              </a:solidFill>
            </a:endParaRPr>
          </a:p>
        </p:txBody>
      </p:sp>
      <p:sp>
        <p:nvSpPr>
          <p:cNvPr id="3" name="عنصر نائب للمحتوى 2"/>
          <p:cNvSpPr>
            <a:spLocks noGrp="1"/>
          </p:cNvSpPr>
          <p:nvPr>
            <p:ph idx="1"/>
          </p:nvPr>
        </p:nvSpPr>
        <p:spPr>
          <a:xfrm>
            <a:off x="495300" y="1447800"/>
            <a:ext cx="9182100" cy="4678363"/>
          </a:xfrm>
        </p:spPr>
        <p:txBody>
          <a:bodyPr/>
          <a:lstStyle/>
          <a:p>
            <a:r>
              <a:rPr lang="ar-SA" dirty="0" smtClean="0">
                <a:solidFill>
                  <a:srgbClr val="FF0000"/>
                </a:solidFill>
              </a:rPr>
              <a:t>من اهم المظاهر للفقر يمكن ان ايجازها بالتالي  </a:t>
            </a:r>
            <a:r>
              <a:rPr lang="ar-SA" dirty="0" smtClean="0"/>
              <a:t>.</a:t>
            </a:r>
          </a:p>
          <a:p>
            <a:pPr marL="0" indent="0"/>
            <a:r>
              <a:rPr lang="ar-SA" dirty="0" smtClean="0"/>
              <a:t>تفشي البطالة </a:t>
            </a:r>
          </a:p>
          <a:p>
            <a:pPr marL="0" indent="0"/>
            <a:r>
              <a:rPr lang="ar-SA" dirty="0" smtClean="0"/>
              <a:t>انتشار الامراض وانخفاض المستوى الغذائي </a:t>
            </a:r>
          </a:p>
          <a:p>
            <a:pPr marL="0" indent="0"/>
            <a:r>
              <a:rPr lang="ar-SA" dirty="0" smtClean="0"/>
              <a:t>انتشار تشغيل الاحداث </a:t>
            </a:r>
          </a:p>
          <a:p>
            <a:pPr marL="0" indent="0"/>
            <a:r>
              <a:rPr lang="ar-SA" dirty="0" smtClean="0"/>
              <a:t>انتشار الامية </a:t>
            </a:r>
          </a:p>
          <a:p>
            <a:pPr marL="0" indent="0"/>
            <a:r>
              <a:rPr lang="ar-SA" dirty="0" smtClean="0"/>
              <a:t>انخفاض المستوى الصحي </a:t>
            </a:r>
          </a:p>
          <a:p>
            <a:pPr marL="0" indent="0"/>
            <a:r>
              <a:rPr lang="ar-SA" dirty="0" smtClean="0"/>
              <a:t>ارتفاع المواليد </a:t>
            </a:r>
          </a:p>
          <a:p>
            <a:pPr marL="0" indent="0"/>
            <a:r>
              <a:rPr lang="ar-SA" dirty="0" smtClean="0"/>
              <a:t>انتشار الجريمة </a:t>
            </a:r>
          </a:p>
          <a:p>
            <a:pPr marL="0" indent="0"/>
            <a:r>
              <a:rPr lang="ar-SA" dirty="0" smtClean="0"/>
              <a:t> </a:t>
            </a:r>
          </a:p>
          <a:p>
            <a:pPr marL="457200" indent="-457200">
              <a:buFontTx/>
              <a:buChar char="-"/>
            </a:pPr>
            <a:endParaRPr lang="ar-SA" dirty="0"/>
          </a:p>
        </p:txBody>
      </p:sp>
    </p:spTree>
    <p:extLst>
      <p:ext uri="{BB962C8B-B14F-4D97-AF65-F5344CB8AC3E}">
        <p14:creationId xmlns:p14="http://schemas.microsoft.com/office/powerpoint/2010/main" xmlns="" val="942266276"/>
      </p:ext>
    </p:extLst>
  </p:cSld>
  <p:clrMapOvr>
    <a:masterClrMapping/>
  </p:clrMapOvr>
  <p:transition spd="slow">
    <p:cover/>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417638"/>
          </a:xfrm>
          <a:solidFill>
            <a:srgbClr val="FFFF00"/>
          </a:solidFill>
        </p:spPr>
        <p:txBody>
          <a:bodyPr/>
          <a:lstStyle/>
          <a:p>
            <a:r>
              <a:rPr lang="ar-SA" dirty="0" smtClean="0"/>
              <a:t>                     </a:t>
            </a:r>
            <a:r>
              <a:rPr lang="ar-SA" dirty="0" smtClean="0">
                <a:solidFill>
                  <a:srgbClr val="FF0000"/>
                </a:solidFill>
              </a:rPr>
              <a:t>أسباب الفقر </a:t>
            </a:r>
            <a:endParaRPr lang="ar-SA" dirty="0">
              <a:solidFill>
                <a:srgbClr val="FF0000"/>
              </a:solidFill>
            </a:endParaRPr>
          </a:p>
        </p:txBody>
      </p:sp>
      <p:sp>
        <p:nvSpPr>
          <p:cNvPr id="3" name="عنصر نائب للمحتوى 2"/>
          <p:cNvSpPr>
            <a:spLocks noGrp="1"/>
          </p:cNvSpPr>
          <p:nvPr>
            <p:ph idx="1"/>
          </p:nvPr>
        </p:nvSpPr>
        <p:spPr>
          <a:xfrm>
            <a:off x="0" y="1295400"/>
            <a:ext cx="9906000" cy="5105400"/>
          </a:xfrm>
        </p:spPr>
        <p:txBody>
          <a:bodyPr/>
          <a:lstStyle/>
          <a:p>
            <a:r>
              <a:rPr lang="ar-SA" dirty="0" smtClean="0"/>
              <a:t> </a:t>
            </a:r>
            <a:r>
              <a:rPr lang="ar-SA" dirty="0" smtClean="0">
                <a:solidFill>
                  <a:srgbClr val="FF0000"/>
                </a:solidFill>
              </a:rPr>
              <a:t>أسباب ذاتية : </a:t>
            </a:r>
            <a:r>
              <a:rPr lang="ar-SA" dirty="0" smtClean="0"/>
              <a:t>متعلقة بالفقير نفسة كالميل الى الكسل </a:t>
            </a:r>
          </a:p>
          <a:p>
            <a:r>
              <a:rPr lang="ar-SA" dirty="0" smtClean="0">
                <a:solidFill>
                  <a:srgbClr val="FF0000"/>
                </a:solidFill>
              </a:rPr>
              <a:t> أسباب الثقافة السائدة للفقر </a:t>
            </a:r>
            <a:r>
              <a:rPr lang="ar-SA" dirty="0" smtClean="0"/>
              <a:t>: وهي ثقافة تخلق نفسها بنفسها من جيل الى جيل </a:t>
            </a:r>
          </a:p>
          <a:p>
            <a:r>
              <a:rPr lang="ar-SA" dirty="0" smtClean="0">
                <a:solidFill>
                  <a:srgbClr val="FF0000"/>
                </a:solidFill>
              </a:rPr>
              <a:t>السياسية الاقتصادية للدولة .</a:t>
            </a:r>
          </a:p>
          <a:p>
            <a:r>
              <a:rPr lang="ar-SA" dirty="0" smtClean="0">
                <a:solidFill>
                  <a:srgbClr val="FF0000"/>
                </a:solidFill>
              </a:rPr>
              <a:t>أساليب التخطيط المتخلفة في الدول النامية </a:t>
            </a:r>
          </a:p>
          <a:p>
            <a:r>
              <a:rPr lang="ar-SA" dirty="0" smtClean="0">
                <a:solidFill>
                  <a:srgbClr val="FF0000"/>
                </a:solidFill>
              </a:rPr>
              <a:t>فشل عمليات التنمية المتبعة في القضاء على البطالة والفقر </a:t>
            </a:r>
          </a:p>
          <a:p>
            <a:r>
              <a:rPr lang="ar-SA" dirty="0" smtClean="0">
                <a:solidFill>
                  <a:srgbClr val="FF0000"/>
                </a:solidFill>
              </a:rPr>
              <a:t>عدم مراعاة العدالة في توزيع الدخل </a:t>
            </a:r>
          </a:p>
          <a:p>
            <a:r>
              <a:rPr lang="ar-SA" dirty="0" smtClean="0">
                <a:solidFill>
                  <a:srgbClr val="FF0000"/>
                </a:solidFill>
              </a:rPr>
              <a:t>ضعف أساليب التكامل الاجتماعي </a:t>
            </a:r>
          </a:p>
          <a:p>
            <a:r>
              <a:rPr lang="ar-SA" dirty="0" smtClean="0">
                <a:solidFill>
                  <a:srgbClr val="FF0000"/>
                </a:solidFill>
              </a:rPr>
              <a:t>المصاحبات الملازمة للفقر . الجهل المرض الجوع  كثرة المواليد </a:t>
            </a:r>
            <a:endParaRPr lang="ar-SA" dirty="0">
              <a:solidFill>
                <a:srgbClr val="FF0000"/>
              </a:solidFill>
            </a:endParaRPr>
          </a:p>
        </p:txBody>
      </p:sp>
    </p:spTree>
    <p:extLst>
      <p:ext uri="{BB962C8B-B14F-4D97-AF65-F5344CB8AC3E}">
        <p14:creationId xmlns:p14="http://schemas.microsoft.com/office/powerpoint/2010/main" xmlns="" val="417469239"/>
      </p:ext>
    </p:extLst>
  </p:cSld>
  <p:clrMapOvr>
    <a:masterClrMapping/>
  </p:clrMapOvr>
  <p:transition spd="slow">
    <p:cover/>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371601"/>
          </a:xfrm>
          <a:solidFill>
            <a:srgbClr val="FFFF00"/>
          </a:solidFill>
        </p:spPr>
        <p:txBody>
          <a:bodyPr/>
          <a:lstStyle/>
          <a:p>
            <a:r>
              <a:rPr lang="ar-SA" dirty="0" smtClean="0"/>
              <a:t>               </a:t>
            </a:r>
            <a:r>
              <a:rPr lang="ar-SA" dirty="0" smtClean="0">
                <a:solidFill>
                  <a:srgbClr val="FF0000"/>
                </a:solidFill>
              </a:rPr>
              <a:t>الاثار المترتبة على الفقر</a:t>
            </a:r>
            <a:endParaRPr lang="ar-SA" dirty="0">
              <a:solidFill>
                <a:srgbClr val="FF0000"/>
              </a:solidFill>
            </a:endParaRPr>
          </a:p>
        </p:txBody>
      </p:sp>
      <p:sp>
        <p:nvSpPr>
          <p:cNvPr id="3" name="عنصر نائب للمحتوى 2"/>
          <p:cNvSpPr>
            <a:spLocks noGrp="1"/>
          </p:cNvSpPr>
          <p:nvPr>
            <p:ph idx="1"/>
          </p:nvPr>
        </p:nvSpPr>
        <p:spPr>
          <a:xfrm>
            <a:off x="228600" y="1447800"/>
            <a:ext cx="9525000" cy="4678363"/>
          </a:xfrm>
        </p:spPr>
        <p:txBody>
          <a:bodyPr/>
          <a:lstStyle/>
          <a:p>
            <a:r>
              <a:rPr lang="ar-SA" dirty="0" smtClean="0"/>
              <a:t>ارتباط الكثير من الامراض بالبيئات الفقيرة </a:t>
            </a:r>
          </a:p>
          <a:p>
            <a:r>
              <a:rPr lang="ar-SA" dirty="0" smtClean="0"/>
              <a:t>يرتبط ارتفاع نسبة المواليد </a:t>
            </a:r>
          </a:p>
          <a:p>
            <a:r>
              <a:rPr lang="ar-SA" dirty="0" smtClean="0"/>
              <a:t>ذو  علاقة سببية مباشرة بارتفاع معدل بالجريمة </a:t>
            </a:r>
          </a:p>
          <a:p>
            <a:r>
              <a:rPr lang="ar-SA" dirty="0" smtClean="0"/>
              <a:t>يرتبط مباشرة بارتفاع نسبة البطالة </a:t>
            </a:r>
          </a:p>
          <a:p>
            <a:r>
              <a:rPr lang="ar-SA" dirty="0" smtClean="0"/>
              <a:t>علاقة مباشرة بالأمية والجهل وسيطر سياسية التواكل </a:t>
            </a:r>
            <a:endParaRPr lang="ar-SA" dirty="0"/>
          </a:p>
        </p:txBody>
      </p:sp>
    </p:spTree>
    <p:extLst>
      <p:ext uri="{BB962C8B-B14F-4D97-AF65-F5344CB8AC3E}">
        <p14:creationId xmlns:p14="http://schemas.microsoft.com/office/powerpoint/2010/main" xmlns="" val="1758271087"/>
      </p:ext>
    </p:extLst>
  </p:cSld>
  <p:clrMapOvr>
    <a:masterClrMapping/>
  </p:clrMapOvr>
  <p:transition spd="slow">
    <p:cover/>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xmlns="" val="1109308016"/>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solidFill>
                  <a:prstClr val="white"/>
                </a:solidFill>
                <a:cs typeface="Arial" pitchFamily="34" charset="0"/>
              </a:rPr>
              <a:pPr/>
              <a:t>79</a:t>
            </a:fld>
            <a:endParaRPr lang="en-US" dirty="0" smtClean="0">
              <a:solidFill>
                <a:prstClr val="white"/>
              </a:solidFill>
              <a:cs typeface="Arial" pitchFamily="34" charset="0"/>
            </a:endParaRPr>
          </a:p>
        </p:txBody>
      </p:sp>
      <p:sp>
        <p:nvSpPr>
          <p:cNvPr id="6146" name="Title 4"/>
          <p:cNvSpPr>
            <a:spLocks noGrp="1"/>
          </p:cNvSpPr>
          <p:nvPr>
            <p:ph type="ctrTitle"/>
          </p:nvPr>
        </p:nvSpPr>
        <p:spPr>
          <a:xfrm>
            <a:off x="762000" y="2362200"/>
            <a:ext cx="8420100" cy="1241425"/>
          </a:xfrm>
        </p:spPr>
        <p:txBody>
          <a:bodyPr/>
          <a:lstStyle/>
          <a:p>
            <a:pPr eaLnBrk="1" hangingPunct="1"/>
            <a:r>
              <a:rPr lang="ar-SA" sz="7200" spc="-150" dirty="0" smtClean="0">
                <a:solidFill>
                  <a:srgbClr val="376092"/>
                </a:solidFill>
                <a:latin typeface="ae_AlMateen" pitchFamily="2" charset="-78"/>
                <a:cs typeface="ae_AlMateen" pitchFamily="2" charset="-78"/>
              </a:rPr>
              <a:t>عنوان المحاضرة    </a:t>
            </a:r>
            <a:endParaRPr lang="en-US" sz="6600"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indent="457200">
              <a:lnSpc>
                <a:spcPct val="115000"/>
              </a:lnSpc>
              <a:spcAft>
                <a:spcPts val="1000"/>
              </a:spcAft>
            </a:pPr>
            <a:r>
              <a:rPr lang="ar-SA" sz="2800" b="1" dirty="0" smtClean="0">
                <a:solidFill>
                  <a:srgbClr val="FF0000"/>
                </a:solidFill>
                <a:ea typeface="Calibri"/>
                <a:cs typeface="Arial"/>
              </a:rPr>
              <a:t>الفصل الثالث  </a:t>
            </a:r>
            <a:endParaRPr lang="en-US" sz="2800" b="1" dirty="0" smtClean="0">
              <a:solidFill>
                <a:srgbClr val="FF0000"/>
              </a:solidFill>
              <a:ea typeface="Calibri"/>
              <a:cs typeface="Arial"/>
            </a:endParaRPr>
          </a:p>
          <a:p>
            <a:pPr indent="457200">
              <a:lnSpc>
                <a:spcPct val="115000"/>
              </a:lnSpc>
              <a:spcAft>
                <a:spcPts val="1000"/>
              </a:spcAft>
            </a:pPr>
            <a:r>
              <a:rPr lang="ar-SA" sz="6000" b="1" dirty="0" smtClean="0">
                <a:solidFill>
                  <a:srgbClr val="FF0000"/>
                </a:solidFill>
                <a:ea typeface="Calibri"/>
                <a:cs typeface="Arial"/>
              </a:rPr>
              <a:t> المحاضرة الحادي عشر    </a:t>
            </a:r>
            <a:endParaRPr lang="en-US" sz="6000" b="1" dirty="0">
              <a:solidFill>
                <a:srgbClr val="FF0000"/>
              </a:solidFill>
              <a:ea typeface="Calibri"/>
              <a:cs typeface="Arial"/>
            </a:endParaRPr>
          </a:p>
        </p:txBody>
      </p:sp>
    </p:spTree>
    <p:extLst>
      <p:ext uri="{BB962C8B-B14F-4D97-AF65-F5344CB8AC3E}">
        <p14:creationId xmlns:p14="http://schemas.microsoft.com/office/powerpoint/2010/main" xmlns="" val="1569218850"/>
      </p:ext>
    </p:extLst>
  </p:cSld>
  <p:clrMapOvr>
    <a:masterClrMapping/>
  </p:clrMapOvr>
  <p:transition spd="slow">
    <p:push dir="u"/>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417638"/>
          </a:xfrm>
          <a:solidFill>
            <a:srgbClr val="FFFF00"/>
          </a:solidFill>
        </p:spPr>
        <p:txBody>
          <a:bodyPr/>
          <a:lstStyle/>
          <a:p>
            <a:r>
              <a:rPr lang="ar-SA" dirty="0" smtClean="0">
                <a:solidFill>
                  <a:srgbClr val="FF0000"/>
                </a:solidFill>
              </a:rPr>
              <a:t>                 كيفييه مواجهة الفقر    </a:t>
            </a:r>
            <a:endParaRPr lang="ar-SA" dirty="0">
              <a:solidFill>
                <a:srgbClr val="FF0000"/>
              </a:solidFill>
            </a:endParaRPr>
          </a:p>
        </p:txBody>
      </p:sp>
      <p:sp>
        <p:nvSpPr>
          <p:cNvPr id="3" name="عنصر نائب للمحتوى 2"/>
          <p:cNvSpPr>
            <a:spLocks noGrp="1"/>
          </p:cNvSpPr>
          <p:nvPr>
            <p:ph idx="1"/>
          </p:nvPr>
        </p:nvSpPr>
        <p:spPr>
          <a:xfrm>
            <a:off x="-457200" y="1371600"/>
            <a:ext cx="10363200" cy="4830763"/>
          </a:xfrm>
        </p:spPr>
        <p:txBody>
          <a:bodyPr/>
          <a:lstStyle/>
          <a:p>
            <a:r>
              <a:rPr lang="ar-SA" dirty="0" smtClean="0"/>
              <a:t> </a:t>
            </a:r>
            <a:r>
              <a:rPr lang="ar-SA" dirty="0" smtClean="0">
                <a:solidFill>
                  <a:srgbClr val="FF0000"/>
                </a:solidFill>
              </a:rPr>
              <a:t>* ضرورة حرص الدولة على توفير فرص عمل للفقراء </a:t>
            </a:r>
          </a:p>
          <a:p>
            <a:r>
              <a:rPr lang="ar-SA" dirty="0" smtClean="0">
                <a:solidFill>
                  <a:srgbClr val="FF0000"/>
                </a:solidFill>
              </a:rPr>
              <a:t>* التوسع فيلا مجال القروض للشباب الفقيرة لإقامة مشروعات</a:t>
            </a:r>
          </a:p>
          <a:p>
            <a:r>
              <a:rPr lang="ar-SA" dirty="0" smtClean="0">
                <a:solidFill>
                  <a:srgbClr val="FF0000"/>
                </a:solidFill>
              </a:rPr>
              <a:t>* توجيه الجهود لتوفير فرص عمل للمرأة المعيلة </a:t>
            </a:r>
          </a:p>
          <a:p>
            <a:r>
              <a:rPr lang="ar-SA" dirty="0" smtClean="0">
                <a:solidFill>
                  <a:srgbClr val="FF0000"/>
                </a:solidFill>
              </a:rPr>
              <a:t>* توعية الرعاية والاهتمام لتحسين الخدمات والمرافق والرعية الصحية </a:t>
            </a:r>
          </a:p>
          <a:p>
            <a:r>
              <a:rPr lang="ar-SA" dirty="0" smtClean="0">
                <a:solidFill>
                  <a:srgbClr val="FF0000"/>
                </a:solidFill>
              </a:rPr>
              <a:t>* تشجيع القطاع الخاص والجمعيات لتوفير فرص عمل </a:t>
            </a:r>
          </a:p>
          <a:p>
            <a:r>
              <a:rPr lang="ar-SA" dirty="0" smtClean="0">
                <a:solidFill>
                  <a:srgbClr val="FF0000"/>
                </a:solidFill>
              </a:rPr>
              <a:t>* التوسع في عقد الاتفاقيات الدولية لدعم المشاريع التنموية </a:t>
            </a:r>
          </a:p>
          <a:p>
            <a:r>
              <a:rPr lang="ar-SA" dirty="0" smtClean="0">
                <a:solidFill>
                  <a:srgbClr val="FF0000"/>
                </a:solidFill>
              </a:rPr>
              <a:t>* التوسع في معاشات الضمان الاجتماعي</a:t>
            </a:r>
            <a:r>
              <a:rPr lang="ar-SA" dirty="0" smtClean="0"/>
              <a:t> </a:t>
            </a:r>
          </a:p>
          <a:p>
            <a:r>
              <a:rPr lang="ar-SA" dirty="0" smtClean="0"/>
              <a:t> </a:t>
            </a:r>
            <a:endParaRPr lang="ar-SA" dirty="0"/>
          </a:p>
        </p:txBody>
      </p:sp>
    </p:spTree>
    <p:extLst>
      <p:ext uri="{BB962C8B-B14F-4D97-AF65-F5344CB8AC3E}">
        <p14:creationId xmlns:p14="http://schemas.microsoft.com/office/powerpoint/2010/main" xmlns="" val="3133853262"/>
      </p:ext>
    </p:extLst>
  </p:cSld>
  <p:clrMapOvr>
    <a:masterClrMapping/>
  </p:clrMapOvr>
  <mc:AlternateContent xmlns:mc="http://schemas.openxmlformats.org/markup-compatibility/2006">
    <mc:Choice xmlns:p14="http://schemas.microsoft.com/office/powerpoint/2010/main" xmlns="" Requires="p14">
      <p:transition spd="slow" p14:dur="2500">
        <p:checker/>
      </p:transition>
    </mc:Choice>
    <mc:Fallback>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solidFill>
                  <a:prstClr val="white"/>
                </a:solidFill>
                <a:cs typeface="Arial" pitchFamily="34" charset="0"/>
              </a:rPr>
              <a:pPr/>
              <a:t>81</a:t>
            </a:fld>
            <a:endParaRPr lang="en-US" dirty="0" smtClean="0">
              <a:solidFill>
                <a:prstClr val="white"/>
              </a:solidFill>
              <a:cs typeface="Arial" pitchFamily="34" charset="0"/>
            </a:endParaRPr>
          </a:p>
        </p:txBody>
      </p:sp>
      <p:sp>
        <p:nvSpPr>
          <p:cNvPr id="6146" name="Title 4"/>
          <p:cNvSpPr>
            <a:spLocks noGrp="1"/>
          </p:cNvSpPr>
          <p:nvPr>
            <p:ph type="ctrTitle"/>
          </p:nvPr>
        </p:nvSpPr>
        <p:spPr>
          <a:xfrm>
            <a:off x="762000" y="2362200"/>
            <a:ext cx="8420100" cy="1241425"/>
          </a:xfrm>
        </p:spPr>
        <p:txBody>
          <a:bodyPr/>
          <a:lstStyle/>
          <a:p>
            <a:pPr eaLnBrk="1" hangingPunct="1"/>
            <a:r>
              <a:rPr lang="ar-SA" sz="7200" spc="-150" dirty="0" smtClean="0">
                <a:solidFill>
                  <a:srgbClr val="376092"/>
                </a:solidFill>
                <a:latin typeface="ae_AlMateen" pitchFamily="2" charset="-78"/>
                <a:cs typeface="ae_AlMateen" pitchFamily="2" charset="-78"/>
              </a:rPr>
              <a:t>عنوان المحاضرة    </a:t>
            </a:r>
            <a:endParaRPr lang="en-US" sz="6600"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indent="457200">
              <a:lnSpc>
                <a:spcPct val="115000"/>
              </a:lnSpc>
              <a:spcAft>
                <a:spcPts val="1000"/>
              </a:spcAft>
            </a:pPr>
            <a:r>
              <a:rPr lang="ar-SA" sz="2800" b="1" dirty="0" smtClean="0">
                <a:solidFill>
                  <a:srgbClr val="FF0000"/>
                </a:solidFill>
                <a:ea typeface="Calibri"/>
                <a:cs typeface="Arial"/>
              </a:rPr>
              <a:t>الفصل الرابع   </a:t>
            </a:r>
            <a:endParaRPr lang="en-US" sz="2800" b="1" dirty="0" smtClean="0">
              <a:solidFill>
                <a:srgbClr val="FF0000"/>
              </a:solidFill>
              <a:ea typeface="Calibri"/>
              <a:cs typeface="Arial"/>
            </a:endParaRPr>
          </a:p>
          <a:p>
            <a:pPr indent="457200">
              <a:lnSpc>
                <a:spcPct val="115000"/>
              </a:lnSpc>
              <a:spcAft>
                <a:spcPts val="1000"/>
              </a:spcAft>
            </a:pPr>
            <a:r>
              <a:rPr lang="ar-SA" sz="6000" b="1" dirty="0" smtClean="0">
                <a:solidFill>
                  <a:srgbClr val="FF0000"/>
                </a:solidFill>
                <a:ea typeface="Calibri"/>
                <a:cs typeface="Arial"/>
              </a:rPr>
              <a:t> المحاضرة الثاني عشر    </a:t>
            </a:r>
            <a:endParaRPr lang="en-US" sz="6000" b="1" dirty="0">
              <a:solidFill>
                <a:srgbClr val="FF0000"/>
              </a:solidFill>
              <a:ea typeface="Calibri"/>
              <a:cs typeface="Arial"/>
            </a:endParaRPr>
          </a:p>
        </p:txBody>
      </p:sp>
    </p:spTree>
    <p:extLst>
      <p:ext uri="{BB962C8B-B14F-4D97-AF65-F5344CB8AC3E}">
        <p14:creationId xmlns:p14="http://schemas.microsoft.com/office/powerpoint/2010/main" xmlns="" val="4246433327"/>
      </p:ext>
    </p:extLst>
  </p:cSld>
  <p:clrMapOvr>
    <a:masterClrMapping/>
  </p:clrMapOvr>
  <p:transition spd="slow">
    <p:push dir="u"/>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371600"/>
          </a:xfrm>
          <a:solidFill>
            <a:srgbClr val="FFFF00"/>
          </a:solidFill>
        </p:spPr>
        <p:txBody>
          <a:bodyPr/>
          <a:lstStyle/>
          <a:p>
            <a:r>
              <a:rPr lang="ar-SA" dirty="0" smtClean="0">
                <a:solidFill>
                  <a:srgbClr val="FF0000"/>
                </a:solidFill>
              </a:rPr>
              <a:t>          الجريمة بين التنظير  والتحليل  </a:t>
            </a:r>
            <a:endParaRPr lang="ar-SA" dirty="0">
              <a:solidFill>
                <a:srgbClr val="FF0000"/>
              </a:solidFill>
            </a:endParaRPr>
          </a:p>
        </p:txBody>
      </p:sp>
      <p:sp>
        <p:nvSpPr>
          <p:cNvPr id="3" name="عنصر نائب للمحتوى 2"/>
          <p:cNvSpPr>
            <a:spLocks noGrp="1"/>
          </p:cNvSpPr>
          <p:nvPr>
            <p:ph idx="1"/>
          </p:nvPr>
        </p:nvSpPr>
        <p:spPr>
          <a:xfrm>
            <a:off x="457200" y="1524000"/>
            <a:ext cx="8915400" cy="4525963"/>
          </a:xfrm>
        </p:spPr>
        <p:txBody>
          <a:bodyPr/>
          <a:lstStyle/>
          <a:p>
            <a:r>
              <a:rPr lang="ar-SA" dirty="0" smtClean="0"/>
              <a:t>المفاهيم المتصلة بالجريمة </a:t>
            </a:r>
            <a:endParaRPr lang="en-US" dirty="0" smtClean="0"/>
          </a:p>
          <a:p>
            <a:r>
              <a:rPr lang="ar-SA" dirty="0" smtClean="0">
                <a:solidFill>
                  <a:srgbClr val="FF0000"/>
                </a:solidFill>
              </a:rPr>
              <a:t>الجريمة : </a:t>
            </a:r>
            <a:r>
              <a:rPr lang="ar-SA" dirty="0" smtClean="0"/>
              <a:t>هي سلوك اجرامي انساني منحرف يمثل اعتداء على حق او مصلحة من الحقوق او المصالح التي يحميها الشرع والقانون </a:t>
            </a:r>
          </a:p>
          <a:p>
            <a:r>
              <a:rPr lang="ar-SA" dirty="0" smtClean="0">
                <a:solidFill>
                  <a:srgbClr val="FF0000"/>
                </a:solidFill>
              </a:rPr>
              <a:t>الانحراف </a:t>
            </a:r>
            <a:r>
              <a:rPr lang="ar-SA" dirty="0" smtClean="0"/>
              <a:t>: هو كل خروج عن أنماط السلوك الاجتماعي المألوف </a:t>
            </a:r>
            <a:endParaRPr lang="en-US" dirty="0" smtClean="0"/>
          </a:p>
          <a:p>
            <a:r>
              <a:rPr lang="ar-SA" dirty="0" smtClean="0"/>
              <a:t>والمتعارف علية في مجتمع ما وان لم يرد نصه بعقوبة معينة </a:t>
            </a:r>
          </a:p>
          <a:p>
            <a:r>
              <a:rPr lang="ar-SA" dirty="0" smtClean="0">
                <a:solidFill>
                  <a:srgbClr val="FF0000"/>
                </a:solidFill>
              </a:rPr>
              <a:t>السلوك الاجرامي </a:t>
            </a:r>
            <a:r>
              <a:rPr lang="ar-SA" dirty="0" smtClean="0"/>
              <a:t>: أي سلوك مخالف لسلوك المجتمع وموجة ضد المصلحة العامة , او أي شكل من اشكال مخالفة المعايير الأخلاقية التي يخالف عليها القانون .</a:t>
            </a:r>
            <a:endParaRPr lang="ar-SA" dirty="0"/>
          </a:p>
        </p:txBody>
      </p:sp>
    </p:spTree>
    <p:extLst>
      <p:ext uri="{BB962C8B-B14F-4D97-AF65-F5344CB8AC3E}">
        <p14:creationId xmlns:p14="http://schemas.microsoft.com/office/powerpoint/2010/main" xmlns="" val="2500349442"/>
      </p:ext>
    </p:extLst>
  </p:cSld>
  <p:clrMapOvr>
    <a:masterClrMapping/>
  </p:clrMapOvr>
  <mc:AlternateContent xmlns:mc="http://schemas.openxmlformats.org/markup-compatibility/2006">
    <mc:Choice xmlns:p14="http://schemas.microsoft.com/office/powerpoint/2010/main" xmlns=""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80">
                                          <p:stCondLst>
                                            <p:cond delay="0"/>
                                          </p:stCondLst>
                                        </p:cTn>
                                        <p:tgtEl>
                                          <p:spTgt spid="3">
                                            <p:txEl>
                                              <p:pRg st="1" end="1"/>
                                            </p:txEl>
                                          </p:spTgt>
                                        </p:tgtEl>
                                      </p:cBhvr>
                                    </p:animEffect>
                                    <p:anim calcmode="lin" valueType="num">
                                      <p:cBhvr>
                                        <p:cTn id="8"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1" end="1"/>
                                            </p:txEl>
                                          </p:spTgt>
                                        </p:tgtEl>
                                      </p:cBhvr>
                                      <p:to x="100000" y="60000"/>
                                    </p:animScale>
                                    <p:animScale>
                                      <p:cBhvr>
                                        <p:cTn id="14" dur="166" decel="50000">
                                          <p:stCondLst>
                                            <p:cond delay="676"/>
                                          </p:stCondLst>
                                        </p:cTn>
                                        <p:tgtEl>
                                          <p:spTgt spid="3">
                                            <p:txEl>
                                              <p:pRg st="1" end="1"/>
                                            </p:txEl>
                                          </p:spTgt>
                                        </p:tgtEl>
                                      </p:cBhvr>
                                      <p:to x="100000" y="100000"/>
                                    </p:animScale>
                                    <p:animScale>
                                      <p:cBhvr>
                                        <p:cTn id="15" dur="26">
                                          <p:stCondLst>
                                            <p:cond delay="1312"/>
                                          </p:stCondLst>
                                        </p:cTn>
                                        <p:tgtEl>
                                          <p:spTgt spid="3">
                                            <p:txEl>
                                              <p:pRg st="1" end="1"/>
                                            </p:txEl>
                                          </p:spTgt>
                                        </p:tgtEl>
                                      </p:cBhvr>
                                      <p:to x="100000" y="80000"/>
                                    </p:animScale>
                                    <p:animScale>
                                      <p:cBhvr>
                                        <p:cTn id="16" dur="166" decel="50000">
                                          <p:stCondLst>
                                            <p:cond delay="1338"/>
                                          </p:stCondLst>
                                        </p:cTn>
                                        <p:tgtEl>
                                          <p:spTgt spid="3">
                                            <p:txEl>
                                              <p:pRg st="1" end="1"/>
                                            </p:txEl>
                                          </p:spTgt>
                                        </p:tgtEl>
                                      </p:cBhvr>
                                      <p:to x="100000" y="100000"/>
                                    </p:animScale>
                                    <p:animScale>
                                      <p:cBhvr>
                                        <p:cTn id="17" dur="26">
                                          <p:stCondLst>
                                            <p:cond delay="1642"/>
                                          </p:stCondLst>
                                        </p:cTn>
                                        <p:tgtEl>
                                          <p:spTgt spid="3">
                                            <p:txEl>
                                              <p:pRg st="1" end="1"/>
                                            </p:txEl>
                                          </p:spTgt>
                                        </p:tgtEl>
                                      </p:cBhvr>
                                      <p:to x="100000" y="90000"/>
                                    </p:animScale>
                                    <p:animScale>
                                      <p:cBhvr>
                                        <p:cTn id="18" dur="166" decel="50000">
                                          <p:stCondLst>
                                            <p:cond delay="1668"/>
                                          </p:stCondLst>
                                        </p:cTn>
                                        <p:tgtEl>
                                          <p:spTgt spid="3">
                                            <p:txEl>
                                              <p:pRg st="1" end="1"/>
                                            </p:txEl>
                                          </p:spTgt>
                                        </p:tgtEl>
                                      </p:cBhvr>
                                      <p:to x="100000" y="100000"/>
                                    </p:animScale>
                                    <p:animScale>
                                      <p:cBhvr>
                                        <p:cTn id="19" dur="26">
                                          <p:stCondLst>
                                            <p:cond delay="1808"/>
                                          </p:stCondLst>
                                        </p:cTn>
                                        <p:tgtEl>
                                          <p:spTgt spid="3">
                                            <p:txEl>
                                              <p:pRg st="1" end="1"/>
                                            </p:txEl>
                                          </p:spTgt>
                                        </p:tgtEl>
                                      </p:cBhvr>
                                      <p:to x="100000" y="95000"/>
                                    </p:animScale>
                                    <p:animScale>
                                      <p:cBhvr>
                                        <p:cTn id="20" dur="166" decel="50000">
                                          <p:stCondLst>
                                            <p:cond delay="1834"/>
                                          </p:stCondLst>
                                        </p:cTn>
                                        <p:tgtEl>
                                          <p:spTgt spid="3">
                                            <p:txEl>
                                              <p:pRg st="1" end="1"/>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wipe(down)">
                                      <p:cBhvr>
                                        <p:cTn id="25" dur="580">
                                          <p:stCondLst>
                                            <p:cond delay="0"/>
                                          </p:stCondLst>
                                        </p:cTn>
                                        <p:tgtEl>
                                          <p:spTgt spid="3">
                                            <p:txEl>
                                              <p:pRg st="2" end="2"/>
                                            </p:txEl>
                                          </p:spTgt>
                                        </p:tgtEl>
                                      </p:cBhvr>
                                    </p:animEffect>
                                    <p:anim calcmode="lin" valueType="num">
                                      <p:cBhvr>
                                        <p:cTn id="26"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2" end="2"/>
                                            </p:txEl>
                                          </p:spTgt>
                                        </p:tgtEl>
                                      </p:cBhvr>
                                      <p:to x="100000" y="60000"/>
                                    </p:animScale>
                                    <p:animScale>
                                      <p:cBhvr>
                                        <p:cTn id="32" dur="166" decel="50000">
                                          <p:stCondLst>
                                            <p:cond delay="676"/>
                                          </p:stCondLst>
                                        </p:cTn>
                                        <p:tgtEl>
                                          <p:spTgt spid="3">
                                            <p:txEl>
                                              <p:pRg st="2" end="2"/>
                                            </p:txEl>
                                          </p:spTgt>
                                        </p:tgtEl>
                                      </p:cBhvr>
                                      <p:to x="100000" y="100000"/>
                                    </p:animScale>
                                    <p:animScale>
                                      <p:cBhvr>
                                        <p:cTn id="33" dur="26">
                                          <p:stCondLst>
                                            <p:cond delay="1312"/>
                                          </p:stCondLst>
                                        </p:cTn>
                                        <p:tgtEl>
                                          <p:spTgt spid="3">
                                            <p:txEl>
                                              <p:pRg st="2" end="2"/>
                                            </p:txEl>
                                          </p:spTgt>
                                        </p:tgtEl>
                                      </p:cBhvr>
                                      <p:to x="100000" y="80000"/>
                                    </p:animScale>
                                    <p:animScale>
                                      <p:cBhvr>
                                        <p:cTn id="34" dur="166" decel="50000">
                                          <p:stCondLst>
                                            <p:cond delay="1338"/>
                                          </p:stCondLst>
                                        </p:cTn>
                                        <p:tgtEl>
                                          <p:spTgt spid="3">
                                            <p:txEl>
                                              <p:pRg st="2" end="2"/>
                                            </p:txEl>
                                          </p:spTgt>
                                        </p:tgtEl>
                                      </p:cBhvr>
                                      <p:to x="100000" y="100000"/>
                                    </p:animScale>
                                    <p:animScale>
                                      <p:cBhvr>
                                        <p:cTn id="35" dur="26">
                                          <p:stCondLst>
                                            <p:cond delay="1642"/>
                                          </p:stCondLst>
                                        </p:cTn>
                                        <p:tgtEl>
                                          <p:spTgt spid="3">
                                            <p:txEl>
                                              <p:pRg st="2" end="2"/>
                                            </p:txEl>
                                          </p:spTgt>
                                        </p:tgtEl>
                                      </p:cBhvr>
                                      <p:to x="100000" y="90000"/>
                                    </p:animScale>
                                    <p:animScale>
                                      <p:cBhvr>
                                        <p:cTn id="36" dur="166" decel="50000">
                                          <p:stCondLst>
                                            <p:cond delay="1668"/>
                                          </p:stCondLst>
                                        </p:cTn>
                                        <p:tgtEl>
                                          <p:spTgt spid="3">
                                            <p:txEl>
                                              <p:pRg st="2" end="2"/>
                                            </p:txEl>
                                          </p:spTgt>
                                        </p:tgtEl>
                                      </p:cBhvr>
                                      <p:to x="100000" y="100000"/>
                                    </p:animScale>
                                    <p:animScale>
                                      <p:cBhvr>
                                        <p:cTn id="37" dur="26">
                                          <p:stCondLst>
                                            <p:cond delay="1808"/>
                                          </p:stCondLst>
                                        </p:cTn>
                                        <p:tgtEl>
                                          <p:spTgt spid="3">
                                            <p:txEl>
                                              <p:pRg st="2" end="2"/>
                                            </p:txEl>
                                          </p:spTgt>
                                        </p:tgtEl>
                                      </p:cBhvr>
                                      <p:to x="100000" y="95000"/>
                                    </p:animScale>
                                    <p:animScale>
                                      <p:cBhvr>
                                        <p:cTn id="38" dur="166" decel="50000">
                                          <p:stCondLst>
                                            <p:cond delay="1834"/>
                                          </p:stCondLst>
                                        </p:cTn>
                                        <p:tgtEl>
                                          <p:spTgt spid="3">
                                            <p:txEl>
                                              <p:pRg st="2" end="2"/>
                                            </p:txEl>
                                          </p:spTgt>
                                        </p:tgtEl>
                                      </p:cBhvr>
                                      <p:to x="100000" y="100000"/>
                                    </p:animScale>
                                  </p:childTnLst>
                                </p:cTn>
                              </p:par>
                              <p:par>
                                <p:cTn id="39" presetID="26" presetClass="entr" presetSubtype="0" fill="hold" nodeType="withEffect">
                                  <p:stCondLst>
                                    <p:cond delay="0"/>
                                  </p:stCondLst>
                                  <p:childTnLst>
                                    <p:set>
                                      <p:cBhvr>
                                        <p:cTn id="40" dur="1" fill="hold">
                                          <p:stCondLst>
                                            <p:cond delay="0"/>
                                          </p:stCondLst>
                                        </p:cTn>
                                        <p:tgtEl>
                                          <p:spTgt spid="3">
                                            <p:txEl>
                                              <p:pRg st="3" end="3"/>
                                            </p:txEl>
                                          </p:spTgt>
                                        </p:tgtEl>
                                        <p:attrNameLst>
                                          <p:attrName>style.visibility</p:attrName>
                                        </p:attrNameLst>
                                      </p:cBhvr>
                                      <p:to>
                                        <p:strVal val="visible"/>
                                      </p:to>
                                    </p:set>
                                    <p:animEffect transition="in" filter="wipe(down)">
                                      <p:cBhvr>
                                        <p:cTn id="41" dur="580">
                                          <p:stCondLst>
                                            <p:cond delay="0"/>
                                          </p:stCondLst>
                                        </p:cTn>
                                        <p:tgtEl>
                                          <p:spTgt spid="3">
                                            <p:txEl>
                                              <p:pRg st="3" end="3"/>
                                            </p:txEl>
                                          </p:spTgt>
                                        </p:tgtEl>
                                      </p:cBhvr>
                                    </p:animEffect>
                                    <p:anim calcmode="lin" valueType="num">
                                      <p:cBhvr>
                                        <p:cTn id="42"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47" dur="26">
                                          <p:stCondLst>
                                            <p:cond delay="650"/>
                                          </p:stCondLst>
                                        </p:cTn>
                                        <p:tgtEl>
                                          <p:spTgt spid="3">
                                            <p:txEl>
                                              <p:pRg st="3" end="3"/>
                                            </p:txEl>
                                          </p:spTgt>
                                        </p:tgtEl>
                                      </p:cBhvr>
                                      <p:to x="100000" y="60000"/>
                                    </p:animScale>
                                    <p:animScale>
                                      <p:cBhvr>
                                        <p:cTn id="48" dur="166" decel="50000">
                                          <p:stCondLst>
                                            <p:cond delay="676"/>
                                          </p:stCondLst>
                                        </p:cTn>
                                        <p:tgtEl>
                                          <p:spTgt spid="3">
                                            <p:txEl>
                                              <p:pRg st="3" end="3"/>
                                            </p:txEl>
                                          </p:spTgt>
                                        </p:tgtEl>
                                      </p:cBhvr>
                                      <p:to x="100000" y="100000"/>
                                    </p:animScale>
                                    <p:animScale>
                                      <p:cBhvr>
                                        <p:cTn id="49" dur="26">
                                          <p:stCondLst>
                                            <p:cond delay="1312"/>
                                          </p:stCondLst>
                                        </p:cTn>
                                        <p:tgtEl>
                                          <p:spTgt spid="3">
                                            <p:txEl>
                                              <p:pRg st="3" end="3"/>
                                            </p:txEl>
                                          </p:spTgt>
                                        </p:tgtEl>
                                      </p:cBhvr>
                                      <p:to x="100000" y="80000"/>
                                    </p:animScale>
                                    <p:animScale>
                                      <p:cBhvr>
                                        <p:cTn id="50" dur="166" decel="50000">
                                          <p:stCondLst>
                                            <p:cond delay="1338"/>
                                          </p:stCondLst>
                                        </p:cTn>
                                        <p:tgtEl>
                                          <p:spTgt spid="3">
                                            <p:txEl>
                                              <p:pRg st="3" end="3"/>
                                            </p:txEl>
                                          </p:spTgt>
                                        </p:tgtEl>
                                      </p:cBhvr>
                                      <p:to x="100000" y="100000"/>
                                    </p:animScale>
                                    <p:animScale>
                                      <p:cBhvr>
                                        <p:cTn id="51" dur="26">
                                          <p:stCondLst>
                                            <p:cond delay="1642"/>
                                          </p:stCondLst>
                                        </p:cTn>
                                        <p:tgtEl>
                                          <p:spTgt spid="3">
                                            <p:txEl>
                                              <p:pRg st="3" end="3"/>
                                            </p:txEl>
                                          </p:spTgt>
                                        </p:tgtEl>
                                      </p:cBhvr>
                                      <p:to x="100000" y="90000"/>
                                    </p:animScale>
                                    <p:animScale>
                                      <p:cBhvr>
                                        <p:cTn id="52" dur="166" decel="50000">
                                          <p:stCondLst>
                                            <p:cond delay="1668"/>
                                          </p:stCondLst>
                                        </p:cTn>
                                        <p:tgtEl>
                                          <p:spTgt spid="3">
                                            <p:txEl>
                                              <p:pRg st="3" end="3"/>
                                            </p:txEl>
                                          </p:spTgt>
                                        </p:tgtEl>
                                      </p:cBhvr>
                                      <p:to x="100000" y="100000"/>
                                    </p:animScale>
                                    <p:animScale>
                                      <p:cBhvr>
                                        <p:cTn id="53" dur="26">
                                          <p:stCondLst>
                                            <p:cond delay="1808"/>
                                          </p:stCondLst>
                                        </p:cTn>
                                        <p:tgtEl>
                                          <p:spTgt spid="3">
                                            <p:txEl>
                                              <p:pRg st="3" end="3"/>
                                            </p:txEl>
                                          </p:spTgt>
                                        </p:tgtEl>
                                      </p:cBhvr>
                                      <p:to x="100000" y="95000"/>
                                    </p:animScale>
                                    <p:animScale>
                                      <p:cBhvr>
                                        <p:cTn id="54" dur="166" decel="50000">
                                          <p:stCondLst>
                                            <p:cond delay="1834"/>
                                          </p:stCondLst>
                                        </p:cTn>
                                        <p:tgtEl>
                                          <p:spTgt spid="3">
                                            <p:txEl>
                                              <p:pRg st="3" end="3"/>
                                            </p:txEl>
                                          </p:spTgt>
                                        </p:tgtEl>
                                      </p:cBhvr>
                                      <p:to x="100000" y="100000"/>
                                    </p:animScale>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nodeType="clickEffect">
                                  <p:stCondLst>
                                    <p:cond delay="0"/>
                                  </p:stCondLst>
                                  <p:childTnLst>
                                    <p:set>
                                      <p:cBhvr>
                                        <p:cTn id="58" dur="1" fill="hold">
                                          <p:stCondLst>
                                            <p:cond delay="0"/>
                                          </p:stCondLst>
                                        </p:cTn>
                                        <p:tgtEl>
                                          <p:spTgt spid="3">
                                            <p:txEl>
                                              <p:pRg st="4" end="4"/>
                                            </p:txEl>
                                          </p:spTgt>
                                        </p:tgtEl>
                                        <p:attrNameLst>
                                          <p:attrName>style.visibility</p:attrName>
                                        </p:attrNameLst>
                                      </p:cBhvr>
                                      <p:to>
                                        <p:strVal val="visible"/>
                                      </p:to>
                                    </p:set>
                                    <p:anim calcmode="lin" valueType="num">
                                      <p:cBhvr additive="base">
                                        <p:cTn id="5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371600"/>
          </a:xfrm>
          <a:solidFill>
            <a:srgbClr val="FFFF00"/>
          </a:solidFill>
        </p:spPr>
        <p:txBody>
          <a:bodyPr/>
          <a:lstStyle/>
          <a:p>
            <a:pPr marL="342900" lvl="0" indent="-342900">
              <a:spcBef>
                <a:spcPct val="20000"/>
              </a:spcBef>
            </a:pPr>
            <a:r>
              <a:rPr lang="ar-SA" sz="3200" dirty="0" smtClean="0">
                <a:solidFill>
                  <a:srgbClr val="FF0000"/>
                </a:solidFill>
              </a:rPr>
              <a:t>                تابع                المفاهيم </a:t>
            </a:r>
            <a:r>
              <a:rPr lang="ar-SA" sz="3200" dirty="0">
                <a:solidFill>
                  <a:srgbClr val="FF0000"/>
                </a:solidFill>
              </a:rPr>
              <a:t>المتصلة </a:t>
            </a:r>
            <a:r>
              <a:rPr lang="ar-SA" sz="3200" dirty="0" smtClean="0">
                <a:solidFill>
                  <a:srgbClr val="FF0000"/>
                </a:solidFill>
              </a:rPr>
              <a:t>بالجريمة</a:t>
            </a:r>
            <a:r>
              <a:rPr lang="en-US" sz="3200" dirty="0">
                <a:solidFill>
                  <a:srgbClr val="FF0000"/>
                </a:solidFill>
              </a:rPr>
              <a:t/>
            </a:r>
            <a:br>
              <a:rPr lang="en-US" sz="3200" dirty="0">
                <a:solidFill>
                  <a:srgbClr val="FF0000"/>
                </a:solidFill>
              </a:rPr>
            </a:br>
            <a:endParaRPr lang="ar-SA" dirty="0">
              <a:solidFill>
                <a:srgbClr val="FF0000"/>
              </a:solidFill>
            </a:endParaRPr>
          </a:p>
        </p:txBody>
      </p:sp>
      <p:sp>
        <p:nvSpPr>
          <p:cNvPr id="3" name="عنصر نائب للمحتوى 2"/>
          <p:cNvSpPr>
            <a:spLocks noGrp="1"/>
          </p:cNvSpPr>
          <p:nvPr>
            <p:ph idx="1"/>
          </p:nvPr>
        </p:nvSpPr>
        <p:spPr>
          <a:xfrm>
            <a:off x="495300" y="1371600"/>
            <a:ext cx="9182100" cy="4754563"/>
          </a:xfrm>
        </p:spPr>
        <p:txBody>
          <a:bodyPr/>
          <a:lstStyle/>
          <a:p>
            <a:r>
              <a:rPr lang="en-US" dirty="0" smtClean="0"/>
              <a:t>,</a:t>
            </a:r>
            <a:r>
              <a:rPr lang="ar-SA" dirty="0" smtClean="0">
                <a:solidFill>
                  <a:srgbClr val="FF0000"/>
                </a:solidFill>
              </a:rPr>
              <a:t> المجرم </a:t>
            </a:r>
            <a:r>
              <a:rPr lang="ar-SA" dirty="0" smtClean="0"/>
              <a:t>:هو الفرد الذي ينتهك القوانين  والقواعد الجنائية في مجتمع ما مع سابق الإصرار.</a:t>
            </a:r>
          </a:p>
          <a:p>
            <a:r>
              <a:rPr lang="ar-SA" dirty="0" smtClean="0">
                <a:solidFill>
                  <a:srgbClr val="FF0000"/>
                </a:solidFill>
              </a:rPr>
              <a:t>سمات  المجرمين .........</a:t>
            </a:r>
          </a:p>
          <a:p>
            <a:r>
              <a:rPr lang="ar-SA" dirty="0" smtClean="0">
                <a:solidFill>
                  <a:srgbClr val="00B050"/>
                </a:solidFill>
              </a:rPr>
              <a:t>** عدم الإحساس بالمسئولية </a:t>
            </a:r>
          </a:p>
          <a:p>
            <a:r>
              <a:rPr lang="en-US" dirty="0" smtClean="0">
                <a:solidFill>
                  <a:srgbClr val="0070C0"/>
                </a:solidFill>
              </a:rPr>
              <a:t> </a:t>
            </a:r>
            <a:r>
              <a:rPr lang="en-US" dirty="0">
                <a:solidFill>
                  <a:srgbClr val="0070C0"/>
                </a:solidFill>
              </a:rPr>
              <a:t> </a:t>
            </a:r>
            <a:r>
              <a:rPr lang="en-US" dirty="0" smtClean="0">
                <a:solidFill>
                  <a:srgbClr val="0070C0"/>
                </a:solidFill>
              </a:rPr>
              <a:t> </a:t>
            </a:r>
            <a:r>
              <a:rPr lang="ar-SA" dirty="0" smtClean="0">
                <a:solidFill>
                  <a:srgbClr val="0070C0"/>
                </a:solidFill>
              </a:rPr>
              <a:t> **لا يشعر بالحرج من تصرف مخالفة للعرف والقانون</a:t>
            </a:r>
          </a:p>
          <a:p>
            <a:r>
              <a:rPr lang="ar-SA" dirty="0" smtClean="0">
                <a:solidFill>
                  <a:srgbClr val="FF0066"/>
                </a:solidFill>
              </a:rPr>
              <a:t>** القسوة وعدم الإخلاص والعجز عن الحب </a:t>
            </a:r>
          </a:p>
          <a:p>
            <a:r>
              <a:rPr lang="ar-SA" dirty="0" smtClean="0"/>
              <a:t>** الفشل لوضع خطة لحياته </a:t>
            </a:r>
          </a:p>
          <a:p>
            <a:r>
              <a:rPr lang="ar-SA" dirty="0" smtClean="0">
                <a:solidFill>
                  <a:srgbClr val="C00000"/>
                </a:solidFill>
              </a:rPr>
              <a:t>** عاجز عن التعلم </a:t>
            </a:r>
          </a:p>
        </p:txBody>
      </p:sp>
      <p:sp>
        <p:nvSpPr>
          <p:cNvPr id="4" name="سهم إلى اليسار 3"/>
          <p:cNvSpPr/>
          <p:nvPr/>
        </p:nvSpPr>
        <p:spPr>
          <a:xfrm>
            <a:off x="6324600" y="133082"/>
            <a:ext cx="978408" cy="484632"/>
          </a:xfrm>
          <a:prstGeom prst="lef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rgbClr val="0070C0"/>
              </a:solidFill>
            </a:endParaRPr>
          </a:p>
        </p:txBody>
      </p:sp>
    </p:spTree>
    <p:extLst>
      <p:ext uri="{BB962C8B-B14F-4D97-AF65-F5344CB8AC3E}">
        <p14:creationId xmlns:p14="http://schemas.microsoft.com/office/powerpoint/2010/main" xmlns="" val="1962819253"/>
      </p:ext>
    </p:extLst>
  </p:cSld>
  <p:clrMapOvr>
    <a:masterClrMapping/>
  </p:clrMapOvr>
  <mc:AlternateContent xmlns:mc="http://schemas.openxmlformats.org/markup-compatibility/2006">
    <mc:Choice xmlns:p14="http://schemas.microsoft.com/office/powerpoint/2010/main" xmlns="" Requires="p14">
      <p:transition spd="slow" p14:dur="2500">
        <p:checker/>
      </p:transition>
    </mc:Choice>
    <mc:Fallback>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0 0 C 0.06893 0 0.12502 0.05597 0.12502 0.12511 C 0.12502 0.19403 0.06893 0.25 0 0.25 C -0.06892 0.25 -0.12502 0.19403 -0.12502 0.12511 C -0.12502 0.05597 -0.06892 0 0 0 Z " pathEditMode="relative" ptsTypes="fffff">
                                      <p:cBhvr>
                                        <p:cTn id="6" dur="2000" fill="hold"/>
                                        <p:tgtEl>
                                          <p:spTgt spid="3">
                                            <p:txEl>
                                              <p:pRg st="0" end="0"/>
                                            </p:txEl>
                                          </p:spTgt>
                                        </p:tgtEl>
                                        <p:attrNameLst>
                                          <p:attrName>ppt_x</p:attrName>
                                          <p:attrName>ppt_y</p:attrName>
                                        </p:attrNameLst>
                                      </p:cBhvr>
                                    </p:animMotion>
                                  </p:childTnLst>
                                </p:cTn>
                              </p:par>
                            </p:childTnLst>
                          </p:cTn>
                        </p:par>
                      </p:childTnLst>
                    </p:cTn>
                  </p:par>
                  <p:par>
                    <p:cTn id="7" fill="hold">
                      <p:stCondLst>
                        <p:cond delay="indefinite"/>
                      </p:stCondLst>
                      <p:childTnLst>
                        <p:par>
                          <p:cTn id="8" fill="hold">
                            <p:stCondLst>
                              <p:cond delay="0"/>
                            </p:stCondLst>
                            <p:childTnLst>
                              <p:par>
                                <p:cTn id="9" presetID="0" presetClass="path" presetSubtype="0" accel="50000" decel="50000" fill="hold" grpId="0" nodeType="clickEffect">
                                  <p:stCondLst>
                                    <p:cond delay="0"/>
                                  </p:stCondLst>
                                  <p:childTnLst>
                                    <p:animMotion origin="layout" path="M 0 0 C 0.06893 0 0.12502 0.05597 0.12502 0.12511 C 0.12502 0.19403 0.06893 0.25 0 0.25 C -0.06892 0.25 -0.12502 0.19403 -0.12502 0.12511 C -0.12502 0.05597 -0.06892 0 0 0 Z " pathEditMode="relative" ptsTypes="fffff">
                                      <p:cBhvr>
                                        <p:cTn id="10" dur="2000" fill="hold"/>
                                        <p:tgtEl>
                                          <p:spTgt spid="3">
                                            <p:txEl>
                                              <p:pRg st="1" end="1"/>
                                            </p:txEl>
                                          </p:spTgt>
                                        </p:tgtEl>
                                        <p:attrNameLst>
                                          <p:attrName>ppt_x</p:attrName>
                                          <p:attrName>ppt_y</p:attrName>
                                        </p:attrNameLst>
                                      </p:cBhvr>
                                    </p:animMotion>
                                  </p:childTnLst>
                                </p:cTn>
                              </p:par>
                            </p:childTnLst>
                          </p:cTn>
                        </p:par>
                      </p:childTnLst>
                    </p:cTn>
                  </p:par>
                  <p:par>
                    <p:cTn id="11" fill="hold">
                      <p:stCondLst>
                        <p:cond delay="indefinite"/>
                      </p:stCondLst>
                      <p:childTnLst>
                        <p:par>
                          <p:cTn id="12" fill="hold">
                            <p:stCondLst>
                              <p:cond delay="0"/>
                            </p:stCondLst>
                            <p:childTnLst>
                              <p:par>
                                <p:cTn id="13" presetID="0" presetClass="path" presetSubtype="0" accel="50000" decel="50000" fill="hold" grpId="0" nodeType="clickEffect">
                                  <p:stCondLst>
                                    <p:cond delay="0"/>
                                  </p:stCondLst>
                                  <p:childTnLst>
                                    <p:animMotion origin="layout" path="M 0 0 C 0.06893 0 0.12502 0.05597 0.12502 0.12511 C 0.12502 0.19403 0.06893 0.25 0 0.25 C -0.06892 0.25 -0.12502 0.19403 -0.12502 0.12511 C -0.12502 0.05597 -0.06892 0 0 0 Z " pathEditMode="relative" ptsTypes="fffff">
                                      <p:cBhvr>
                                        <p:cTn id="14" dur="2000" fill="hold"/>
                                        <p:tgtEl>
                                          <p:spTgt spid="3">
                                            <p:txEl>
                                              <p:pRg st="2" end="2"/>
                                            </p:txEl>
                                          </p:spTgt>
                                        </p:tgtEl>
                                        <p:attrNameLst>
                                          <p:attrName>ppt_x</p:attrName>
                                          <p:attrName>ppt_y</p:attrName>
                                        </p:attrNameLst>
                                      </p:cBhvr>
                                    </p:animMotion>
                                  </p:childTnLst>
                                </p:cTn>
                              </p:par>
                            </p:childTnLst>
                          </p:cTn>
                        </p:par>
                      </p:childTnLst>
                    </p:cTn>
                  </p:par>
                  <p:par>
                    <p:cTn id="15" fill="hold">
                      <p:stCondLst>
                        <p:cond delay="indefinite"/>
                      </p:stCondLst>
                      <p:childTnLst>
                        <p:par>
                          <p:cTn id="16" fill="hold">
                            <p:stCondLst>
                              <p:cond delay="0"/>
                            </p:stCondLst>
                            <p:childTnLst>
                              <p:par>
                                <p:cTn id="17" presetID="0" presetClass="path" presetSubtype="0" accel="50000" decel="50000" fill="hold" grpId="0" nodeType="clickEffect">
                                  <p:stCondLst>
                                    <p:cond delay="0"/>
                                  </p:stCondLst>
                                  <p:childTnLst>
                                    <p:animMotion origin="layout" path="M 0 0 C 0.06893 0 0.12502 0.05597 0.12502 0.12511 C 0.12502 0.19403 0.06893 0.25 0 0.25 C -0.06892 0.25 -0.12502 0.19403 -0.12502 0.12511 C -0.12502 0.05597 -0.06892 0 0 0 Z " pathEditMode="relative" ptsTypes="fffff">
                                      <p:cBhvr>
                                        <p:cTn id="18" dur="2000" fill="hold"/>
                                        <p:tgtEl>
                                          <p:spTgt spid="3">
                                            <p:txEl>
                                              <p:pRg st="3" end="3"/>
                                            </p:txEl>
                                          </p:spTgt>
                                        </p:tgtEl>
                                        <p:attrNameLst>
                                          <p:attrName>ppt_x</p:attrName>
                                          <p:attrName>ppt_y</p:attrName>
                                        </p:attrNameLst>
                                      </p:cBhvr>
                                    </p:animMotion>
                                  </p:childTnLst>
                                </p:cTn>
                              </p:par>
                            </p:childTnLst>
                          </p:cTn>
                        </p:par>
                      </p:childTnLst>
                    </p:cTn>
                  </p:par>
                  <p:par>
                    <p:cTn id="19" fill="hold">
                      <p:stCondLst>
                        <p:cond delay="indefinite"/>
                      </p:stCondLst>
                      <p:childTnLst>
                        <p:par>
                          <p:cTn id="20" fill="hold">
                            <p:stCondLst>
                              <p:cond delay="0"/>
                            </p:stCondLst>
                            <p:childTnLst>
                              <p:par>
                                <p:cTn id="21" presetID="0" presetClass="path" presetSubtype="0" accel="50000" decel="50000" fill="hold" grpId="0" nodeType="clickEffect">
                                  <p:stCondLst>
                                    <p:cond delay="0"/>
                                  </p:stCondLst>
                                  <p:childTnLst>
                                    <p:animMotion origin="layout" path="M 0 0 C 0.06893 0 0.12502 0.05597 0.12502 0.12511 C 0.12502 0.19403 0.06893 0.25 0 0.25 C -0.06892 0.25 -0.12502 0.19403 -0.12502 0.12511 C -0.12502 0.05597 -0.06892 0 0 0 Z " pathEditMode="relative" ptsTypes="fffff">
                                      <p:cBhvr>
                                        <p:cTn id="22" dur="2000" fill="hold"/>
                                        <p:tgtEl>
                                          <p:spTgt spid="3">
                                            <p:txEl>
                                              <p:pRg st="4" end="4"/>
                                            </p:txEl>
                                          </p:spTgt>
                                        </p:tgtEl>
                                        <p:attrNameLst>
                                          <p:attrName>ppt_x</p:attrName>
                                          <p:attrName>ppt_y</p:attrName>
                                        </p:attrNameLst>
                                      </p:cBhvr>
                                    </p:animMotion>
                                  </p:childTnLst>
                                </p:cTn>
                              </p:par>
                            </p:childTnLst>
                          </p:cTn>
                        </p:par>
                      </p:childTnLst>
                    </p:cTn>
                  </p:par>
                  <p:par>
                    <p:cTn id="23" fill="hold">
                      <p:stCondLst>
                        <p:cond delay="indefinite"/>
                      </p:stCondLst>
                      <p:childTnLst>
                        <p:par>
                          <p:cTn id="24" fill="hold">
                            <p:stCondLst>
                              <p:cond delay="0"/>
                            </p:stCondLst>
                            <p:childTnLst>
                              <p:par>
                                <p:cTn id="25" presetID="0" presetClass="path" presetSubtype="0" accel="50000" decel="50000" fill="hold" grpId="0" nodeType="clickEffect">
                                  <p:stCondLst>
                                    <p:cond delay="0"/>
                                  </p:stCondLst>
                                  <p:childTnLst>
                                    <p:animMotion origin="layout" path="M 0 0 C 0.06893 0 0.12502 0.05597 0.12502 0.12511 C 0.12502 0.19403 0.06893 0.25 0 0.25 C -0.06892 0.25 -0.12502 0.19403 -0.12502 0.12511 C -0.12502 0.05597 -0.06892 0 0 0 Z " pathEditMode="relative" ptsTypes="fffff">
                                      <p:cBhvr>
                                        <p:cTn id="26" dur="2000" fill="hold"/>
                                        <p:tgtEl>
                                          <p:spTgt spid="3">
                                            <p:txEl>
                                              <p:pRg st="5" end="5"/>
                                            </p:txEl>
                                          </p:spTgt>
                                        </p:tgtEl>
                                        <p:attrNameLst>
                                          <p:attrName>ppt_x</p:attrName>
                                          <p:attrName>ppt_y</p:attrName>
                                        </p:attrNameLst>
                                      </p:cBhvr>
                                    </p:animMotion>
                                  </p:childTnLst>
                                </p:cTn>
                              </p:par>
                            </p:childTnLst>
                          </p:cTn>
                        </p:par>
                      </p:childTnLst>
                    </p:cTn>
                  </p:par>
                  <p:par>
                    <p:cTn id="27" fill="hold">
                      <p:stCondLst>
                        <p:cond delay="indefinite"/>
                      </p:stCondLst>
                      <p:childTnLst>
                        <p:par>
                          <p:cTn id="28" fill="hold">
                            <p:stCondLst>
                              <p:cond delay="0"/>
                            </p:stCondLst>
                            <p:childTnLst>
                              <p:par>
                                <p:cTn id="29" presetID="0" presetClass="path" presetSubtype="0" accel="50000" decel="50000" fill="hold" grpId="0" nodeType="clickEffect">
                                  <p:stCondLst>
                                    <p:cond delay="0"/>
                                  </p:stCondLst>
                                  <p:childTnLst>
                                    <p:animMotion origin="layout" path="M 0 0 C 0.06893 0 0.12502 0.05597 0.12502 0.12511 C 0.12502 0.19403 0.06893 0.25 0 0.25 C -0.06892 0.25 -0.12502 0.19403 -0.12502 0.12511 C -0.12502 0.05597 -0.06892 0 0 0 Z " pathEditMode="relative" ptsTypes="fffff">
                                      <p:cBhvr>
                                        <p:cTn id="30" dur="2000" fill="hold"/>
                                        <p:tgtEl>
                                          <p:spTgt spid="3">
                                            <p:txEl>
                                              <p:pRg st="6" end="6"/>
                                            </p:txEl>
                                          </p:spTgt>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417638"/>
          </a:xfrm>
          <a:solidFill>
            <a:srgbClr val="FFFF00"/>
          </a:solidFill>
        </p:spPr>
        <p:txBody>
          <a:bodyPr/>
          <a:lstStyle/>
          <a:p>
            <a:r>
              <a:rPr lang="ar-SA" sz="3200" dirty="0" smtClean="0">
                <a:solidFill>
                  <a:srgbClr val="FF0000"/>
                </a:solidFill>
              </a:rPr>
              <a:t>                  تابع                </a:t>
            </a:r>
            <a:r>
              <a:rPr lang="ar-SA" sz="3200" dirty="0">
                <a:solidFill>
                  <a:srgbClr val="FF0000"/>
                </a:solidFill>
              </a:rPr>
              <a:t>المفاهيم المتصلة بالجريمة</a:t>
            </a:r>
            <a:r>
              <a:rPr lang="en-US" sz="3200" dirty="0">
                <a:solidFill>
                  <a:srgbClr val="FF0000"/>
                </a:solidFill>
              </a:rPr>
              <a:t/>
            </a:r>
            <a:br>
              <a:rPr lang="en-US" sz="3200" dirty="0">
                <a:solidFill>
                  <a:srgbClr val="FF0000"/>
                </a:solidFill>
              </a:rPr>
            </a:br>
            <a:endParaRPr lang="ar-SA" dirty="0">
              <a:solidFill>
                <a:srgbClr val="FF0000"/>
              </a:solidFill>
            </a:endParaRPr>
          </a:p>
        </p:txBody>
      </p:sp>
      <p:sp>
        <p:nvSpPr>
          <p:cNvPr id="3" name="عنصر نائب للمحتوى 2"/>
          <p:cNvSpPr>
            <a:spLocks noGrp="1"/>
          </p:cNvSpPr>
          <p:nvPr>
            <p:ph idx="1"/>
          </p:nvPr>
        </p:nvSpPr>
        <p:spPr>
          <a:xfrm>
            <a:off x="0" y="1524000"/>
            <a:ext cx="9601200" cy="4602163"/>
          </a:xfrm>
        </p:spPr>
        <p:txBody>
          <a:bodyPr/>
          <a:lstStyle/>
          <a:p>
            <a:r>
              <a:rPr lang="ar-SA" dirty="0" smtClean="0">
                <a:solidFill>
                  <a:srgbClr val="FF0000"/>
                </a:solidFill>
              </a:rPr>
              <a:t>ضحايا الجريمة </a:t>
            </a:r>
            <a:r>
              <a:rPr lang="ar-SA" dirty="0" smtClean="0"/>
              <a:t>: الأشخاص الذين أصيبوا بضرر فردي او جماعي بغض النظر عن الضرر نفسي , مادي , بدني , ....... الخ </a:t>
            </a:r>
          </a:p>
          <a:p>
            <a:r>
              <a:rPr lang="ar-SA" dirty="0" smtClean="0">
                <a:solidFill>
                  <a:srgbClr val="FF0000"/>
                </a:solidFill>
              </a:rPr>
              <a:t>التنظيمات الاجرامية :</a:t>
            </a:r>
            <a:r>
              <a:rPr lang="ar-SA" dirty="0" smtClean="0"/>
              <a:t> هي عبارة عن وجود مجموعة من الافراد الذين يقومون بالجريمة ويتواصلوا مع اشخاص مسؤولين يقدمون لهم الولاء التام ويصنف كل تنظيم حسب نوع الجريمة.  </a:t>
            </a:r>
          </a:p>
          <a:p>
            <a:r>
              <a:rPr lang="en-US" dirty="0" smtClean="0">
                <a:solidFill>
                  <a:srgbClr val="FF0000"/>
                </a:solidFill>
              </a:rPr>
              <a:t>   </a:t>
            </a:r>
            <a:r>
              <a:rPr lang="ar-SA" dirty="0" smtClean="0">
                <a:solidFill>
                  <a:srgbClr val="FF0000"/>
                </a:solidFill>
              </a:rPr>
              <a:t> العودة للجريمة : </a:t>
            </a:r>
            <a:r>
              <a:rPr lang="ar-SA" dirty="0" smtClean="0"/>
              <a:t>هو عودة المجرم مرة أخرى لفعل جريمة أخرى بعد الأولى التي صدر عليه الحكم</a:t>
            </a:r>
            <a:r>
              <a:rPr lang="ar-SA" sz="2400" dirty="0" smtClean="0"/>
              <a:t> </a:t>
            </a:r>
            <a:r>
              <a:rPr lang="ar-SA" dirty="0" smtClean="0"/>
              <a:t>فيها</a:t>
            </a:r>
            <a:r>
              <a:rPr lang="ar-SA" sz="2800" dirty="0" smtClean="0"/>
              <a:t> </a:t>
            </a:r>
            <a:r>
              <a:rPr lang="ar-SA" sz="2400" dirty="0" smtClean="0"/>
              <a:t>:</a:t>
            </a:r>
          </a:p>
          <a:p>
            <a:r>
              <a:rPr lang="ar-SA" dirty="0" smtClean="0"/>
              <a:t> </a:t>
            </a:r>
            <a:endParaRPr lang="ar-SA" dirty="0"/>
          </a:p>
        </p:txBody>
      </p:sp>
      <p:sp>
        <p:nvSpPr>
          <p:cNvPr id="4" name="سهم إلى اليسار 3"/>
          <p:cNvSpPr/>
          <p:nvPr/>
        </p:nvSpPr>
        <p:spPr>
          <a:xfrm>
            <a:off x="6096000" y="214884"/>
            <a:ext cx="978408" cy="484632"/>
          </a:xfrm>
          <a:prstGeom prst="lef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xmlns="" val="4255692478"/>
      </p:ext>
    </p:extLst>
  </p:cSld>
  <p:clrMapOvr>
    <a:masterClrMapping/>
  </p:clrMapOvr>
  <mc:AlternateContent xmlns:mc="http://schemas.openxmlformats.org/markup-compatibility/2006">
    <mc:Choice xmlns:p14="http://schemas.microsoft.com/office/powerpoint/2010/main" xmlns="" Requires="p14">
      <p:transition spd="slow" p14:dur="1400">
        <p14:doors dir="vert"/>
      </p:transition>
    </mc:Choice>
    <mc:Fallback>
      <p:transition spd="slow">
        <p:fade/>
      </p:transition>
    </mc:Fallback>
  </mc:AlternateContent>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8246" y="0"/>
            <a:ext cx="9924245" cy="1417638"/>
          </a:xfrm>
          <a:solidFill>
            <a:srgbClr val="FFFF00"/>
          </a:solidFill>
          <a:ln>
            <a:solidFill>
              <a:srgbClr val="FFFF00"/>
            </a:solidFill>
          </a:ln>
        </p:spPr>
        <p:txBody>
          <a:bodyPr/>
          <a:lstStyle/>
          <a:p>
            <a:r>
              <a:rPr lang="ar-SA" dirty="0" smtClean="0">
                <a:solidFill>
                  <a:srgbClr val="FF0000"/>
                </a:solidFill>
              </a:rPr>
              <a:t>       تابع              </a:t>
            </a:r>
            <a:r>
              <a:rPr lang="ar-SA" dirty="0">
                <a:solidFill>
                  <a:srgbClr val="FF0000"/>
                </a:solidFill>
              </a:rPr>
              <a:t>المفاهيم المتصلة بالجريمة</a:t>
            </a:r>
            <a:r>
              <a:rPr lang="en-US" dirty="0">
                <a:solidFill>
                  <a:srgbClr val="FF0000"/>
                </a:solidFill>
              </a:rPr>
              <a:t/>
            </a:r>
            <a:br>
              <a:rPr lang="en-US" dirty="0">
                <a:solidFill>
                  <a:srgbClr val="FF0000"/>
                </a:solidFill>
              </a:rPr>
            </a:br>
            <a:endParaRPr lang="ar-SA" dirty="0"/>
          </a:p>
        </p:txBody>
      </p:sp>
      <p:sp>
        <p:nvSpPr>
          <p:cNvPr id="3" name="عنصر نائب للمحتوى 2"/>
          <p:cNvSpPr>
            <a:spLocks noGrp="1"/>
          </p:cNvSpPr>
          <p:nvPr>
            <p:ph idx="1"/>
          </p:nvPr>
        </p:nvSpPr>
        <p:spPr>
          <a:xfrm>
            <a:off x="0" y="1066800"/>
            <a:ext cx="9906000" cy="5257800"/>
          </a:xfrm>
        </p:spPr>
        <p:txBody>
          <a:bodyPr/>
          <a:lstStyle/>
          <a:p>
            <a:r>
              <a:rPr lang="ar-SA" dirty="0" smtClean="0"/>
              <a:t>  </a:t>
            </a:r>
            <a:endParaRPr lang="ar-SA" dirty="0"/>
          </a:p>
          <a:p>
            <a:r>
              <a:rPr lang="ar-SA" dirty="0" smtClean="0">
                <a:solidFill>
                  <a:srgbClr val="FF0000"/>
                </a:solidFill>
              </a:rPr>
              <a:t>الضبط الاجتماعي :</a:t>
            </a:r>
            <a:r>
              <a:rPr lang="ar-SA" dirty="0" smtClean="0"/>
              <a:t>هو نوع من الضغط الذي يمارسه المجتمع على جميع لأفراده  للمحافظة على النظام ومراعاة القواعد والقيم المتعارف عليها  </a:t>
            </a:r>
            <a:r>
              <a:rPr lang="ar-SA" dirty="0"/>
              <a:t>:  </a:t>
            </a:r>
          </a:p>
          <a:p>
            <a:r>
              <a:rPr lang="ar-SA" dirty="0">
                <a:solidFill>
                  <a:srgbClr val="FF0000"/>
                </a:solidFill>
              </a:rPr>
              <a:t>العقاب:</a:t>
            </a:r>
            <a:r>
              <a:rPr lang="ar-SA" dirty="0"/>
              <a:t> الإجراءات التي يرى المجتمع اتخاذها للأشخاص الذين هم خارج </a:t>
            </a:r>
            <a:r>
              <a:rPr lang="ar-SA" dirty="0" smtClean="0"/>
              <a:t>القانون.....</a:t>
            </a:r>
            <a:r>
              <a:rPr lang="ar-SA" dirty="0" smtClean="0">
                <a:solidFill>
                  <a:srgbClr val="0070C0"/>
                </a:solidFill>
              </a:rPr>
              <a:t>واهم سماته </a:t>
            </a:r>
          </a:p>
          <a:p>
            <a:r>
              <a:rPr lang="ar-SA" dirty="0" smtClean="0"/>
              <a:t>** تحقيق العدالة ومحو العدوان على المجني علية </a:t>
            </a:r>
          </a:p>
          <a:p>
            <a:r>
              <a:rPr lang="ar-SA" dirty="0" smtClean="0"/>
              <a:t>** الردع العام ويتم انذار الناس عن طريق العقاب </a:t>
            </a:r>
          </a:p>
          <a:p>
            <a:r>
              <a:rPr lang="ar-SA" dirty="0" smtClean="0"/>
              <a:t>** الردع الخاص للمجرم للقصاص منه وسلب حريته من خلال عقوبة السجن مثلا </a:t>
            </a:r>
            <a:endParaRPr lang="ar-SA" dirty="0"/>
          </a:p>
          <a:p>
            <a:endParaRPr lang="ar-SA" dirty="0"/>
          </a:p>
        </p:txBody>
      </p:sp>
      <p:sp>
        <p:nvSpPr>
          <p:cNvPr id="4" name="سهم إلى اليسار 3"/>
          <p:cNvSpPr/>
          <p:nvPr/>
        </p:nvSpPr>
        <p:spPr>
          <a:xfrm>
            <a:off x="6489192" y="214884"/>
            <a:ext cx="978408" cy="484632"/>
          </a:xfrm>
          <a:prstGeom prst="lef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xmlns="" val="2922281280"/>
      </p:ext>
    </p:extLst>
  </p:cSld>
  <p:clrMapOvr>
    <a:masterClrMapping/>
  </p:clrMapOvr>
  <mc:AlternateContent xmlns:mc="http://schemas.openxmlformats.org/markup-compatibility/2006">
    <mc:Choice xmlns:p14="http://schemas.microsoft.com/office/powerpoint/2010/main" xmlns="" Requires="p14">
      <p:transition spd="slow" p14:dur="2500">
        <p:checker/>
      </p:transition>
    </mc:Choice>
    <mc:Fallback>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80">
                                          <p:stCondLst>
                                            <p:cond delay="0"/>
                                          </p:stCondLst>
                                        </p:cTn>
                                        <p:tgtEl>
                                          <p:spTgt spid="3">
                                            <p:txEl>
                                              <p:pRg st="1" end="1"/>
                                            </p:txEl>
                                          </p:spTgt>
                                        </p:tgtEl>
                                      </p:cBhvr>
                                    </p:animEffect>
                                    <p:anim calcmode="lin" valueType="num">
                                      <p:cBhvr>
                                        <p:cTn id="8"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1" end="1"/>
                                            </p:txEl>
                                          </p:spTgt>
                                        </p:tgtEl>
                                      </p:cBhvr>
                                      <p:to x="100000" y="60000"/>
                                    </p:animScale>
                                    <p:animScale>
                                      <p:cBhvr>
                                        <p:cTn id="14" dur="166" decel="50000">
                                          <p:stCondLst>
                                            <p:cond delay="676"/>
                                          </p:stCondLst>
                                        </p:cTn>
                                        <p:tgtEl>
                                          <p:spTgt spid="3">
                                            <p:txEl>
                                              <p:pRg st="1" end="1"/>
                                            </p:txEl>
                                          </p:spTgt>
                                        </p:tgtEl>
                                      </p:cBhvr>
                                      <p:to x="100000" y="100000"/>
                                    </p:animScale>
                                    <p:animScale>
                                      <p:cBhvr>
                                        <p:cTn id="15" dur="26">
                                          <p:stCondLst>
                                            <p:cond delay="1312"/>
                                          </p:stCondLst>
                                        </p:cTn>
                                        <p:tgtEl>
                                          <p:spTgt spid="3">
                                            <p:txEl>
                                              <p:pRg st="1" end="1"/>
                                            </p:txEl>
                                          </p:spTgt>
                                        </p:tgtEl>
                                      </p:cBhvr>
                                      <p:to x="100000" y="80000"/>
                                    </p:animScale>
                                    <p:animScale>
                                      <p:cBhvr>
                                        <p:cTn id="16" dur="166" decel="50000">
                                          <p:stCondLst>
                                            <p:cond delay="1338"/>
                                          </p:stCondLst>
                                        </p:cTn>
                                        <p:tgtEl>
                                          <p:spTgt spid="3">
                                            <p:txEl>
                                              <p:pRg st="1" end="1"/>
                                            </p:txEl>
                                          </p:spTgt>
                                        </p:tgtEl>
                                      </p:cBhvr>
                                      <p:to x="100000" y="100000"/>
                                    </p:animScale>
                                    <p:animScale>
                                      <p:cBhvr>
                                        <p:cTn id="17" dur="26">
                                          <p:stCondLst>
                                            <p:cond delay="1642"/>
                                          </p:stCondLst>
                                        </p:cTn>
                                        <p:tgtEl>
                                          <p:spTgt spid="3">
                                            <p:txEl>
                                              <p:pRg st="1" end="1"/>
                                            </p:txEl>
                                          </p:spTgt>
                                        </p:tgtEl>
                                      </p:cBhvr>
                                      <p:to x="100000" y="90000"/>
                                    </p:animScale>
                                    <p:animScale>
                                      <p:cBhvr>
                                        <p:cTn id="18" dur="166" decel="50000">
                                          <p:stCondLst>
                                            <p:cond delay="1668"/>
                                          </p:stCondLst>
                                        </p:cTn>
                                        <p:tgtEl>
                                          <p:spTgt spid="3">
                                            <p:txEl>
                                              <p:pRg st="1" end="1"/>
                                            </p:txEl>
                                          </p:spTgt>
                                        </p:tgtEl>
                                      </p:cBhvr>
                                      <p:to x="100000" y="100000"/>
                                    </p:animScale>
                                    <p:animScale>
                                      <p:cBhvr>
                                        <p:cTn id="19" dur="26">
                                          <p:stCondLst>
                                            <p:cond delay="1808"/>
                                          </p:stCondLst>
                                        </p:cTn>
                                        <p:tgtEl>
                                          <p:spTgt spid="3">
                                            <p:txEl>
                                              <p:pRg st="1" end="1"/>
                                            </p:txEl>
                                          </p:spTgt>
                                        </p:tgtEl>
                                      </p:cBhvr>
                                      <p:to x="100000" y="95000"/>
                                    </p:animScale>
                                    <p:animScale>
                                      <p:cBhvr>
                                        <p:cTn id="20" dur="166" decel="50000">
                                          <p:stCondLst>
                                            <p:cond delay="1834"/>
                                          </p:stCondLst>
                                        </p:cTn>
                                        <p:tgtEl>
                                          <p:spTgt spid="3">
                                            <p:txEl>
                                              <p:pRg st="1" end="1"/>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wipe(down)">
                                      <p:cBhvr>
                                        <p:cTn id="25" dur="580">
                                          <p:stCondLst>
                                            <p:cond delay="0"/>
                                          </p:stCondLst>
                                        </p:cTn>
                                        <p:tgtEl>
                                          <p:spTgt spid="3">
                                            <p:txEl>
                                              <p:pRg st="2" end="2"/>
                                            </p:txEl>
                                          </p:spTgt>
                                        </p:tgtEl>
                                      </p:cBhvr>
                                    </p:animEffect>
                                    <p:anim calcmode="lin" valueType="num">
                                      <p:cBhvr>
                                        <p:cTn id="26"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2" end="2"/>
                                            </p:txEl>
                                          </p:spTgt>
                                        </p:tgtEl>
                                      </p:cBhvr>
                                      <p:to x="100000" y="60000"/>
                                    </p:animScale>
                                    <p:animScale>
                                      <p:cBhvr>
                                        <p:cTn id="32" dur="166" decel="50000">
                                          <p:stCondLst>
                                            <p:cond delay="676"/>
                                          </p:stCondLst>
                                        </p:cTn>
                                        <p:tgtEl>
                                          <p:spTgt spid="3">
                                            <p:txEl>
                                              <p:pRg st="2" end="2"/>
                                            </p:txEl>
                                          </p:spTgt>
                                        </p:tgtEl>
                                      </p:cBhvr>
                                      <p:to x="100000" y="100000"/>
                                    </p:animScale>
                                    <p:animScale>
                                      <p:cBhvr>
                                        <p:cTn id="33" dur="26">
                                          <p:stCondLst>
                                            <p:cond delay="1312"/>
                                          </p:stCondLst>
                                        </p:cTn>
                                        <p:tgtEl>
                                          <p:spTgt spid="3">
                                            <p:txEl>
                                              <p:pRg st="2" end="2"/>
                                            </p:txEl>
                                          </p:spTgt>
                                        </p:tgtEl>
                                      </p:cBhvr>
                                      <p:to x="100000" y="80000"/>
                                    </p:animScale>
                                    <p:animScale>
                                      <p:cBhvr>
                                        <p:cTn id="34" dur="166" decel="50000">
                                          <p:stCondLst>
                                            <p:cond delay="1338"/>
                                          </p:stCondLst>
                                        </p:cTn>
                                        <p:tgtEl>
                                          <p:spTgt spid="3">
                                            <p:txEl>
                                              <p:pRg st="2" end="2"/>
                                            </p:txEl>
                                          </p:spTgt>
                                        </p:tgtEl>
                                      </p:cBhvr>
                                      <p:to x="100000" y="100000"/>
                                    </p:animScale>
                                    <p:animScale>
                                      <p:cBhvr>
                                        <p:cTn id="35" dur="26">
                                          <p:stCondLst>
                                            <p:cond delay="1642"/>
                                          </p:stCondLst>
                                        </p:cTn>
                                        <p:tgtEl>
                                          <p:spTgt spid="3">
                                            <p:txEl>
                                              <p:pRg st="2" end="2"/>
                                            </p:txEl>
                                          </p:spTgt>
                                        </p:tgtEl>
                                      </p:cBhvr>
                                      <p:to x="100000" y="90000"/>
                                    </p:animScale>
                                    <p:animScale>
                                      <p:cBhvr>
                                        <p:cTn id="36" dur="166" decel="50000">
                                          <p:stCondLst>
                                            <p:cond delay="1668"/>
                                          </p:stCondLst>
                                        </p:cTn>
                                        <p:tgtEl>
                                          <p:spTgt spid="3">
                                            <p:txEl>
                                              <p:pRg st="2" end="2"/>
                                            </p:txEl>
                                          </p:spTgt>
                                        </p:tgtEl>
                                      </p:cBhvr>
                                      <p:to x="100000" y="100000"/>
                                    </p:animScale>
                                    <p:animScale>
                                      <p:cBhvr>
                                        <p:cTn id="37" dur="26">
                                          <p:stCondLst>
                                            <p:cond delay="1808"/>
                                          </p:stCondLst>
                                        </p:cTn>
                                        <p:tgtEl>
                                          <p:spTgt spid="3">
                                            <p:txEl>
                                              <p:pRg st="2" end="2"/>
                                            </p:txEl>
                                          </p:spTgt>
                                        </p:tgtEl>
                                      </p:cBhvr>
                                      <p:to x="100000" y="95000"/>
                                    </p:animScale>
                                    <p:animScale>
                                      <p:cBhvr>
                                        <p:cTn id="38" dur="166" decel="50000">
                                          <p:stCondLst>
                                            <p:cond delay="1834"/>
                                          </p:stCondLst>
                                        </p:cTn>
                                        <p:tgtEl>
                                          <p:spTgt spid="3">
                                            <p:txEl>
                                              <p:pRg st="2" end="2"/>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nodeType="clickEffect">
                                  <p:stCondLst>
                                    <p:cond delay="0"/>
                                  </p:stCondLst>
                                  <p:childTnLst>
                                    <p:set>
                                      <p:cBhvr>
                                        <p:cTn id="42" dur="1" fill="hold">
                                          <p:stCondLst>
                                            <p:cond delay="0"/>
                                          </p:stCondLst>
                                        </p:cTn>
                                        <p:tgtEl>
                                          <p:spTgt spid="3">
                                            <p:txEl>
                                              <p:pRg st="3" end="3"/>
                                            </p:txEl>
                                          </p:spTgt>
                                        </p:tgtEl>
                                        <p:attrNameLst>
                                          <p:attrName>style.visibility</p:attrName>
                                        </p:attrNameLst>
                                      </p:cBhvr>
                                      <p:to>
                                        <p:strVal val="visible"/>
                                      </p:to>
                                    </p:set>
                                    <p:animEffect transition="in" filter="wipe(down)">
                                      <p:cBhvr>
                                        <p:cTn id="43" dur="580">
                                          <p:stCondLst>
                                            <p:cond delay="0"/>
                                          </p:stCondLst>
                                        </p:cTn>
                                        <p:tgtEl>
                                          <p:spTgt spid="3">
                                            <p:txEl>
                                              <p:pRg st="3" end="3"/>
                                            </p:txEl>
                                          </p:spTgt>
                                        </p:tgtEl>
                                      </p:cBhvr>
                                    </p:animEffect>
                                    <p:anim calcmode="lin" valueType="num">
                                      <p:cBhvr>
                                        <p:cTn id="44"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3">
                                            <p:txEl>
                                              <p:pRg st="3" end="3"/>
                                            </p:txEl>
                                          </p:spTgt>
                                        </p:tgtEl>
                                      </p:cBhvr>
                                      <p:to x="100000" y="60000"/>
                                    </p:animScale>
                                    <p:animScale>
                                      <p:cBhvr>
                                        <p:cTn id="50" dur="166" decel="50000">
                                          <p:stCondLst>
                                            <p:cond delay="676"/>
                                          </p:stCondLst>
                                        </p:cTn>
                                        <p:tgtEl>
                                          <p:spTgt spid="3">
                                            <p:txEl>
                                              <p:pRg st="3" end="3"/>
                                            </p:txEl>
                                          </p:spTgt>
                                        </p:tgtEl>
                                      </p:cBhvr>
                                      <p:to x="100000" y="100000"/>
                                    </p:animScale>
                                    <p:animScale>
                                      <p:cBhvr>
                                        <p:cTn id="51" dur="26">
                                          <p:stCondLst>
                                            <p:cond delay="1312"/>
                                          </p:stCondLst>
                                        </p:cTn>
                                        <p:tgtEl>
                                          <p:spTgt spid="3">
                                            <p:txEl>
                                              <p:pRg st="3" end="3"/>
                                            </p:txEl>
                                          </p:spTgt>
                                        </p:tgtEl>
                                      </p:cBhvr>
                                      <p:to x="100000" y="80000"/>
                                    </p:animScale>
                                    <p:animScale>
                                      <p:cBhvr>
                                        <p:cTn id="52" dur="166" decel="50000">
                                          <p:stCondLst>
                                            <p:cond delay="1338"/>
                                          </p:stCondLst>
                                        </p:cTn>
                                        <p:tgtEl>
                                          <p:spTgt spid="3">
                                            <p:txEl>
                                              <p:pRg st="3" end="3"/>
                                            </p:txEl>
                                          </p:spTgt>
                                        </p:tgtEl>
                                      </p:cBhvr>
                                      <p:to x="100000" y="100000"/>
                                    </p:animScale>
                                    <p:animScale>
                                      <p:cBhvr>
                                        <p:cTn id="53" dur="26">
                                          <p:stCondLst>
                                            <p:cond delay="1642"/>
                                          </p:stCondLst>
                                        </p:cTn>
                                        <p:tgtEl>
                                          <p:spTgt spid="3">
                                            <p:txEl>
                                              <p:pRg st="3" end="3"/>
                                            </p:txEl>
                                          </p:spTgt>
                                        </p:tgtEl>
                                      </p:cBhvr>
                                      <p:to x="100000" y="90000"/>
                                    </p:animScale>
                                    <p:animScale>
                                      <p:cBhvr>
                                        <p:cTn id="54" dur="166" decel="50000">
                                          <p:stCondLst>
                                            <p:cond delay="1668"/>
                                          </p:stCondLst>
                                        </p:cTn>
                                        <p:tgtEl>
                                          <p:spTgt spid="3">
                                            <p:txEl>
                                              <p:pRg st="3" end="3"/>
                                            </p:txEl>
                                          </p:spTgt>
                                        </p:tgtEl>
                                      </p:cBhvr>
                                      <p:to x="100000" y="100000"/>
                                    </p:animScale>
                                    <p:animScale>
                                      <p:cBhvr>
                                        <p:cTn id="55" dur="26">
                                          <p:stCondLst>
                                            <p:cond delay="1808"/>
                                          </p:stCondLst>
                                        </p:cTn>
                                        <p:tgtEl>
                                          <p:spTgt spid="3">
                                            <p:txEl>
                                              <p:pRg st="3" end="3"/>
                                            </p:txEl>
                                          </p:spTgt>
                                        </p:tgtEl>
                                      </p:cBhvr>
                                      <p:to x="100000" y="95000"/>
                                    </p:animScale>
                                    <p:animScale>
                                      <p:cBhvr>
                                        <p:cTn id="56" dur="166" decel="50000">
                                          <p:stCondLst>
                                            <p:cond delay="1834"/>
                                          </p:stCondLst>
                                        </p:cTn>
                                        <p:tgtEl>
                                          <p:spTgt spid="3">
                                            <p:txEl>
                                              <p:pRg st="3" end="3"/>
                                            </p:txEl>
                                          </p:spTgt>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nodeType="clickEffect">
                                  <p:stCondLst>
                                    <p:cond delay="0"/>
                                  </p:stCondLst>
                                  <p:childTnLst>
                                    <p:set>
                                      <p:cBhvr>
                                        <p:cTn id="60" dur="1" fill="hold">
                                          <p:stCondLst>
                                            <p:cond delay="0"/>
                                          </p:stCondLst>
                                        </p:cTn>
                                        <p:tgtEl>
                                          <p:spTgt spid="3">
                                            <p:txEl>
                                              <p:pRg st="4" end="4"/>
                                            </p:txEl>
                                          </p:spTgt>
                                        </p:tgtEl>
                                        <p:attrNameLst>
                                          <p:attrName>style.visibility</p:attrName>
                                        </p:attrNameLst>
                                      </p:cBhvr>
                                      <p:to>
                                        <p:strVal val="visible"/>
                                      </p:to>
                                    </p:set>
                                    <p:animEffect transition="in" filter="wipe(down)">
                                      <p:cBhvr>
                                        <p:cTn id="61" dur="580">
                                          <p:stCondLst>
                                            <p:cond delay="0"/>
                                          </p:stCondLst>
                                        </p:cTn>
                                        <p:tgtEl>
                                          <p:spTgt spid="3">
                                            <p:txEl>
                                              <p:pRg st="4" end="4"/>
                                            </p:txEl>
                                          </p:spTgt>
                                        </p:tgtEl>
                                      </p:cBhvr>
                                    </p:animEffect>
                                    <p:anim calcmode="lin" valueType="num">
                                      <p:cBhvr>
                                        <p:cTn id="62"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67" dur="26">
                                          <p:stCondLst>
                                            <p:cond delay="650"/>
                                          </p:stCondLst>
                                        </p:cTn>
                                        <p:tgtEl>
                                          <p:spTgt spid="3">
                                            <p:txEl>
                                              <p:pRg st="4" end="4"/>
                                            </p:txEl>
                                          </p:spTgt>
                                        </p:tgtEl>
                                      </p:cBhvr>
                                      <p:to x="100000" y="60000"/>
                                    </p:animScale>
                                    <p:animScale>
                                      <p:cBhvr>
                                        <p:cTn id="68" dur="166" decel="50000">
                                          <p:stCondLst>
                                            <p:cond delay="676"/>
                                          </p:stCondLst>
                                        </p:cTn>
                                        <p:tgtEl>
                                          <p:spTgt spid="3">
                                            <p:txEl>
                                              <p:pRg st="4" end="4"/>
                                            </p:txEl>
                                          </p:spTgt>
                                        </p:tgtEl>
                                      </p:cBhvr>
                                      <p:to x="100000" y="100000"/>
                                    </p:animScale>
                                    <p:animScale>
                                      <p:cBhvr>
                                        <p:cTn id="69" dur="26">
                                          <p:stCondLst>
                                            <p:cond delay="1312"/>
                                          </p:stCondLst>
                                        </p:cTn>
                                        <p:tgtEl>
                                          <p:spTgt spid="3">
                                            <p:txEl>
                                              <p:pRg st="4" end="4"/>
                                            </p:txEl>
                                          </p:spTgt>
                                        </p:tgtEl>
                                      </p:cBhvr>
                                      <p:to x="100000" y="80000"/>
                                    </p:animScale>
                                    <p:animScale>
                                      <p:cBhvr>
                                        <p:cTn id="70" dur="166" decel="50000">
                                          <p:stCondLst>
                                            <p:cond delay="1338"/>
                                          </p:stCondLst>
                                        </p:cTn>
                                        <p:tgtEl>
                                          <p:spTgt spid="3">
                                            <p:txEl>
                                              <p:pRg st="4" end="4"/>
                                            </p:txEl>
                                          </p:spTgt>
                                        </p:tgtEl>
                                      </p:cBhvr>
                                      <p:to x="100000" y="100000"/>
                                    </p:animScale>
                                    <p:animScale>
                                      <p:cBhvr>
                                        <p:cTn id="71" dur="26">
                                          <p:stCondLst>
                                            <p:cond delay="1642"/>
                                          </p:stCondLst>
                                        </p:cTn>
                                        <p:tgtEl>
                                          <p:spTgt spid="3">
                                            <p:txEl>
                                              <p:pRg st="4" end="4"/>
                                            </p:txEl>
                                          </p:spTgt>
                                        </p:tgtEl>
                                      </p:cBhvr>
                                      <p:to x="100000" y="90000"/>
                                    </p:animScale>
                                    <p:animScale>
                                      <p:cBhvr>
                                        <p:cTn id="72" dur="166" decel="50000">
                                          <p:stCondLst>
                                            <p:cond delay="1668"/>
                                          </p:stCondLst>
                                        </p:cTn>
                                        <p:tgtEl>
                                          <p:spTgt spid="3">
                                            <p:txEl>
                                              <p:pRg st="4" end="4"/>
                                            </p:txEl>
                                          </p:spTgt>
                                        </p:tgtEl>
                                      </p:cBhvr>
                                      <p:to x="100000" y="100000"/>
                                    </p:animScale>
                                    <p:animScale>
                                      <p:cBhvr>
                                        <p:cTn id="73" dur="26">
                                          <p:stCondLst>
                                            <p:cond delay="1808"/>
                                          </p:stCondLst>
                                        </p:cTn>
                                        <p:tgtEl>
                                          <p:spTgt spid="3">
                                            <p:txEl>
                                              <p:pRg st="4" end="4"/>
                                            </p:txEl>
                                          </p:spTgt>
                                        </p:tgtEl>
                                      </p:cBhvr>
                                      <p:to x="100000" y="95000"/>
                                    </p:animScale>
                                    <p:animScale>
                                      <p:cBhvr>
                                        <p:cTn id="74" dur="166" decel="50000">
                                          <p:stCondLst>
                                            <p:cond delay="1834"/>
                                          </p:stCondLst>
                                        </p:cTn>
                                        <p:tgtEl>
                                          <p:spTgt spid="3">
                                            <p:txEl>
                                              <p:pRg st="4" end="4"/>
                                            </p:txEl>
                                          </p:spTgt>
                                        </p:tgtEl>
                                      </p:cBhvr>
                                      <p:to x="100000" y="100000"/>
                                    </p:animScale>
                                  </p:childTnLst>
                                </p:cTn>
                              </p:par>
                            </p:childTnLst>
                          </p:cTn>
                        </p:par>
                      </p:childTnLst>
                    </p:cTn>
                  </p:par>
                  <p:par>
                    <p:cTn id="75" fill="hold">
                      <p:stCondLst>
                        <p:cond delay="indefinite"/>
                      </p:stCondLst>
                      <p:childTnLst>
                        <p:par>
                          <p:cTn id="76" fill="hold">
                            <p:stCondLst>
                              <p:cond delay="0"/>
                            </p:stCondLst>
                            <p:childTnLst>
                              <p:par>
                                <p:cTn id="77" presetID="26" presetClass="entr" presetSubtype="0" fill="hold" nodeType="clickEffect">
                                  <p:stCondLst>
                                    <p:cond delay="0"/>
                                  </p:stCondLst>
                                  <p:childTnLst>
                                    <p:set>
                                      <p:cBhvr>
                                        <p:cTn id="78" dur="1" fill="hold">
                                          <p:stCondLst>
                                            <p:cond delay="0"/>
                                          </p:stCondLst>
                                        </p:cTn>
                                        <p:tgtEl>
                                          <p:spTgt spid="3">
                                            <p:txEl>
                                              <p:pRg st="5" end="5"/>
                                            </p:txEl>
                                          </p:spTgt>
                                        </p:tgtEl>
                                        <p:attrNameLst>
                                          <p:attrName>style.visibility</p:attrName>
                                        </p:attrNameLst>
                                      </p:cBhvr>
                                      <p:to>
                                        <p:strVal val="visible"/>
                                      </p:to>
                                    </p:set>
                                    <p:animEffect transition="in" filter="wipe(down)">
                                      <p:cBhvr>
                                        <p:cTn id="79" dur="580">
                                          <p:stCondLst>
                                            <p:cond delay="0"/>
                                          </p:stCondLst>
                                        </p:cTn>
                                        <p:tgtEl>
                                          <p:spTgt spid="3">
                                            <p:txEl>
                                              <p:pRg st="5" end="5"/>
                                            </p:txEl>
                                          </p:spTgt>
                                        </p:tgtEl>
                                      </p:cBhvr>
                                    </p:animEffect>
                                    <p:anim calcmode="lin" valueType="num">
                                      <p:cBhvr>
                                        <p:cTn id="80" dur="1822"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81" dur="664"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82" dur="664" tmFilter="0, 0; 0.125,0.2665; 0.25,0.4; 0.375,0.465; 0.5,0.5;  0.625,0.535; 0.75,0.6; 0.875,0.7335; 1,1">
                                          <p:stCondLst>
                                            <p:cond delay="664"/>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83" dur="332" tmFilter="0, 0; 0.125,0.2665; 0.25,0.4; 0.375,0.465; 0.5,0.5;  0.625,0.535; 0.75,0.6; 0.875,0.7335; 1,1">
                                          <p:stCondLst>
                                            <p:cond delay="1324"/>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84" dur="164" tmFilter="0, 0; 0.125,0.2665; 0.25,0.4; 0.375,0.465; 0.5,0.5;  0.625,0.535; 0.75,0.6; 0.875,0.7335; 1,1">
                                          <p:stCondLst>
                                            <p:cond delay="1656"/>
                                          </p:stCondLst>
                                        </p:cTn>
                                        <p:tgtEl>
                                          <p:spTgt spid="3">
                                            <p:txEl>
                                              <p:pRg st="5" end="5"/>
                                            </p:txEl>
                                          </p:spTgt>
                                        </p:tgtEl>
                                        <p:attrNameLst>
                                          <p:attrName>ppt_y</p:attrName>
                                        </p:attrNameLst>
                                      </p:cBhvr>
                                      <p:tavLst>
                                        <p:tav tm="0" fmla="#ppt_y-sin(pi*$)/81">
                                          <p:val>
                                            <p:fltVal val="0"/>
                                          </p:val>
                                        </p:tav>
                                        <p:tav tm="100000">
                                          <p:val>
                                            <p:fltVal val="1"/>
                                          </p:val>
                                        </p:tav>
                                      </p:tavLst>
                                    </p:anim>
                                    <p:animScale>
                                      <p:cBhvr>
                                        <p:cTn id="85" dur="26">
                                          <p:stCondLst>
                                            <p:cond delay="650"/>
                                          </p:stCondLst>
                                        </p:cTn>
                                        <p:tgtEl>
                                          <p:spTgt spid="3">
                                            <p:txEl>
                                              <p:pRg st="5" end="5"/>
                                            </p:txEl>
                                          </p:spTgt>
                                        </p:tgtEl>
                                      </p:cBhvr>
                                      <p:to x="100000" y="60000"/>
                                    </p:animScale>
                                    <p:animScale>
                                      <p:cBhvr>
                                        <p:cTn id="86" dur="166" decel="50000">
                                          <p:stCondLst>
                                            <p:cond delay="676"/>
                                          </p:stCondLst>
                                        </p:cTn>
                                        <p:tgtEl>
                                          <p:spTgt spid="3">
                                            <p:txEl>
                                              <p:pRg st="5" end="5"/>
                                            </p:txEl>
                                          </p:spTgt>
                                        </p:tgtEl>
                                      </p:cBhvr>
                                      <p:to x="100000" y="100000"/>
                                    </p:animScale>
                                    <p:animScale>
                                      <p:cBhvr>
                                        <p:cTn id="87" dur="26">
                                          <p:stCondLst>
                                            <p:cond delay="1312"/>
                                          </p:stCondLst>
                                        </p:cTn>
                                        <p:tgtEl>
                                          <p:spTgt spid="3">
                                            <p:txEl>
                                              <p:pRg st="5" end="5"/>
                                            </p:txEl>
                                          </p:spTgt>
                                        </p:tgtEl>
                                      </p:cBhvr>
                                      <p:to x="100000" y="80000"/>
                                    </p:animScale>
                                    <p:animScale>
                                      <p:cBhvr>
                                        <p:cTn id="88" dur="166" decel="50000">
                                          <p:stCondLst>
                                            <p:cond delay="1338"/>
                                          </p:stCondLst>
                                        </p:cTn>
                                        <p:tgtEl>
                                          <p:spTgt spid="3">
                                            <p:txEl>
                                              <p:pRg st="5" end="5"/>
                                            </p:txEl>
                                          </p:spTgt>
                                        </p:tgtEl>
                                      </p:cBhvr>
                                      <p:to x="100000" y="100000"/>
                                    </p:animScale>
                                    <p:animScale>
                                      <p:cBhvr>
                                        <p:cTn id="89" dur="26">
                                          <p:stCondLst>
                                            <p:cond delay="1642"/>
                                          </p:stCondLst>
                                        </p:cTn>
                                        <p:tgtEl>
                                          <p:spTgt spid="3">
                                            <p:txEl>
                                              <p:pRg st="5" end="5"/>
                                            </p:txEl>
                                          </p:spTgt>
                                        </p:tgtEl>
                                      </p:cBhvr>
                                      <p:to x="100000" y="90000"/>
                                    </p:animScale>
                                    <p:animScale>
                                      <p:cBhvr>
                                        <p:cTn id="90" dur="166" decel="50000">
                                          <p:stCondLst>
                                            <p:cond delay="1668"/>
                                          </p:stCondLst>
                                        </p:cTn>
                                        <p:tgtEl>
                                          <p:spTgt spid="3">
                                            <p:txEl>
                                              <p:pRg st="5" end="5"/>
                                            </p:txEl>
                                          </p:spTgt>
                                        </p:tgtEl>
                                      </p:cBhvr>
                                      <p:to x="100000" y="100000"/>
                                    </p:animScale>
                                    <p:animScale>
                                      <p:cBhvr>
                                        <p:cTn id="91" dur="26">
                                          <p:stCondLst>
                                            <p:cond delay="1808"/>
                                          </p:stCondLst>
                                        </p:cTn>
                                        <p:tgtEl>
                                          <p:spTgt spid="3">
                                            <p:txEl>
                                              <p:pRg st="5" end="5"/>
                                            </p:txEl>
                                          </p:spTgt>
                                        </p:tgtEl>
                                      </p:cBhvr>
                                      <p:to x="100000" y="95000"/>
                                    </p:animScale>
                                    <p:animScale>
                                      <p:cBhvr>
                                        <p:cTn id="92" dur="166" decel="50000">
                                          <p:stCondLst>
                                            <p:cond delay="1834"/>
                                          </p:stCondLst>
                                        </p:cTn>
                                        <p:tgtEl>
                                          <p:spTgt spid="3">
                                            <p:txEl>
                                              <p:pRg st="5" end="5"/>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xmlns="" val="565156203"/>
      </p:ext>
    </p:extLst>
  </p:cSld>
  <p:clrMapOvr>
    <a:masterClrMapping/>
  </p:clrMapOvr>
  <mc:AlternateContent xmlns:mc="http://schemas.openxmlformats.org/markup-compatibility/2006">
    <mc:Choice xmlns:p14="http://schemas.microsoft.com/office/powerpoint/2010/main" xmlns="" Requires="p14">
      <p:transition spd="slow" p14:dur="2500">
        <p:checker/>
      </p:transition>
    </mc:Choice>
    <mc:Fallback>
      <p:transition spd="slow">
        <p:checker/>
      </p:transition>
    </mc:Fallback>
  </mc:AlternateContent>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solidFill>
                  <a:prstClr val="white"/>
                </a:solidFill>
                <a:cs typeface="Arial" pitchFamily="34" charset="0"/>
              </a:rPr>
              <a:pPr/>
              <a:t>87</a:t>
            </a:fld>
            <a:endParaRPr lang="en-US" dirty="0" smtClean="0">
              <a:solidFill>
                <a:prstClr val="white"/>
              </a:solidFill>
              <a:cs typeface="Arial" pitchFamily="34" charset="0"/>
            </a:endParaRPr>
          </a:p>
        </p:txBody>
      </p:sp>
      <p:sp>
        <p:nvSpPr>
          <p:cNvPr id="6146" name="Title 4"/>
          <p:cNvSpPr>
            <a:spLocks noGrp="1"/>
          </p:cNvSpPr>
          <p:nvPr>
            <p:ph type="ctrTitle"/>
          </p:nvPr>
        </p:nvSpPr>
        <p:spPr>
          <a:xfrm>
            <a:off x="762000" y="2362200"/>
            <a:ext cx="8420100" cy="1241425"/>
          </a:xfrm>
        </p:spPr>
        <p:txBody>
          <a:bodyPr/>
          <a:lstStyle/>
          <a:p>
            <a:pPr eaLnBrk="1" hangingPunct="1"/>
            <a:r>
              <a:rPr lang="ar-SA" sz="7200" spc="-150" dirty="0" smtClean="0">
                <a:solidFill>
                  <a:srgbClr val="376092"/>
                </a:solidFill>
                <a:latin typeface="ae_AlMateen" pitchFamily="2" charset="-78"/>
                <a:cs typeface="ae_AlMateen" pitchFamily="2" charset="-78"/>
              </a:rPr>
              <a:t>عنوان المحاضرة    </a:t>
            </a:r>
            <a:endParaRPr lang="en-US" sz="6600"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indent="457200">
              <a:lnSpc>
                <a:spcPct val="115000"/>
              </a:lnSpc>
              <a:spcAft>
                <a:spcPts val="1000"/>
              </a:spcAft>
            </a:pPr>
            <a:r>
              <a:rPr lang="ar-SA" sz="2800" b="1" dirty="0" smtClean="0">
                <a:solidFill>
                  <a:srgbClr val="FF0000"/>
                </a:solidFill>
                <a:ea typeface="Calibri"/>
                <a:cs typeface="Arial"/>
              </a:rPr>
              <a:t>الفصل الرابع   </a:t>
            </a:r>
            <a:endParaRPr lang="en-US" sz="2800" b="1" dirty="0" smtClean="0">
              <a:solidFill>
                <a:srgbClr val="FF0000"/>
              </a:solidFill>
              <a:ea typeface="Calibri"/>
              <a:cs typeface="Arial"/>
            </a:endParaRPr>
          </a:p>
          <a:p>
            <a:pPr indent="457200">
              <a:lnSpc>
                <a:spcPct val="115000"/>
              </a:lnSpc>
              <a:spcAft>
                <a:spcPts val="1000"/>
              </a:spcAft>
            </a:pPr>
            <a:r>
              <a:rPr lang="ar-SA" sz="6000" b="1" dirty="0" smtClean="0">
                <a:solidFill>
                  <a:srgbClr val="FF0000"/>
                </a:solidFill>
                <a:ea typeface="Calibri"/>
                <a:cs typeface="Arial"/>
              </a:rPr>
              <a:t> المحاضرة الثالثة عشر    </a:t>
            </a:r>
            <a:endParaRPr lang="en-US" sz="6000" b="1" dirty="0">
              <a:solidFill>
                <a:srgbClr val="FF0000"/>
              </a:solidFill>
              <a:ea typeface="Calibri"/>
              <a:cs typeface="Arial"/>
            </a:endParaRPr>
          </a:p>
        </p:txBody>
      </p:sp>
    </p:spTree>
    <p:extLst>
      <p:ext uri="{BB962C8B-B14F-4D97-AF65-F5344CB8AC3E}">
        <p14:creationId xmlns:p14="http://schemas.microsoft.com/office/powerpoint/2010/main" xmlns="" val="2200679291"/>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19318"/>
            <a:ext cx="9906000" cy="1428482"/>
          </a:xfrm>
          <a:solidFill>
            <a:srgbClr val="FFFF00"/>
          </a:solidFill>
        </p:spPr>
        <p:txBody>
          <a:bodyPr/>
          <a:lstStyle/>
          <a:p>
            <a:r>
              <a:rPr lang="ar-SA" dirty="0" smtClean="0"/>
              <a:t>             </a:t>
            </a:r>
            <a:r>
              <a:rPr lang="ar-SA" dirty="0" smtClean="0">
                <a:solidFill>
                  <a:srgbClr val="FF0000"/>
                </a:solidFill>
              </a:rPr>
              <a:t>الجريمة المنظمة </a:t>
            </a:r>
            <a:endParaRPr lang="ar-SA" dirty="0">
              <a:solidFill>
                <a:srgbClr val="FF0000"/>
              </a:solidFill>
            </a:endParaRPr>
          </a:p>
        </p:txBody>
      </p:sp>
      <p:sp>
        <p:nvSpPr>
          <p:cNvPr id="3" name="عنصر نائب للمحتوى 2"/>
          <p:cNvSpPr>
            <a:spLocks noGrp="1"/>
          </p:cNvSpPr>
          <p:nvPr>
            <p:ph idx="1"/>
          </p:nvPr>
        </p:nvSpPr>
        <p:spPr>
          <a:xfrm>
            <a:off x="495300" y="1447800"/>
            <a:ext cx="9410700" cy="4678363"/>
          </a:xfrm>
        </p:spPr>
        <p:txBody>
          <a:bodyPr/>
          <a:lstStyle/>
          <a:p>
            <a:r>
              <a:rPr lang="ar-SA" dirty="0" smtClean="0">
                <a:solidFill>
                  <a:srgbClr val="FF0000"/>
                </a:solidFill>
              </a:rPr>
              <a:t>الجريمة المنظمة </a:t>
            </a:r>
            <a:r>
              <a:rPr lang="ar-SA" dirty="0" smtClean="0"/>
              <a:t>: هي من اكثر الجرائم انتشارا داخل المجتمع العربي </a:t>
            </a:r>
            <a:endParaRPr lang="en-US" dirty="0" smtClean="0"/>
          </a:p>
          <a:p>
            <a:r>
              <a:rPr lang="ar-SA" dirty="0" smtClean="0"/>
              <a:t>ويوم بها تنظيم معين متخصص لكل عضو دور معين يمارسه</a:t>
            </a:r>
          </a:p>
          <a:p>
            <a:r>
              <a:rPr lang="ar-SA" dirty="0" smtClean="0"/>
              <a:t>اهم سمات الجريمة المنظمة ....</a:t>
            </a:r>
          </a:p>
          <a:p>
            <a:r>
              <a:rPr lang="ar-SA" dirty="0" smtClean="0"/>
              <a:t>** </a:t>
            </a:r>
            <a:r>
              <a:rPr lang="ar-SA" dirty="0" smtClean="0">
                <a:solidFill>
                  <a:srgbClr val="009900"/>
                </a:solidFill>
              </a:rPr>
              <a:t>انها ذو نشاط منظم بين عدد من الأشخاص </a:t>
            </a:r>
          </a:p>
          <a:p>
            <a:r>
              <a:rPr lang="ar-SA" dirty="0" smtClean="0">
                <a:solidFill>
                  <a:srgbClr val="00B0F0"/>
                </a:solidFill>
              </a:rPr>
              <a:t>**</a:t>
            </a:r>
            <a:r>
              <a:rPr lang="ar-SA" dirty="0" smtClean="0">
                <a:solidFill>
                  <a:srgbClr val="009900"/>
                </a:solidFill>
              </a:rPr>
              <a:t> </a:t>
            </a:r>
            <a:r>
              <a:rPr lang="ar-SA" dirty="0" smtClean="0">
                <a:solidFill>
                  <a:srgbClr val="3B84AF"/>
                </a:solidFill>
              </a:rPr>
              <a:t>الهدف تحقيق مكاسب اقتصادية </a:t>
            </a:r>
          </a:p>
          <a:p>
            <a:r>
              <a:rPr lang="ar-SA" dirty="0" smtClean="0">
                <a:solidFill>
                  <a:srgbClr val="FF0066"/>
                </a:solidFill>
              </a:rPr>
              <a:t>** تشمل على أنشطة دقيقة مثل الاستيلاء على الأرضي</a:t>
            </a:r>
          </a:p>
          <a:p>
            <a:r>
              <a:rPr lang="ar-SA" dirty="0" smtClean="0">
                <a:solidFill>
                  <a:srgbClr val="FFC000"/>
                </a:solidFill>
              </a:rPr>
              <a:t>** سريعة التنفيذ والدقة  والفاعلية</a:t>
            </a:r>
            <a:r>
              <a:rPr lang="ar-SA" dirty="0" smtClean="0"/>
              <a:t> .</a:t>
            </a:r>
            <a:endParaRPr lang="ar-SA" dirty="0"/>
          </a:p>
        </p:txBody>
      </p:sp>
    </p:spTree>
    <p:extLst>
      <p:ext uri="{BB962C8B-B14F-4D97-AF65-F5344CB8AC3E}">
        <p14:creationId xmlns:p14="http://schemas.microsoft.com/office/powerpoint/2010/main" xmlns="" val="142011736"/>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wipe(down)">
                                      <p:cBhvr>
                                        <p:cTn id="23" dur="580">
                                          <p:stCondLst>
                                            <p:cond delay="0"/>
                                          </p:stCondLst>
                                        </p:cTn>
                                        <p:tgtEl>
                                          <p:spTgt spid="3">
                                            <p:txEl>
                                              <p:pRg st="1" end="1"/>
                                            </p:txEl>
                                          </p:spTgt>
                                        </p:tgtEl>
                                      </p:cBhvr>
                                    </p:animEffect>
                                    <p:anim calcmode="lin" valueType="num">
                                      <p:cBhvr>
                                        <p:cTn id="24"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xEl>
                                              <p:pRg st="1" end="1"/>
                                            </p:txEl>
                                          </p:spTgt>
                                        </p:tgtEl>
                                      </p:cBhvr>
                                      <p:to x="100000" y="60000"/>
                                    </p:animScale>
                                    <p:animScale>
                                      <p:cBhvr>
                                        <p:cTn id="30" dur="166" decel="50000">
                                          <p:stCondLst>
                                            <p:cond delay="676"/>
                                          </p:stCondLst>
                                        </p:cTn>
                                        <p:tgtEl>
                                          <p:spTgt spid="3">
                                            <p:txEl>
                                              <p:pRg st="1" end="1"/>
                                            </p:txEl>
                                          </p:spTgt>
                                        </p:tgtEl>
                                      </p:cBhvr>
                                      <p:to x="100000" y="100000"/>
                                    </p:animScale>
                                    <p:animScale>
                                      <p:cBhvr>
                                        <p:cTn id="31" dur="26">
                                          <p:stCondLst>
                                            <p:cond delay="1312"/>
                                          </p:stCondLst>
                                        </p:cTn>
                                        <p:tgtEl>
                                          <p:spTgt spid="3">
                                            <p:txEl>
                                              <p:pRg st="1" end="1"/>
                                            </p:txEl>
                                          </p:spTgt>
                                        </p:tgtEl>
                                      </p:cBhvr>
                                      <p:to x="100000" y="80000"/>
                                    </p:animScale>
                                    <p:animScale>
                                      <p:cBhvr>
                                        <p:cTn id="32" dur="166" decel="50000">
                                          <p:stCondLst>
                                            <p:cond delay="1338"/>
                                          </p:stCondLst>
                                        </p:cTn>
                                        <p:tgtEl>
                                          <p:spTgt spid="3">
                                            <p:txEl>
                                              <p:pRg st="1" end="1"/>
                                            </p:txEl>
                                          </p:spTgt>
                                        </p:tgtEl>
                                      </p:cBhvr>
                                      <p:to x="100000" y="100000"/>
                                    </p:animScale>
                                    <p:animScale>
                                      <p:cBhvr>
                                        <p:cTn id="33" dur="26">
                                          <p:stCondLst>
                                            <p:cond delay="1642"/>
                                          </p:stCondLst>
                                        </p:cTn>
                                        <p:tgtEl>
                                          <p:spTgt spid="3">
                                            <p:txEl>
                                              <p:pRg st="1" end="1"/>
                                            </p:txEl>
                                          </p:spTgt>
                                        </p:tgtEl>
                                      </p:cBhvr>
                                      <p:to x="100000" y="90000"/>
                                    </p:animScale>
                                    <p:animScale>
                                      <p:cBhvr>
                                        <p:cTn id="34" dur="166" decel="50000">
                                          <p:stCondLst>
                                            <p:cond delay="1668"/>
                                          </p:stCondLst>
                                        </p:cTn>
                                        <p:tgtEl>
                                          <p:spTgt spid="3">
                                            <p:txEl>
                                              <p:pRg st="1" end="1"/>
                                            </p:txEl>
                                          </p:spTgt>
                                        </p:tgtEl>
                                      </p:cBhvr>
                                      <p:to x="100000" y="100000"/>
                                    </p:animScale>
                                    <p:animScale>
                                      <p:cBhvr>
                                        <p:cTn id="35" dur="26">
                                          <p:stCondLst>
                                            <p:cond delay="1808"/>
                                          </p:stCondLst>
                                        </p:cTn>
                                        <p:tgtEl>
                                          <p:spTgt spid="3">
                                            <p:txEl>
                                              <p:pRg st="1" end="1"/>
                                            </p:txEl>
                                          </p:spTgt>
                                        </p:tgtEl>
                                      </p:cBhvr>
                                      <p:to x="100000" y="95000"/>
                                    </p:animScale>
                                    <p:animScale>
                                      <p:cBhvr>
                                        <p:cTn id="36" dur="166" decel="50000">
                                          <p:stCondLst>
                                            <p:cond delay="1834"/>
                                          </p:stCondLst>
                                        </p:cTn>
                                        <p:tgtEl>
                                          <p:spTgt spid="3">
                                            <p:txEl>
                                              <p:pRg st="1" end="1"/>
                                            </p:txEl>
                                          </p:spTgt>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3">
                                            <p:txEl>
                                              <p:pRg st="2" end="2"/>
                                            </p:txEl>
                                          </p:spTgt>
                                        </p:tgtEl>
                                        <p:attrNameLst>
                                          <p:attrName>style.visibility</p:attrName>
                                        </p:attrNameLst>
                                      </p:cBhvr>
                                      <p:to>
                                        <p:strVal val="visible"/>
                                      </p:to>
                                    </p:set>
                                    <p:animEffect transition="in" filter="wipe(down)">
                                      <p:cBhvr>
                                        <p:cTn id="39" dur="580">
                                          <p:stCondLst>
                                            <p:cond delay="0"/>
                                          </p:stCondLst>
                                        </p:cTn>
                                        <p:tgtEl>
                                          <p:spTgt spid="3">
                                            <p:txEl>
                                              <p:pRg st="2" end="2"/>
                                            </p:txEl>
                                          </p:spTgt>
                                        </p:tgtEl>
                                      </p:cBhvr>
                                    </p:animEffect>
                                    <p:anim calcmode="lin" valueType="num">
                                      <p:cBhvr>
                                        <p:cTn id="40"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45" dur="26">
                                          <p:stCondLst>
                                            <p:cond delay="650"/>
                                          </p:stCondLst>
                                        </p:cTn>
                                        <p:tgtEl>
                                          <p:spTgt spid="3">
                                            <p:txEl>
                                              <p:pRg st="2" end="2"/>
                                            </p:txEl>
                                          </p:spTgt>
                                        </p:tgtEl>
                                      </p:cBhvr>
                                      <p:to x="100000" y="60000"/>
                                    </p:animScale>
                                    <p:animScale>
                                      <p:cBhvr>
                                        <p:cTn id="46" dur="166" decel="50000">
                                          <p:stCondLst>
                                            <p:cond delay="676"/>
                                          </p:stCondLst>
                                        </p:cTn>
                                        <p:tgtEl>
                                          <p:spTgt spid="3">
                                            <p:txEl>
                                              <p:pRg st="2" end="2"/>
                                            </p:txEl>
                                          </p:spTgt>
                                        </p:tgtEl>
                                      </p:cBhvr>
                                      <p:to x="100000" y="100000"/>
                                    </p:animScale>
                                    <p:animScale>
                                      <p:cBhvr>
                                        <p:cTn id="47" dur="26">
                                          <p:stCondLst>
                                            <p:cond delay="1312"/>
                                          </p:stCondLst>
                                        </p:cTn>
                                        <p:tgtEl>
                                          <p:spTgt spid="3">
                                            <p:txEl>
                                              <p:pRg st="2" end="2"/>
                                            </p:txEl>
                                          </p:spTgt>
                                        </p:tgtEl>
                                      </p:cBhvr>
                                      <p:to x="100000" y="80000"/>
                                    </p:animScale>
                                    <p:animScale>
                                      <p:cBhvr>
                                        <p:cTn id="48" dur="166" decel="50000">
                                          <p:stCondLst>
                                            <p:cond delay="1338"/>
                                          </p:stCondLst>
                                        </p:cTn>
                                        <p:tgtEl>
                                          <p:spTgt spid="3">
                                            <p:txEl>
                                              <p:pRg st="2" end="2"/>
                                            </p:txEl>
                                          </p:spTgt>
                                        </p:tgtEl>
                                      </p:cBhvr>
                                      <p:to x="100000" y="100000"/>
                                    </p:animScale>
                                    <p:animScale>
                                      <p:cBhvr>
                                        <p:cTn id="49" dur="26">
                                          <p:stCondLst>
                                            <p:cond delay="1642"/>
                                          </p:stCondLst>
                                        </p:cTn>
                                        <p:tgtEl>
                                          <p:spTgt spid="3">
                                            <p:txEl>
                                              <p:pRg st="2" end="2"/>
                                            </p:txEl>
                                          </p:spTgt>
                                        </p:tgtEl>
                                      </p:cBhvr>
                                      <p:to x="100000" y="90000"/>
                                    </p:animScale>
                                    <p:animScale>
                                      <p:cBhvr>
                                        <p:cTn id="50" dur="166" decel="50000">
                                          <p:stCondLst>
                                            <p:cond delay="1668"/>
                                          </p:stCondLst>
                                        </p:cTn>
                                        <p:tgtEl>
                                          <p:spTgt spid="3">
                                            <p:txEl>
                                              <p:pRg st="2" end="2"/>
                                            </p:txEl>
                                          </p:spTgt>
                                        </p:tgtEl>
                                      </p:cBhvr>
                                      <p:to x="100000" y="100000"/>
                                    </p:animScale>
                                    <p:animScale>
                                      <p:cBhvr>
                                        <p:cTn id="51" dur="26">
                                          <p:stCondLst>
                                            <p:cond delay="1808"/>
                                          </p:stCondLst>
                                        </p:cTn>
                                        <p:tgtEl>
                                          <p:spTgt spid="3">
                                            <p:txEl>
                                              <p:pRg st="2" end="2"/>
                                            </p:txEl>
                                          </p:spTgt>
                                        </p:tgtEl>
                                      </p:cBhvr>
                                      <p:to x="100000" y="95000"/>
                                    </p:animScale>
                                    <p:animScale>
                                      <p:cBhvr>
                                        <p:cTn id="52" dur="166" decel="50000">
                                          <p:stCondLst>
                                            <p:cond delay="1834"/>
                                          </p:stCondLst>
                                        </p:cTn>
                                        <p:tgtEl>
                                          <p:spTgt spid="3">
                                            <p:txEl>
                                              <p:pRg st="2" end="2"/>
                                            </p:txEl>
                                          </p:spTgt>
                                        </p:tgtEl>
                                      </p:cBhvr>
                                      <p:to x="100000" y="100000"/>
                                    </p:animScale>
                                  </p:childTnLst>
                                </p:cTn>
                              </p:par>
                            </p:childTnLst>
                          </p:cTn>
                        </p:par>
                      </p:childTnLst>
                    </p:cTn>
                  </p:par>
                  <p:par>
                    <p:cTn id="53" fill="hold">
                      <p:stCondLst>
                        <p:cond delay="indefinite"/>
                      </p:stCondLst>
                      <p:childTnLst>
                        <p:par>
                          <p:cTn id="54" fill="hold">
                            <p:stCondLst>
                              <p:cond delay="0"/>
                            </p:stCondLst>
                            <p:childTnLst>
                              <p:par>
                                <p:cTn id="55" presetID="31" presetClass="entr" presetSubtype="0" fill="hold" nodeType="clickEffect">
                                  <p:stCondLst>
                                    <p:cond delay="0"/>
                                  </p:stCondLst>
                                  <p:childTnLst>
                                    <p:set>
                                      <p:cBhvr>
                                        <p:cTn id="56" dur="1" fill="hold">
                                          <p:stCondLst>
                                            <p:cond delay="0"/>
                                          </p:stCondLst>
                                        </p:cTn>
                                        <p:tgtEl>
                                          <p:spTgt spid="3">
                                            <p:txEl>
                                              <p:pRg st="3" end="3"/>
                                            </p:txEl>
                                          </p:spTgt>
                                        </p:tgtEl>
                                        <p:attrNameLst>
                                          <p:attrName>style.visibility</p:attrName>
                                        </p:attrNameLst>
                                      </p:cBhvr>
                                      <p:to>
                                        <p:strVal val="visible"/>
                                      </p:to>
                                    </p:set>
                                    <p:anim calcmode="lin" valueType="num">
                                      <p:cBhvr>
                                        <p:cTn id="57"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58"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59"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60" dur="1000"/>
                                        <p:tgtEl>
                                          <p:spTgt spid="3">
                                            <p:txEl>
                                              <p:pRg st="3" end="3"/>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31" presetClass="entr" presetSubtype="0" fill="hold" nodeType="clickEffect">
                                  <p:stCondLst>
                                    <p:cond delay="0"/>
                                  </p:stCondLst>
                                  <p:childTnLst>
                                    <p:set>
                                      <p:cBhvr>
                                        <p:cTn id="64" dur="1" fill="hold">
                                          <p:stCondLst>
                                            <p:cond delay="0"/>
                                          </p:stCondLst>
                                        </p:cTn>
                                        <p:tgtEl>
                                          <p:spTgt spid="3">
                                            <p:txEl>
                                              <p:pRg st="4" end="4"/>
                                            </p:txEl>
                                          </p:spTgt>
                                        </p:tgtEl>
                                        <p:attrNameLst>
                                          <p:attrName>style.visibility</p:attrName>
                                        </p:attrNameLst>
                                      </p:cBhvr>
                                      <p:to>
                                        <p:strVal val="visible"/>
                                      </p:to>
                                    </p:set>
                                    <p:anim calcmode="lin" valueType="num">
                                      <p:cBhvr>
                                        <p:cTn id="65"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66"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67"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68" dur="1000"/>
                                        <p:tgtEl>
                                          <p:spTgt spid="3">
                                            <p:txEl>
                                              <p:pRg st="4" end="4"/>
                                            </p:txEl>
                                          </p:spTgt>
                                        </p:tgtEl>
                                      </p:cBhvr>
                                    </p:animEffect>
                                  </p:childTnLst>
                                </p:cTn>
                              </p:par>
                            </p:childTnLst>
                          </p:cTn>
                        </p:par>
                      </p:childTnLst>
                    </p:cTn>
                  </p:par>
                  <p:par>
                    <p:cTn id="69" fill="hold">
                      <p:stCondLst>
                        <p:cond delay="indefinite"/>
                      </p:stCondLst>
                      <p:childTnLst>
                        <p:par>
                          <p:cTn id="70" fill="hold">
                            <p:stCondLst>
                              <p:cond delay="0"/>
                            </p:stCondLst>
                            <p:childTnLst>
                              <p:par>
                                <p:cTn id="71" presetID="31" presetClass="entr" presetSubtype="0" fill="hold" nodeType="clickEffect">
                                  <p:stCondLst>
                                    <p:cond delay="0"/>
                                  </p:stCondLst>
                                  <p:childTnLst>
                                    <p:set>
                                      <p:cBhvr>
                                        <p:cTn id="72" dur="1" fill="hold">
                                          <p:stCondLst>
                                            <p:cond delay="0"/>
                                          </p:stCondLst>
                                        </p:cTn>
                                        <p:tgtEl>
                                          <p:spTgt spid="3">
                                            <p:txEl>
                                              <p:pRg st="5" end="5"/>
                                            </p:txEl>
                                          </p:spTgt>
                                        </p:tgtEl>
                                        <p:attrNameLst>
                                          <p:attrName>style.visibility</p:attrName>
                                        </p:attrNameLst>
                                      </p:cBhvr>
                                      <p:to>
                                        <p:strVal val="visible"/>
                                      </p:to>
                                    </p:set>
                                    <p:anim calcmode="lin" valueType="num">
                                      <p:cBhvr>
                                        <p:cTn id="73"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74"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75"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76" dur="1000"/>
                                        <p:tgtEl>
                                          <p:spTgt spid="3">
                                            <p:txEl>
                                              <p:pRg st="5" end="5"/>
                                            </p:txEl>
                                          </p:spTgt>
                                        </p:tgtEl>
                                      </p:cBhvr>
                                    </p:animEffect>
                                  </p:childTnLst>
                                </p:cTn>
                              </p:par>
                            </p:childTnLst>
                          </p:cTn>
                        </p:par>
                      </p:childTnLst>
                    </p:cTn>
                  </p:par>
                  <p:par>
                    <p:cTn id="77" fill="hold">
                      <p:stCondLst>
                        <p:cond delay="indefinite"/>
                      </p:stCondLst>
                      <p:childTnLst>
                        <p:par>
                          <p:cTn id="78" fill="hold">
                            <p:stCondLst>
                              <p:cond delay="0"/>
                            </p:stCondLst>
                            <p:childTnLst>
                              <p:par>
                                <p:cTn id="79" presetID="31" presetClass="entr" presetSubtype="0" fill="hold" nodeType="clickEffect">
                                  <p:stCondLst>
                                    <p:cond delay="0"/>
                                  </p:stCondLst>
                                  <p:childTnLst>
                                    <p:set>
                                      <p:cBhvr>
                                        <p:cTn id="80" dur="1" fill="hold">
                                          <p:stCondLst>
                                            <p:cond delay="0"/>
                                          </p:stCondLst>
                                        </p:cTn>
                                        <p:tgtEl>
                                          <p:spTgt spid="3">
                                            <p:txEl>
                                              <p:pRg st="6" end="6"/>
                                            </p:txEl>
                                          </p:spTgt>
                                        </p:tgtEl>
                                        <p:attrNameLst>
                                          <p:attrName>style.visibility</p:attrName>
                                        </p:attrNameLst>
                                      </p:cBhvr>
                                      <p:to>
                                        <p:strVal val="visible"/>
                                      </p:to>
                                    </p:set>
                                    <p:anim calcmode="lin" valueType="num">
                                      <p:cBhvr>
                                        <p:cTn id="81"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82"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83"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84"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371600"/>
          </a:xfrm>
          <a:solidFill>
            <a:srgbClr val="FFFF00"/>
          </a:solidFill>
        </p:spPr>
        <p:txBody>
          <a:bodyPr/>
          <a:lstStyle/>
          <a:p>
            <a:r>
              <a:rPr lang="ar-SA" dirty="0" smtClean="0">
                <a:solidFill>
                  <a:srgbClr val="FF0000"/>
                </a:solidFill>
              </a:rPr>
              <a:t>             الاتجاهات المفسرة للجريمة </a:t>
            </a:r>
            <a:endParaRPr lang="ar-SA" dirty="0">
              <a:solidFill>
                <a:srgbClr val="FF0000"/>
              </a:solidFill>
            </a:endParaRPr>
          </a:p>
        </p:txBody>
      </p:sp>
      <p:sp>
        <p:nvSpPr>
          <p:cNvPr id="3" name="عنصر نائب للمحتوى 2"/>
          <p:cNvSpPr>
            <a:spLocks noGrp="1"/>
          </p:cNvSpPr>
          <p:nvPr>
            <p:ph idx="1"/>
          </p:nvPr>
        </p:nvSpPr>
        <p:spPr>
          <a:xfrm>
            <a:off x="0" y="1295400"/>
            <a:ext cx="9906000" cy="5024907"/>
          </a:xfrm>
        </p:spPr>
        <p:txBody>
          <a:bodyPr/>
          <a:lstStyle/>
          <a:p>
            <a:r>
              <a:rPr lang="en-US" dirty="0" smtClean="0"/>
              <a:t>,</a:t>
            </a:r>
            <a:r>
              <a:rPr lang="ar-SA" dirty="0" smtClean="0"/>
              <a:t>            </a:t>
            </a:r>
            <a:r>
              <a:rPr lang="ar-SA" sz="2800" dirty="0" smtClean="0"/>
              <a:t>الاتجاه الاجتماعي للجريمة . حقيقة اجتماعية قبل ان تكون قانونية</a:t>
            </a:r>
          </a:p>
          <a:p>
            <a:r>
              <a:rPr lang="ar-SA" sz="2800" dirty="0"/>
              <a:t> </a:t>
            </a:r>
            <a:r>
              <a:rPr lang="ar-SA" sz="2800" dirty="0" smtClean="0"/>
              <a:t>            الاتجاه النفسي للجريمة . سلوك لا شعوري للتخلص من الصرعات                          التي يعاني من الفرد . </a:t>
            </a:r>
          </a:p>
          <a:p>
            <a:r>
              <a:rPr lang="ar-SA" sz="2800" dirty="0" smtClean="0"/>
              <a:t>            الاتجاه الاقتصادي للجريمة . هناك علاقة بين الفقر والحرمان للفرد                           وارتكاب الجريمة      </a:t>
            </a:r>
          </a:p>
          <a:p>
            <a:r>
              <a:rPr lang="ar-SA" sz="2800" dirty="0" smtClean="0"/>
              <a:t>          الاتجاه الجغرافي للجريمة الموقع والمناخ كعامل أساسي في دفع الفرد للعمل                الاجرامي .</a:t>
            </a:r>
          </a:p>
          <a:p>
            <a:r>
              <a:rPr lang="ar-SA" sz="2800" dirty="0" smtClean="0"/>
              <a:t>          الاتجاه البيئي للجريمة . </a:t>
            </a:r>
            <a:r>
              <a:rPr lang="ar-SA" sz="2800" dirty="0"/>
              <a:t>. وهو علاقة البيئة المكانية  للفرد </a:t>
            </a:r>
            <a:r>
              <a:rPr lang="ar-SA" sz="2800" dirty="0" smtClean="0"/>
              <a:t>وما </a:t>
            </a:r>
            <a:r>
              <a:rPr lang="ar-SA" sz="2800" dirty="0"/>
              <a:t>تتضمن ضغوطات  مختلفة على الفرد</a:t>
            </a:r>
            <a:r>
              <a:rPr lang="en-US" sz="2800" dirty="0" smtClean="0"/>
              <a:t> </a:t>
            </a:r>
            <a:r>
              <a:rPr lang="ar-SA" sz="2800" dirty="0" smtClean="0"/>
              <a:t>            </a:t>
            </a:r>
          </a:p>
          <a:p>
            <a:r>
              <a:rPr lang="ar-SA" sz="2800" dirty="0" smtClean="0"/>
              <a:t>            الاتجاه القانون للجريمة حماية افراد المجتمع من منى اضرار متعمدة او عير متعمدة </a:t>
            </a:r>
            <a:r>
              <a:rPr lang="ar-SA" dirty="0" smtClean="0"/>
              <a:t>. </a:t>
            </a:r>
            <a:endParaRPr lang="ar-SA" dirty="0"/>
          </a:p>
        </p:txBody>
      </p:sp>
      <p:sp>
        <p:nvSpPr>
          <p:cNvPr id="4" name="شارة رتبة 3"/>
          <p:cNvSpPr/>
          <p:nvPr/>
        </p:nvSpPr>
        <p:spPr>
          <a:xfrm rot="10800000">
            <a:off x="9179052" y="1475827"/>
            <a:ext cx="484632" cy="242316"/>
          </a:xfrm>
          <a:prstGeom prst="chevron">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5" name="شارة رتبة 4"/>
          <p:cNvSpPr/>
          <p:nvPr/>
        </p:nvSpPr>
        <p:spPr>
          <a:xfrm rot="10800000">
            <a:off x="9179052" y="5756864"/>
            <a:ext cx="484632" cy="242316"/>
          </a:xfrm>
          <a:prstGeom prst="chevron">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solidFill>
                  <a:schemeClr val="tx1"/>
                </a:solidFill>
              </a:rPr>
              <a:t>       </a:t>
            </a:r>
            <a:r>
              <a:rPr lang="en-US" dirty="0" smtClean="0">
                <a:solidFill>
                  <a:schemeClr val="tx1"/>
                </a:solidFill>
              </a:rPr>
              <a:t>                </a:t>
            </a:r>
            <a:endParaRPr lang="ar-SA" dirty="0">
              <a:solidFill>
                <a:schemeClr val="tx1"/>
              </a:solidFill>
            </a:endParaRPr>
          </a:p>
        </p:txBody>
      </p:sp>
      <p:sp>
        <p:nvSpPr>
          <p:cNvPr id="6" name="شارة رتبة 5"/>
          <p:cNvSpPr/>
          <p:nvPr/>
        </p:nvSpPr>
        <p:spPr>
          <a:xfrm rot="10800000">
            <a:off x="9157823" y="2092545"/>
            <a:ext cx="484632" cy="242316"/>
          </a:xfrm>
          <a:prstGeom prst="chevron">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rgbClr val="FFFF00"/>
              </a:solidFill>
            </a:endParaRPr>
          </a:p>
        </p:txBody>
      </p:sp>
      <p:sp>
        <p:nvSpPr>
          <p:cNvPr id="7" name="شارة رتبة 6"/>
          <p:cNvSpPr/>
          <p:nvPr/>
        </p:nvSpPr>
        <p:spPr>
          <a:xfrm rot="10800000">
            <a:off x="9179760" y="2932144"/>
            <a:ext cx="484632" cy="242316"/>
          </a:xfrm>
          <a:prstGeom prst="chevron">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8" name="شارة رتبة 7"/>
          <p:cNvSpPr/>
          <p:nvPr/>
        </p:nvSpPr>
        <p:spPr>
          <a:xfrm rot="10800000">
            <a:off x="9226466" y="4820992"/>
            <a:ext cx="484632" cy="242316"/>
          </a:xfrm>
          <a:prstGeom prst="chevron">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9" name="شارة رتبة 8"/>
          <p:cNvSpPr/>
          <p:nvPr/>
        </p:nvSpPr>
        <p:spPr>
          <a:xfrm rot="10800000">
            <a:off x="9190234" y="3886200"/>
            <a:ext cx="484632" cy="242316"/>
          </a:xfrm>
          <a:prstGeom prst="chevron">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Tree>
    <p:extLst>
      <p:ext uri="{BB962C8B-B14F-4D97-AF65-F5344CB8AC3E}">
        <p14:creationId xmlns:p14="http://schemas.microsoft.com/office/powerpoint/2010/main" xmlns="" val="3413680321"/>
      </p:ext>
    </p:extLst>
  </p:cSld>
  <p:clrMapOvr>
    <a:masterClrMapping/>
  </p:clrMapOvr>
  <mc:AlternateContent xmlns:mc="http://schemas.openxmlformats.org/markup-compatibility/2006">
    <mc:Choice xmlns:p14="http://schemas.microsoft.com/office/powerpoint/2010/main" xmlns="" Requires="p14">
      <p:transition spd="slow" p14:dur="2500">
        <p:checker/>
      </p:transition>
    </mc:Choice>
    <mc:Fallback>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mph" presetSubtype="0" fill="hold" grpId="0" nodeType="clickEffect">
                                  <p:stCondLst>
                                    <p:cond delay="0"/>
                                  </p:stCondLst>
                                  <p:iterate type="lt">
                                    <p:tmPct val="10000"/>
                                  </p:iterate>
                                  <p:childTnLst>
                                    <p:animMotion origin="layout" path="M 0.0 0.0 L 0.0 -0.07213" pathEditMode="relative" ptsTypes="">
                                      <p:cBhvr>
                                        <p:cTn id="6" dur="250" accel="50000" decel="50000" autoRev="1" fill="hold">
                                          <p:stCondLst>
                                            <p:cond delay="0"/>
                                          </p:stCondLst>
                                        </p:cTn>
                                        <p:tgtEl>
                                          <p:spTgt spid="3">
                                            <p:txEl>
                                              <p:pRg st="0" end="0"/>
                                            </p:txEl>
                                          </p:spTgt>
                                        </p:tgtEl>
                                        <p:attrNameLst>
                                          <p:attrName>ppt_x</p:attrName>
                                          <p:attrName>ppt_y</p:attrName>
                                        </p:attrNameLst>
                                      </p:cBhvr>
                                    </p:animMotion>
                                    <p:animRot by="1500000">
                                      <p:cBhvr>
                                        <p:cTn id="7" dur="125" fill="hold">
                                          <p:stCondLst>
                                            <p:cond delay="0"/>
                                          </p:stCondLst>
                                        </p:cTn>
                                        <p:tgtEl>
                                          <p:spTgt spid="3">
                                            <p:txEl>
                                              <p:pRg st="0" end="0"/>
                                            </p:txEl>
                                          </p:spTgt>
                                        </p:tgtEl>
                                        <p:attrNameLst>
                                          <p:attrName>r</p:attrName>
                                        </p:attrNameLst>
                                      </p:cBhvr>
                                    </p:animRot>
                                    <p:animRot by="-1500000">
                                      <p:cBhvr>
                                        <p:cTn id="8" dur="125" fill="hold">
                                          <p:stCondLst>
                                            <p:cond delay="125"/>
                                          </p:stCondLst>
                                        </p:cTn>
                                        <p:tgtEl>
                                          <p:spTgt spid="3">
                                            <p:txEl>
                                              <p:pRg st="0" end="0"/>
                                            </p:txEl>
                                          </p:spTgt>
                                        </p:tgtEl>
                                        <p:attrNameLst>
                                          <p:attrName>r</p:attrName>
                                        </p:attrNameLst>
                                      </p:cBhvr>
                                    </p:animRot>
                                    <p:animRot by="-1500000">
                                      <p:cBhvr>
                                        <p:cTn id="9" dur="125" fill="hold">
                                          <p:stCondLst>
                                            <p:cond delay="250"/>
                                          </p:stCondLst>
                                        </p:cTn>
                                        <p:tgtEl>
                                          <p:spTgt spid="3">
                                            <p:txEl>
                                              <p:pRg st="0" end="0"/>
                                            </p:txEl>
                                          </p:spTgt>
                                        </p:tgtEl>
                                        <p:attrNameLst>
                                          <p:attrName>r</p:attrName>
                                        </p:attrNameLst>
                                      </p:cBhvr>
                                    </p:animRot>
                                    <p:animRot by="1500000">
                                      <p:cBhvr>
                                        <p:cTn id="10" dur="125" fill="hold">
                                          <p:stCondLst>
                                            <p:cond delay="375"/>
                                          </p:stCondLst>
                                        </p:cTn>
                                        <p:tgtEl>
                                          <p:spTgt spid="3">
                                            <p:txEl>
                                              <p:pRg st="0" end="0"/>
                                            </p:txEl>
                                          </p:spTgt>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34" presetClass="emph" presetSubtype="0" fill="hold" grpId="0" nodeType="clickEffect">
                                  <p:stCondLst>
                                    <p:cond delay="0"/>
                                  </p:stCondLst>
                                  <p:iterate type="lt">
                                    <p:tmPct val="10000"/>
                                  </p:iterate>
                                  <p:childTnLst>
                                    <p:animMotion origin="layout" path="M 0.0 0.0 L 0.0 -0.07213" pathEditMode="relative" ptsTypes="">
                                      <p:cBhvr>
                                        <p:cTn id="14" dur="250" accel="50000" decel="50000" autoRev="1" fill="hold">
                                          <p:stCondLst>
                                            <p:cond delay="0"/>
                                          </p:stCondLst>
                                        </p:cTn>
                                        <p:tgtEl>
                                          <p:spTgt spid="3">
                                            <p:txEl>
                                              <p:pRg st="1" end="1"/>
                                            </p:txEl>
                                          </p:spTgt>
                                        </p:tgtEl>
                                        <p:attrNameLst>
                                          <p:attrName>ppt_x</p:attrName>
                                          <p:attrName>ppt_y</p:attrName>
                                        </p:attrNameLst>
                                      </p:cBhvr>
                                    </p:animMotion>
                                    <p:animRot by="1500000">
                                      <p:cBhvr>
                                        <p:cTn id="15" dur="125" fill="hold">
                                          <p:stCondLst>
                                            <p:cond delay="0"/>
                                          </p:stCondLst>
                                        </p:cTn>
                                        <p:tgtEl>
                                          <p:spTgt spid="3">
                                            <p:txEl>
                                              <p:pRg st="1" end="1"/>
                                            </p:txEl>
                                          </p:spTgt>
                                        </p:tgtEl>
                                        <p:attrNameLst>
                                          <p:attrName>r</p:attrName>
                                        </p:attrNameLst>
                                      </p:cBhvr>
                                    </p:animRot>
                                    <p:animRot by="-1500000">
                                      <p:cBhvr>
                                        <p:cTn id="16" dur="125" fill="hold">
                                          <p:stCondLst>
                                            <p:cond delay="125"/>
                                          </p:stCondLst>
                                        </p:cTn>
                                        <p:tgtEl>
                                          <p:spTgt spid="3">
                                            <p:txEl>
                                              <p:pRg st="1" end="1"/>
                                            </p:txEl>
                                          </p:spTgt>
                                        </p:tgtEl>
                                        <p:attrNameLst>
                                          <p:attrName>r</p:attrName>
                                        </p:attrNameLst>
                                      </p:cBhvr>
                                    </p:animRot>
                                    <p:animRot by="-1500000">
                                      <p:cBhvr>
                                        <p:cTn id="17" dur="125" fill="hold">
                                          <p:stCondLst>
                                            <p:cond delay="250"/>
                                          </p:stCondLst>
                                        </p:cTn>
                                        <p:tgtEl>
                                          <p:spTgt spid="3">
                                            <p:txEl>
                                              <p:pRg st="1" end="1"/>
                                            </p:txEl>
                                          </p:spTgt>
                                        </p:tgtEl>
                                        <p:attrNameLst>
                                          <p:attrName>r</p:attrName>
                                        </p:attrNameLst>
                                      </p:cBhvr>
                                    </p:animRot>
                                    <p:animRot by="1500000">
                                      <p:cBhvr>
                                        <p:cTn id="18" dur="125" fill="hold">
                                          <p:stCondLst>
                                            <p:cond delay="375"/>
                                          </p:stCondLst>
                                        </p:cTn>
                                        <p:tgtEl>
                                          <p:spTgt spid="3">
                                            <p:txEl>
                                              <p:pRg st="1" end="1"/>
                                            </p:txEl>
                                          </p:spTgt>
                                        </p:tgtEl>
                                        <p:attrNameLst>
                                          <p:attrName>r</p:attrName>
                                        </p:attrNameLst>
                                      </p:cBhvr>
                                    </p:animRot>
                                  </p:childTnLst>
                                </p:cTn>
                              </p:par>
                            </p:childTnLst>
                          </p:cTn>
                        </p:par>
                      </p:childTnLst>
                    </p:cTn>
                  </p:par>
                  <p:par>
                    <p:cTn id="19" fill="hold">
                      <p:stCondLst>
                        <p:cond delay="indefinite"/>
                      </p:stCondLst>
                      <p:childTnLst>
                        <p:par>
                          <p:cTn id="20" fill="hold">
                            <p:stCondLst>
                              <p:cond delay="0"/>
                            </p:stCondLst>
                            <p:childTnLst>
                              <p:par>
                                <p:cTn id="21" presetID="34" presetClass="emph" presetSubtype="0" fill="hold" grpId="0" nodeType="clickEffect">
                                  <p:stCondLst>
                                    <p:cond delay="0"/>
                                  </p:stCondLst>
                                  <p:iterate type="lt">
                                    <p:tmPct val="10000"/>
                                  </p:iterate>
                                  <p:childTnLst>
                                    <p:animMotion origin="layout" path="M 0.0 0.0 L 0.0 -0.07213" pathEditMode="relative" ptsTypes="">
                                      <p:cBhvr>
                                        <p:cTn id="22" dur="250" accel="50000" decel="50000" autoRev="1" fill="hold">
                                          <p:stCondLst>
                                            <p:cond delay="0"/>
                                          </p:stCondLst>
                                        </p:cTn>
                                        <p:tgtEl>
                                          <p:spTgt spid="3">
                                            <p:txEl>
                                              <p:pRg st="2" end="2"/>
                                            </p:txEl>
                                          </p:spTgt>
                                        </p:tgtEl>
                                        <p:attrNameLst>
                                          <p:attrName>ppt_x</p:attrName>
                                          <p:attrName>ppt_y</p:attrName>
                                        </p:attrNameLst>
                                      </p:cBhvr>
                                    </p:animMotion>
                                    <p:animRot by="1500000">
                                      <p:cBhvr>
                                        <p:cTn id="23" dur="125" fill="hold">
                                          <p:stCondLst>
                                            <p:cond delay="0"/>
                                          </p:stCondLst>
                                        </p:cTn>
                                        <p:tgtEl>
                                          <p:spTgt spid="3">
                                            <p:txEl>
                                              <p:pRg st="2" end="2"/>
                                            </p:txEl>
                                          </p:spTgt>
                                        </p:tgtEl>
                                        <p:attrNameLst>
                                          <p:attrName>r</p:attrName>
                                        </p:attrNameLst>
                                      </p:cBhvr>
                                    </p:animRot>
                                    <p:animRot by="-1500000">
                                      <p:cBhvr>
                                        <p:cTn id="24" dur="125" fill="hold">
                                          <p:stCondLst>
                                            <p:cond delay="125"/>
                                          </p:stCondLst>
                                        </p:cTn>
                                        <p:tgtEl>
                                          <p:spTgt spid="3">
                                            <p:txEl>
                                              <p:pRg st="2" end="2"/>
                                            </p:txEl>
                                          </p:spTgt>
                                        </p:tgtEl>
                                        <p:attrNameLst>
                                          <p:attrName>r</p:attrName>
                                        </p:attrNameLst>
                                      </p:cBhvr>
                                    </p:animRot>
                                    <p:animRot by="-1500000">
                                      <p:cBhvr>
                                        <p:cTn id="25" dur="125" fill="hold">
                                          <p:stCondLst>
                                            <p:cond delay="250"/>
                                          </p:stCondLst>
                                        </p:cTn>
                                        <p:tgtEl>
                                          <p:spTgt spid="3">
                                            <p:txEl>
                                              <p:pRg st="2" end="2"/>
                                            </p:txEl>
                                          </p:spTgt>
                                        </p:tgtEl>
                                        <p:attrNameLst>
                                          <p:attrName>r</p:attrName>
                                        </p:attrNameLst>
                                      </p:cBhvr>
                                    </p:animRot>
                                    <p:animRot by="1500000">
                                      <p:cBhvr>
                                        <p:cTn id="26" dur="125" fill="hold">
                                          <p:stCondLst>
                                            <p:cond delay="375"/>
                                          </p:stCondLst>
                                        </p:cTn>
                                        <p:tgtEl>
                                          <p:spTgt spid="3">
                                            <p:txEl>
                                              <p:pRg st="2" end="2"/>
                                            </p:txEl>
                                          </p:spTgt>
                                        </p:tgtEl>
                                        <p:attrNameLst>
                                          <p:attrName>r</p:attrName>
                                        </p:attrNameLst>
                                      </p:cBhvr>
                                    </p:animRot>
                                  </p:childTnLst>
                                </p:cTn>
                              </p:par>
                            </p:childTnLst>
                          </p:cTn>
                        </p:par>
                      </p:childTnLst>
                    </p:cTn>
                  </p:par>
                  <p:par>
                    <p:cTn id="27" fill="hold">
                      <p:stCondLst>
                        <p:cond delay="indefinite"/>
                      </p:stCondLst>
                      <p:childTnLst>
                        <p:par>
                          <p:cTn id="28" fill="hold">
                            <p:stCondLst>
                              <p:cond delay="0"/>
                            </p:stCondLst>
                            <p:childTnLst>
                              <p:par>
                                <p:cTn id="29" presetID="34" presetClass="emph" presetSubtype="0" fill="hold" grpId="0" nodeType="clickEffect">
                                  <p:stCondLst>
                                    <p:cond delay="0"/>
                                  </p:stCondLst>
                                  <p:iterate type="lt">
                                    <p:tmPct val="10000"/>
                                  </p:iterate>
                                  <p:childTnLst>
                                    <p:animMotion origin="layout" path="M 0.0 0.0 L 0.0 -0.07213" pathEditMode="relative" ptsTypes="">
                                      <p:cBhvr>
                                        <p:cTn id="30" dur="250" accel="50000" decel="50000" autoRev="1" fill="hold">
                                          <p:stCondLst>
                                            <p:cond delay="0"/>
                                          </p:stCondLst>
                                        </p:cTn>
                                        <p:tgtEl>
                                          <p:spTgt spid="3">
                                            <p:txEl>
                                              <p:pRg st="3" end="3"/>
                                            </p:txEl>
                                          </p:spTgt>
                                        </p:tgtEl>
                                        <p:attrNameLst>
                                          <p:attrName>ppt_x</p:attrName>
                                          <p:attrName>ppt_y</p:attrName>
                                        </p:attrNameLst>
                                      </p:cBhvr>
                                    </p:animMotion>
                                    <p:animRot by="1500000">
                                      <p:cBhvr>
                                        <p:cTn id="31" dur="125" fill="hold">
                                          <p:stCondLst>
                                            <p:cond delay="0"/>
                                          </p:stCondLst>
                                        </p:cTn>
                                        <p:tgtEl>
                                          <p:spTgt spid="3">
                                            <p:txEl>
                                              <p:pRg st="3" end="3"/>
                                            </p:txEl>
                                          </p:spTgt>
                                        </p:tgtEl>
                                        <p:attrNameLst>
                                          <p:attrName>r</p:attrName>
                                        </p:attrNameLst>
                                      </p:cBhvr>
                                    </p:animRot>
                                    <p:animRot by="-1500000">
                                      <p:cBhvr>
                                        <p:cTn id="32" dur="125" fill="hold">
                                          <p:stCondLst>
                                            <p:cond delay="125"/>
                                          </p:stCondLst>
                                        </p:cTn>
                                        <p:tgtEl>
                                          <p:spTgt spid="3">
                                            <p:txEl>
                                              <p:pRg st="3" end="3"/>
                                            </p:txEl>
                                          </p:spTgt>
                                        </p:tgtEl>
                                        <p:attrNameLst>
                                          <p:attrName>r</p:attrName>
                                        </p:attrNameLst>
                                      </p:cBhvr>
                                    </p:animRot>
                                    <p:animRot by="-1500000">
                                      <p:cBhvr>
                                        <p:cTn id="33" dur="125" fill="hold">
                                          <p:stCondLst>
                                            <p:cond delay="250"/>
                                          </p:stCondLst>
                                        </p:cTn>
                                        <p:tgtEl>
                                          <p:spTgt spid="3">
                                            <p:txEl>
                                              <p:pRg st="3" end="3"/>
                                            </p:txEl>
                                          </p:spTgt>
                                        </p:tgtEl>
                                        <p:attrNameLst>
                                          <p:attrName>r</p:attrName>
                                        </p:attrNameLst>
                                      </p:cBhvr>
                                    </p:animRot>
                                    <p:animRot by="1500000">
                                      <p:cBhvr>
                                        <p:cTn id="34" dur="125" fill="hold">
                                          <p:stCondLst>
                                            <p:cond delay="375"/>
                                          </p:stCondLst>
                                        </p:cTn>
                                        <p:tgtEl>
                                          <p:spTgt spid="3">
                                            <p:txEl>
                                              <p:pRg st="3" end="3"/>
                                            </p:txEl>
                                          </p:spTgt>
                                        </p:tgtEl>
                                        <p:attrNameLst>
                                          <p:attrName>r</p:attrName>
                                        </p:attrNameLst>
                                      </p:cBhvr>
                                    </p:animRot>
                                  </p:childTnLst>
                                </p:cTn>
                              </p:par>
                            </p:childTnLst>
                          </p:cTn>
                        </p:par>
                      </p:childTnLst>
                    </p:cTn>
                  </p:par>
                  <p:par>
                    <p:cTn id="35" fill="hold">
                      <p:stCondLst>
                        <p:cond delay="indefinite"/>
                      </p:stCondLst>
                      <p:childTnLst>
                        <p:par>
                          <p:cTn id="36" fill="hold">
                            <p:stCondLst>
                              <p:cond delay="0"/>
                            </p:stCondLst>
                            <p:childTnLst>
                              <p:par>
                                <p:cTn id="37" presetID="34" presetClass="emph" presetSubtype="0" fill="hold" grpId="0" nodeType="clickEffect">
                                  <p:stCondLst>
                                    <p:cond delay="0"/>
                                  </p:stCondLst>
                                  <p:iterate type="lt">
                                    <p:tmPct val="10000"/>
                                  </p:iterate>
                                  <p:childTnLst>
                                    <p:animMotion origin="layout" path="M 0.0 0.0 L 0.0 -0.07213" pathEditMode="relative" ptsTypes="">
                                      <p:cBhvr>
                                        <p:cTn id="38" dur="250" accel="50000" decel="50000" autoRev="1" fill="hold">
                                          <p:stCondLst>
                                            <p:cond delay="0"/>
                                          </p:stCondLst>
                                        </p:cTn>
                                        <p:tgtEl>
                                          <p:spTgt spid="3">
                                            <p:txEl>
                                              <p:pRg st="4" end="4"/>
                                            </p:txEl>
                                          </p:spTgt>
                                        </p:tgtEl>
                                        <p:attrNameLst>
                                          <p:attrName>ppt_x</p:attrName>
                                          <p:attrName>ppt_y</p:attrName>
                                        </p:attrNameLst>
                                      </p:cBhvr>
                                    </p:animMotion>
                                    <p:animRot by="1500000">
                                      <p:cBhvr>
                                        <p:cTn id="39" dur="125" fill="hold">
                                          <p:stCondLst>
                                            <p:cond delay="0"/>
                                          </p:stCondLst>
                                        </p:cTn>
                                        <p:tgtEl>
                                          <p:spTgt spid="3">
                                            <p:txEl>
                                              <p:pRg st="4" end="4"/>
                                            </p:txEl>
                                          </p:spTgt>
                                        </p:tgtEl>
                                        <p:attrNameLst>
                                          <p:attrName>r</p:attrName>
                                        </p:attrNameLst>
                                      </p:cBhvr>
                                    </p:animRot>
                                    <p:animRot by="-1500000">
                                      <p:cBhvr>
                                        <p:cTn id="40" dur="125" fill="hold">
                                          <p:stCondLst>
                                            <p:cond delay="125"/>
                                          </p:stCondLst>
                                        </p:cTn>
                                        <p:tgtEl>
                                          <p:spTgt spid="3">
                                            <p:txEl>
                                              <p:pRg st="4" end="4"/>
                                            </p:txEl>
                                          </p:spTgt>
                                        </p:tgtEl>
                                        <p:attrNameLst>
                                          <p:attrName>r</p:attrName>
                                        </p:attrNameLst>
                                      </p:cBhvr>
                                    </p:animRot>
                                    <p:animRot by="-1500000">
                                      <p:cBhvr>
                                        <p:cTn id="41" dur="125" fill="hold">
                                          <p:stCondLst>
                                            <p:cond delay="250"/>
                                          </p:stCondLst>
                                        </p:cTn>
                                        <p:tgtEl>
                                          <p:spTgt spid="3">
                                            <p:txEl>
                                              <p:pRg st="4" end="4"/>
                                            </p:txEl>
                                          </p:spTgt>
                                        </p:tgtEl>
                                        <p:attrNameLst>
                                          <p:attrName>r</p:attrName>
                                        </p:attrNameLst>
                                      </p:cBhvr>
                                    </p:animRot>
                                    <p:animRot by="1500000">
                                      <p:cBhvr>
                                        <p:cTn id="42" dur="125" fill="hold">
                                          <p:stCondLst>
                                            <p:cond delay="375"/>
                                          </p:stCondLst>
                                        </p:cTn>
                                        <p:tgtEl>
                                          <p:spTgt spid="3">
                                            <p:txEl>
                                              <p:pRg st="4" end="4"/>
                                            </p:txEl>
                                          </p:spTgt>
                                        </p:tgtEl>
                                        <p:attrNameLst>
                                          <p:attrName>r</p:attrName>
                                        </p:attrNameLst>
                                      </p:cBhvr>
                                    </p:animRot>
                                  </p:childTnLst>
                                </p:cTn>
                              </p:par>
                            </p:childTnLst>
                          </p:cTn>
                        </p:par>
                      </p:childTnLst>
                    </p:cTn>
                  </p:par>
                  <p:par>
                    <p:cTn id="43" fill="hold">
                      <p:stCondLst>
                        <p:cond delay="indefinite"/>
                      </p:stCondLst>
                      <p:childTnLst>
                        <p:par>
                          <p:cTn id="44" fill="hold">
                            <p:stCondLst>
                              <p:cond delay="0"/>
                            </p:stCondLst>
                            <p:childTnLst>
                              <p:par>
                                <p:cTn id="45" presetID="34" presetClass="emph" presetSubtype="0" fill="hold" grpId="0" nodeType="clickEffect">
                                  <p:stCondLst>
                                    <p:cond delay="0"/>
                                  </p:stCondLst>
                                  <p:iterate type="lt">
                                    <p:tmPct val="10000"/>
                                  </p:iterate>
                                  <p:childTnLst>
                                    <p:animMotion origin="layout" path="M 0.0 0.0 L 0.0 -0.07213" pathEditMode="relative" ptsTypes="">
                                      <p:cBhvr>
                                        <p:cTn id="46" dur="250" accel="50000" decel="50000" autoRev="1" fill="hold">
                                          <p:stCondLst>
                                            <p:cond delay="0"/>
                                          </p:stCondLst>
                                        </p:cTn>
                                        <p:tgtEl>
                                          <p:spTgt spid="3">
                                            <p:txEl>
                                              <p:pRg st="5" end="5"/>
                                            </p:txEl>
                                          </p:spTgt>
                                        </p:tgtEl>
                                        <p:attrNameLst>
                                          <p:attrName>ppt_x</p:attrName>
                                          <p:attrName>ppt_y</p:attrName>
                                        </p:attrNameLst>
                                      </p:cBhvr>
                                    </p:animMotion>
                                    <p:animRot by="1500000">
                                      <p:cBhvr>
                                        <p:cTn id="47" dur="125" fill="hold">
                                          <p:stCondLst>
                                            <p:cond delay="0"/>
                                          </p:stCondLst>
                                        </p:cTn>
                                        <p:tgtEl>
                                          <p:spTgt spid="3">
                                            <p:txEl>
                                              <p:pRg st="5" end="5"/>
                                            </p:txEl>
                                          </p:spTgt>
                                        </p:tgtEl>
                                        <p:attrNameLst>
                                          <p:attrName>r</p:attrName>
                                        </p:attrNameLst>
                                      </p:cBhvr>
                                    </p:animRot>
                                    <p:animRot by="-1500000">
                                      <p:cBhvr>
                                        <p:cTn id="48" dur="125" fill="hold">
                                          <p:stCondLst>
                                            <p:cond delay="125"/>
                                          </p:stCondLst>
                                        </p:cTn>
                                        <p:tgtEl>
                                          <p:spTgt spid="3">
                                            <p:txEl>
                                              <p:pRg st="5" end="5"/>
                                            </p:txEl>
                                          </p:spTgt>
                                        </p:tgtEl>
                                        <p:attrNameLst>
                                          <p:attrName>r</p:attrName>
                                        </p:attrNameLst>
                                      </p:cBhvr>
                                    </p:animRot>
                                    <p:animRot by="-1500000">
                                      <p:cBhvr>
                                        <p:cTn id="49" dur="125" fill="hold">
                                          <p:stCondLst>
                                            <p:cond delay="250"/>
                                          </p:stCondLst>
                                        </p:cTn>
                                        <p:tgtEl>
                                          <p:spTgt spid="3">
                                            <p:txEl>
                                              <p:pRg st="5" end="5"/>
                                            </p:txEl>
                                          </p:spTgt>
                                        </p:tgtEl>
                                        <p:attrNameLst>
                                          <p:attrName>r</p:attrName>
                                        </p:attrNameLst>
                                      </p:cBhvr>
                                    </p:animRot>
                                    <p:animRot by="1500000">
                                      <p:cBhvr>
                                        <p:cTn id="50" dur="125" fill="hold">
                                          <p:stCondLst>
                                            <p:cond delay="375"/>
                                          </p:stCondLst>
                                        </p:cTn>
                                        <p:tgtEl>
                                          <p:spTgt spid="3">
                                            <p:txEl>
                                              <p:pRg st="5" end="5"/>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xmlns="" val="1531317582"/>
      </p:ext>
    </p:extLst>
  </p:cSld>
  <p:clrMapOvr>
    <a:masterClrMapping/>
  </p:clrMapOvr>
  <mc:AlternateContent xmlns:mc="http://schemas.openxmlformats.org/markup-compatibility/2006">
    <mc:Choice xmlns:p14="http://schemas.microsoft.com/office/powerpoint/2010/main" xmlns="" Requires="p14">
      <p:transition spd="slow" p14:dur="2500">
        <p:checker/>
      </p:transition>
    </mc:Choice>
    <mc:Fallback>
      <p:transition spd="slow">
        <p:checker/>
      </p:transition>
    </mc:Fallback>
  </mc:AlternateContent>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solidFill>
                  <a:prstClr val="white"/>
                </a:solidFill>
                <a:cs typeface="Arial" pitchFamily="34" charset="0"/>
              </a:rPr>
              <a:pPr/>
              <a:t>91</a:t>
            </a:fld>
            <a:endParaRPr lang="en-US" dirty="0" smtClean="0">
              <a:solidFill>
                <a:prstClr val="white"/>
              </a:solidFill>
              <a:cs typeface="Arial" pitchFamily="34" charset="0"/>
            </a:endParaRPr>
          </a:p>
        </p:txBody>
      </p:sp>
      <p:sp>
        <p:nvSpPr>
          <p:cNvPr id="6146" name="Title 4"/>
          <p:cNvSpPr>
            <a:spLocks noGrp="1"/>
          </p:cNvSpPr>
          <p:nvPr>
            <p:ph type="ctrTitle"/>
          </p:nvPr>
        </p:nvSpPr>
        <p:spPr>
          <a:xfrm>
            <a:off x="762000" y="2362200"/>
            <a:ext cx="8420100" cy="1241425"/>
          </a:xfrm>
        </p:spPr>
        <p:txBody>
          <a:bodyPr/>
          <a:lstStyle/>
          <a:p>
            <a:pPr eaLnBrk="1" hangingPunct="1"/>
            <a:r>
              <a:rPr lang="ar-SA" sz="7200" spc="-150" dirty="0" smtClean="0">
                <a:solidFill>
                  <a:srgbClr val="376092"/>
                </a:solidFill>
                <a:latin typeface="ae_AlMateen" pitchFamily="2" charset="-78"/>
                <a:cs typeface="ae_AlMateen" pitchFamily="2" charset="-78"/>
              </a:rPr>
              <a:t>عنوان المحاضرة    </a:t>
            </a:r>
            <a:endParaRPr lang="en-US" sz="6600"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indent="457200">
              <a:lnSpc>
                <a:spcPct val="115000"/>
              </a:lnSpc>
              <a:spcAft>
                <a:spcPts val="1000"/>
              </a:spcAft>
            </a:pPr>
            <a:r>
              <a:rPr lang="ar-SA" sz="2800" b="1" dirty="0" smtClean="0">
                <a:solidFill>
                  <a:srgbClr val="FF0000"/>
                </a:solidFill>
                <a:ea typeface="Calibri"/>
                <a:cs typeface="Arial"/>
              </a:rPr>
              <a:t>الفصل الرابع   </a:t>
            </a:r>
            <a:endParaRPr lang="en-US" sz="2800" b="1" dirty="0" smtClean="0">
              <a:solidFill>
                <a:srgbClr val="FF0000"/>
              </a:solidFill>
              <a:ea typeface="Calibri"/>
              <a:cs typeface="Arial"/>
            </a:endParaRPr>
          </a:p>
          <a:p>
            <a:pPr indent="457200">
              <a:lnSpc>
                <a:spcPct val="115000"/>
              </a:lnSpc>
              <a:spcAft>
                <a:spcPts val="1000"/>
              </a:spcAft>
            </a:pPr>
            <a:r>
              <a:rPr lang="ar-SA" sz="6000" b="1" dirty="0" smtClean="0">
                <a:solidFill>
                  <a:srgbClr val="FF0000"/>
                </a:solidFill>
                <a:ea typeface="Calibri"/>
                <a:cs typeface="Arial"/>
              </a:rPr>
              <a:t> المحاضرة الرابعة  عشر    </a:t>
            </a:r>
            <a:endParaRPr lang="en-US" sz="6000" b="1" dirty="0">
              <a:solidFill>
                <a:srgbClr val="FF0000"/>
              </a:solidFill>
              <a:ea typeface="Calibri"/>
              <a:cs typeface="Arial"/>
            </a:endParaRPr>
          </a:p>
        </p:txBody>
      </p:sp>
    </p:spTree>
    <p:extLst>
      <p:ext uri="{BB962C8B-B14F-4D97-AF65-F5344CB8AC3E}">
        <p14:creationId xmlns:p14="http://schemas.microsoft.com/office/powerpoint/2010/main" xmlns="" val="1811456654"/>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endParaRPr lang="ar-SA"/>
          </a:p>
        </p:txBody>
      </p:sp>
    </p:spTree>
    <p:extLst>
      <p:ext uri="{BB962C8B-B14F-4D97-AF65-F5344CB8AC3E}">
        <p14:creationId xmlns:p14="http://schemas.microsoft.com/office/powerpoint/2010/main" xmlns="" val="91562645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14444</TotalTime>
  <Words>3234</Words>
  <Application>Microsoft Office PowerPoint</Application>
  <PresentationFormat>A4 Paper (210x297 mm)‎</PresentationFormat>
  <Paragraphs>494</Paragraphs>
  <Slides>92</Slides>
  <Notes>0</Notes>
  <HiddenSlides>0</HiddenSlides>
  <MMClips>0</MMClips>
  <ScaleCrop>false</ScaleCrop>
  <HeadingPairs>
    <vt:vector size="4" baseType="variant">
      <vt:variant>
        <vt:lpstr>سمة</vt:lpstr>
      </vt:variant>
      <vt:variant>
        <vt:i4>1</vt:i4>
      </vt:variant>
      <vt:variant>
        <vt:lpstr>عناوين الشرائح</vt:lpstr>
      </vt:variant>
      <vt:variant>
        <vt:i4>92</vt:i4>
      </vt:variant>
    </vt:vector>
  </HeadingPairs>
  <TitlesOfParts>
    <vt:vector size="93" baseType="lpstr">
      <vt:lpstr>Office Theme</vt:lpstr>
      <vt:lpstr>عنوان المحاضرة     </vt:lpstr>
      <vt:lpstr>الشريحة 2</vt:lpstr>
      <vt:lpstr>                   الفصل الأول </vt:lpstr>
      <vt:lpstr>                    الفصل الثاني </vt:lpstr>
      <vt:lpstr>                   الفصل الثالث </vt:lpstr>
      <vt:lpstr>                 الفصل الرابع    </vt:lpstr>
      <vt:lpstr>                       توزيع الدرجات      </vt:lpstr>
      <vt:lpstr>                وسائل الاتصال </vt:lpstr>
      <vt:lpstr>                       المحتوى </vt:lpstr>
      <vt:lpstr>الشريحة 10</vt:lpstr>
      <vt:lpstr>عنوان المحاضرة    </vt:lpstr>
      <vt:lpstr>                                   المقدمة </vt:lpstr>
      <vt:lpstr>أسس دراسة المشكلات الاجتماعية</vt:lpstr>
      <vt:lpstr>          اهم العوامل في تفسير المشكلات الاجتماعية      </vt:lpstr>
      <vt:lpstr>                                           ملاحظة مهمة    *** من صفات المشكلات الاجتماعية انها عادة نسبية أي ليست مطلقة فهي تختلف باختلاف البيئة والظروف الاجتماعية والزمنية وتهتم معظم العلوم الاجتماعية بدراسة المشكلات الاجتماعية  مثل البطالة والجريمة الطلاق وغيرها منة المشكلات التي تؤثر وتتأثر بالبيئة التي تنشا فيها  وتنعكس على علاقة الناس بالبيئة ( سلبا او إيجابا )</vt:lpstr>
      <vt:lpstr>         **  شروط المشكلة الاجتماعية </vt:lpstr>
      <vt:lpstr>     مفهوم المشكلة الاجتماعية </vt:lpstr>
      <vt:lpstr>   تابع          مفهوم المشكلة الاجتماعية</vt:lpstr>
      <vt:lpstr>الشريحة 19</vt:lpstr>
      <vt:lpstr>عنوان المحاضرة    </vt:lpstr>
      <vt:lpstr>            اقسام المشكلات الاجتماعية </vt:lpstr>
      <vt:lpstr>             خصائص المشكلة الاجتماعية</vt:lpstr>
      <vt:lpstr>    المشكلات الاجتماعية والمفاهيم المتداخلة معها  </vt:lpstr>
      <vt:lpstr>       رابعا : تصنيف المشكلات الاجتماعية </vt:lpstr>
      <vt:lpstr>الشريحة 25</vt:lpstr>
      <vt:lpstr>عنوان المحاضرة    </vt:lpstr>
      <vt:lpstr>    العوامل التي أدت الى عدم اشباع احتياجات افراد                            المجتمع </vt:lpstr>
      <vt:lpstr>    الأسباب التي أدت الى المشكلات الاجتماعية   </vt:lpstr>
      <vt:lpstr>             حقائق لتفسير المشكلات الاجتماعية </vt:lpstr>
      <vt:lpstr>   تابع       حقائق لتفسير المشكلات الاجتماعية </vt:lpstr>
      <vt:lpstr>               نظريات تفسير المشكلات الاجتماعية </vt:lpstr>
      <vt:lpstr>            خلاصة  لنظريات تفسير المشكلات الاجتماعية     </vt:lpstr>
      <vt:lpstr>الشريحة 33</vt:lpstr>
      <vt:lpstr>عنوان المحاضرة    </vt:lpstr>
      <vt:lpstr>            كيفية  دراسة المشكلات الاجتماعية</vt:lpstr>
      <vt:lpstr>              اهم المداخل والأساليب             لدراسة المشكلة الاجتماعية </vt:lpstr>
      <vt:lpstr>                         الصعوبات            التي تعترض حل المشكلة الاجتماعية </vt:lpstr>
      <vt:lpstr> تابع                  الصعوبات            التي تعترض حل المشكلة الاجتماعية</vt:lpstr>
      <vt:lpstr>امثلة            المشكلات الاجتماعية في الوطن العربي     </vt:lpstr>
      <vt:lpstr>           تابع                 امثلة               المشكلات الاجتماعية في الوطن العربي </vt:lpstr>
      <vt:lpstr>الشريحة 41</vt:lpstr>
      <vt:lpstr>عنوان المحاضرة    </vt:lpstr>
      <vt:lpstr>                    الفصل الثاني            الإدمان مشكلة اجتماعية متعددة الابعاد </vt:lpstr>
      <vt:lpstr>        الجوانب الاجتماعية  لمشكلة الإدمان </vt:lpstr>
      <vt:lpstr>                شروط حدوث الإدمان </vt:lpstr>
      <vt:lpstr>                   انواع الادمان </vt:lpstr>
      <vt:lpstr>       أنواع المواد المخدرة </vt:lpstr>
      <vt:lpstr>                تابع         أنواع المواد المخدرة </vt:lpstr>
      <vt:lpstr>الشريحة 49</vt:lpstr>
      <vt:lpstr>عنوان المحاضرة    </vt:lpstr>
      <vt:lpstr>                تصنيف المخدرات </vt:lpstr>
      <vt:lpstr>                        مفهوم الإدمان </vt:lpstr>
      <vt:lpstr>             التحليل السيسيولوجي  للإدمان .</vt:lpstr>
      <vt:lpstr>   اهم الاتجاهات الاجتماعية السيسيولوجي لتفسير                               الإدمان </vt:lpstr>
      <vt:lpstr>الشريحة 55</vt:lpstr>
      <vt:lpstr>عنوان المحاضرة    </vt:lpstr>
      <vt:lpstr>       التأثيرات الاجتماعية والنفسية للإدمان    </vt:lpstr>
      <vt:lpstr>                صفات شخصية المدمن</vt:lpstr>
      <vt:lpstr>            أسباب ادمان المخدرات لدى الشباب     </vt:lpstr>
      <vt:lpstr>                   اضرار الإدمان     </vt:lpstr>
      <vt:lpstr>الشريحة 61</vt:lpstr>
      <vt:lpstr>عنوان المحاضرة    </vt:lpstr>
      <vt:lpstr>                       المحور  الأول                      في علاج الإدمان </vt:lpstr>
      <vt:lpstr>                   المحور  الأول                                  تابع            علاج الإدمان </vt:lpstr>
      <vt:lpstr>                       المحور  الأول                تابع            علاج الإدمان    </vt:lpstr>
      <vt:lpstr>الشريحة 66</vt:lpstr>
      <vt:lpstr>عنوان المحاضرة    </vt:lpstr>
      <vt:lpstr>                      المحور  الثاني                       في علاج الإدمان </vt:lpstr>
      <vt:lpstr>                    المحور  الثاني                      في علاج الإدمان</vt:lpstr>
      <vt:lpstr>                      المحور  الثاني                       في علاج الإدمان</vt:lpstr>
      <vt:lpstr>                       المحور الثالث                                      في علاج الإدمان</vt:lpstr>
      <vt:lpstr>الشريحة 72</vt:lpstr>
      <vt:lpstr>عنوان المحاضرة    </vt:lpstr>
      <vt:lpstr>                         الفقر            وسبل مواجهته في الدول النامية </vt:lpstr>
      <vt:lpstr>                 مظاهر الفقر </vt:lpstr>
      <vt:lpstr>                     أسباب الفقر </vt:lpstr>
      <vt:lpstr>               الاثار المترتبة على الفقر</vt:lpstr>
      <vt:lpstr>الشريحة 78</vt:lpstr>
      <vt:lpstr>عنوان المحاضرة    </vt:lpstr>
      <vt:lpstr>                 كيفييه مواجهة الفقر    </vt:lpstr>
      <vt:lpstr>عنوان المحاضرة    </vt:lpstr>
      <vt:lpstr>          الجريمة بين التنظير  والتحليل  </vt:lpstr>
      <vt:lpstr>                تابع                المفاهيم المتصلة بالجريمة </vt:lpstr>
      <vt:lpstr>                  تابع                المفاهيم المتصلة بالجريمة </vt:lpstr>
      <vt:lpstr>       تابع              المفاهيم المتصلة بالجريمة </vt:lpstr>
      <vt:lpstr>الشريحة 86</vt:lpstr>
      <vt:lpstr>عنوان المحاضرة    </vt:lpstr>
      <vt:lpstr>             الجريمة المنظمة </vt:lpstr>
      <vt:lpstr>             الاتجاهات المفسرة للجريمة </vt:lpstr>
      <vt:lpstr>الشريحة 90</vt:lpstr>
      <vt:lpstr>عنوان المحاضرة    </vt:lpstr>
      <vt:lpstr>الشريحة 92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Al-kc</cp:lastModifiedBy>
  <cp:revision>388</cp:revision>
  <dcterms:created xsi:type="dcterms:W3CDTF">2009-10-14T19:14:34Z</dcterms:created>
  <dcterms:modified xsi:type="dcterms:W3CDTF">2013-12-14T21:38:18Z</dcterms:modified>
</cp:coreProperties>
</file>