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92" r:id="rId3"/>
    <p:sldId id="308" r:id="rId4"/>
    <p:sldId id="309" r:id="rId5"/>
    <p:sldId id="311" r:id="rId6"/>
    <p:sldId id="312" r:id="rId7"/>
    <p:sldId id="310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B4A"/>
    <a:srgbClr val="43A79C"/>
    <a:srgbClr val="EDBD1F"/>
    <a:srgbClr val="F04316"/>
    <a:srgbClr val="81AA52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41458" y="3000427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الأولى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762000" y="3603625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مفهوم المشكلات الاجتماعية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 - رغم اتفاق معظم علماء الاجتماع على أهمية دراسة المشكلات </a:t>
            </a:r>
          </a:p>
          <a:p>
            <a:r>
              <a:rPr lang="ar-SA" dirty="0"/>
              <a:t> </a:t>
            </a:r>
            <a:r>
              <a:rPr lang="ar-SA" dirty="0" smtClean="0"/>
              <a:t>  الاجتماعية ، وبل وفى تحديدهم لموضوعات هذه المشكلات ، </a:t>
            </a:r>
          </a:p>
          <a:p>
            <a:r>
              <a:rPr lang="ar-SA" dirty="0"/>
              <a:t> </a:t>
            </a:r>
            <a:r>
              <a:rPr lang="ar-SA" dirty="0" smtClean="0"/>
              <a:t>  إلا أنهم </a:t>
            </a:r>
            <a:r>
              <a:rPr lang="ar-SA" i="1" dirty="0" smtClean="0">
                <a:solidFill>
                  <a:srgbClr val="FF0000"/>
                </a:solidFill>
              </a:rPr>
              <a:t>يختلفون حول تحديد مفهوم قاطع وواضح للمشكلات </a:t>
            </a:r>
          </a:p>
          <a:p>
            <a:r>
              <a:rPr lang="ar-SA" i="1" dirty="0">
                <a:solidFill>
                  <a:srgbClr val="FF0000"/>
                </a:solidFill>
              </a:rPr>
              <a:t> </a:t>
            </a:r>
            <a:r>
              <a:rPr lang="ar-SA" i="1" dirty="0" smtClean="0">
                <a:solidFill>
                  <a:srgbClr val="FF0000"/>
                </a:solidFill>
              </a:rPr>
              <a:t>  الاجتماعية </a:t>
            </a:r>
            <a:r>
              <a:rPr lang="ar-SA" i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مفهوم المشكلة الاجتماعية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C00000"/>
                </a:solidFill>
              </a:rPr>
              <a:t>ويرجع الاختلاف حول تحديد مفهوم المشكلة الاجتماعية إلى </a:t>
            </a:r>
          </a:p>
          <a:p>
            <a:r>
              <a:rPr lang="ar-SA" dirty="0">
                <a:solidFill>
                  <a:srgbClr val="C00000"/>
                </a:solidFill>
              </a:rPr>
              <a:t> </a:t>
            </a:r>
            <a:r>
              <a:rPr lang="ar-SA" dirty="0" smtClean="0">
                <a:solidFill>
                  <a:srgbClr val="C00000"/>
                </a:solidFill>
              </a:rPr>
              <a:t>   مجموعة من الأسباب وهى </a:t>
            </a:r>
            <a:r>
              <a:rPr lang="ar-SA" dirty="0" smtClean="0"/>
              <a:t>:  </a:t>
            </a:r>
          </a:p>
          <a:p>
            <a:r>
              <a:rPr lang="ar-SA" dirty="0"/>
              <a:t> </a:t>
            </a:r>
            <a:r>
              <a:rPr lang="ar-SA" dirty="0" smtClean="0"/>
              <a:t>  1- من الصعب وجود تعريف واحد يصلح لتفسير كل المشكلات</a:t>
            </a:r>
          </a:p>
          <a:p>
            <a:r>
              <a:rPr lang="ar-SA" dirty="0"/>
              <a:t> </a:t>
            </a:r>
            <a:r>
              <a:rPr lang="ar-SA" dirty="0" smtClean="0"/>
              <a:t>      الاجتماعية .</a:t>
            </a:r>
          </a:p>
          <a:p>
            <a:r>
              <a:rPr lang="ar-SA" dirty="0"/>
              <a:t> </a:t>
            </a:r>
            <a:r>
              <a:rPr lang="ar-SA" dirty="0" smtClean="0"/>
              <a:t>  2- تتسم المشكلات الاجتماعية بالنسبية .</a:t>
            </a:r>
          </a:p>
          <a:p>
            <a:r>
              <a:rPr lang="ar-SA" dirty="0"/>
              <a:t> </a:t>
            </a:r>
            <a:r>
              <a:rPr lang="ar-SA" dirty="0" smtClean="0"/>
              <a:t>  3- ارتباط ميدان الدراسة في مجال المشكلات بواقع وظروف </a:t>
            </a:r>
          </a:p>
          <a:p>
            <a:r>
              <a:rPr lang="ar-SA" dirty="0"/>
              <a:t> </a:t>
            </a:r>
            <a:r>
              <a:rPr lang="ar-SA" dirty="0" smtClean="0"/>
              <a:t>      المجتمع الذى توجد فيه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ويمكن القول بصفة عامة أن أي تعريف للمشكلة الاجتماعية </a:t>
            </a:r>
          </a:p>
          <a:p>
            <a:r>
              <a:rPr lang="ar-SA" dirty="0"/>
              <a:t> </a:t>
            </a:r>
            <a:r>
              <a:rPr lang="ar-SA" dirty="0" smtClean="0"/>
              <a:t>   يتضمن  بعدين أساسيين : </a:t>
            </a:r>
          </a:p>
          <a:p>
            <a:endParaRPr lang="ar-SA" dirty="0" smtClean="0"/>
          </a:p>
          <a:p>
            <a:r>
              <a:rPr lang="ar-SA" dirty="0" smtClean="0"/>
              <a:t>ا</a:t>
            </a:r>
            <a:r>
              <a:rPr lang="ar-SA" b="1" dirty="0" smtClean="0"/>
              <a:t>لأول</a:t>
            </a:r>
            <a:r>
              <a:rPr lang="ar-SA" dirty="0" smtClean="0"/>
              <a:t> : </a:t>
            </a:r>
            <a:r>
              <a:rPr lang="ar-SA" b="1" dirty="0" smtClean="0">
                <a:solidFill>
                  <a:srgbClr val="FF0000"/>
                </a:solidFill>
              </a:rPr>
              <a:t>وجود ظرف </a:t>
            </a:r>
            <a:r>
              <a:rPr lang="ar-SA" b="1" dirty="0" err="1" smtClean="0">
                <a:solidFill>
                  <a:srgbClr val="FF0000"/>
                </a:solidFill>
              </a:rPr>
              <a:t>موضوعى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وهو </a:t>
            </a:r>
            <a:r>
              <a:rPr lang="ar-SA" dirty="0" err="1" smtClean="0"/>
              <a:t>مايمكن</a:t>
            </a:r>
            <a:r>
              <a:rPr lang="ar-SA" dirty="0" smtClean="0"/>
              <a:t> ملاحظته وقياسه عن طريق الملاحظين الاجتماعيين المحايدين ، ويتمثل هذا الظرف </a:t>
            </a:r>
            <a:r>
              <a:rPr lang="ar-SA" dirty="0" err="1" smtClean="0"/>
              <a:t>الموضوعى</a:t>
            </a:r>
            <a:r>
              <a:rPr lang="ar-SA" dirty="0" smtClean="0"/>
              <a:t> في وجود الفقر ، الجريمة ، التوتر </a:t>
            </a:r>
            <a:r>
              <a:rPr lang="ar-SA" dirty="0" err="1" smtClean="0"/>
              <a:t>العرقى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193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b="1" dirty="0" smtClean="0"/>
              <a:t> </a:t>
            </a:r>
            <a:r>
              <a:rPr lang="ar-SA" b="1" dirty="0" err="1" smtClean="0"/>
              <a:t>الثانى</a:t>
            </a:r>
            <a:r>
              <a:rPr lang="ar-SA" b="1" dirty="0" smtClean="0"/>
              <a:t> </a:t>
            </a:r>
            <a:r>
              <a:rPr lang="ar-SA" dirty="0" smtClean="0"/>
              <a:t>: </a:t>
            </a:r>
            <a:r>
              <a:rPr lang="ar-SA" b="1" dirty="0" smtClean="0">
                <a:solidFill>
                  <a:srgbClr val="FF0000"/>
                </a:solidFill>
              </a:rPr>
              <a:t>التعريف الذاتي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  ينبغي أن يكون هناك تعريف </a:t>
            </a:r>
            <a:r>
              <a:rPr lang="ar-SA" dirty="0" err="1" smtClean="0"/>
              <a:t>ذاتى</a:t>
            </a:r>
            <a:r>
              <a:rPr lang="ar-SA" dirty="0" smtClean="0"/>
              <a:t> من خلال بعض أعضاء</a:t>
            </a:r>
          </a:p>
          <a:p>
            <a:r>
              <a:rPr lang="ar-SA" dirty="0"/>
              <a:t> </a:t>
            </a:r>
            <a:r>
              <a:rPr lang="ar-SA" dirty="0" smtClean="0"/>
              <a:t>   المجتمع بأن هذا الظرف </a:t>
            </a:r>
            <a:r>
              <a:rPr lang="ar-SA" dirty="0" err="1" smtClean="0"/>
              <a:t>الموضوعى</a:t>
            </a:r>
            <a:r>
              <a:rPr lang="ar-SA" dirty="0" smtClean="0"/>
              <a:t> يعد بمثابة مشكلة . وهنا </a:t>
            </a:r>
          </a:p>
          <a:p>
            <a:r>
              <a:rPr lang="ar-SA" dirty="0"/>
              <a:t> </a:t>
            </a:r>
            <a:r>
              <a:rPr lang="ar-SA" dirty="0" smtClean="0"/>
              <a:t>   تلعب القيم دورها ، لأنه عندما يفهم بأن القيم مهددة لوجود هذا </a:t>
            </a:r>
          </a:p>
          <a:p>
            <a:r>
              <a:rPr lang="ar-SA" dirty="0"/>
              <a:t> </a:t>
            </a:r>
            <a:r>
              <a:rPr lang="ar-SA" dirty="0" smtClean="0"/>
              <a:t>   الظرف </a:t>
            </a:r>
            <a:r>
              <a:rPr lang="ar-SA" dirty="0" err="1" smtClean="0"/>
              <a:t>الموضوعى</a:t>
            </a:r>
            <a:r>
              <a:rPr lang="ar-SA" dirty="0" smtClean="0"/>
              <a:t> ، فإن هذا الظرف يصبح مشكلة اجتماعية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80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C00000"/>
                </a:solidFill>
              </a:rPr>
              <a:t>المشكلة الاجتماعية بالمعنى البسيط تتضمن كلمتين هما </a:t>
            </a:r>
            <a:r>
              <a:rPr lang="ar-SA" dirty="0" smtClean="0"/>
              <a:t>:</a:t>
            </a:r>
          </a:p>
          <a:p>
            <a:endParaRPr lang="ar-SA" dirty="0"/>
          </a:p>
          <a:p>
            <a:r>
              <a:rPr lang="ar-SA" dirty="0" smtClean="0"/>
              <a:t> </a:t>
            </a:r>
            <a:r>
              <a:rPr lang="ar-SA" sz="4000" dirty="0" smtClean="0">
                <a:solidFill>
                  <a:srgbClr val="FF0000"/>
                </a:solidFill>
              </a:rPr>
              <a:t>مشكلة</a:t>
            </a:r>
            <a:r>
              <a:rPr lang="ar-SA" dirty="0" smtClean="0"/>
              <a:t> : وهى تشير إلى سلوك أو موقف أو وضع غير مرغوب </a:t>
            </a:r>
          </a:p>
          <a:p>
            <a:r>
              <a:rPr lang="ar-SA" dirty="0"/>
              <a:t> </a:t>
            </a:r>
            <a:r>
              <a:rPr lang="ar-SA" dirty="0" smtClean="0"/>
              <a:t>         فيه ، ومتكرر الحدوث . كما تشير إلى وجود عوائق أمام</a:t>
            </a:r>
          </a:p>
          <a:p>
            <a:r>
              <a:rPr lang="ar-SA" dirty="0"/>
              <a:t> </a:t>
            </a:r>
            <a:r>
              <a:rPr lang="ar-SA" dirty="0" smtClean="0"/>
              <a:t>         الطرق </a:t>
            </a:r>
            <a:r>
              <a:rPr lang="ar-SA" dirty="0" err="1" smtClean="0"/>
              <a:t>المألوفه</a:t>
            </a:r>
            <a:r>
              <a:rPr lang="ar-SA" dirty="0" smtClean="0"/>
              <a:t> </a:t>
            </a:r>
            <a:r>
              <a:rPr lang="ar-SA" dirty="0" err="1" smtClean="0"/>
              <a:t>والمقبوله</a:t>
            </a:r>
            <a:r>
              <a:rPr lang="ar-SA" dirty="0" smtClean="0"/>
              <a:t> للوصول إلى الأهداف الاجتماعية.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sz="3600" dirty="0" smtClean="0">
                <a:solidFill>
                  <a:srgbClr val="FF0000"/>
                </a:solidFill>
              </a:rPr>
              <a:t>اجتماعية</a:t>
            </a:r>
            <a:r>
              <a:rPr lang="ar-SA" dirty="0" smtClean="0"/>
              <a:t> : وتشير إلى أن هذا السلوك أو الموقف يدركه عدد كبير </a:t>
            </a:r>
          </a:p>
          <a:p>
            <a:r>
              <a:rPr lang="ar-SA" dirty="0"/>
              <a:t> </a:t>
            </a:r>
            <a:r>
              <a:rPr lang="ar-SA" dirty="0" smtClean="0"/>
              <a:t>            من أفراد المجتمع ، وهذه الكلمة تعبر عن التفاعل  </a:t>
            </a:r>
          </a:p>
          <a:p>
            <a:r>
              <a:rPr lang="ar-SA" dirty="0"/>
              <a:t> </a:t>
            </a:r>
            <a:r>
              <a:rPr lang="ar-SA" dirty="0" smtClean="0"/>
              <a:t>            المباشر والعلاقات المتبادلة بين أفراد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553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- ويعرف </a:t>
            </a:r>
            <a:r>
              <a:rPr lang="ar-SA" dirty="0" smtClean="0">
                <a:solidFill>
                  <a:srgbClr val="0070C0"/>
                </a:solidFill>
              </a:rPr>
              <a:t>قاموس علم الاجتماع </a:t>
            </a:r>
            <a:r>
              <a:rPr lang="ar-SA" dirty="0" smtClean="0"/>
              <a:t>المشكلة الاجتماعية بأنها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/>
              <a:t>موقف يؤثر في عدد كبير من الأفراد ، بحيث يعتقدون أو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يعتقد بعض الأفراد أن هذا الموقف هو مصدر الصعوبات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</a:t>
            </a:r>
            <a:r>
              <a:rPr lang="ar-SA" i="1" dirty="0" err="1" smtClean="0"/>
              <a:t>والمساوىء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41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> </a:t>
            </a:r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- ويعرف </a:t>
            </a:r>
            <a:r>
              <a:rPr lang="ar-SA" dirty="0" smtClean="0">
                <a:solidFill>
                  <a:srgbClr val="0070C0"/>
                </a:solidFill>
              </a:rPr>
              <a:t>بعض علماء الاجتماع </a:t>
            </a:r>
            <a:r>
              <a:rPr lang="ar-SA" dirty="0" smtClean="0"/>
              <a:t>المشكلة الاجتماعية بأنها </a:t>
            </a:r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« </a:t>
            </a:r>
            <a:r>
              <a:rPr lang="ar-SA" dirty="0" smtClean="0"/>
              <a:t>مواقف معينة تستوجب التصحيح ، أو ظروف معينة لها </a:t>
            </a:r>
          </a:p>
          <a:p>
            <a:r>
              <a:rPr lang="ar-SA" dirty="0"/>
              <a:t> </a:t>
            </a:r>
            <a:r>
              <a:rPr lang="ar-SA" dirty="0" smtClean="0"/>
              <a:t>      تأثيراتها في الناس بحيث يخشى المجتمع على تهديد كيانه </a:t>
            </a:r>
          </a:p>
          <a:p>
            <a:r>
              <a:rPr lang="ar-SA" dirty="0" smtClean="0"/>
              <a:t>       أو نظمه منها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30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- ويفرق علماء الاجتماع بين المشكلة بوجه عام </a:t>
            </a:r>
            <a:r>
              <a:rPr lang="ar-SA" dirty="0" err="1" smtClean="0"/>
              <a:t>والمشكله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بوجه خاص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b="1" dirty="0" smtClean="0">
                <a:solidFill>
                  <a:srgbClr val="FF0000"/>
                </a:solidFill>
              </a:rPr>
              <a:t>المشكلة بوجه عام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تلك المشكلة التي لا تتعلق بمجتمع معين ولا بدولة بعينها ، </a:t>
            </a:r>
          </a:p>
          <a:p>
            <a:r>
              <a:rPr lang="ar-SA" dirty="0"/>
              <a:t> </a:t>
            </a:r>
            <a:r>
              <a:rPr lang="ar-SA" dirty="0" smtClean="0"/>
              <a:t>  ولكنها تخص كافة المجتمعات ، مثل مشكلة التفرقة العنصرية ، </a:t>
            </a:r>
          </a:p>
          <a:p>
            <a:r>
              <a:rPr lang="ar-SA" dirty="0"/>
              <a:t> </a:t>
            </a:r>
            <a:r>
              <a:rPr lang="ar-SA" dirty="0" smtClean="0"/>
              <a:t>  أو مشكلة الإرهاب ، أو السلوك </a:t>
            </a:r>
            <a:r>
              <a:rPr lang="ar-SA" dirty="0" err="1" smtClean="0"/>
              <a:t>الإجرامى</a:t>
            </a:r>
            <a:r>
              <a:rPr lang="ar-SA" dirty="0" smtClean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419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 </a:t>
            </a:r>
            <a:r>
              <a:rPr lang="ar-SA" b="1" dirty="0" smtClean="0">
                <a:solidFill>
                  <a:srgbClr val="FF0000"/>
                </a:solidFill>
              </a:rPr>
              <a:t>المشكلة بوجه خاص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    </a:t>
            </a:r>
            <a:r>
              <a:rPr lang="ar-SA" dirty="0" err="1" smtClean="0"/>
              <a:t>فهى</a:t>
            </a:r>
            <a:r>
              <a:rPr lang="ar-SA" dirty="0" smtClean="0"/>
              <a:t> تتعلق بمجتمع خاص في وقت معين ، مثل مشكلة </a:t>
            </a:r>
          </a:p>
          <a:p>
            <a:r>
              <a:rPr lang="ar-SA" dirty="0"/>
              <a:t> </a:t>
            </a:r>
            <a:r>
              <a:rPr lang="ar-SA" dirty="0" smtClean="0"/>
              <a:t>        المجاعة في بعض دول أفريقيا ، أو مشكلة رفع مستوى</a:t>
            </a:r>
          </a:p>
          <a:p>
            <a:r>
              <a:rPr lang="ar-SA" dirty="0"/>
              <a:t> </a:t>
            </a:r>
            <a:r>
              <a:rPr lang="ar-SA" dirty="0" smtClean="0"/>
              <a:t>        المعيشة في مصر .</a:t>
            </a:r>
            <a:endParaRPr lang="ar-SA" dirty="0"/>
          </a:p>
          <a:p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74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هناك فرق بين المشكلات الاجتماعية والمشكلات الشخصية </a:t>
            </a:r>
          </a:p>
          <a:p>
            <a:r>
              <a:rPr lang="ar-SA" dirty="0"/>
              <a:t> </a:t>
            </a:r>
            <a:r>
              <a:rPr lang="ar-SA" dirty="0" smtClean="0"/>
              <a:t>  والمشكلات الطبيعية :</a:t>
            </a:r>
          </a:p>
          <a:p>
            <a:endParaRPr lang="ar-SA" dirty="0"/>
          </a:p>
          <a:p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ويقصد بالمشكلات الشخصية </a:t>
            </a:r>
            <a:r>
              <a:rPr lang="ar-SA" dirty="0" smtClean="0"/>
              <a:t>: تلك المعاناة من التقلبات والرفض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err="1" smtClean="0"/>
              <a:t>الاجتماعى</a:t>
            </a:r>
            <a:r>
              <a:rPr lang="ar-SA" dirty="0" smtClean="0"/>
              <a:t> ، فقد يعانى الشخص من التقلبات المالية أو من </a:t>
            </a:r>
          </a:p>
          <a:p>
            <a:r>
              <a:rPr lang="ar-SA" dirty="0"/>
              <a:t> </a:t>
            </a:r>
            <a:r>
              <a:rPr lang="ar-SA" dirty="0" smtClean="0"/>
              <a:t>  مجموعة المتاعب الناجمة عن البيئة الاجتماعية الخاصة التي </a:t>
            </a:r>
          </a:p>
          <a:p>
            <a:r>
              <a:rPr lang="ar-SA" dirty="0"/>
              <a:t> </a:t>
            </a:r>
            <a:r>
              <a:rPr lang="ar-SA" dirty="0" smtClean="0"/>
              <a:t>  يعيشها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334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المشكلات الطبيعية</a:t>
            </a:r>
            <a:r>
              <a:rPr lang="ar-SA" dirty="0" smtClean="0"/>
              <a:t> : تتمثل في الزلازل ، البراكين ، </a:t>
            </a:r>
            <a:r>
              <a:rPr lang="ar-SA" dirty="0" err="1" smtClean="0"/>
              <a:t>الفياضانات</a:t>
            </a:r>
            <a:r>
              <a:rPr lang="ar-SA" dirty="0" smtClean="0"/>
              <a:t> ،</a:t>
            </a:r>
          </a:p>
          <a:p>
            <a:r>
              <a:rPr lang="ar-SA" dirty="0"/>
              <a:t> </a:t>
            </a:r>
            <a:r>
              <a:rPr lang="ar-SA" dirty="0" smtClean="0"/>
              <a:t> الأعاصير ، وموجات البرد الشديدة ، وموجات الحرارة العالية . </a:t>
            </a:r>
          </a:p>
          <a:p>
            <a:r>
              <a:rPr lang="ar-SA" dirty="0"/>
              <a:t> </a:t>
            </a:r>
            <a:r>
              <a:rPr lang="ar-SA" dirty="0" smtClean="0"/>
              <a:t> وهذه المشاكل لها أسبابها الطبيعية التي تعلل وجودها بشكل مطلق .</a:t>
            </a:r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7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أما المشكلات الاجتماعية </a:t>
            </a:r>
            <a:r>
              <a:rPr lang="ar-SA" dirty="0" smtClean="0"/>
              <a:t>: </a:t>
            </a:r>
            <a:r>
              <a:rPr lang="ar-SA" dirty="0" err="1" smtClean="0"/>
              <a:t>فهى</a:t>
            </a:r>
            <a:r>
              <a:rPr lang="ar-SA" dirty="0" smtClean="0"/>
              <a:t>  دائما في حاجة إلى دراسة </a:t>
            </a:r>
          </a:p>
          <a:p>
            <a:r>
              <a:rPr lang="ar-SA" dirty="0"/>
              <a:t> </a:t>
            </a:r>
            <a:r>
              <a:rPr lang="ar-SA" dirty="0" smtClean="0"/>
              <a:t>   وتفسير وتحليل ، لأنها تؤثر بشكل كبير في أعماق السلوك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err="1" smtClean="0"/>
              <a:t>الإنسانى</a:t>
            </a:r>
            <a:r>
              <a:rPr lang="ar-SA" dirty="0" smtClean="0"/>
              <a:t> ، بالإضافة إلى تنوعها في المجتمع الواحد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140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هناك محاولات عديدة من جانب علماء الاجتماع لوضع تعريف </a:t>
            </a:r>
          </a:p>
          <a:p>
            <a:r>
              <a:rPr lang="ar-SA" dirty="0"/>
              <a:t> </a:t>
            </a:r>
            <a:r>
              <a:rPr lang="ar-SA" dirty="0" smtClean="0"/>
              <a:t> للمشكلات الاجتماعية . ويمكن عرض بعض هذه المحاولات</a:t>
            </a:r>
          </a:p>
          <a:p>
            <a:r>
              <a:rPr lang="ar-SA" dirty="0"/>
              <a:t> </a:t>
            </a:r>
            <a:r>
              <a:rPr lang="ar-SA" dirty="0" smtClean="0"/>
              <a:t> فيما يلى : </a:t>
            </a:r>
          </a:p>
          <a:p>
            <a:r>
              <a:rPr lang="ar-SA" dirty="0"/>
              <a:t> </a:t>
            </a:r>
            <a:r>
              <a:rPr lang="ar-SA" dirty="0" smtClean="0"/>
              <a:t> - يعرف « </a:t>
            </a:r>
            <a:r>
              <a:rPr lang="ar-SA" dirty="0" err="1" smtClean="0">
                <a:solidFill>
                  <a:srgbClr val="00B0F0"/>
                </a:solidFill>
              </a:rPr>
              <a:t>هورتون</a:t>
            </a:r>
            <a:r>
              <a:rPr lang="ar-SA" dirty="0" smtClean="0">
                <a:solidFill>
                  <a:srgbClr val="00B0F0"/>
                </a:solidFill>
              </a:rPr>
              <a:t> ولسلى</a:t>
            </a:r>
            <a:r>
              <a:rPr lang="ar-SA" dirty="0" smtClean="0"/>
              <a:t>» المشكلة الاجتماعية بأنها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b="1" dirty="0" smtClean="0">
                <a:solidFill>
                  <a:srgbClr val="FF0000"/>
                </a:solidFill>
              </a:rPr>
              <a:t>« </a:t>
            </a:r>
            <a:r>
              <a:rPr lang="ar-SA" i="1" dirty="0" smtClean="0"/>
              <a:t>حالة تؤثر على عدد له أهمية من الناس ، بطريقة تعتبر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 غير مرغوبة ، ويكون هناك ثمة شعور بأنه يمكن عمل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 شيء بصددها من خلال العمل </a:t>
            </a:r>
            <a:r>
              <a:rPr lang="ar-SA" i="1" dirty="0" err="1" smtClean="0"/>
              <a:t>الجماعى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174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C00000"/>
                </a:solidFill>
              </a:rPr>
              <a:t>ويتضمن هذا التعريف أربعة عناصر أساسية </a:t>
            </a:r>
            <a:r>
              <a:rPr lang="ar-SA" dirty="0" smtClean="0"/>
              <a:t>هي :</a:t>
            </a:r>
          </a:p>
          <a:p>
            <a:r>
              <a:rPr lang="ar-SA" dirty="0" smtClean="0"/>
              <a:t>   1- الحالة التي تؤثر على عدد كبير من الناس .</a:t>
            </a:r>
          </a:p>
          <a:p>
            <a:r>
              <a:rPr lang="ar-SA" dirty="0"/>
              <a:t> </a:t>
            </a:r>
            <a:r>
              <a:rPr lang="ar-SA" dirty="0" smtClean="0"/>
              <a:t>  2- بطريقة غير مرغوبة .</a:t>
            </a:r>
          </a:p>
          <a:p>
            <a:r>
              <a:rPr lang="ar-SA" dirty="0"/>
              <a:t> </a:t>
            </a:r>
            <a:r>
              <a:rPr lang="ar-SA" dirty="0" smtClean="0"/>
              <a:t>  3- الشعور بأنه يمكن عمل شيء بصددها .</a:t>
            </a:r>
          </a:p>
          <a:p>
            <a:r>
              <a:rPr lang="ar-SA" dirty="0"/>
              <a:t> </a:t>
            </a:r>
            <a:r>
              <a:rPr lang="ar-SA" dirty="0" smtClean="0"/>
              <a:t>  4- من </a:t>
            </a:r>
            <a:r>
              <a:rPr lang="ar-SA" dirty="0" smtClean="0"/>
              <a:t>خلا</a:t>
            </a:r>
            <a:r>
              <a:rPr lang="ar-SA" dirty="0"/>
              <a:t>ل</a:t>
            </a:r>
            <a:r>
              <a:rPr lang="ar-SA" dirty="0" smtClean="0"/>
              <a:t> </a:t>
            </a:r>
            <a:r>
              <a:rPr lang="ar-SA" dirty="0" smtClean="0"/>
              <a:t>العمل </a:t>
            </a:r>
            <a:r>
              <a:rPr lang="ar-SA" dirty="0" err="1" smtClean="0"/>
              <a:t>الجماعى</a:t>
            </a:r>
            <a:r>
              <a:rPr lang="ar-SA" dirty="0" smtClean="0"/>
              <a:t>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60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endParaRPr lang="ar-SA" dirty="0" smtClean="0"/>
          </a:p>
          <a:p>
            <a:r>
              <a:rPr lang="ar-SA" dirty="0" smtClean="0"/>
              <a:t>  - ويرى « </a:t>
            </a:r>
            <a:r>
              <a:rPr lang="ar-SA" dirty="0" err="1" smtClean="0">
                <a:solidFill>
                  <a:srgbClr val="00B0F0"/>
                </a:solidFill>
              </a:rPr>
              <a:t>لسيلى</a:t>
            </a:r>
            <a:r>
              <a:rPr lang="ar-SA" dirty="0" smtClean="0"/>
              <a:t>» أنه يمكن تعريف المشكلة الاجتماعية بأنها </a:t>
            </a:r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«</a:t>
            </a:r>
            <a:r>
              <a:rPr lang="ar-SA" dirty="0" smtClean="0"/>
              <a:t> </a:t>
            </a:r>
            <a:r>
              <a:rPr lang="ar-SA" i="1" dirty="0" smtClean="0"/>
              <a:t>جزء من السلوك </a:t>
            </a:r>
            <a:r>
              <a:rPr lang="ar-SA" i="1" dirty="0" err="1" smtClean="0"/>
              <a:t>الاجتماعى</a:t>
            </a:r>
            <a:r>
              <a:rPr lang="ar-SA" i="1" dirty="0" smtClean="0"/>
              <a:t> الذى ينتج عنه تعاسة أو شقاء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خاص أو عام ، ويتطلب </a:t>
            </a:r>
            <a:r>
              <a:rPr lang="ar-SA" i="1" dirty="0" err="1" smtClean="0"/>
              <a:t>بالتالى</a:t>
            </a:r>
            <a:r>
              <a:rPr lang="ar-SA" i="1" dirty="0" smtClean="0"/>
              <a:t> إجراء </a:t>
            </a:r>
            <a:r>
              <a:rPr lang="ar-SA" i="1" dirty="0" err="1" smtClean="0"/>
              <a:t>جماعى</a:t>
            </a:r>
            <a:r>
              <a:rPr lang="ar-SA" i="1" dirty="0" smtClean="0"/>
              <a:t> لمواجهته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endParaRPr lang="ar-SA" dirty="0"/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310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 smtClean="0"/>
              <a:t>  - ويعرف « </a:t>
            </a:r>
            <a:r>
              <a:rPr lang="ar-SA" dirty="0" smtClean="0">
                <a:solidFill>
                  <a:srgbClr val="00B0F0"/>
                </a:solidFill>
              </a:rPr>
              <a:t>روبرت </a:t>
            </a:r>
            <a:r>
              <a:rPr lang="ar-SA" dirty="0" err="1" smtClean="0">
                <a:solidFill>
                  <a:srgbClr val="00B0F0"/>
                </a:solidFill>
              </a:rPr>
              <a:t>دنتلر</a:t>
            </a:r>
            <a:r>
              <a:rPr lang="ar-SA" dirty="0" smtClean="0"/>
              <a:t>» المشكلة الاجتماعية بأنها </a:t>
            </a:r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«</a:t>
            </a:r>
            <a:r>
              <a:rPr lang="ar-SA" dirty="0" smtClean="0"/>
              <a:t> </a:t>
            </a:r>
            <a:r>
              <a:rPr lang="ar-SA" i="1" dirty="0" smtClean="0"/>
              <a:t>حالة تنظر الجماعة إليها على أنها انحراف وخروج عن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الحدود الاجتماعية المرسومة ، أو أنها تدمير لها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endParaRPr lang="ar-SA" dirty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041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- ويشير « </a:t>
            </a:r>
            <a:r>
              <a:rPr lang="ar-SA" dirty="0" err="1" smtClean="0">
                <a:solidFill>
                  <a:srgbClr val="00B0F0"/>
                </a:solidFill>
              </a:rPr>
              <a:t>هنرى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فرتشليد</a:t>
            </a:r>
            <a:r>
              <a:rPr lang="ar-SA" dirty="0" smtClean="0"/>
              <a:t>» إلى أن المشكلة الاجتماعية عبارة عن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موقف ينجم عن ظروف المجتمع أو البيئة الاجتماعية ، غير</a:t>
            </a:r>
          </a:p>
          <a:p>
            <a:r>
              <a:rPr lang="ar-SA" dirty="0"/>
              <a:t> </a:t>
            </a:r>
            <a:r>
              <a:rPr lang="ar-SA" dirty="0" smtClean="0"/>
              <a:t>   موافق عليه ، ولا متسامح فيه اجتماعيا ، بل أحيانا يقاوم ، </a:t>
            </a:r>
          </a:p>
          <a:p>
            <a:r>
              <a:rPr lang="ar-SA" dirty="0"/>
              <a:t> </a:t>
            </a:r>
            <a:r>
              <a:rPr lang="ar-SA" dirty="0" smtClean="0"/>
              <a:t>   ويتطلب معالجة إصلاحية ، ويتحتم تجميع الوسائل والإمكانات </a:t>
            </a:r>
          </a:p>
          <a:p>
            <a:r>
              <a:rPr lang="ar-SA" dirty="0"/>
              <a:t> </a:t>
            </a:r>
            <a:r>
              <a:rPr lang="ar-SA" dirty="0" smtClean="0"/>
              <a:t>   الاجتماعية لمواجهته ، أو على الأقل التخفيف من حدته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31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- ويذهب « </a:t>
            </a:r>
            <a:r>
              <a:rPr lang="ar-SA" dirty="0" err="1" smtClean="0">
                <a:solidFill>
                  <a:srgbClr val="00B0F0"/>
                </a:solidFill>
              </a:rPr>
              <a:t>بوبلن</a:t>
            </a:r>
            <a:r>
              <a:rPr lang="ar-SA" dirty="0" smtClean="0"/>
              <a:t>» إلى تعريف المشكلة الاجتماعية بشكل أكثر </a:t>
            </a:r>
          </a:p>
          <a:p>
            <a:r>
              <a:rPr lang="ar-SA" dirty="0"/>
              <a:t> </a:t>
            </a:r>
            <a:r>
              <a:rPr lang="ar-SA" dirty="0" smtClean="0"/>
              <a:t>   تحديدا بوصفها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نمط من السلوك يشكل تهديدا للجماعات </a:t>
            </a:r>
          </a:p>
          <a:p>
            <a:r>
              <a:rPr lang="ar-SA" dirty="0" smtClean="0"/>
              <a:t>    والمؤسسات الاجتماعية التي يتكون منها المجتمع</a:t>
            </a:r>
            <a:r>
              <a:rPr lang="ar-SA" b="1" dirty="0" smtClean="0">
                <a:solidFill>
                  <a:srgbClr val="FF0000"/>
                </a:solidFill>
              </a:rPr>
              <a:t>» </a:t>
            </a:r>
          </a:p>
          <a:p>
            <a:endParaRPr lang="ar-SA" b="1" dirty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-</a:t>
            </a:r>
            <a:r>
              <a:rPr lang="ar-SA" dirty="0" smtClean="0">
                <a:solidFill>
                  <a:srgbClr val="FF0000"/>
                </a:solidFill>
              </a:rPr>
              <a:t> ويتضمن هذا التعريف ثلاثة عناصر أساسية تشكل مفهوم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المشكلة الاجتماعية هي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35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756" y="-11917"/>
            <a:ext cx="8915400" cy="11430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268760"/>
            <a:ext cx="8915400" cy="4525963"/>
          </a:xfrm>
        </p:spPr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1- </a:t>
            </a:r>
            <a:r>
              <a:rPr lang="ar-SA" b="1" dirty="0" smtClean="0">
                <a:solidFill>
                  <a:srgbClr val="FF0000"/>
                </a:solidFill>
              </a:rPr>
              <a:t>نمط من السلوك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يواجه أفراد المجتمع العديد من المشكلات ليست جميعها </a:t>
            </a:r>
          </a:p>
          <a:p>
            <a:r>
              <a:rPr lang="ar-SA" dirty="0" smtClean="0"/>
              <a:t>مشكلات اجتماعية ، فالزلازل ، والبراكين ، والأعاصير غالبا ما </a:t>
            </a:r>
          </a:p>
          <a:p>
            <a:r>
              <a:rPr lang="ar-SA" dirty="0" smtClean="0"/>
              <a:t>تدمر الحياة والممتلكات ، وبرغم ذلك </a:t>
            </a:r>
            <a:r>
              <a:rPr lang="ar-SA" dirty="0" err="1" smtClean="0"/>
              <a:t>فهى</a:t>
            </a:r>
            <a:r>
              <a:rPr lang="ar-SA" dirty="0" smtClean="0"/>
              <a:t> ليست مشكلات اجتماعية </a:t>
            </a:r>
          </a:p>
          <a:p>
            <a:r>
              <a:rPr lang="ar-SA" dirty="0" smtClean="0"/>
              <a:t>لأنها لا تدخل في نطاق الأفعال الناتجة عن التفاعل </a:t>
            </a:r>
            <a:r>
              <a:rPr lang="ar-SA" dirty="0" err="1" smtClean="0"/>
              <a:t>الاجتماعى</a:t>
            </a:r>
            <a:r>
              <a:rPr lang="ar-SA" dirty="0" smtClean="0"/>
              <a:t> بين </a:t>
            </a:r>
          </a:p>
          <a:p>
            <a:r>
              <a:rPr lang="ar-SA" dirty="0" smtClean="0"/>
              <a:t>أفراد المجتمع . وبالتالي </a:t>
            </a:r>
            <a:r>
              <a:rPr lang="ar-SA" dirty="0" err="1" smtClean="0"/>
              <a:t>لايمكن</a:t>
            </a:r>
            <a:r>
              <a:rPr lang="ar-SA" dirty="0" smtClean="0"/>
              <a:t> الحد منها أو القضاء عليها بتغيير </a:t>
            </a:r>
          </a:p>
          <a:p>
            <a:r>
              <a:rPr lang="ar-SA" dirty="0" smtClean="0"/>
              <a:t>سلوك أفراد المجتمع ،فالمشكلة لكى تكون مشكلة اجتماعية لابد أن</a:t>
            </a:r>
          </a:p>
          <a:p>
            <a:r>
              <a:rPr lang="ar-SA" dirty="0" smtClean="0"/>
              <a:t> تتضمن نمطا من السلوك قابل للتدخل </a:t>
            </a:r>
            <a:r>
              <a:rPr lang="ar-SA" dirty="0" err="1" smtClean="0"/>
              <a:t>الإنسانى</a:t>
            </a:r>
            <a:r>
              <a:rPr lang="ar-SA" dirty="0" smtClean="0"/>
              <a:t> .</a:t>
            </a:r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89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417638"/>
            <a:ext cx="8915400" cy="4525963"/>
          </a:xfrm>
        </p:spPr>
        <p:txBody>
          <a:bodyPr/>
          <a:lstStyle/>
          <a:p>
            <a:r>
              <a:rPr lang="ar-SA" dirty="0" smtClean="0"/>
              <a:t> 2- </a:t>
            </a:r>
            <a:r>
              <a:rPr lang="ar-SA" b="1" dirty="0" smtClean="0">
                <a:solidFill>
                  <a:srgbClr val="FF0000"/>
                </a:solidFill>
              </a:rPr>
              <a:t>يشكل تهديدا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كل مجتمع من المجتمعات لديه من القواعد التي تحرم بعض </a:t>
            </a:r>
          </a:p>
          <a:p>
            <a:r>
              <a:rPr lang="ar-SA" dirty="0" smtClean="0"/>
              <a:t>الأفعال مثل القتل ،الاغتصاب ، السرقة . وهذه القواعد هي ما يطلق عليها </a:t>
            </a:r>
            <a:r>
              <a:rPr lang="ar-SA" dirty="0" smtClean="0">
                <a:solidFill>
                  <a:srgbClr val="0070C0"/>
                </a:solidFill>
              </a:rPr>
              <a:t>المعايير الاجتماعية </a:t>
            </a:r>
            <a:r>
              <a:rPr lang="ar-SA" dirty="0" smtClean="0"/>
              <a:t>. وبالتالي فإن المشكلة الاجتماعية تمثل </a:t>
            </a:r>
          </a:p>
          <a:p>
            <a:r>
              <a:rPr lang="ar-SA" dirty="0" smtClean="0"/>
              <a:t>تهديدا للمجتمع أو إحدى جماعاته أو مؤسساته 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فالجريمة</a:t>
            </a:r>
            <a:r>
              <a:rPr lang="ar-SA" dirty="0" smtClean="0"/>
              <a:t> تعد مشكلة اجتماعية لأنها تتضمن نمطا من السلوك يمثل</a:t>
            </a:r>
          </a:p>
          <a:p>
            <a:r>
              <a:rPr lang="ar-SA" dirty="0" smtClean="0"/>
              <a:t>تهديدا وانتهاكا لحقوق الأفراد والجماعات مما يؤدى إلى انهيار البناء</a:t>
            </a:r>
          </a:p>
          <a:p>
            <a:r>
              <a:rPr lang="ar-SA" dirty="0" err="1" smtClean="0"/>
              <a:t>الاجتماعى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77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3- </a:t>
            </a:r>
            <a:r>
              <a:rPr lang="ar-SA" b="1" dirty="0" smtClean="0">
                <a:solidFill>
                  <a:srgbClr val="FF0000"/>
                </a:solidFill>
              </a:rPr>
              <a:t>المجتمع </a:t>
            </a:r>
            <a:r>
              <a:rPr lang="ar-SA" dirty="0" smtClean="0">
                <a:solidFill>
                  <a:schemeClr val="tx1"/>
                </a:solidFill>
              </a:rPr>
              <a:t>: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بمعنى أن المجتمع يعانى من المشكلة الاجتماعية حينما يعانى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أفراده من مشكلة ما ويكون أثرها خطيرا ، </a:t>
            </a:r>
            <a:r>
              <a:rPr lang="ar-SA" dirty="0" smtClean="0">
                <a:solidFill>
                  <a:srgbClr val="0070C0"/>
                </a:solidFill>
              </a:rPr>
              <a:t>فإدمان المخدرات </a:t>
            </a:r>
            <a:r>
              <a:rPr lang="ar-SA" dirty="0" smtClean="0">
                <a:solidFill>
                  <a:schemeClr val="tx1"/>
                </a:solidFill>
              </a:rPr>
              <a:t>مثلا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يعد مشكلة اجتماعية ومكلفة نظرا لما يترتب عليها من غياب العمال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المدمنين عن العمل </a:t>
            </a:r>
            <a:r>
              <a:rPr lang="ar-SA" dirty="0" smtClean="0">
                <a:solidFill>
                  <a:schemeClr val="tx1"/>
                </a:solidFill>
              </a:rPr>
              <a:t>، بالإضافة إلى حوادث المرور الناجمة عن تعاطى المخدرات 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400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العناصر الأساسية التي يجب أن يتضمنها تعريف المشكلة الاجتماعية</a:t>
            </a:r>
          </a:p>
          <a:p>
            <a:r>
              <a:rPr lang="ar-SA" dirty="0" smtClean="0"/>
              <a:t>   1- موقف أو حالة أو شكل متكرر من السلوك </a:t>
            </a:r>
            <a:r>
              <a:rPr lang="ar-SA" dirty="0" err="1" smtClean="0"/>
              <a:t>الاجتماعى</a:t>
            </a:r>
            <a:r>
              <a:rPr lang="ar-SA" dirty="0" smtClean="0"/>
              <a:t> .</a:t>
            </a:r>
          </a:p>
          <a:p>
            <a:r>
              <a:rPr lang="ar-SA" dirty="0"/>
              <a:t> </a:t>
            </a:r>
            <a:r>
              <a:rPr lang="ar-SA" dirty="0" smtClean="0"/>
              <a:t>  2- هذا السلوك يحدث لأسباب اجتماعية أو غير اجتماعية .</a:t>
            </a:r>
          </a:p>
          <a:p>
            <a:r>
              <a:rPr lang="ar-SA" dirty="0" smtClean="0"/>
              <a:t>   3- </a:t>
            </a:r>
            <a:r>
              <a:rPr lang="ar-SA" dirty="0" err="1" smtClean="0"/>
              <a:t>يؤثرهذا</a:t>
            </a:r>
            <a:r>
              <a:rPr lang="ar-SA" dirty="0" smtClean="0"/>
              <a:t> السلوك في عدد كبير من أفراد المجتمع .</a:t>
            </a:r>
          </a:p>
          <a:p>
            <a:r>
              <a:rPr lang="ar-SA" dirty="0"/>
              <a:t> </a:t>
            </a:r>
            <a:r>
              <a:rPr lang="ar-SA" dirty="0" smtClean="0"/>
              <a:t>  4- أن هذا السلوك يهدد قيما اجتماعية .</a:t>
            </a:r>
          </a:p>
          <a:p>
            <a:r>
              <a:rPr lang="ar-SA" dirty="0"/>
              <a:t> </a:t>
            </a:r>
            <a:r>
              <a:rPr lang="ar-SA" dirty="0" smtClean="0"/>
              <a:t>  5- يقابل هذا السلوك بالرفض لأنه ضد المجتمع .</a:t>
            </a:r>
          </a:p>
          <a:p>
            <a:r>
              <a:rPr lang="ar-SA" dirty="0" smtClean="0"/>
              <a:t>   6- تدخل </a:t>
            </a:r>
            <a:r>
              <a:rPr lang="ar-SA" dirty="0" err="1" smtClean="0"/>
              <a:t>مجتمعى</a:t>
            </a:r>
            <a:r>
              <a:rPr lang="ar-SA" smtClean="0"/>
              <a:t> لتعديل هذا السلوك من خلال العمل المشترك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271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304</TotalTime>
  <Words>1141</Words>
  <Application>Microsoft Office PowerPoint</Application>
  <PresentationFormat>A4 Paper (210x297 mm)</PresentationFormat>
  <Paragraphs>194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الأولى</vt:lpstr>
      <vt:lpstr> مفهوم المشكلة الاجتماعية</vt:lpstr>
      <vt:lpstr>   </vt:lpstr>
      <vt:lpstr>   </vt:lpstr>
      <vt:lpstr>   </vt:lpstr>
      <vt:lpstr>    </vt:lpstr>
      <vt:lpstr>   </vt:lpstr>
      <vt:lpstr>    </vt:lpstr>
      <vt:lpstr>   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</vt:lpstr>
      <vt:lpstr>    </vt:lpstr>
      <vt:lpstr>   </vt:lpstr>
      <vt:lpstr>    </vt:lpstr>
      <vt:lpstr>   </vt:lpstr>
      <vt:lpstr>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27</cp:revision>
  <dcterms:created xsi:type="dcterms:W3CDTF">2014-02-23T15:41:19Z</dcterms:created>
  <dcterms:modified xsi:type="dcterms:W3CDTF">2014-02-23T21:21:47Z</dcterms:modified>
</cp:coreProperties>
</file>