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7" r:id="rId2"/>
    <p:sldId id="268" r:id="rId3"/>
    <p:sldId id="256" r:id="rId4"/>
    <p:sldId id="257" r:id="rId5"/>
    <p:sldId id="259" r:id="rId6"/>
    <p:sldId id="258" r:id="rId7"/>
    <p:sldId id="260" r:id="rId8"/>
    <p:sldId id="266" r:id="rId9"/>
    <p:sldId id="264" r:id="rId10"/>
    <p:sldId id="261" r:id="rId11"/>
    <p:sldId id="262" r:id="rId12"/>
    <p:sldId id="263" r:id="rId13"/>
    <p:sldId id="265" r:id="rId14"/>
    <p:sldId id="269"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نمط فاتح 2 - تميي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5758FB7-9AC5-4552-8A53-C91805E547FA}" styleName="نمط ذو نسُق 1 - تميي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نمط متوسط 4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94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E2D1D0-322C-4AC7-A91E-E578AEE7C401}" type="doc">
      <dgm:prSet loTypeId="urn:microsoft.com/office/officeart/2005/8/layout/equation2" loCatId="process" qsTypeId="urn:microsoft.com/office/officeart/2005/8/quickstyle/simple1" qsCatId="simple" csTypeId="urn:microsoft.com/office/officeart/2005/8/colors/accent2_1" csCatId="accent2" phldr="1"/>
      <dgm:spPr/>
    </dgm:pt>
    <dgm:pt modelId="{248D36F4-6117-4EC6-A6F4-B51998E0F89B}">
      <dgm:prSet phldrT="[نص]"/>
      <dgm:spPr/>
      <dgm:t>
        <a:bodyPr/>
        <a:lstStyle/>
        <a:p>
          <a:pPr rtl="1"/>
          <a:r>
            <a:rPr lang="ar-SA" dirty="0" smtClean="0"/>
            <a:t>التكرارات المشاهدة أو الملاحظة</a:t>
          </a:r>
          <a:endParaRPr lang="ar-SA" dirty="0"/>
        </a:p>
      </dgm:t>
    </dgm:pt>
    <dgm:pt modelId="{29CA92AD-A300-4B87-A0DE-8CF4E222B493}" type="parTrans" cxnId="{D8815FC0-895E-4D6B-9CF3-591CB26CF2D3}">
      <dgm:prSet/>
      <dgm:spPr/>
      <dgm:t>
        <a:bodyPr/>
        <a:lstStyle/>
        <a:p>
          <a:pPr rtl="1"/>
          <a:endParaRPr lang="ar-SA"/>
        </a:p>
      </dgm:t>
    </dgm:pt>
    <dgm:pt modelId="{E3FC4F61-10F2-4697-A8D8-25B227172A51}" type="sibTrans" cxnId="{D8815FC0-895E-4D6B-9CF3-591CB26CF2D3}">
      <dgm:prSet/>
      <dgm:spPr/>
      <dgm:t>
        <a:bodyPr/>
        <a:lstStyle/>
        <a:p>
          <a:pPr rtl="1"/>
          <a:endParaRPr lang="ar-SA"/>
        </a:p>
      </dgm:t>
    </dgm:pt>
    <dgm:pt modelId="{D884BFF5-785A-4E51-8E10-A66725377475}">
      <dgm:prSet phldrT="[نص]"/>
      <dgm:spPr/>
      <dgm:t>
        <a:bodyPr/>
        <a:lstStyle/>
        <a:p>
          <a:pPr rtl="1"/>
          <a:r>
            <a:rPr lang="ar-SA" dirty="0" smtClean="0"/>
            <a:t>التكرار النظري أو المتوقع</a:t>
          </a:r>
          <a:endParaRPr lang="ar-SA" dirty="0"/>
        </a:p>
      </dgm:t>
    </dgm:pt>
    <dgm:pt modelId="{25CA2583-A9D2-4F03-9CD4-BCCCD7B88E85}" type="parTrans" cxnId="{0D3F952D-99DC-4EA4-AC54-17BBDD5C0DE4}">
      <dgm:prSet/>
      <dgm:spPr/>
      <dgm:t>
        <a:bodyPr/>
        <a:lstStyle/>
        <a:p>
          <a:pPr rtl="1"/>
          <a:endParaRPr lang="ar-SA"/>
        </a:p>
      </dgm:t>
    </dgm:pt>
    <dgm:pt modelId="{B1635F05-4655-46B9-8D13-C1DF5F2EA1A6}" type="sibTrans" cxnId="{0D3F952D-99DC-4EA4-AC54-17BBDD5C0DE4}">
      <dgm:prSet/>
      <dgm:spPr/>
      <dgm:t>
        <a:bodyPr/>
        <a:lstStyle/>
        <a:p>
          <a:pPr rtl="1"/>
          <a:endParaRPr lang="ar-SA"/>
        </a:p>
      </dgm:t>
    </dgm:pt>
    <dgm:pt modelId="{66E3A225-C553-4B1E-B8DE-CC0688170311}">
      <dgm:prSet/>
      <dgm:spPr/>
      <dgm:t>
        <a:bodyPr/>
        <a:lstStyle/>
        <a:p>
          <a:pPr rtl="1"/>
          <a:r>
            <a:rPr lang="ar-SA" smtClean="0"/>
            <a:t>كا</a:t>
          </a:r>
          <a:r>
            <a:rPr lang="ar-SA" baseline="30000" smtClean="0"/>
            <a:t>2</a:t>
          </a:r>
          <a:endParaRPr lang="en-US"/>
        </a:p>
      </dgm:t>
    </dgm:pt>
    <dgm:pt modelId="{87799A8B-4082-49B7-BC51-17C0773115E7}" type="parTrans" cxnId="{9B9345E9-15D1-40E8-B8AF-49209B682A7D}">
      <dgm:prSet/>
      <dgm:spPr/>
      <dgm:t>
        <a:bodyPr/>
        <a:lstStyle/>
        <a:p>
          <a:pPr rtl="1"/>
          <a:endParaRPr lang="ar-SA"/>
        </a:p>
      </dgm:t>
    </dgm:pt>
    <dgm:pt modelId="{8B6BCCC7-418F-4A90-9C2D-6FEA7D5610A3}" type="sibTrans" cxnId="{9B9345E9-15D1-40E8-B8AF-49209B682A7D}">
      <dgm:prSet/>
      <dgm:spPr/>
      <dgm:t>
        <a:bodyPr/>
        <a:lstStyle/>
        <a:p>
          <a:pPr rtl="1"/>
          <a:endParaRPr lang="ar-SA"/>
        </a:p>
      </dgm:t>
    </dgm:pt>
    <dgm:pt modelId="{5843AE78-1E6A-45A3-A766-103E72E54BD8}" type="pres">
      <dgm:prSet presAssocID="{F5E2D1D0-322C-4AC7-A91E-E578AEE7C401}" presName="Name0" presStyleCnt="0">
        <dgm:presLayoutVars>
          <dgm:dir/>
          <dgm:resizeHandles val="exact"/>
        </dgm:presLayoutVars>
      </dgm:prSet>
      <dgm:spPr/>
    </dgm:pt>
    <dgm:pt modelId="{8684BEC0-680E-4DCC-ABB9-8470D95EA17D}" type="pres">
      <dgm:prSet presAssocID="{F5E2D1D0-322C-4AC7-A91E-E578AEE7C401}" presName="vNodes" presStyleCnt="0"/>
      <dgm:spPr/>
    </dgm:pt>
    <dgm:pt modelId="{D78310EF-120D-4F1F-8425-9723E563884F}" type="pres">
      <dgm:prSet presAssocID="{248D36F4-6117-4EC6-A6F4-B51998E0F89B}" presName="node" presStyleLbl="node1" presStyleIdx="0" presStyleCnt="3">
        <dgm:presLayoutVars>
          <dgm:bulletEnabled val="1"/>
        </dgm:presLayoutVars>
      </dgm:prSet>
      <dgm:spPr/>
      <dgm:t>
        <a:bodyPr/>
        <a:lstStyle/>
        <a:p>
          <a:pPr rtl="1"/>
          <a:endParaRPr lang="ar-SA"/>
        </a:p>
      </dgm:t>
    </dgm:pt>
    <dgm:pt modelId="{E827BEE6-F8F9-48B4-B48F-53D623E671E6}" type="pres">
      <dgm:prSet presAssocID="{E3FC4F61-10F2-4697-A8D8-25B227172A51}" presName="spacerT" presStyleCnt="0"/>
      <dgm:spPr/>
    </dgm:pt>
    <dgm:pt modelId="{62CFC6B4-4877-4E0B-8550-296F57E398A3}" type="pres">
      <dgm:prSet presAssocID="{E3FC4F61-10F2-4697-A8D8-25B227172A51}" presName="sibTrans" presStyleLbl="sibTrans2D1" presStyleIdx="0" presStyleCnt="2"/>
      <dgm:spPr/>
      <dgm:t>
        <a:bodyPr/>
        <a:lstStyle/>
        <a:p>
          <a:pPr rtl="1"/>
          <a:endParaRPr lang="ar-SA"/>
        </a:p>
      </dgm:t>
    </dgm:pt>
    <dgm:pt modelId="{E6A8EB91-C739-494C-8AAB-FAFC62E4B39F}" type="pres">
      <dgm:prSet presAssocID="{E3FC4F61-10F2-4697-A8D8-25B227172A51}" presName="spacerB" presStyleCnt="0"/>
      <dgm:spPr/>
    </dgm:pt>
    <dgm:pt modelId="{2DE79279-2DAA-401E-9A24-D79BBE51C2D0}" type="pres">
      <dgm:prSet presAssocID="{D884BFF5-785A-4E51-8E10-A66725377475}" presName="node" presStyleLbl="node1" presStyleIdx="1" presStyleCnt="3">
        <dgm:presLayoutVars>
          <dgm:bulletEnabled val="1"/>
        </dgm:presLayoutVars>
      </dgm:prSet>
      <dgm:spPr/>
      <dgm:t>
        <a:bodyPr/>
        <a:lstStyle/>
        <a:p>
          <a:pPr rtl="1"/>
          <a:endParaRPr lang="ar-SA"/>
        </a:p>
      </dgm:t>
    </dgm:pt>
    <dgm:pt modelId="{6CACE210-5927-40ED-9337-69F54396C1E1}" type="pres">
      <dgm:prSet presAssocID="{F5E2D1D0-322C-4AC7-A91E-E578AEE7C401}" presName="sibTransLast" presStyleLbl="sibTrans2D1" presStyleIdx="1" presStyleCnt="2"/>
      <dgm:spPr/>
      <dgm:t>
        <a:bodyPr/>
        <a:lstStyle/>
        <a:p>
          <a:pPr rtl="1"/>
          <a:endParaRPr lang="ar-SA"/>
        </a:p>
      </dgm:t>
    </dgm:pt>
    <dgm:pt modelId="{48284504-ED0B-41D9-94FF-A89405A82A4C}" type="pres">
      <dgm:prSet presAssocID="{F5E2D1D0-322C-4AC7-A91E-E578AEE7C401}" presName="connectorText" presStyleLbl="sibTrans2D1" presStyleIdx="1" presStyleCnt="2"/>
      <dgm:spPr/>
      <dgm:t>
        <a:bodyPr/>
        <a:lstStyle/>
        <a:p>
          <a:pPr rtl="1"/>
          <a:endParaRPr lang="ar-SA"/>
        </a:p>
      </dgm:t>
    </dgm:pt>
    <dgm:pt modelId="{962C34A8-109C-497C-A65C-7954719D3389}" type="pres">
      <dgm:prSet presAssocID="{F5E2D1D0-322C-4AC7-A91E-E578AEE7C401}" presName="lastNode" presStyleLbl="node1" presStyleIdx="2" presStyleCnt="3">
        <dgm:presLayoutVars>
          <dgm:bulletEnabled val="1"/>
        </dgm:presLayoutVars>
      </dgm:prSet>
      <dgm:spPr/>
      <dgm:t>
        <a:bodyPr/>
        <a:lstStyle/>
        <a:p>
          <a:pPr rtl="1"/>
          <a:endParaRPr lang="ar-SA"/>
        </a:p>
      </dgm:t>
    </dgm:pt>
  </dgm:ptLst>
  <dgm:cxnLst>
    <dgm:cxn modelId="{0D3F952D-99DC-4EA4-AC54-17BBDD5C0DE4}" srcId="{F5E2D1D0-322C-4AC7-A91E-E578AEE7C401}" destId="{D884BFF5-785A-4E51-8E10-A66725377475}" srcOrd="1" destOrd="0" parTransId="{25CA2583-A9D2-4F03-9CD4-BCCCD7B88E85}" sibTransId="{B1635F05-4655-46B9-8D13-C1DF5F2EA1A6}"/>
    <dgm:cxn modelId="{C2159BCB-0FE7-4569-8432-8CB18625AA03}" type="presOf" srcId="{D884BFF5-785A-4E51-8E10-A66725377475}" destId="{2DE79279-2DAA-401E-9A24-D79BBE51C2D0}" srcOrd="0" destOrd="0" presId="urn:microsoft.com/office/officeart/2005/8/layout/equation2"/>
    <dgm:cxn modelId="{3DFAE86C-07C9-4BBD-B270-DB7E21EBBE4D}" type="presOf" srcId="{B1635F05-4655-46B9-8D13-C1DF5F2EA1A6}" destId="{6CACE210-5927-40ED-9337-69F54396C1E1}" srcOrd="0" destOrd="0" presId="urn:microsoft.com/office/officeart/2005/8/layout/equation2"/>
    <dgm:cxn modelId="{31F9492A-9A02-4A83-892F-F0CFCA203A1F}" type="presOf" srcId="{B1635F05-4655-46B9-8D13-C1DF5F2EA1A6}" destId="{48284504-ED0B-41D9-94FF-A89405A82A4C}" srcOrd="1" destOrd="0" presId="urn:microsoft.com/office/officeart/2005/8/layout/equation2"/>
    <dgm:cxn modelId="{8F41F22A-4701-4668-B24C-1D2A25068864}" type="presOf" srcId="{66E3A225-C553-4B1E-B8DE-CC0688170311}" destId="{962C34A8-109C-497C-A65C-7954719D3389}" srcOrd="0" destOrd="0" presId="urn:microsoft.com/office/officeart/2005/8/layout/equation2"/>
    <dgm:cxn modelId="{D8815FC0-895E-4D6B-9CF3-591CB26CF2D3}" srcId="{F5E2D1D0-322C-4AC7-A91E-E578AEE7C401}" destId="{248D36F4-6117-4EC6-A6F4-B51998E0F89B}" srcOrd="0" destOrd="0" parTransId="{29CA92AD-A300-4B87-A0DE-8CF4E222B493}" sibTransId="{E3FC4F61-10F2-4697-A8D8-25B227172A51}"/>
    <dgm:cxn modelId="{D2437595-3314-40D6-8997-9C2AB9CFEA24}" type="presOf" srcId="{E3FC4F61-10F2-4697-A8D8-25B227172A51}" destId="{62CFC6B4-4877-4E0B-8550-296F57E398A3}" srcOrd="0" destOrd="0" presId="urn:microsoft.com/office/officeart/2005/8/layout/equation2"/>
    <dgm:cxn modelId="{93F6C476-FED6-420F-B3E0-37271AF2F40E}" type="presOf" srcId="{F5E2D1D0-322C-4AC7-A91E-E578AEE7C401}" destId="{5843AE78-1E6A-45A3-A766-103E72E54BD8}" srcOrd="0" destOrd="0" presId="urn:microsoft.com/office/officeart/2005/8/layout/equation2"/>
    <dgm:cxn modelId="{9B9345E9-15D1-40E8-B8AF-49209B682A7D}" srcId="{F5E2D1D0-322C-4AC7-A91E-E578AEE7C401}" destId="{66E3A225-C553-4B1E-B8DE-CC0688170311}" srcOrd="2" destOrd="0" parTransId="{87799A8B-4082-49B7-BC51-17C0773115E7}" sibTransId="{8B6BCCC7-418F-4A90-9C2D-6FEA7D5610A3}"/>
    <dgm:cxn modelId="{53213C4A-40BC-400E-A023-B40E7157A020}" type="presOf" srcId="{248D36F4-6117-4EC6-A6F4-B51998E0F89B}" destId="{D78310EF-120D-4F1F-8425-9723E563884F}" srcOrd="0" destOrd="0" presId="urn:microsoft.com/office/officeart/2005/8/layout/equation2"/>
    <dgm:cxn modelId="{5AD01E6D-17B1-4EEC-908F-A69C651D66F4}" type="presParOf" srcId="{5843AE78-1E6A-45A3-A766-103E72E54BD8}" destId="{8684BEC0-680E-4DCC-ABB9-8470D95EA17D}" srcOrd="0" destOrd="0" presId="urn:microsoft.com/office/officeart/2005/8/layout/equation2"/>
    <dgm:cxn modelId="{CD2F7DE6-ADAD-469E-A9D1-369FA30EA705}" type="presParOf" srcId="{8684BEC0-680E-4DCC-ABB9-8470D95EA17D}" destId="{D78310EF-120D-4F1F-8425-9723E563884F}" srcOrd="0" destOrd="0" presId="urn:microsoft.com/office/officeart/2005/8/layout/equation2"/>
    <dgm:cxn modelId="{0439CD9B-067A-4E50-ACEE-7D1B1F99269E}" type="presParOf" srcId="{8684BEC0-680E-4DCC-ABB9-8470D95EA17D}" destId="{E827BEE6-F8F9-48B4-B48F-53D623E671E6}" srcOrd="1" destOrd="0" presId="urn:microsoft.com/office/officeart/2005/8/layout/equation2"/>
    <dgm:cxn modelId="{DF696665-9089-484D-A51C-A63D2E509D0C}" type="presParOf" srcId="{8684BEC0-680E-4DCC-ABB9-8470D95EA17D}" destId="{62CFC6B4-4877-4E0B-8550-296F57E398A3}" srcOrd="2" destOrd="0" presId="urn:microsoft.com/office/officeart/2005/8/layout/equation2"/>
    <dgm:cxn modelId="{44A36986-9EF1-4B9A-8908-4D8B49D86AF2}" type="presParOf" srcId="{8684BEC0-680E-4DCC-ABB9-8470D95EA17D}" destId="{E6A8EB91-C739-494C-8AAB-FAFC62E4B39F}" srcOrd="3" destOrd="0" presId="urn:microsoft.com/office/officeart/2005/8/layout/equation2"/>
    <dgm:cxn modelId="{691C3565-999E-44E6-9075-BC79F9494C80}" type="presParOf" srcId="{8684BEC0-680E-4DCC-ABB9-8470D95EA17D}" destId="{2DE79279-2DAA-401E-9A24-D79BBE51C2D0}" srcOrd="4" destOrd="0" presId="urn:microsoft.com/office/officeart/2005/8/layout/equation2"/>
    <dgm:cxn modelId="{3DAA8B2A-60D9-4F64-B545-48B5EE6CBEC8}" type="presParOf" srcId="{5843AE78-1E6A-45A3-A766-103E72E54BD8}" destId="{6CACE210-5927-40ED-9337-69F54396C1E1}" srcOrd="1" destOrd="0" presId="urn:microsoft.com/office/officeart/2005/8/layout/equation2"/>
    <dgm:cxn modelId="{C8CBCB60-21B3-4247-A748-27D4FC98CCCE}" type="presParOf" srcId="{6CACE210-5927-40ED-9337-69F54396C1E1}" destId="{48284504-ED0B-41D9-94FF-A89405A82A4C}" srcOrd="0" destOrd="0" presId="urn:microsoft.com/office/officeart/2005/8/layout/equation2"/>
    <dgm:cxn modelId="{DA18E12F-6FBB-4558-B6C5-DC92CFCA2349}" type="presParOf" srcId="{5843AE78-1E6A-45A3-A766-103E72E54BD8}" destId="{962C34A8-109C-497C-A65C-7954719D3389}"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310EF-120D-4F1F-8425-9723E563884F}">
      <dsp:nvSpPr>
        <dsp:cNvPr id="0" name=""/>
        <dsp:cNvSpPr/>
      </dsp:nvSpPr>
      <dsp:spPr>
        <a:xfrm>
          <a:off x="669196" y="233"/>
          <a:ext cx="1108388" cy="1108388"/>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SA" sz="1600" kern="1200" dirty="0" smtClean="0"/>
            <a:t>التكرارات المشاهدة أو الملاحظة</a:t>
          </a:r>
          <a:endParaRPr lang="ar-SA" sz="1600" kern="1200" dirty="0"/>
        </a:p>
      </dsp:txBody>
      <dsp:txXfrm>
        <a:off x="831516" y="162553"/>
        <a:ext cx="783748" cy="783748"/>
      </dsp:txXfrm>
    </dsp:sp>
    <dsp:sp modelId="{62CFC6B4-4877-4E0B-8550-296F57E398A3}">
      <dsp:nvSpPr>
        <dsp:cNvPr id="0" name=""/>
        <dsp:cNvSpPr/>
      </dsp:nvSpPr>
      <dsp:spPr>
        <a:xfrm>
          <a:off x="901957" y="1198623"/>
          <a:ext cx="642865" cy="642865"/>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SA" sz="1100" kern="1200"/>
        </a:p>
      </dsp:txBody>
      <dsp:txXfrm>
        <a:off x="987169" y="1444455"/>
        <a:ext cx="472441" cy="151201"/>
      </dsp:txXfrm>
    </dsp:sp>
    <dsp:sp modelId="{2DE79279-2DAA-401E-9A24-D79BBE51C2D0}">
      <dsp:nvSpPr>
        <dsp:cNvPr id="0" name=""/>
        <dsp:cNvSpPr/>
      </dsp:nvSpPr>
      <dsp:spPr>
        <a:xfrm>
          <a:off x="669196" y="1931489"/>
          <a:ext cx="1108388" cy="1108388"/>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SA" sz="1600" kern="1200" dirty="0" smtClean="0"/>
            <a:t>التكرار النظري أو المتوقع</a:t>
          </a:r>
          <a:endParaRPr lang="ar-SA" sz="1600" kern="1200" dirty="0"/>
        </a:p>
      </dsp:txBody>
      <dsp:txXfrm>
        <a:off x="831516" y="2093809"/>
        <a:ext cx="783748" cy="783748"/>
      </dsp:txXfrm>
    </dsp:sp>
    <dsp:sp modelId="{6CACE210-5927-40ED-9337-69F54396C1E1}">
      <dsp:nvSpPr>
        <dsp:cNvPr id="0" name=""/>
        <dsp:cNvSpPr/>
      </dsp:nvSpPr>
      <dsp:spPr>
        <a:xfrm>
          <a:off x="1943843" y="1313895"/>
          <a:ext cx="352467" cy="41232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rtl="1">
            <a:lnSpc>
              <a:spcPct val="90000"/>
            </a:lnSpc>
            <a:spcBef>
              <a:spcPct val="0"/>
            </a:spcBef>
            <a:spcAft>
              <a:spcPct val="35000"/>
            </a:spcAft>
          </a:pPr>
          <a:endParaRPr lang="ar-SA" sz="1300" kern="1200"/>
        </a:p>
      </dsp:txBody>
      <dsp:txXfrm>
        <a:off x="1943843" y="1396359"/>
        <a:ext cx="246727" cy="247392"/>
      </dsp:txXfrm>
    </dsp:sp>
    <dsp:sp modelId="{962C34A8-109C-497C-A65C-7954719D3389}">
      <dsp:nvSpPr>
        <dsp:cNvPr id="0" name=""/>
        <dsp:cNvSpPr/>
      </dsp:nvSpPr>
      <dsp:spPr>
        <a:xfrm>
          <a:off x="2442618" y="411667"/>
          <a:ext cx="2216777" cy="2216777"/>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rtl="1">
            <a:lnSpc>
              <a:spcPct val="90000"/>
            </a:lnSpc>
            <a:spcBef>
              <a:spcPct val="0"/>
            </a:spcBef>
            <a:spcAft>
              <a:spcPct val="35000"/>
            </a:spcAft>
          </a:pPr>
          <a:r>
            <a:rPr lang="ar-SA" sz="6500" kern="1200" smtClean="0"/>
            <a:t>كا</a:t>
          </a:r>
          <a:r>
            <a:rPr lang="ar-SA" sz="6500" kern="1200" baseline="30000" smtClean="0"/>
            <a:t>2</a:t>
          </a:r>
          <a:endParaRPr lang="en-US" sz="6500" kern="1200"/>
        </a:p>
      </dsp:txBody>
      <dsp:txXfrm>
        <a:off x="2767257" y="736306"/>
        <a:ext cx="1567499" cy="156749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8F749DC-B9F1-4581-9024-BD0B930CDA5F}" type="datetimeFigureOut">
              <a:rPr lang="ar-SA" smtClean="0"/>
              <a:t>04/05/35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17813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8F749DC-B9F1-4581-9024-BD0B930CDA5F}" type="datetimeFigureOut">
              <a:rPr lang="ar-SA" smtClean="0"/>
              <a:t>04/05/35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65751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8F749DC-B9F1-4581-9024-BD0B930CDA5F}" type="datetimeFigureOut">
              <a:rPr lang="ar-SA" smtClean="0"/>
              <a:t>04/05/35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188686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8F749DC-B9F1-4581-9024-BD0B930CDA5F}" type="datetimeFigureOut">
              <a:rPr lang="ar-SA" smtClean="0"/>
              <a:t>04/05/35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787248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8F749DC-B9F1-4581-9024-BD0B930CDA5F}" type="datetimeFigureOut">
              <a:rPr lang="ar-SA" smtClean="0"/>
              <a:t>04/05/35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2763313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8F749DC-B9F1-4581-9024-BD0B930CDA5F}" type="datetimeFigureOut">
              <a:rPr lang="ar-SA" smtClean="0"/>
              <a:t>04/05/35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1115248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8F749DC-B9F1-4581-9024-BD0B930CDA5F}" type="datetimeFigureOut">
              <a:rPr lang="ar-SA" smtClean="0"/>
              <a:t>04/05/35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1942108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8F749DC-B9F1-4581-9024-BD0B930CDA5F}" type="datetimeFigureOut">
              <a:rPr lang="ar-SA" smtClean="0"/>
              <a:t>04/05/35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4074633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8F749DC-B9F1-4581-9024-BD0B930CDA5F}" type="datetimeFigureOut">
              <a:rPr lang="ar-SA" smtClean="0"/>
              <a:t>04/05/35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2844240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8F749DC-B9F1-4581-9024-BD0B930CDA5F}" type="datetimeFigureOut">
              <a:rPr lang="ar-SA" smtClean="0"/>
              <a:t>04/05/35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2332680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8F749DC-B9F1-4581-9024-BD0B930CDA5F}" type="datetimeFigureOut">
              <a:rPr lang="ar-SA" smtClean="0"/>
              <a:t>04/05/35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5D165A9-AA40-408A-B9E4-94037A2590A2}" type="slidenum">
              <a:rPr lang="ar-SA" smtClean="0"/>
              <a:t>‹#›</a:t>
            </a:fld>
            <a:endParaRPr lang="ar-SA"/>
          </a:p>
        </p:txBody>
      </p:sp>
    </p:spTree>
    <p:extLst>
      <p:ext uri="{BB962C8B-B14F-4D97-AF65-F5344CB8AC3E}">
        <p14:creationId xmlns:p14="http://schemas.microsoft.com/office/powerpoint/2010/main" val="1923813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8F749DC-B9F1-4581-9024-BD0B930CDA5F}" type="datetimeFigureOut">
              <a:rPr lang="ar-SA" smtClean="0"/>
              <a:t>04/05/35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5D165A9-AA40-408A-B9E4-94037A2590A2}" type="slidenum">
              <a:rPr lang="ar-SA" smtClean="0"/>
              <a:t>‹#›</a:t>
            </a:fld>
            <a:endParaRPr lang="ar-SA"/>
          </a:p>
        </p:txBody>
      </p:sp>
    </p:spTree>
    <p:extLst>
      <p:ext uri="{BB962C8B-B14F-4D97-AF65-F5344CB8AC3E}">
        <p14:creationId xmlns:p14="http://schemas.microsoft.com/office/powerpoint/2010/main" val="1072073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image" Target="../media/image4.emf"/><Relationship Id="rId1" Type="http://schemas.openxmlformats.org/officeDocument/2006/relationships/slideLayout" Target="../slideLayouts/slideLayout7.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emf"/><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bwMode="auto">
          <a:xfrm>
            <a:off x="5601518" y="1751876"/>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b="1" dirty="0">
                <a:solidFill>
                  <a:schemeClr val="tx2">
                    <a:lumMod val="75000"/>
                  </a:schemeClr>
                </a:solidFill>
                <a:latin typeface="Calibri" pitchFamily="34" charset="0"/>
              </a:rPr>
              <a:t>عمادة التعلم الإلكتروني والتعليم عن بعد</a:t>
            </a:r>
            <a:endParaRPr lang="en-US"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3" name="Group 7"/>
          <p:cNvGrpSpPr>
            <a:grpSpLocks/>
          </p:cNvGrpSpPr>
          <p:nvPr/>
        </p:nvGrpSpPr>
        <p:grpSpPr bwMode="auto">
          <a:xfrm>
            <a:off x="6782495" y="116632"/>
            <a:ext cx="1677937" cy="1591816"/>
            <a:chOff x="5210750" y="1066800"/>
            <a:chExt cx="2976900" cy="3130677"/>
          </a:xfrm>
        </p:grpSpPr>
        <p:sp>
          <p:nvSpPr>
            <p:cNvPr id="4"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6" name="مستطيل مستدير الزوايا 5"/>
          <p:cNvSpPr/>
          <p:nvPr/>
        </p:nvSpPr>
        <p:spPr>
          <a:xfrm>
            <a:off x="1547664" y="2852936"/>
            <a:ext cx="6264696" cy="1584176"/>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a:solidFill>
                  <a:srgbClr val="FF0000"/>
                </a:solidFill>
              </a:rPr>
              <a:t>الإحصاء الاجتماعي</a:t>
            </a:r>
          </a:p>
          <a:p>
            <a:pPr algn="ctr"/>
            <a:r>
              <a:rPr lang="ar-SA" sz="2800" b="1" dirty="0">
                <a:solidFill>
                  <a:srgbClr val="002060"/>
                </a:solidFill>
              </a:rPr>
              <a:t>د. علاء أيوب</a:t>
            </a:r>
          </a:p>
          <a:p>
            <a:pPr algn="ctr"/>
            <a:r>
              <a:rPr lang="ar-SA" sz="2800" b="1" dirty="0">
                <a:solidFill>
                  <a:srgbClr val="002060"/>
                </a:solidFill>
              </a:rPr>
              <a:t>أستاذ القياس والتقويم </a:t>
            </a:r>
            <a:r>
              <a:rPr lang="ar-SA" sz="2800" b="1" dirty="0" smtClean="0">
                <a:solidFill>
                  <a:srgbClr val="002060"/>
                </a:solidFill>
              </a:rPr>
              <a:t>المشارك</a:t>
            </a:r>
            <a:endParaRPr lang="ar-SA" sz="2800" b="1" dirty="0">
              <a:solidFill>
                <a:srgbClr val="002060"/>
              </a:solidFill>
            </a:endParaRPr>
          </a:p>
        </p:txBody>
      </p:sp>
      <p:sp>
        <p:nvSpPr>
          <p:cNvPr id="7" name="مستطيل 6"/>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5210721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547664" y="1628800"/>
            <a:ext cx="6264696" cy="2520280"/>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b="1" dirty="0" smtClean="0">
              <a:solidFill>
                <a:srgbClr val="FF0000"/>
              </a:solidFill>
            </a:endParaRPr>
          </a:p>
          <a:p>
            <a:pPr algn="ctr"/>
            <a:endParaRPr lang="ar-SA" sz="3200" b="1" dirty="0" smtClean="0">
              <a:solidFill>
                <a:srgbClr val="FF0000"/>
              </a:solidFill>
            </a:endParaRPr>
          </a:p>
          <a:p>
            <a:pPr algn="ctr"/>
            <a:r>
              <a:rPr lang="ar-SA" sz="4400" b="1" dirty="0" smtClean="0">
                <a:solidFill>
                  <a:srgbClr val="FF0000"/>
                </a:solidFill>
              </a:rPr>
              <a:t>المحاضرة السادسة</a:t>
            </a:r>
            <a:endParaRPr lang="ar-SA" sz="4400" b="1" dirty="0" smtClean="0">
              <a:solidFill>
                <a:srgbClr val="FF0000"/>
              </a:solidFill>
            </a:endParaRPr>
          </a:p>
          <a:p>
            <a:pPr algn="ctr"/>
            <a:r>
              <a:rPr lang="ar-SA" sz="4400" b="1" dirty="0" smtClean="0">
                <a:solidFill>
                  <a:srgbClr val="002060"/>
                </a:solidFill>
              </a:rPr>
              <a:t>مربع </a:t>
            </a:r>
            <a:r>
              <a:rPr lang="ar-SA" sz="4400" b="1" dirty="0" err="1" smtClean="0">
                <a:solidFill>
                  <a:srgbClr val="002060"/>
                </a:solidFill>
              </a:rPr>
              <a:t>كاي</a:t>
            </a:r>
            <a:endParaRPr lang="ar-SA" sz="4400" b="1" dirty="0" smtClean="0">
              <a:solidFill>
                <a:srgbClr val="002060"/>
              </a:solidFill>
            </a:endParaRPr>
          </a:p>
          <a:p>
            <a:pPr algn="ctr"/>
            <a:r>
              <a:rPr lang="ar-SA" sz="4400" b="1" dirty="0">
                <a:solidFill>
                  <a:srgbClr val="0070C0"/>
                </a:solidFill>
              </a:rPr>
              <a:t>كا</a:t>
            </a:r>
            <a:r>
              <a:rPr lang="ar-SA" sz="4400" b="1" baseline="30000" dirty="0">
                <a:solidFill>
                  <a:srgbClr val="0070C0"/>
                </a:solidFill>
              </a:rPr>
              <a:t>2</a:t>
            </a:r>
            <a:endParaRPr lang="en-US" sz="4400" b="1" dirty="0">
              <a:solidFill>
                <a:srgbClr val="0070C0"/>
              </a:solidFill>
            </a:endParaRPr>
          </a:p>
          <a:p>
            <a:pPr algn="ctr"/>
            <a:endParaRPr lang="ar-SA" sz="4400" b="1" dirty="0">
              <a:solidFill>
                <a:srgbClr val="FF0000"/>
              </a:solidFill>
            </a:endParaRPr>
          </a:p>
        </p:txBody>
      </p:sp>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638384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extLst>
              <p:ext uri="{D42A27DB-BD31-4B8C-83A1-F6EECF244321}">
                <p14:modId xmlns:p14="http://schemas.microsoft.com/office/powerpoint/2010/main" val="3227357962"/>
              </p:ext>
            </p:extLst>
          </p:nvPr>
        </p:nvGraphicFramePr>
        <p:xfrm>
          <a:off x="2987824" y="1397000"/>
          <a:ext cx="5328592" cy="3040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وسيلة شرح مستطيلة مستديرة الزوايا 7"/>
          <p:cNvSpPr/>
          <p:nvPr/>
        </p:nvSpPr>
        <p:spPr>
          <a:xfrm>
            <a:off x="467544" y="476672"/>
            <a:ext cx="3240360" cy="1296144"/>
          </a:xfrm>
          <a:prstGeom prst="wedgeRoundRectCallout">
            <a:avLst>
              <a:gd name="adj1" fmla="val 48147"/>
              <a:gd name="adj2" fmla="val 71372"/>
              <a:gd name="adj3" fmla="val 16667"/>
            </a:avLst>
          </a:prstGeom>
        </p:spPr>
        <p:style>
          <a:lnRef idx="2">
            <a:schemeClr val="accent4"/>
          </a:lnRef>
          <a:fillRef idx="1">
            <a:schemeClr val="lt1"/>
          </a:fillRef>
          <a:effectRef idx="0">
            <a:schemeClr val="accent4"/>
          </a:effectRef>
          <a:fontRef idx="minor">
            <a:schemeClr val="dk1"/>
          </a:fontRef>
        </p:style>
        <p:txBody>
          <a:bodyPr rtlCol="1" anchor="ctr"/>
          <a:lstStyle/>
          <a:p>
            <a:pPr algn="ctr"/>
            <a:r>
              <a:rPr lang="ar-SA" dirty="0" smtClean="0"/>
              <a:t>التكرارات الناتجة من التجربة الفعلية، أي التكرارات التي حصل عليها الباحث باستخدام منهج البحث الملائم سواء عن طريق الملاحظة أو التجريب</a:t>
            </a:r>
            <a:endParaRPr lang="ar-SA" dirty="0"/>
          </a:p>
        </p:txBody>
      </p:sp>
      <p:sp>
        <p:nvSpPr>
          <p:cNvPr id="10" name="وسيلة شرح مستطيلة مستديرة الزوايا 9"/>
          <p:cNvSpPr/>
          <p:nvPr/>
        </p:nvSpPr>
        <p:spPr>
          <a:xfrm>
            <a:off x="467544" y="4221088"/>
            <a:ext cx="2880320" cy="1152128"/>
          </a:xfrm>
          <a:prstGeom prst="wedgeRoundRectCallout">
            <a:avLst>
              <a:gd name="adj1" fmla="val 60297"/>
              <a:gd name="adj2" fmla="val -81696"/>
              <a:gd name="adj3" fmla="val 16667"/>
            </a:avLst>
          </a:prstGeom>
        </p:spPr>
        <p:style>
          <a:lnRef idx="2">
            <a:schemeClr val="accent4"/>
          </a:lnRef>
          <a:fillRef idx="1">
            <a:schemeClr val="lt1"/>
          </a:fillRef>
          <a:effectRef idx="0">
            <a:schemeClr val="accent4"/>
          </a:effectRef>
          <a:fontRef idx="minor">
            <a:schemeClr val="dk1"/>
          </a:fontRef>
        </p:style>
        <p:txBody>
          <a:bodyPr rtlCol="1" anchor="ctr"/>
          <a:lstStyle/>
          <a:p>
            <a:pPr algn="ctr"/>
            <a:r>
              <a:rPr lang="ar-SA" dirty="0" smtClean="0"/>
              <a:t>افتراض من الباحث قائم على أساس معين يحدده الباحث أو تأمل نظري مستقل عن البيانات التي حصل عليها الباحث</a:t>
            </a:r>
            <a:endParaRPr lang="ar-SA" dirty="0"/>
          </a:p>
        </p:txBody>
      </p:sp>
      <p:sp>
        <p:nvSpPr>
          <p:cNvPr id="6" name="مستطيل 5"/>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178873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15"/>
          <p:cNvGrpSpPr>
            <a:grpSpLocks/>
          </p:cNvGrpSpPr>
          <p:nvPr/>
        </p:nvGrpSpPr>
        <p:grpSpPr bwMode="auto">
          <a:xfrm>
            <a:off x="2699792" y="1807915"/>
            <a:ext cx="4758940" cy="1189037"/>
            <a:chOff x="3143240" y="3691598"/>
            <a:chExt cx="4768404" cy="1189316"/>
          </a:xfrm>
        </p:grpSpPr>
        <p:sp>
          <p:nvSpPr>
            <p:cNvPr id="4" name="مربع نص 16"/>
            <p:cNvSpPr txBox="1">
              <a:spLocks noChangeArrowheads="1"/>
            </p:cNvSpPr>
            <p:nvPr/>
          </p:nvSpPr>
          <p:spPr bwMode="auto">
            <a:xfrm>
              <a:off x="3143240" y="3691598"/>
              <a:ext cx="2428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2800" b="1" dirty="0">
                  <a:solidFill>
                    <a:srgbClr val="FF0000"/>
                  </a:solidFill>
                </a:rPr>
                <a:t>عدد أفراد العينة</a:t>
              </a:r>
            </a:p>
          </p:txBody>
        </p:sp>
        <p:sp>
          <p:nvSpPr>
            <p:cNvPr id="5" name="مربع نص 17"/>
            <p:cNvSpPr txBox="1">
              <a:spLocks noChangeArrowheads="1"/>
            </p:cNvSpPr>
            <p:nvPr/>
          </p:nvSpPr>
          <p:spPr bwMode="auto">
            <a:xfrm>
              <a:off x="3286116" y="4357694"/>
              <a:ext cx="21431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2800" b="1">
                  <a:solidFill>
                    <a:srgbClr val="FF0000"/>
                  </a:solidFill>
                </a:rPr>
                <a:t>عدد الاستجابات</a:t>
              </a:r>
            </a:p>
          </p:txBody>
        </p:sp>
        <p:cxnSp>
          <p:nvCxnSpPr>
            <p:cNvPr id="6" name="رابط مستقيم 5"/>
            <p:cNvCxnSpPr/>
            <p:nvPr/>
          </p:nvCxnSpPr>
          <p:spPr>
            <a:xfrm rot="10800000">
              <a:off x="3428963" y="4215596"/>
              <a:ext cx="1928633" cy="1587"/>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7" name="مربع نص 19"/>
            <p:cNvSpPr txBox="1">
              <a:spLocks noChangeArrowheads="1"/>
            </p:cNvSpPr>
            <p:nvPr/>
          </p:nvSpPr>
          <p:spPr bwMode="auto">
            <a:xfrm>
              <a:off x="5054124" y="3978482"/>
              <a:ext cx="28575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2800" b="1" dirty="0">
                  <a:solidFill>
                    <a:srgbClr val="FF0000"/>
                  </a:solidFill>
                </a:rPr>
                <a:t>التكرار المتوقع =</a:t>
              </a:r>
            </a:p>
          </p:txBody>
        </p:sp>
      </p:grpSp>
      <p:sp>
        <p:nvSpPr>
          <p:cNvPr id="8" name="مستطيل 7"/>
          <p:cNvSpPr/>
          <p:nvPr/>
        </p:nvSpPr>
        <p:spPr>
          <a:xfrm>
            <a:off x="5520928" y="116632"/>
            <a:ext cx="3875608" cy="769441"/>
          </a:xfrm>
          <a:prstGeom prst="rect">
            <a:avLst/>
          </a:prstGeom>
        </p:spPr>
        <p:txBody>
          <a:bodyPr wrap="square">
            <a:spAutoFit/>
          </a:bodyPr>
          <a:lstStyle/>
          <a:p>
            <a:pPr indent="542925" algn="just" eaLnBrk="0" hangingPunct="0">
              <a:lnSpc>
                <a:spcPct val="150000"/>
              </a:lnSpc>
              <a:defRPr/>
            </a:pPr>
            <a:r>
              <a:rPr lang="ar-SA" sz="3200" b="1" dirty="0">
                <a:solidFill>
                  <a:srgbClr val="C00000"/>
                </a:solidFill>
                <a:latin typeface="Simplified Arabic" pitchFamily="18" charset="-78"/>
                <a:cs typeface="Simplified Arabic" pitchFamily="18" charset="-78"/>
              </a:rPr>
              <a:t>هل تحب </a:t>
            </a:r>
            <a:r>
              <a:rPr lang="ar-SA" sz="3200" b="1" dirty="0" smtClean="0">
                <a:solidFill>
                  <a:srgbClr val="C00000"/>
                </a:solidFill>
                <a:latin typeface="Simplified Arabic" pitchFamily="18" charset="-78"/>
                <a:cs typeface="Simplified Arabic" pitchFamily="18" charset="-78"/>
              </a:rPr>
              <a:t>الإحصاء</a:t>
            </a:r>
            <a:r>
              <a:rPr lang="ar-SA" sz="3200" b="1" dirty="0">
                <a:solidFill>
                  <a:srgbClr val="C00000"/>
                </a:solidFill>
                <a:latin typeface="Simplified Arabic" pitchFamily="18" charset="-78"/>
                <a:cs typeface="Simplified Arabic" pitchFamily="18" charset="-78"/>
              </a:rPr>
              <a:t>؟</a:t>
            </a:r>
            <a:endParaRPr lang="ar-EG" sz="3200" b="1" dirty="0">
              <a:solidFill>
                <a:srgbClr val="C00000"/>
              </a:solidFill>
              <a:effectLst>
                <a:outerShdw blurRad="38100" dist="38100" dir="2700000" algn="tl">
                  <a:srgbClr val="000000">
                    <a:alpha val="43137"/>
                  </a:srgbClr>
                </a:outerShdw>
              </a:effectLst>
              <a:latin typeface="Simplified Arabic" pitchFamily="18" charset="-78"/>
              <a:cs typeface="Simplified Arabic" pitchFamily="18" charset="-78"/>
            </a:endParaRPr>
          </a:p>
        </p:txBody>
      </p:sp>
      <p:sp>
        <p:nvSpPr>
          <p:cNvPr id="10" name="مربع نص 9"/>
          <p:cNvSpPr txBox="1"/>
          <p:nvPr/>
        </p:nvSpPr>
        <p:spPr>
          <a:xfrm>
            <a:off x="395536" y="886073"/>
            <a:ext cx="8352928" cy="830997"/>
          </a:xfrm>
          <a:prstGeom prst="rect">
            <a:avLst/>
          </a:prstGeom>
          <a:noFill/>
        </p:spPr>
        <p:txBody>
          <a:bodyPr wrap="square" rtlCol="1">
            <a:spAutoFit/>
          </a:bodyPr>
          <a:lstStyle/>
          <a:p>
            <a:pPr algn="just"/>
            <a:r>
              <a:rPr lang="ar-EG" sz="2400" dirty="0" smtClean="0">
                <a:solidFill>
                  <a:srgbClr val="002060"/>
                </a:solidFill>
                <a:latin typeface="Simplified Arabic" pitchFamily="18" charset="-78"/>
                <a:cs typeface="Simplified Arabic" pitchFamily="18" charset="-78"/>
              </a:rPr>
              <a:t>من المتوقع أن يجيب </a:t>
            </a:r>
            <a:r>
              <a:rPr lang="ar-EG" sz="2400" dirty="0" smtClean="0">
                <a:solidFill>
                  <a:srgbClr val="002060"/>
                </a:solidFill>
                <a:effectLst>
                  <a:outerShdw blurRad="38100" dist="38100" dir="2700000" algn="tl">
                    <a:srgbClr val="000000">
                      <a:alpha val="43137"/>
                    </a:srgbClr>
                  </a:outerShdw>
                </a:effectLst>
                <a:latin typeface="Simplified Arabic" pitchFamily="18" charset="-78"/>
                <a:cs typeface="Simplified Arabic" pitchFamily="18" charset="-78"/>
              </a:rPr>
              <a:t>50 </a:t>
            </a:r>
            <a:r>
              <a:rPr lang="ar-EG" sz="2400" dirty="0" smtClean="0">
                <a:solidFill>
                  <a:srgbClr val="002060"/>
                </a:solidFill>
                <a:latin typeface="Simplified Arabic" pitchFamily="18" charset="-78"/>
                <a:cs typeface="Simplified Arabic" pitchFamily="18" charset="-78"/>
              </a:rPr>
              <a:t>منهم بـ (نعم) ويجيب 50 الآخرين بـ (لا) وهذا ما يسمى بالتكرار </a:t>
            </a:r>
            <a:r>
              <a:rPr lang="ar-EG" sz="2400" dirty="0" smtClean="0">
                <a:solidFill>
                  <a:srgbClr val="002060"/>
                </a:solidFill>
                <a:effectLst>
                  <a:outerShdw blurRad="38100" dist="38100" dir="2700000" algn="tl">
                    <a:srgbClr val="000000">
                      <a:alpha val="43137"/>
                    </a:srgbClr>
                  </a:outerShdw>
                </a:effectLst>
                <a:latin typeface="Simplified Arabic" pitchFamily="18" charset="-78"/>
                <a:cs typeface="Simplified Arabic" pitchFamily="18" charset="-78"/>
              </a:rPr>
              <a:t>المتوقع</a:t>
            </a:r>
            <a:r>
              <a:rPr lang="ar-EG" sz="2400" dirty="0" smtClean="0">
                <a:solidFill>
                  <a:srgbClr val="002060"/>
                </a:solidFill>
                <a:latin typeface="Simplified Arabic" pitchFamily="18" charset="-78"/>
                <a:cs typeface="Simplified Arabic" pitchFamily="18" charset="-78"/>
              </a:rPr>
              <a:t> </a:t>
            </a:r>
            <a:r>
              <a:rPr lang="en-US" sz="2400" dirty="0" smtClean="0">
                <a:solidFill>
                  <a:srgbClr val="002060"/>
                </a:solidFill>
                <a:latin typeface="Simplified Arabic" pitchFamily="18" charset="-78"/>
                <a:cs typeface="Simplified Arabic" pitchFamily="18" charset="-78"/>
              </a:rPr>
              <a:t>Expected Frequency </a:t>
            </a:r>
            <a:r>
              <a:rPr lang="ar-EG" sz="2400" dirty="0" smtClean="0">
                <a:solidFill>
                  <a:srgbClr val="002060"/>
                </a:solidFill>
                <a:latin typeface="Simplified Arabic" pitchFamily="18" charset="-78"/>
                <a:cs typeface="Simplified Arabic" pitchFamily="18" charset="-78"/>
              </a:rPr>
              <a:t> حيث إن</a:t>
            </a:r>
            <a:r>
              <a:rPr lang="ar-SA" sz="2400" dirty="0" smtClean="0">
                <a:solidFill>
                  <a:srgbClr val="002060"/>
                </a:solidFill>
                <a:latin typeface="Simplified Arabic" pitchFamily="18" charset="-78"/>
                <a:cs typeface="Simplified Arabic" pitchFamily="18" charset="-78"/>
              </a:rPr>
              <a:t>:</a:t>
            </a:r>
            <a:endParaRPr lang="ar-SA" sz="2400" dirty="0">
              <a:solidFill>
                <a:srgbClr val="002060"/>
              </a:solidFill>
            </a:endParaRPr>
          </a:p>
        </p:txBody>
      </p:sp>
      <p:sp>
        <p:nvSpPr>
          <p:cNvPr id="11" name="مربع نص 10"/>
          <p:cNvSpPr txBox="1"/>
          <p:nvPr/>
        </p:nvSpPr>
        <p:spPr>
          <a:xfrm>
            <a:off x="611560" y="2996952"/>
            <a:ext cx="8136904" cy="830997"/>
          </a:xfrm>
          <a:prstGeom prst="rect">
            <a:avLst/>
          </a:prstGeom>
          <a:noFill/>
        </p:spPr>
        <p:txBody>
          <a:bodyPr wrap="square" rtlCol="1">
            <a:spAutoFit/>
          </a:bodyPr>
          <a:lstStyle/>
          <a:p>
            <a:pPr algn="just"/>
            <a:r>
              <a:rPr lang="ar-EG" sz="2400" dirty="0">
                <a:solidFill>
                  <a:srgbClr val="002060"/>
                </a:solidFill>
                <a:latin typeface="Simplified Arabic" pitchFamily="18" charset="-78"/>
                <a:cs typeface="Simplified Arabic" pitchFamily="18" charset="-78"/>
              </a:rPr>
              <a:t>لكن ما حدث أن </a:t>
            </a:r>
            <a:r>
              <a:rPr lang="ar-SA" sz="2400" dirty="0">
                <a:solidFill>
                  <a:srgbClr val="002060"/>
                </a:solidFill>
                <a:latin typeface="Simplified Arabic" pitchFamily="18" charset="-78"/>
                <a:cs typeface="Simplified Arabic" pitchFamily="18" charset="-78"/>
              </a:rPr>
              <a:t>أجاب </a:t>
            </a:r>
            <a:r>
              <a:rPr lang="ar-SA" sz="2400" dirty="0" smtClean="0">
                <a:solidFill>
                  <a:srgbClr val="002060"/>
                </a:solidFill>
                <a:latin typeface="Simplified Arabic" pitchFamily="18" charset="-78"/>
                <a:cs typeface="Simplified Arabic" pitchFamily="18" charset="-78"/>
              </a:rPr>
              <a:t>20منهم </a:t>
            </a:r>
            <a:r>
              <a:rPr lang="ar-SA" sz="2400" dirty="0">
                <a:solidFill>
                  <a:srgbClr val="002060"/>
                </a:solidFill>
                <a:latin typeface="Simplified Arabic" pitchFamily="18" charset="-78"/>
                <a:cs typeface="Simplified Arabic" pitchFamily="18" charset="-78"/>
              </a:rPr>
              <a:t>بـ (نعم) ، وأجاب </a:t>
            </a:r>
            <a:r>
              <a:rPr lang="ar-SA" sz="2400" dirty="0" smtClean="0">
                <a:solidFill>
                  <a:srgbClr val="002060"/>
                </a:solidFill>
                <a:latin typeface="Simplified Arabic" pitchFamily="18" charset="-78"/>
                <a:cs typeface="Simplified Arabic" pitchFamily="18" charset="-78"/>
              </a:rPr>
              <a:t>80 بـ </a:t>
            </a:r>
            <a:r>
              <a:rPr lang="ar-SA" sz="2400" dirty="0">
                <a:solidFill>
                  <a:srgbClr val="002060"/>
                </a:solidFill>
                <a:latin typeface="Simplified Arabic" pitchFamily="18" charset="-78"/>
                <a:cs typeface="Simplified Arabic" pitchFamily="18" charset="-78"/>
              </a:rPr>
              <a:t>(لا) </a:t>
            </a:r>
            <a:r>
              <a:rPr lang="ar-EG" sz="2400" dirty="0">
                <a:solidFill>
                  <a:srgbClr val="002060"/>
                </a:solidFill>
                <a:latin typeface="Simplified Arabic" pitchFamily="18" charset="-78"/>
                <a:cs typeface="Simplified Arabic" pitchFamily="18" charset="-78"/>
              </a:rPr>
              <a:t>وهذا ما يسمى بالتكرار المشاهد أو الملاحظ </a:t>
            </a:r>
            <a:r>
              <a:rPr lang="en-US" sz="2400" dirty="0">
                <a:solidFill>
                  <a:srgbClr val="002060"/>
                </a:solidFill>
                <a:latin typeface="Simplified Arabic" pitchFamily="18" charset="-78"/>
                <a:cs typeface="Simplified Arabic" pitchFamily="18" charset="-78"/>
              </a:rPr>
              <a:t>Observed Frequency</a:t>
            </a:r>
            <a:endParaRPr lang="ar-SA" sz="2400" dirty="0">
              <a:solidFill>
                <a:srgbClr val="002060"/>
              </a:solidFill>
              <a:latin typeface="Simplified Arabic" pitchFamily="18" charset="-78"/>
              <a:cs typeface="Simplified Arabic" pitchFamily="18" charset="-78"/>
            </a:endParaRPr>
          </a:p>
        </p:txBody>
      </p:sp>
      <p:sp>
        <p:nvSpPr>
          <p:cNvPr id="13" name="مستطيل 12"/>
          <p:cNvSpPr>
            <a:spLocks noChangeArrowheads="1"/>
          </p:cNvSpPr>
          <p:nvPr/>
        </p:nvSpPr>
        <p:spPr bwMode="auto">
          <a:xfrm>
            <a:off x="500063" y="5133181"/>
            <a:ext cx="8143875" cy="600075"/>
          </a:xfrm>
          <a:prstGeom prst="rect">
            <a:avLst/>
          </a:prstGeom>
          <a:noFill/>
          <a:ln w="9525">
            <a:noFill/>
            <a:miter lim="800000"/>
            <a:headEnd/>
            <a:tailEnd/>
          </a:ln>
        </p:spPr>
        <p:txBody>
          <a:bodyPr>
            <a:spAutoFit/>
          </a:bodyPr>
          <a:lstStyle/>
          <a:p>
            <a:pPr algn="ctr" eaLnBrk="0" hangingPunct="0">
              <a:lnSpc>
                <a:spcPct val="150000"/>
              </a:lnSpc>
              <a:defRPr/>
            </a:pPr>
            <a:r>
              <a:rPr lang="ar-SA" sz="2400" b="1" dirty="0">
                <a:solidFill>
                  <a:srgbClr val="002060"/>
                </a:solidFill>
                <a:effectLst>
                  <a:outerShdw blurRad="38100" dist="38100" dir="2700000" algn="tl">
                    <a:srgbClr val="000000">
                      <a:alpha val="43137"/>
                    </a:srgbClr>
                  </a:outerShdw>
                </a:effectLst>
                <a:cs typeface="PT Bold Heading" pitchFamily="2" charset="-78"/>
              </a:rPr>
              <a:t>السؤال : هل توجد فروق بين من قالوا نعم وبين من قالوا لا؟ </a:t>
            </a:r>
          </a:p>
        </p:txBody>
      </p:sp>
      <p:sp>
        <p:nvSpPr>
          <p:cNvPr id="2" name="مربع نص 1"/>
          <p:cNvSpPr txBox="1"/>
          <p:nvPr/>
        </p:nvSpPr>
        <p:spPr>
          <a:xfrm>
            <a:off x="1403648" y="4005064"/>
            <a:ext cx="6624736"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b="1" dirty="0" smtClean="0"/>
              <a:t>يتعامل اختبار مربع </a:t>
            </a:r>
            <a:r>
              <a:rPr lang="ar-SA" b="1" dirty="0" err="1" smtClean="0"/>
              <a:t>كاي</a:t>
            </a:r>
            <a:r>
              <a:rPr lang="ar-SA" b="1" dirty="0" smtClean="0"/>
              <a:t> مع تكرارات البيانات الاسمية</a:t>
            </a:r>
            <a:endParaRPr lang="ar-SA" b="1" dirty="0"/>
          </a:p>
        </p:txBody>
      </p:sp>
      <p:sp>
        <p:nvSpPr>
          <p:cNvPr id="12" name="مربع نص 11"/>
          <p:cNvSpPr txBox="1"/>
          <p:nvPr/>
        </p:nvSpPr>
        <p:spPr>
          <a:xfrm>
            <a:off x="611560" y="4643844"/>
            <a:ext cx="813690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b="1" dirty="0" smtClean="0"/>
              <a:t>هل يتعامل اختبار مربع </a:t>
            </a:r>
            <a:r>
              <a:rPr lang="ar-SA" b="1" dirty="0" err="1" smtClean="0"/>
              <a:t>كاي</a:t>
            </a:r>
            <a:r>
              <a:rPr lang="ar-SA" b="1" dirty="0" smtClean="0"/>
              <a:t> مع تكرارات البيانات </a:t>
            </a:r>
            <a:r>
              <a:rPr lang="ar-SA" b="1" dirty="0" err="1" smtClean="0"/>
              <a:t>الفترية</a:t>
            </a:r>
            <a:r>
              <a:rPr lang="ar-SA" b="1" dirty="0" smtClean="0"/>
              <a:t> أو </a:t>
            </a:r>
            <a:r>
              <a:rPr lang="ar-SA" b="1" dirty="0" err="1" smtClean="0"/>
              <a:t>الرتبية</a:t>
            </a:r>
            <a:r>
              <a:rPr lang="ar-SA" b="1" dirty="0" smtClean="0"/>
              <a:t>؟</a:t>
            </a:r>
            <a:endParaRPr lang="ar-SA" b="1" dirty="0"/>
          </a:p>
        </p:txBody>
      </p:sp>
      <p:sp>
        <p:nvSpPr>
          <p:cNvPr id="14" name="مستطيل 1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31240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P spid="2"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مستدير الزوايا 5"/>
          <p:cNvSpPr/>
          <p:nvPr/>
        </p:nvSpPr>
        <p:spPr>
          <a:xfrm>
            <a:off x="467544" y="476672"/>
            <a:ext cx="8280920" cy="2016224"/>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
        <p:nvSpPr>
          <p:cNvPr id="3" name="مربع نص 2"/>
          <p:cNvSpPr txBox="1"/>
          <p:nvPr/>
        </p:nvSpPr>
        <p:spPr>
          <a:xfrm>
            <a:off x="539552" y="476672"/>
            <a:ext cx="8064896" cy="954107"/>
          </a:xfrm>
          <a:prstGeom prst="rect">
            <a:avLst/>
          </a:prstGeom>
          <a:noFill/>
        </p:spPr>
        <p:txBody>
          <a:bodyPr wrap="square" rtlCol="1">
            <a:spAutoFit/>
          </a:bodyPr>
          <a:lstStyle/>
          <a:p>
            <a:pPr algn="just"/>
            <a:r>
              <a:rPr lang="ar-SA" sz="2400" dirty="0">
                <a:latin typeface="Simplified Arabic" pitchFamily="18" charset="-78"/>
                <a:cs typeface="Simplified Arabic" pitchFamily="18" charset="-78"/>
              </a:rPr>
              <a:t>اختبار </a:t>
            </a:r>
            <a:r>
              <a:rPr lang="ar-SA" sz="3200" b="1" dirty="0" smtClean="0">
                <a:solidFill>
                  <a:srgbClr val="FF0000"/>
                </a:solidFill>
                <a:latin typeface="Simplified Arabic" pitchFamily="18" charset="-78"/>
                <a:cs typeface="Simplified Arabic" pitchFamily="18" charset="-78"/>
              </a:rPr>
              <a:t>كـا</a:t>
            </a:r>
            <a:r>
              <a:rPr lang="ar-SA" sz="3200" b="1" baseline="30000" dirty="0" smtClean="0">
                <a:solidFill>
                  <a:srgbClr val="FF0000"/>
                </a:solidFill>
                <a:latin typeface="Simplified Arabic" pitchFamily="18" charset="-78"/>
                <a:cs typeface="Simplified Arabic" pitchFamily="18" charset="-78"/>
              </a:rPr>
              <a:t>2</a:t>
            </a:r>
            <a:r>
              <a:rPr lang="en-US" sz="2400" dirty="0" smtClean="0">
                <a:latin typeface="Simplified Arabic" pitchFamily="18" charset="-78"/>
                <a:cs typeface="Simplified Arabic" pitchFamily="18" charset="-78"/>
              </a:rPr>
              <a:t>Chi-squared </a:t>
            </a:r>
            <a:r>
              <a:rPr lang="en-US" sz="2400" dirty="0">
                <a:latin typeface="Simplified Arabic" pitchFamily="18" charset="-78"/>
                <a:cs typeface="Simplified Arabic" pitchFamily="18" charset="-78"/>
              </a:rPr>
              <a:t>Test </a:t>
            </a:r>
            <a:r>
              <a:rPr lang="ar-EG" sz="2400" dirty="0">
                <a:latin typeface="Simplified Arabic" pitchFamily="18" charset="-78"/>
                <a:cs typeface="Simplified Arabic" pitchFamily="18" charset="-78"/>
              </a:rPr>
              <a:t> </a:t>
            </a:r>
            <a:r>
              <a:rPr lang="ar-SA" sz="2400" dirty="0">
                <a:latin typeface="Simplified Arabic" pitchFamily="18" charset="-78"/>
                <a:cs typeface="Simplified Arabic" pitchFamily="18" charset="-78"/>
              </a:rPr>
              <a:t>هو أحد اختبارات الدلالة الإحصائية </a:t>
            </a:r>
            <a:r>
              <a:rPr lang="ar-SA" sz="2400" dirty="0" err="1" smtClean="0">
                <a:latin typeface="Simplified Arabic" pitchFamily="18" charset="-78"/>
                <a:cs typeface="Simplified Arabic" pitchFamily="18" charset="-78"/>
              </a:rPr>
              <a:t>اللابارامترية</a:t>
            </a:r>
            <a:endParaRPr lang="ar-SA" sz="2400" dirty="0">
              <a:latin typeface="Simplified Arabic" pitchFamily="18" charset="-78"/>
              <a:cs typeface="Simplified Arabic" pitchFamily="18" charset="-78"/>
            </a:endParaRPr>
          </a:p>
        </p:txBody>
      </p:sp>
      <p:sp>
        <p:nvSpPr>
          <p:cNvPr id="4" name="مربع نص 3"/>
          <p:cNvSpPr txBox="1"/>
          <p:nvPr/>
        </p:nvSpPr>
        <p:spPr>
          <a:xfrm>
            <a:off x="539552" y="1516449"/>
            <a:ext cx="8064896" cy="830997"/>
          </a:xfrm>
          <a:prstGeom prst="rect">
            <a:avLst/>
          </a:prstGeom>
          <a:noFill/>
        </p:spPr>
        <p:txBody>
          <a:bodyPr wrap="square" rtlCol="1">
            <a:spAutoFit/>
          </a:bodyPr>
          <a:lstStyle/>
          <a:p>
            <a:pPr algn="just"/>
            <a:r>
              <a:rPr lang="ar-SA" sz="2400" dirty="0">
                <a:latin typeface="Simplified Arabic" pitchFamily="18" charset="-78"/>
                <a:cs typeface="Simplified Arabic" pitchFamily="18" charset="-78"/>
              </a:rPr>
              <a:t>يتعامل مع </a:t>
            </a:r>
            <a:r>
              <a:rPr lang="ar-SA" sz="2400" b="1" dirty="0">
                <a:solidFill>
                  <a:srgbClr val="FF0000"/>
                </a:solidFill>
                <a:latin typeface="Simplified Arabic" pitchFamily="18" charset="-78"/>
                <a:cs typeface="Simplified Arabic" pitchFamily="18" charset="-78"/>
              </a:rPr>
              <a:t>تكرارات الدرجات </a:t>
            </a:r>
            <a:r>
              <a:rPr lang="ar-SA" sz="2400" dirty="0">
                <a:latin typeface="Simplified Arabic" pitchFamily="18" charset="-78"/>
                <a:cs typeface="Simplified Arabic" pitchFamily="18" charset="-78"/>
              </a:rPr>
              <a:t>وليس الدرجات </a:t>
            </a:r>
            <a:r>
              <a:rPr lang="ar-SA" sz="2400" dirty="0">
                <a:latin typeface="Simplified Arabic" pitchFamily="18" charset="-78"/>
                <a:cs typeface="Simplified Arabic" pitchFamily="18" charset="-78"/>
              </a:rPr>
              <a:t>نفسها، ويستخدم في دراسة الفروق بين تكرارات استجابات أفراد عينة ما على سؤال أو عدة أسئلة.</a:t>
            </a:r>
            <a:endParaRPr lang="ar-SA" sz="2400" dirty="0">
              <a:latin typeface="Simplified Arabic" pitchFamily="18" charset="-78"/>
              <a:cs typeface="Simplified Arabic" pitchFamily="18" charset="-78"/>
            </a:endParaRPr>
          </a:p>
        </p:txBody>
      </p:sp>
      <p:sp>
        <p:nvSpPr>
          <p:cNvPr id="5" name="مستطيل 4"/>
          <p:cNvSpPr/>
          <p:nvPr/>
        </p:nvSpPr>
        <p:spPr>
          <a:xfrm>
            <a:off x="3992298" y="2627620"/>
            <a:ext cx="4742004" cy="461665"/>
          </a:xfrm>
          <a:prstGeom prst="rect">
            <a:avLst/>
          </a:prstGeom>
        </p:spPr>
        <p:txBody>
          <a:bodyPr wrap="none">
            <a:spAutoFit/>
          </a:bodyPr>
          <a:lstStyle/>
          <a:p>
            <a:pPr>
              <a:spcBef>
                <a:spcPts val="1200"/>
              </a:spcBef>
              <a:defRPr/>
            </a:pPr>
            <a:r>
              <a:rPr lang="ar-SA" sz="2400" b="1" dirty="0">
                <a:latin typeface="Simplified Arabic" pitchFamily="18" charset="-78"/>
                <a:cs typeface="Simplified Arabic" pitchFamily="18" charset="-78"/>
              </a:rPr>
              <a:t>ويتم حساب اختبار </a:t>
            </a:r>
            <a:r>
              <a:rPr lang="ar-EG" sz="2400" b="1" dirty="0">
                <a:latin typeface="Simplified Arabic" pitchFamily="18" charset="-78"/>
                <a:cs typeface="Simplified Arabic" pitchFamily="18" charset="-78"/>
              </a:rPr>
              <a:t>(</a:t>
            </a:r>
            <a:r>
              <a:rPr lang="ar-SA" sz="2400" b="1" dirty="0">
                <a:solidFill>
                  <a:srgbClr val="006600"/>
                </a:solidFill>
                <a:latin typeface="Simplified Arabic" pitchFamily="18" charset="-78"/>
                <a:cs typeface="Simplified Arabic" pitchFamily="18" charset="-78"/>
              </a:rPr>
              <a:t>كـا</a:t>
            </a:r>
            <a:r>
              <a:rPr lang="ar-SA" sz="2400" b="1" baseline="30000" dirty="0">
                <a:solidFill>
                  <a:srgbClr val="006600"/>
                </a:solidFill>
                <a:latin typeface="Simplified Arabic" pitchFamily="18" charset="-78"/>
                <a:cs typeface="Simplified Arabic" pitchFamily="18" charset="-78"/>
              </a:rPr>
              <a:t>2</a:t>
            </a:r>
            <a:r>
              <a:rPr lang="ar-EG" sz="2400" b="1" dirty="0">
                <a:latin typeface="Simplified Arabic" pitchFamily="18" charset="-78"/>
                <a:cs typeface="Simplified Arabic" pitchFamily="18" charset="-78"/>
              </a:rPr>
              <a:t>)</a:t>
            </a:r>
            <a:r>
              <a:rPr lang="ar-SA" sz="2400" b="1" dirty="0">
                <a:latin typeface="Simplified Arabic" pitchFamily="18" charset="-78"/>
                <a:cs typeface="Simplified Arabic" pitchFamily="18" charset="-78"/>
              </a:rPr>
              <a:t> من المعادلة التالية</a:t>
            </a:r>
            <a:r>
              <a:rPr lang="ar-EG" sz="2400" b="1" dirty="0">
                <a:latin typeface="Simplified Arabic" pitchFamily="18" charset="-78"/>
                <a:cs typeface="Simplified Arabic" pitchFamily="18" charset="-78"/>
              </a:rPr>
              <a:t> </a:t>
            </a:r>
            <a:r>
              <a:rPr lang="ar-SA" sz="2400" b="1" dirty="0">
                <a:latin typeface="Simplified Arabic" pitchFamily="18" charset="-78"/>
                <a:cs typeface="Simplified Arabic" pitchFamily="18" charset="-78"/>
              </a:rPr>
              <a:t>:</a:t>
            </a:r>
            <a:endParaRPr lang="ar-EG" sz="2800" dirty="0">
              <a:latin typeface="Simplified Arabic" pitchFamily="18" charset="-78"/>
              <a:cs typeface="Simplified Arabic" pitchFamily="18" charset="-78"/>
            </a:endParaRPr>
          </a:p>
        </p:txBody>
      </p:sp>
      <mc:AlternateContent xmlns:mc="http://schemas.openxmlformats.org/markup-compatibility/2006">
        <mc:Choice xmlns:a14="http://schemas.microsoft.com/office/drawing/2010/main" Requires="a14">
          <p:sp>
            <p:nvSpPr>
              <p:cNvPr id="17" name="مربع نص 16"/>
              <p:cNvSpPr txBox="1"/>
              <p:nvPr/>
            </p:nvSpPr>
            <p:spPr>
              <a:xfrm>
                <a:off x="2964656" y="3140968"/>
                <a:ext cx="2831480" cy="786241"/>
              </a:xfrm>
              <a:prstGeom prst="rect">
                <a:avLst/>
              </a:prstGeom>
              <a:noFill/>
            </p:spPr>
            <p:txBody>
              <a:bodyPr wrap="square" rtlCol="1">
                <a:spAutoFit/>
              </a:bodyPr>
              <a:lstStyle/>
              <a:p>
                <a:pPr algn="l" rtl="0"/>
                <a14:m>
                  <m:oMathPara xmlns:m="http://schemas.openxmlformats.org/officeDocument/2006/math">
                    <m:oMathParaPr>
                      <m:jc m:val="centerGroup"/>
                    </m:oMathParaPr>
                    <m:oMath xmlns:m="http://schemas.openxmlformats.org/officeDocument/2006/math">
                      <m:sSup>
                        <m:sSupPr>
                          <m:ctrlPr>
                            <a:rPr lang="ar-SA" i="1" smtClean="0">
                              <a:latin typeface="Cambria Math"/>
                            </a:rPr>
                          </m:ctrlPr>
                        </m:sSupPr>
                        <m:e>
                          <m:r>
                            <a:rPr lang="en-US" b="0" i="1" smtClean="0">
                              <a:latin typeface="Cambria Math"/>
                            </a:rPr>
                            <m:t>𝑥</m:t>
                          </m:r>
                        </m:e>
                        <m:sup>
                          <m:r>
                            <a:rPr lang="ar-SA" b="0" i="1" smtClean="0">
                              <a:latin typeface="Cambria Math"/>
                            </a:rPr>
                            <m:t>2</m:t>
                          </m:r>
                        </m:sup>
                      </m:sSup>
                      <m:r>
                        <a:rPr lang="ar-SA" b="0" i="1" smtClean="0">
                          <a:latin typeface="Cambria Math"/>
                        </a:rPr>
                        <m:t>= </m:t>
                      </m:r>
                      <m:nary>
                        <m:naryPr>
                          <m:chr m:val="∑"/>
                          <m:subHide m:val="on"/>
                          <m:supHide m:val="on"/>
                          <m:ctrlPr>
                            <a:rPr lang="ar-SA" b="0" i="1" smtClean="0">
                              <a:latin typeface="Cambria Math"/>
                            </a:rPr>
                          </m:ctrlPr>
                        </m:naryPr>
                        <m:sub/>
                        <m:sup/>
                        <m:e>
                          <m:f>
                            <m:fPr>
                              <m:ctrlPr>
                                <a:rPr lang="ar-SA" b="0" i="1" smtClean="0">
                                  <a:latin typeface="Cambria Math"/>
                                </a:rPr>
                              </m:ctrlPr>
                            </m:fPr>
                            <m:num>
                              <m:sSup>
                                <m:sSupPr>
                                  <m:ctrlPr>
                                    <a:rPr lang="ar-SA" b="0" i="1" smtClean="0">
                                      <a:latin typeface="Cambria Math"/>
                                    </a:rPr>
                                  </m:ctrlPr>
                                </m:sSupPr>
                                <m:e>
                                  <m:r>
                                    <a:rPr lang="en-US" b="0" i="1" smtClean="0">
                                      <a:latin typeface="Cambria Math"/>
                                    </a:rPr>
                                    <m:t>(</m:t>
                                  </m:r>
                                  <m:r>
                                    <a:rPr lang="en-US" b="0" i="1" smtClean="0">
                                      <a:latin typeface="Cambria Math"/>
                                    </a:rPr>
                                    <m:t>𝑂</m:t>
                                  </m:r>
                                  <m:r>
                                    <a:rPr lang="en-US" b="0" i="1" smtClean="0">
                                      <a:latin typeface="Cambria Math"/>
                                    </a:rPr>
                                    <m:t> −</m:t>
                                  </m:r>
                                  <m:r>
                                    <a:rPr lang="en-US" b="0" i="1" smtClean="0">
                                      <a:latin typeface="Cambria Math"/>
                                    </a:rPr>
                                    <m:t>𝐸</m:t>
                                  </m:r>
                                  <m:r>
                                    <a:rPr lang="en-US" b="0" i="1" smtClean="0">
                                      <a:latin typeface="Cambria Math"/>
                                    </a:rPr>
                                    <m:t>)</m:t>
                                  </m:r>
                                </m:e>
                                <m:sup>
                                  <m:r>
                                    <a:rPr lang="ar-SA" b="0" i="1" smtClean="0">
                                      <a:latin typeface="Cambria Math"/>
                                    </a:rPr>
                                    <m:t>2</m:t>
                                  </m:r>
                                </m:sup>
                              </m:sSup>
                            </m:num>
                            <m:den>
                              <m:r>
                                <a:rPr lang="en-US" b="0" i="1" smtClean="0">
                                  <a:latin typeface="Cambria Math"/>
                                </a:rPr>
                                <m:t>𝐸</m:t>
                              </m:r>
                            </m:den>
                          </m:f>
                        </m:e>
                      </m:nary>
                    </m:oMath>
                  </m:oMathPara>
                </a14:m>
                <a:endParaRPr lang="ar-SA" dirty="0"/>
              </a:p>
            </p:txBody>
          </p:sp>
        </mc:Choice>
        <mc:Fallback>
          <p:sp>
            <p:nvSpPr>
              <p:cNvPr id="17" name="مربع نص 16"/>
              <p:cNvSpPr txBox="1">
                <a:spLocks noRot="1" noChangeAspect="1" noMove="1" noResize="1" noEditPoints="1" noAdjustHandles="1" noChangeArrowheads="1" noChangeShapeType="1" noTextEdit="1"/>
              </p:cNvSpPr>
              <p:nvPr/>
            </p:nvSpPr>
            <p:spPr>
              <a:xfrm>
                <a:off x="2964656" y="3140968"/>
                <a:ext cx="2831480" cy="786241"/>
              </a:xfrm>
              <a:prstGeom prst="rect">
                <a:avLst/>
              </a:prstGeom>
              <a:blipFill rotWithShape="1">
                <a:blip r:embed="rId2"/>
                <a:stretch>
                  <a:fillRect/>
                </a:stretch>
              </a:blipFill>
            </p:spPr>
            <p:txBody>
              <a:bodyPr/>
              <a:lstStyle/>
              <a:p>
                <a:r>
                  <a:rPr lang="ar-SA">
                    <a:noFill/>
                  </a:rPr>
                  <a:t> </a:t>
                </a:r>
              </a:p>
            </p:txBody>
          </p:sp>
        </mc:Fallback>
      </mc:AlternateContent>
      <p:sp>
        <p:nvSpPr>
          <p:cNvPr id="18" name="مستطيل 17"/>
          <p:cNvSpPr/>
          <p:nvPr/>
        </p:nvSpPr>
        <p:spPr>
          <a:xfrm>
            <a:off x="928688" y="3789040"/>
            <a:ext cx="7858125" cy="1200329"/>
          </a:xfrm>
          <a:prstGeom prst="rect">
            <a:avLst/>
          </a:prstGeom>
        </p:spPr>
        <p:txBody>
          <a:bodyPr>
            <a:spAutoFit/>
          </a:bodyPr>
          <a:lstStyle/>
          <a:p>
            <a:pPr>
              <a:defRPr/>
            </a:pPr>
            <a:r>
              <a:rPr lang="ar-SA" sz="2400" dirty="0"/>
              <a:t>حيث</a:t>
            </a:r>
            <a:r>
              <a:rPr lang="ar-SA" sz="2400" dirty="0">
                <a:solidFill>
                  <a:srgbClr val="006600"/>
                </a:solidFill>
              </a:rPr>
              <a:t>:</a:t>
            </a:r>
            <a:endParaRPr lang="en-US" sz="2400" dirty="0">
              <a:solidFill>
                <a:srgbClr val="006600"/>
              </a:solidFill>
            </a:endParaRPr>
          </a:p>
          <a:p>
            <a:pPr>
              <a:defRPr/>
            </a:pPr>
            <a:r>
              <a:rPr lang="en-US" sz="2400" dirty="0" smtClean="0"/>
              <a:t>: O           </a:t>
            </a:r>
            <a:r>
              <a:rPr lang="ar-SA" sz="2400" dirty="0" smtClean="0"/>
              <a:t>  </a:t>
            </a:r>
            <a:r>
              <a:rPr lang="ar-SA" sz="2400" dirty="0"/>
              <a:t>التكرار المشاهد   </a:t>
            </a:r>
            <a:r>
              <a:rPr lang="en-US" sz="2400" dirty="0"/>
              <a:t>Observed Frequency</a:t>
            </a:r>
          </a:p>
          <a:p>
            <a:pPr>
              <a:defRPr/>
            </a:pPr>
            <a:r>
              <a:rPr lang="en-US" sz="2400" dirty="0" smtClean="0"/>
              <a:t> : E            </a:t>
            </a:r>
            <a:r>
              <a:rPr lang="ar-SA" sz="2400" dirty="0" smtClean="0"/>
              <a:t> التكرار </a:t>
            </a:r>
            <a:r>
              <a:rPr lang="ar-SA" sz="2400" dirty="0"/>
              <a:t>المتوقع   </a:t>
            </a:r>
            <a:r>
              <a:rPr lang="ar-SA" sz="2400" dirty="0" smtClean="0"/>
              <a:t> </a:t>
            </a:r>
            <a:r>
              <a:rPr lang="en-US" sz="2400" dirty="0"/>
              <a:t>Expected Frequency</a:t>
            </a:r>
            <a:endParaRPr lang="ar-SA" sz="2400" dirty="0"/>
          </a:p>
        </p:txBody>
      </p:sp>
      <p:sp>
        <p:nvSpPr>
          <p:cNvPr id="19" name="مستطيل 18"/>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13185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955" y="620688"/>
            <a:ext cx="7542453" cy="3219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042437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657" y="482253"/>
            <a:ext cx="6608863" cy="1722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ربع نص 1"/>
          <p:cNvSpPr txBox="1"/>
          <p:nvPr/>
        </p:nvSpPr>
        <p:spPr>
          <a:xfrm>
            <a:off x="7092280" y="332656"/>
            <a:ext cx="1728192" cy="523220"/>
          </a:xfrm>
          <a:prstGeom prst="rect">
            <a:avLst/>
          </a:prstGeom>
          <a:noFill/>
        </p:spPr>
        <p:txBody>
          <a:bodyPr wrap="square" rtlCol="1">
            <a:spAutoFit/>
          </a:bodyPr>
          <a:lstStyle/>
          <a:p>
            <a:r>
              <a:rPr lang="ar-SA" sz="2800" b="1" dirty="0" smtClean="0">
                <a:solidFill>
                  <a:srgbClr val="FF0000"/>
                </a:solidFill>
              </a:rPr>
              <a:t>مثال:</a:t>
            </a:r>
            <a:endParaRPr lang="ar-SA" sz="2800" b="1" dirty="0">
              <a:solidFill>
                <a:srgbClr val="FF0000"/>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93" y="1398662"/>
            <a:ext cx="2352675"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6241" y="2060848"/>
            <a:ext cx="5986239" cy="2685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11750"/>
            <a:ext cx="292417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4559" y="4745968"/>
            <a:ext cx="38385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560" y="4581128"/>
            <a:ext cx="3419475"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مستطيل 8"/>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96847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89259" y="1124744"/>
            <a:ext cx="843121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ar-SA" sz="2400" b="1">
                <a:solidFill>
                  <a:srgbClr val="009900"/>
                </a:solidFill>
              </a:rPr>
              <a:t>القرار:</a:t>
            </a:r>
          </a:p>
          <a:p>
            <a:pPr algn="just"/>
            <a:endParaRPr lang="ar-SA" sz="2400" b="1">
              <a:solidFill>
                <a:srgbClr val="009900"/>
              </a:solidFill>
            </a:endParaRPr>
          </a:p>
          <a:p>
            <a:pPr algn="just"/>
            <a:r>
              <a:rPr lang="ar-SA" sz="2400"/>
              <a:t>نقارن كا</a:t>
            </a:r>
            <a:r>
              <a:rPr lang="ar-SA" sz="2400" baseline="30000"/>
              <a:t>2</a:t>
            </a:r>
            <a:r>
              <a:rPr lang="ar-SA" sz="2400"/>
              <a:t> المحسوبة بالجدولية، فعندما تكون </a:t>
            </a:r>
            <a:r>
              <a:rPr lang="ar-SA" sz="2400" u="sng"/>
              <a:t>قيمة كا</a:t>
            </a:r>
            <a:r>
              <a:rPr lang="ar-SA" sz="2400" u="sng" baseline="30000"/>
              <a:t>2</a:t>
            </a:r>
            <a:r>
              <a:rPr lang="ar-SA" sz="2400" u="sng"/>
              <a:t> المحسوبة </a:t>
            </a:r>
            <a:r>
              <a:rPr lang="ar-SA" sz="2400" b="1" u="sng">
                <a:solidFill>
                  <a:srgbClr val="FF0000"/>
                </a:solidFill>
              </a:rPr>
              <a:t>أكبر</a:t>
            </a:r>
            <a:r>
              <a:rPr lang="ar-SA" sz="2400" u="sng"/>
              <a:t> من قيمة كا</a:t>
            </a:r>
            <a:r>
              <a:rPr lang="ar-SA" sz="2400" u="sng" baseline="30000"/>
              <a:t>2</a:t>
            </a:r>
            <a:r>
              <a:rPr lang="ar-SA" sz="2400" u="sng"/>
              <a:t> المجدولة</a:t>
            </a:r>
            <a:r>
              <a:rPr lang="ar-SA" sz="2400"/>
              <a:t> فإننا </a:t>
            </a:r>
            <a:r>
              <a:rPr lang="ar-SA" sz="2400" b="1" u="sng">
                <a:solidFill>
                  <a:srgbClr val="FF0000"/>
                </a:solidFill>
              </a:rPr>
              <a:t>نرفض</a:t>
            </a:r>
            <a:r>
              <a:rPr lang="ar-SA" sz="2400"/>
              <a:t> الفرضية الصفرية أو فرض العدم والتي تنص على أنه لا توجد أي علاقة بين المتغيرين ونقبل الفرض البديل والتي تثبت وجود علاقة بين المتغيرين تحت الدراسة.</a:t>
            </a:r>
          </a:p>
          <a:p>
            <a:pPr algn="just"/>
            <a:endParaRPr lang="ar-SA" sz="2400"/>
          </a:p>
          <a:p>
            <a:pPr algn="just"/>
            <a:r>
              <a:rPr lang="ar-SA" sz="2400"/>
              <a:t>أما إذا كانت </a:t>
            </a:r>
            <a:r>
              <a:rPr lang="ar-SA" sz="2400" u="sng"/>
              <a:t>قيمة كا</a:t>
            </a:r>
            <a:r>
              <a:rPr lang="ar-SA" sz="2400" u="sng" baseline="30000"/>
              <a:t>2</a:t>
            </a:r>
            <a:r>
              <a:rPr lang="ar-SA" sz="2400" u="sng"/>
              <a:t> المحسوبة </a:t>
            </a:r>
            <a:r>
              <a:rPr lang="ar-SA" sz="2400" b="1" u="sng">
                <a:solidFill>
                  <a:srgbClr val="FF0000"/>
                </a:solidFill>
              </a:rPr>
              <a:t>أقل</a:t>
            </a:r>
            <a:r>
              <a:rPr lang="ar-SA" sz="2400" u="sng"/>
              <a:t> من قيمة كا</a:t>
            </a:r>
            <a:r>
              <a:rPr lang="ar-SA" sz="2400" u="sng" baseline="30000"/>
              <a:t>2</a:t>
            </a:r>
            <a:r>
              <a:rPr lang="ar-SA" sz="2400" u="sng"/>
              <a:t> المجدولة </a:t>
            </a:r>
            <a:r>
              <a:rPr lang="ar-SA" sz="2400"/>
              <a:t>فإننا </a:t>
            </a:r>
            <a:r>
              <a:rPr lang="ar-SA" sz="2400" b="1" u="sng">
                <a:solidFill>
                  <a:srgbClr val="FF0000"/>
                </a:solidFill>
              </a:rPr>
              <a:t>نقبل</a:t>
            </a:r>
            <a:r>
              <a:rPr lang="ar-SA" sz="2400"/>
              <a:t> الفرضية الصفرية أو فرض العدم</a:t>
            </a:r>
            <a:endParaRPr lang="ar-SA" sz="2400" b="1"/>
          </a:p>
        </p:txBody>
      </p:sp>
      <p:sp>
        <p:nvSpPr>
          <p:cNvPr id="3" name="مستطيل 2"/>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457571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657" y="482253"/>
            <a:ext cx="6608863" cy="1722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مربع نص 9"/>
          <p:cNvSpPr txBox="1"/>
          <p:nvPr/>
        </p:nvSpPr>
        <p:spPr>
          <a:xfrm>
            <a:off x="6300192" y="332656"/>
            <a:ext cx="2520280" cy="523220"/>
          </a:xfrm>
          <a:prstGeom prst="rect">
            <a:avLst/>
          </a:prstGeom>
          <a:noFill/>
        </p:spPr>
        <p:txBody>
          <a:bodyPr wrap="square" rtlCol="1">
            <a:spAutoFit/>
          </a:bodyPr>
          <a:lstStyle/>
          <a:p>
            <a:r>
              <a:rPr lang="ar-SA" sz="2800" b="1" dirty="0" smtClean="0">
                <a:solidFill>
                  <a:srgbClr val="FF0000"/>
                </a:solidFill>
              </a:rPr>
              <a:t>طريقة أخرى:</a:t>
            </a:r>
            <a:endParaRPr lang="ar-SA" sz="2800" b="1" dirty="0">
              <a:solidFill>
                <a:srgbClr val="FF0000"/>
              </a:solidFill>
            </a:endParaRPr>
          </a:p>
        </p:txBody>
      </p:sp>
      <mc:AlternateContent xmlns:mc="http://schemas.openxmlformats.org/markup-compatibility/2006">
        <mc:Choice xmlns:a14="http://schemas.microsoft.com/office/drawing/2010/main" Requires="a14">
          <p:sp>
            <p:nvSpPr>
              <p:cNvPr id="11" name="مربع نص 10"/>
              <p:cNvSpPr txBox="1"/>
              <p:nvPr/>
            </p:nvSpPr>
            <p:spPr>
              <a:xfrm>
                <a:off x="2051720" y="1988840"/>
                <a:ext cx="2831480" cy="786241"/>
              </a:xfrm>
              <a:prstGeom prst="rect">
                <a:avLst/>
              </a:prstGeom>
              <a:noFill/>
            </p:spPr>
            <p:txBody>
              <a:bodyPr wrap="square" rtlCol="1">
                <a:spAutoFit/>
              </a:bodyPr>
              <a:lstStyle/>
              <a:p>
                <a:pPr algn="l" rtl="0"/>
                <a14:m>
                  <m:oMathPara xmlns:m="http://schemas.openxmlformats.org/officeDocument/2006/math">
                    <m:oMathParaPr>
                      <m:jc m:val="centerGroup"/>
                    </m:oMathParaPr>
                    <m:oMath xmlns:m="http://schemas.openxmlformats.org/officeDocument/2006/math">
                      <m:sSup>
                        <m:sSupPr>
                          <m:ctrlPr>
                            <a:rPr lang="ar-SA" i="1" smtClean="0">
                              <a:latin typeface="Cambria Math"/>
                            </a:rPr>
                          </m:ctrlPr>
                        </m:sSupPr>
                        <m:e>
                          <m:r>
                            <a:rPr lang="en-US" b="0" i="1" smtClean="0">
                              <a:latin typeface="Cambria Math"/>
                            </a:rPr>
                            <m:t>𝑥</m:t>
                          </m:r>
                        </m:e>
                        <m:sup>
                          <m:r>
                            <a:rPr lang="ar-SA" b="0" i="1" smtClean="0">
                              <a:latin typeface="Cambria Math"/>
                            </a:rPr>
                            <m:t>2</m:t>
                          </m:r>
                        </m:sup>
                      </m:sSup>
                      <m:r>
                        <a:rPr lang="ar-SA" b="0" i="1" smtClean="0">
                          <a:latin typeface="Cambria Math"/>
                        </a:rPr>
                        <m:t>= </m:t>
                      </m:r>
                      <m:nary>
                        <m:naryPr>
                          <m:chr m:val="∑"/>
                          <m:subHide m:val="on"/>
                          <m:supHide m:val="on"/>
                          <m:ctrlPr>
                            <a:rPr lang="ar-SA" b="0" i="1" smtClean="0">
                              <a:latin typeface="Cambria Math"/>
                            </a:rPr>
                          </m:ctrlPr>
                        </m:naryPr>
                        <m:sub/>
                        <m:sup/>
                        <m:e>
                          <m:f>
                            <m:fPr>
                              <m:ctrlPr>
                                <a:rPr lang="ar-SA" b="0" i="1" smtClean="0">
                                  <a:latin typeface="Cambria Math"/>
                                </a:rPr>
                              </m:ctrlPr>
                            </m:fPr>
                            <m:num>
                              <m:sSup>
                                <m:sSupPr>
                                  <m:ctrlPr>
                                    <a:rPr lang="ar-SA" b="0" i="1" smtClean="0">
                                      <a:latin typeface="Cambria Math"/>
                                    </a:rPr>
                                  </m:ctrlPr>
                                </m:sSupPr>
                                <m:e>
                                  <m:r>
                                    <a:rPr lang="en-US" b="0" i="1" smtClean="0">
                                      <a:latin typeface="Cambria Math"/>
                                    </a:rPr>
                                    <m:t>(</m:t>
                                  </m:r>
                                  <m:r>
                                    <a:rPr lang="en-US" b="0" i="1" smtClean="0">
                                      <a:latin typeface="Cambria Math"/>
                                    </a:rPr>
                                    <m:t>𝑂</m:t>
                                  </m:r>
                                  <m:r>
                                    <a:rPr lang="en-US" b="0" i="1" smtClean="0">
                                      <a:latin typeface="Cambria Math"/>
                                    </a:rPr>
                                    <m:t> −</m:t>
                                  </m:r>
                                  <m:r>
                                    <a:rPr lang="en-US" b="0" i="1" smtClean="0">
                                      <a:latin typeface="Cambria Math"/>
                                    </a:rPr>
                                    <m:t>𝐸</m:t>
                                  </m:r>
                                  <m:r>
                                    <a:rPr lang="en-US" b="0" i="1" smtClean="0">
                                      <a:latin typeface="Cambria Math"/>
                                    </a:rPr>
                                    <m:t>)</m:t>
                                  </m:r>
                                </m:e>
                                <m:sup>
                                  <m:r>
                                    <a:rPr lang="ar-SA" b="0" i="1" smtClean="0">
                                      <a:latin typeface="Cambria Math"/>
                                    </a:rPr>
                                    <m:t>2</m:t>
                                  </m:r>
                                </m:sup>
                              </m:sSup>
                            </m:num>
                            <m:den>
                              <m:r>
                                <a:rPr lang="en-US" b="0" i="1" smtClean="0">
                                  <a:latin typeface="Cambria Math"/>
                                </a:rPr>
                                <m:t>𝐸</m:t>
                              </m:r>
                            </m:den>
                          </m:f>
                        </m:e>
                      </m:nary>
                    </m:oMath>
                  </m:oMathPara>
                </a14:m>
                <a:endParaRPr lang="ar-SA" dirty="0"/>
              </a:p>
            </p:txBody>
          </p:sp>
        </mc:Choice>
        <mc:Fallback>
          <p:sp>
            <p:nvSpPr>
              <p:cNvPr id="11" name="مربع نص 10"/>
              <p:cNvSpPr txBox="1">
                <a:spLocks noRot="1" noChangeAspect="1" noMove="1" noResize="1" noEditPoints="1" noAdjustHandles="1" noChangeArrowheads="1" noChangeShapeType="1" noTextEdit="1"/>
              </p:cNvSpPr>
              <p:nvPr/>
            </p:nvSpPr>
            <p:spPr>
              <a:xfrm>
                <a:off x="2051720" y="1988840"/>
                <a:ext cx="2831480" cy="786241"/>
              </a:xfrm>
              <a:prstGeom prst="rect">
                <a:avLst/>
              </a:prstGeom>
              <a:blipFill rotWithShape="1">
                <a:blip r:embed="rId3"/>
                <a:stretch>
                  <a:fillRect/>
                </a:stretch>
              </a:blipFill>
            </p:spPr>
            <p:txBody>
              <a:bodyPr/>
              <a:lstStyle/>
              <a:p>
                <a:r>
                  <a:rPr lang="ar-SA">
                    <a:noFill/>
                  </a:rPr>
                  <a:t> </a:t>
                </a:r>
              </a:p>
            </p:txBody>
          </p:sp>
        </mc:Fallback>
      </mc:AlternateContent>
      <mc:AlternateContent xmlns:mc="http://schemas.openxmlformats.org/markup-compatibility/2006">
        <mc:Choice xmlns:a14="http://schemas.microsoft.com/office/drawing/2010/main" Requires="a14">
          <p:sp>
            <p:nvSpPr>
              <p:cNvPr id="12" name="مربع نص 11"/>
              <p:cNvSpPr txBox="1"/>
              <p:nvPr/>
            </p:nvSpPr>
            <p:spPr>
              <a:xfrm>
                <a:off x="2411760" y="2786775"/>
                <a:ext cx="4824536" cy="524439"/>
              </a:xfrm>
              <a:prstGeom prst="rect">
                <a:avLst/>
              </a:prstGeom>
              <a:noFill/>
            </p:spPr>
            <p:txBody>
              <a:bodyPr wrap="square" rtlCol="1">
                <a:spAutoFit/>
              </a:bodyPr>
              <a:lstStyle/>
              <a:p>
                <a:pPr algn="l" rtl="0"/>
                <a14:m>
                  <m:oMath xmlns:m="http://schemas.openxmlformats.org/officeDocument/2006/math">
                    <m:sSup>
                      <m:sSupPr>
                        <m:ctrlPr>
                          <a:rPr lang="ar-SA" i="1" smtClean="0">
                            <a:latin typeface="Cambria Math"/>
                          </a:rPr>
                        </m:ctrlPr>
                      </m:sSupPr>
                      <m:e>
                        <m:r>
                          <a:rPr lang="en-US" b="0" i="1" smtClean="0">
                            <a:latin typeface="Cambria Math"/>
                          </a:rPr>
                          <m:t>𝑥</m:t>
                        </m:r>
                      </m:e>
                      <m:sup>
                        <m:r>
                          <a:rPr lang="ar-SA" b="0" i="1" smtClean="0">
                            <a:latin typeface="Cambria Math"/>
                          </a:rPr>
                          <m:t>2</m:t>
                        </m:r>
                      </m:sup>
                    </m:sSup>
                    <m:r>
                      <a:rPr lang="ar-SA" b="0" i="1" smtClean="0">
                        <a:latin typeface="Cambria Math"/>
                      </a:rPr>
                      <m:t>=</m:t>
                    </m:r>
                    <m:r>
                      <a:rPr lang="en-US" b="0" i="1" smtClean="0">
                        <a:latin typeface="Cambria Math"/>
                      </a:rPr>
                      <m:t> </m:t>
                    </m:r>
                    <m:f>
                      <m:fPr>
                        <m:ctrlPr>
                          <a:rPr lang="ar-SA" i="1">
                            <a:latin typeface="Cambria Math"/>
                          </a:rPr>
                        </m:ctrlPr>
                      </m:fPr>
                      <m:num>
                        <m:sSup>
                          <m:sSupPr>
                            <m:ctrlPr>
                              <a:rPr lang="ar-SA" i="1">
                                <a:latin typeface="Cambria Math"/>
                              </a:rPr>
                            </m:ctrlPr>
                          </m:sSupPr>
                          <m:e>
                            <m:r>
                              <a:rPr lang="en-US" i="1">
                                <a:latin typeface="Cambria Math"/>
                              </a:rPr>
                              <m:t>(</m:t>
                            </m:r>
                            <m:r>
                              <a:rPr lang="en-US" b="0" i="1" smtClean="0">
                                <a:latin typeface="Cambria Math"/>
                              </a:rPr>
                              <m:t>12</m:t>
                            </m:r>
                            <m:r>
                              <a:rPr lang="en-US" i="1">
                                <a:latin typeface="Cambria Math"/>
                              </a:rPr>
                              <m:t> −</m:t>
                            </m:r>
                            <m:r>
                              <a:rPr lang="en-US" b="0" i="1" smtClean="0">
                                <a:latin typeface="Cambria Math"/>
                              </a:rPr>
                              <m:t>10</m:t>
                            </m:r>
                            <m:r>
                              <a:rPr lang="en-US" i="1">
                                <a:latin typeface="Cambria Math"/>
                              </a:rPr>
                              <m:t>)</m:t>
                            </m:r>
                          </m:e>
                          <m:sup>
                            <m:r>
                              <a:rPr lang="ar-SA" i="1">
                                <a:latin typeface="Cambria Math"/>
                              </a:rPr>
                              <m:t>2</m:t>
                            </m:r>
                          </m:sup>
                        </m:sSup>
                      </m:num>
                      <m:den>
                        <m:r>
                          <a:rPr lang="en-US" b="0" i="1" smtClean="0">
                            <a:latin typeface="Cambria Math"/>
                          </a:rPr>
                          <m:t>10</m:t>
                        </m:r>
                      </m:den>
                    </m:f>
                  </m:oMath>
                </a14:m>
                <a:r>
                  <a:rPr lang="en-US" dirty="0" smtClean="0"/>
                  <a:t> + </a:t>
                </a:r>
                <a14:m>
                  <m:oMath xmlns:m="http://schemas.openxmlformats.org/officeDocument/2006/math">
                    <m:f>
                      <m:fPr>
                        <m:ctrlPr>
                          <a:rPr lang="ar-SA" i="1">
                            <a:latin typeface="Cambria Math"/>
                          </a:rPr>
                        </m:ctrlPr>
                      </m:fPr>
                      <m:num>
                        <m:sSup>
                          <m:sSupPr>
                            <m:ctrlPr>
                              <a:rPr lang="ar-SA" i="1">
                                <a:latin typeface="Cambria Math"/>
                              </a:rPr>
                            </m:ctrlPr>
                          </m:sSupPr>
                          <m:e>
                            <m:r>
                              <a:rPr lang="en-US" i="1">
                                <a:latin typeface="Cambria Math"/>
                              </a:rPr>
                              <m:t>(</m:t>
                            </m:r>
                            <m:r>
                              <a:rPr lang="en-US" b="0" i="1" smtClean="0">
                                <a:latin typeface="Cambria Math"/>
                              </a:rPr>
                              <m:t>2</m:t>
                            </m:r>
                            <m:r>
                              <a:rPr lang="en-US" b="0" i="1" smtClean="0">
                                <a:latin typeface="Cambria Math"/>
                              </a:rPr>
                              <m:t> −</m:t>
                            </m:r>
                            <m:r>
                              <a:rPr lang="en-US" i="1">
                                <a:latin typeface="Cambria Math"/>
                              </a:rPr>
                              <m:t>10</m:t>
                            </m:r>
                            <m:r>
                              <a:rPr lang="en-US" i="1">
                                <a:latin typeface="Cambria Math"/>
                              </a:rPr>
                              <m:t>)</m:t>
                            </m:r>
                          </m:e>
                          <m:sup>
                            <m:r>
                              <a:rPr lang="ar-SA" i="1">
                                <a:latin typeface="Cambria Math"/>
                              </a:rPr>
                              <m:t>2</m:t>
                            </m:r>
                          </m:sup>
                        </m:sSup>
                      </m:num>
                      <m:den>
                        <m:r>
                          <a:rPr lang="en-US" i="1">
                            <a:latin typeface="Cambria Math"/>
                          </a:rPr>
                          <m:t>10</m:t>
                        </m:r>
                      </m:den>
                    </m:f>
                  </m:oMath>
                </a14:m>
                <a:r>
                  <a:rPr lang="en-US" dirty="0" smtClean="0"/>
                  <a:t> + </a:t>
                </a:r>
                <a14:m>
                  <m:oMath xmlns:m="http://schemas.openxmlformats.org/officeDocument/2006/math">
                    <m:f>
                      <m:fPr>
                        <m:ctrlPr>
                          <a:rPr lang="ar-SA" i="1">
                            <a:latin typeface="Cambria Math"/>
                          </a:rPr>
                        </m:ctrlPr>
                      </m:fPr>
                      <m:num>
                        <m:sSup>
                          <m:sSupPr>
                            <m:ctrlPr>
                              <a:rPr lang="ar-SA" i="1">
                                <a:latin typeface="Cambria Math"/>
                              </a:rPr>
                            </m:ctrlPr>
                          </m:sSupPr>
                          <m:e>
                            <m:r>
                              <a:rPr lang="en-US" i="1">
                                <a:latin typeface="Cambria Math"/>
                              </a:rPr>
                              <m:t>(</m:t>
                            </m:r>
                            <m:r>
                              <a:rPr lang="en-US" b="0" i="1" smtClean="0">
                                <a:latin typeface="Cambria Math"/>
                              </a:rPr>
                              <m:t>16</m:t>
                            </m:r>
                            <m:r>
                              <a:rPr lang="en-US" b="0" i="1" smtClean="0">
                                <a:latin typeface="Cambria Math"/>
                              </a:rPr>
                              <m:t> −</m:t>
                            </m:r>
                            <m:r>
                              <a:rPr lang="en-US" i="1">
                                <a:latin typeface="Cambria Math"/>
                              </a:rPr>
                              <m:t>10</m:t>
                            </m:r>
                            <m:r>
                              <a:rPr lang="en-US" i="1">
                                <a:latin typeface="Cambria Math"/>
                              </a:rPr>
                              <m:t>)</m:t>
                            </m:r>
                          </m:e>
                          <m:sup>
                            <m:r>
                              <a:rPr lang="ar-SA" i="1">
                                <a:latin typeface="Cambria Math"/>
                              </a:rPr>
                              <m:t>2</m:t>
                            </m:r>
                          </m:sup>
                        </m:sSup>
                      </m:num>
                      <m:den>
                        <m:r>
                          <a:rPr lang="en-US" i="1">
                            <a:latin typeface="Cambria Math"/>
                          </a:rPr>
                          <m:t>10</m:t>
                        </m:r>
                      </m:den>
                    </m:f>
                  </m:oMath>
                </a14:m>
                <a:r>
                  <a:rPr lang="en-US" dirty="0" smtClean="0"/>
                  <a:t> </a:t>
                </a:r>
                <a:endParaRPr lang="ar-SA" dirty="0"/>
              </a:p>
            </p:txBody>
          </p:sp>
        </mc:Choice>
        <mc:Fallback>
          <p:sp>
            <p:nvSpPr>
              <p:cNvPr id="12" name="مربع نص 11"/>
              <p:cNvSpPr txBox="1">
                <a:spLocks noRot="1" noChangeAspect="1" noMove="1" noResize="1" noEditPoints="1" noAdjustHandles="1" noChangeArrowheads="1" noChangeShapeType="1" noTextEdit="1"/>
              </p:cNvSpPr>
              <p:nvPr/>
            </p:nvSpPr>
            <p:spPr>
              <a:xfrm>
                <a:off x="2411760" y="2786775"/>
                <a:ext cx="4824536" cy="524439"/>
              </a:xfrm>
              <a:prstGeom prst="rect">
                <a:avLst/>
              </a:prstGeom>
              <a:blipFill rotWithShape="1">
                <a:blip r:embed="rId4"/>
                <a:stretch>
                  <a:fillRect b="-6977"/>
                </a:stretch>
              </a:blipFill>
            </p:spPr>
            <p:txBody>
              <a:bodyPr/>
              <a:lstStyle/>
              <a:p>
                <a:r>
                  <a:rPr lang="ar-SA">
                    <a:noFill/>
                  </a:rPr>
                  <a:t> </a:t>
                </a:r>
              </a:p>
            </p:txBody>
          </p:sp>
        </mc:Fallback>
      </mc:AlternateContent>
      <mc:AlternateContent xmlns:mc="http://schemas.openxmlformats.org/markup-compatibility/2006">
        <mc:Choice xmlns:a14="http://schemas.microsoft.com/office/drawing/2010/main" Requires="a14">
          <p:sp>
            <p:nvSpPr>
              <p:cNvPr id="13" name="مربع نص 12"/>
              <p:cNvSpPr txBox="1"/>
              <p:nvPr/>
            </p:nvSpPr>
            <p:spPr>
              <a:xfrm>
                <a:off x="2411760" y="3408617"/>
                <a:ext cx="4824536" cy="485774"/>
              </a:xfrm>
              <a:prstGeom prst="rect">
                <a:avLst/>
              </a:prstGeom>
              <a:noFill/>
            </p:spPr>
            <p:txBody>
              <a:bodyPr wrap="square" rtlCol="1">
                <a:spAutoFit/>
              </a:bodyPr>
              <a:lstStyle/>
              <a:p>
                <a:pPr algn="l" rtl="0"/>
                <a14:m>
                  <m:oMath xmlns:m="http://schemas.openxmlformats.org/officeDocument/2006/math">
                    <m:sSup>
                      <m:sSupPr>
                        <m:ctrlPr>
                          <a:rPr lang="ar-SA" i="1" smtClean="0">
                            <a:latin typeface="Cambria Math"/>
                          </a:rPr>
                        </m:ctrlPr>
                      </m:sSupPr>
                      <m:e>
                        <m:r>
                          <a:rPr lang="en-US" b="0" i="1" smtClean="0">
                            <a:latin typeface="Cambria Math"/>
                          </a:rPr>
                          <m:t>𝑥</m:t>
                        </m:r>
                      </m:e>
                      <m:sup>
                        <m:r>
                          <a:rPr lang="ar-SA" b="0" i="1" smtClean="0">
                            <a:latin typeface="Cambria Math"/>
                          </a:rPr>
                          <m:t>2</m:t>
                        </m:r>
                      </m:sup>
                    </m:sSup>
                    <m:r>
                      <a:rPr lang="ar-SA" b="0" i="1" smtClean="0">
                        <a:latin typeface="Cambria Math"/>
                      </a:rPr>
                      <m:t>=</m:t>
                    </m:r>
                    <m:r>
                      <a:rPr lang="en-US" b="0" i="1" smtClean="0">
                        <a:latin typeface="Cambria Math"/>
                      </a:rPr>
                      <m:t> </m:t>
                    </m:r>
                    <m:f>
                      <m:fPr>
                        <m:ctrlPr>
                          <a:rPr lang="ar-SA" i="1">
                            <a:latin typeface="Cambria Math"/>
                          </a:rPr>
                        </m:ctrlPr>
                      </m:fPr>
                      <m:num>
                        <m:r>
                          <a:rPr lang="en-US" i="1" smtClean="0">
                            <a:latin typeface="Cambria Math"/>
                          </a:rPr>
                          <m:t>4</m:t>
                        </m:r>
                      </m:num>
                      <m:den>
                        <m:r>
                          <a:rPr lang="en-US" b="0" i="1" smtClean="0">
                            <a:latin typeface="Cambria Math"/>
                          </a:rPr>
                          <m:t>10</m:t>
                        </m:r>
                      </m:den>
                    </m:f>
                  </m:oMath>
                </a14:m>
                <a:r>
                  <a:rPr lang="en-US" dirty="0" smtClean="0"/>
                  <a:t> + </a:t>
                </a:r>
                <a14:m>
                  <m:oMath xmlns:m="http://schemas.openxmlformats.org/officeDocument/2006/math">
                    <m:f>
                      <m:fPr>
                        <m:ctrlPr>
                          <a:rPr lang="ar-SA" i="1">
                            <a:latin typeface="Cambria Math"/>
                          </a:rPr>
                        </m:ctrlPr>
                      </m:fPr>
                      <m:num>
                        <m:r>
                          <a:rPr lang="ar-SA" i="1" smtClean="0">
                            <a:latin typeface="Cambria Math"/>
                          </a:rPr>
                          <m:t>6</m:t>
                        </m:r>
                        <m:r>
                          <a:rPr lang="ar-SA" b="0" i="1" smtClean="0">
                            <a:latin typeface="Cambria Math"/>
                          </a:rPr>
                          <m:t>4</m:t>
                        </m:r>
                      </m:num>
                      <m:den>
                        <m:r>
                          <a:rPr lang="en-US" i="1">
                            <a:latin typeface="Cambria Math"/>
                          </a:rPr>
                          <m:t>10</m:t>
                        </m:r>
                      </m:den>
                    </m:f>
                  </m:oMath>
                </a14:m>
                <a:r>
                  <a:rPr lang="en-US" dirty="0" smtClean="0"/>
                  <a:t> + </a:t>
                </a:r>
                <a14:m>
                  <m:oMath xmlns:m="http://schemas.openxmlformats.org/officeDocument/2006/math">
                    <m:f>
                      <m:fPr>
                        <m:ctrlPr>
                          <a:rPr lang="ar-SA" i="1">
                            <a:latin typeface="Cambria Math"/>
                          </a:rPr>
                        </m:ctrlPr>
                      </m:fPr>
                      <m:num>
                        <m:r>
                          <a:rPr lang="en-US" b="0" i="1" smtClean="0">
                            <a:latin typeface="Cambria Math"/>
                          </a:rPr>
                          <m:t>36</m:t>
                        </m:r>
                      </m:num>
                      <m:den>
                        <m:r>
                          <a:rPr lang="en-US" i="1">
                            <a:latin typeface="Cambria Math"/>
                          </a:rPr>
                          <m:t>10</m:t>
                        </m:r>
                      </m:den>
                    </m:f>
                  </m:oMath>
                </a14:m>
                <a:r>
                  <a:rPr lang="en-US" dirty="0" smtClean="0"/>
                  <a:t> </a:t>
                </a:r>
                <a:endParaRPr lang="ar-SA" dirty="0"/>
              </a:p>
            </p:txBody>
          </p:sp>
        </mc:Choice>
        <mc:Fallback>
          <p:sp>
            <p:nvSpPr>
              <p:cNvPr id="13" name="مربع نص 12"/>
              <p:cNvSpPr txBox="1">
                <a:spLocks noRot="1" noChangeAspect="1" noMove="1" noResize="1" noEditPoints="1" noAdjustHandles="1" noChangeArrowheads="1" noChangeShapeType="1" noTextEdit="1"/>
              </p:cNvSpPr>
              <p:nvPr/>
            </p:nvSpPr>
            <p:spPr>
              <a:xfrm>
                <a:off x="2411760" y="3408617"/>
                <a:ext cx="4824536" cy="485774"/>
              </a:xfrm>
              <a:prstGeom prst="rect">
                <a:avLst/>
              </a:prstGeom>
              <a:blipFill rotWithShape="1">
                <a:blip r:embed="rId5"/>
                <a:stretch>
                  <a:fillRect b="-7500"/>
                </a:stretch>
              </a:blipFill>
            </p:spPr>
            <p:txBody>
              <a:bodyPr/>
              <a:lstStyle/>
              <a:p>
                <a:r>
                  <a:rPr lang="ar-SA">
                    <a:noFill/>
                  </a:rPr>
                  <a:t> </a:t>
                </a:r>
              </a:p>
            </p:txBody>
          </p:sp>
        </mc:Fallback>
      </mc:AlternateContent>
      <mc:AlternateContent xmlns:mc="http://schemas.openxmlformats.org/markup-compatibility/2006">
        <mc:Choice xmlns:a14="http://schemas.microsoft.com/office/drawing/2010/main" Requires="a14">
          <p:sp>
            <p:nvSpPr>
              <p:cNvPr id="14" name="مربع نص 13"/>
              <p:cNvSpPr txBox="1"/>
              <p:nvPr/>
            </p:nvSpPr>
            <p:spPr>
              <a:xfrm>
                <a:off x="2411760" y="4023346"/>
                <a:ext cx="4824536" cy="369332"/>
              </a:xfrm>
              <a:prstGeom prst="rect">
                <a:avLst/>
              </a:prstGeom>
              <a:noFill/>
            </p:spPr>
            <p:txBody>
              <a:bodyPr wrap="square" rtlCol="1">
                <a:spAutoFit/>
              </a:bodyPr>
              <a:lstStyle/>
              <a:p>
                <a:pPr algn="l" rtl="0"/>
                <a14:m>
                  <m:oMath xmlns:m="http://schemas.openxmlformats.org/officeDocument/2006/math">
                    <m:sSup>
                      <m:sSupPr>
                        <m:ctrlPr>
                          <a:rPr lang="ar-SA" i="1" smtClean="0">
                            <a:latin typeface="Cambria Math"/>
                          </a:rPr>
                        </m:ctrlPr>
                      </m:sSupPr>
                      <m:e>
                        <m:r>
                          <a:rPr lang="en-US" b="0" i="1" smtClean="0">
                            <a:latin typeface="Cambria Math"/>
                          </a:rPr>
                          <m:t>𝑥</m:t>
                        </m:r>
                      </m:e>
                      <m:sup>
                        <m:r>
                          <a:rPr lang="ar-SA" b="0" i="1" smtClean="0">
                            <a:latin typeface="Cambria Math"/>
                          </a:rPr>
                          <m:t>2</m:t>
                        </m:r>
                      </m:sup>
                    </m:sSup>
                    <m:r>
                      <a:rPr lang="ar-SA" b="0" i="1" smtClean="0">
                        <a:latin typeface="Cambria Math"/>
                      </a:rPr>
                      <m:t>=</m:t>
                    </m:r>
                  </m:oMath>
                </a14:m>
                <a:r>
                  <a:rPr lang="en-US" dirty="0" smtClean="0"/>
                  <a:t> 10.4</a:t>
                </a:r>
                <a:endParaRPr lang="ar-SA" dirty="0"/>
              </a:p>
            </p:txBody>
          </p:sp>
        </mc:Choice>
        <mc:Fallback>
          <p:sp>
            <p:nvSpPr>
              <p:cNvPr id="14" name="مربع نص 13"/>
              <p:cNvSpPr txBox="1">
                <a:spLocks noRot="1" noChangeAspect="1" noMove="1" noResize="1" noEditPoints="1" noAdjustHandles="1" noChangeArrowheads="1" noChangeShapeType="1" noTextEdit="1"/>
              </p:cNvSpPr>
              <p:nvPr/>
            </p:nvSpPr>
            <p:spPr>
              <a:xfrm>
                <a:off x="2411760" y="4023346"/>
                <a:ext cx="4824536" cy="369332"/>
              </a:xfrm>
              <a:prstGeom prst="rect">
                <a:avLst/>
              </a:prstGeom>
              <a:blipFill rotWithShape="1">
                <a:blip r:embed="rId6"/>
                <a:stretch>
                  <a:fillRect t="-8197" b="-24590"/>
                </a:stretch>
              </a:blipFill>
            </p:spPr>
            <p:txBody>
              <a:bodyPr/>
              <a:lstStyle/>
              <a:p>
                <a:r>
                  <a:rPr lang="ar-SA">
                    <a:noFill/>
                  </a:rPr>
                  <a:t> </a:t>
                </a:r>
              </a:p>
            </p:txBody>
          </p:sp>
        </mc:Fallback>
      </mc:AlternateContent>
      <p:sp>
        <p:nvSpPr>
          <p:cNvPr id="15" name="مستطيل 14"/>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29721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5536" y="332656"/>
            <a:ext cx="8424936" cy="523220"/>
          </a:xfrm>
          <a:prstGeom prst="rect">
            <a:avLst/>
          </a:prstGeom>
          <a:noFill/>
        </p:spPr>
        <p:txBody>
          <a:bodyPr wrap="square" rtlCol="1">
            <a:spAutoFit/>
          </a:bodyPr>
          <a:lstStyle/>
          <a:p>
            <a:r>
              <a:rPr lang="ar-SA" sz="2800" b="1" dirty="0" smtClean="0">
                <a:solidFill>
                  <a:srgbClr val="FF0000"/>
                </a:solidFill>
              </a:rPr>
              <a:t>تمرين:</a:t>
            </a:r>
            <a:endParaRPr lang="ar-SA" sz="2800" b="1" dirty="0">
              <a:solidFill>
                <a:srgbClr val="FF0000"/>
              </a:solidFill>
            </a:endParaRPr>
          </a:p>
        </p:txBody>
      </p:sp>
      <p:sp>
        <p:nvSpPr>
          <p:cNvPr id="3" name="مربع نص 2"/>
          <p:cNvSpPr txBox="1"/>
          <p:nvPr/>
        </p:nvSpPr>
        <p:spPr>
          <a:xfrm>
            <a:off x="539552" y="980728"/>
            <a:ext cx="828092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just"/>
            <a:r>
              <a:rPr lang="ar-SA" sz="2400" dirty="0" smtClean="0">
                <a:solidFill>
                  <a:srgbClr val="002060"/>
                </a:solidFill>
              </a:rPr>
              <a:t>قام باحث بتطبيق استبيان على مجموعة من الأفراد لأخذ أراءهم في قضية الدروس الخصوصية وذلك بتوجيه سؤال واحد إليهم: هل توافق على الدروس الخصوصية (نعم – لا ولكن بشرط – لا)، فحصل على التكرارات التالية:</a:t>
            </a:r>
            <a:endParaRPr lang="ar-SA" sz="2400" dirty="0">
              <a:solidFill>
                <a:srgbClr val="002060"/>
              </a:solidFill>
            </a:endParaRPr>
          </a:p>
        </p:txBody>
      </p:sp>
      <p:graphicFrame>
        <p:nvGraphicFramePr>
          <p:cNvPr id="4" name="جدول 3"/>
          <p:cNvGraphicFramePr>
            <a:graphicFrameLocks noGrp="1"/>
          </p:cNvGraphicFramePr>
          <p:nvPr>
            <p:extLst>
              <p:ext uri="{D42A27DB-BD31-4B8C-83A1-F6EECF244321}">
                <p14:modId xmlns:p14="http://schemas.microsoft.com/office/powerpoint/2010/main" val="2642454369"/>
              </p:ext>
            </p:extLst>
          </p:nvPr>
        </p:nvGraphicFramePr>
        <p:xfrm>
          <a:off x="1475656" y="2492896"/>
          <a:ext cx="6096000" cy="802888"/>
        </p:xfrm>
        <a:graphic>
          <a:graphicData uri="http://schemas.openxmlformats.org/drawingml/2006/table">
            <a:tbl>
              <a:tblPr rtl="1" firstRow="1" bandRow="1">
                <a:tableStyleId>{5C22544A-7EE6-4342-B048-85BDC9FD1C3A}</a:tableStyleId>
              </a:tblPr>
              <a:tblGrid>
                <a:gridCol w="1524000"/>
                <a:gridCol w="1524000"/>
                <a:gridCol w="1524000"/>
                <a:gridCol w="1524000"/>
              </a:tblGrid>
              <a:tr h="432048">
                <a:tc>
                  <a:txBody>
                    <a:bodyPr/>
                    <a:lstStyle/>
                    <a:p>
                      <a:pPr algn="ctr" rtl="1"/>
                      <a:r>
                        <a:rPr lang="ar-SA" dirty="0" smtClean="0"/>
                        <a:t>الاستجابة </a:t>
                      </a:r>
                      <a:endParaRPr lang="ar-SA" dirty="0"/>
                    </a:p>
                  </a:txBody>
                  <a:tcPr anchor="ctr"/>
                </a:tc>
                <a:tc>
                  <a:txBody>
                    <a:bodyPr/>
                    <a:lstStyle/>
                    <a:p>
                      <a:pPr algn="ctr" rtl="1"/>
                      <a:r>
                        <a:rPr lang="ar-SA" dirty="0" smtClean="0"/>
                        <a:t>نعم</a:t>
                      </a:r>
                      <a:endParaRPr lang="ar-SA" dirty="0"/>
                    </a:p>
                  </a:txBody>
                  <a:tcPr anchor="ctr"/>
                </a:tc>
                <a:tc>
                  <a:txBody>
                    <a:bodyPr/>
                    <a:lstStyle/>
                    <a:p>
                      <a:pPr algn="ctr" rtl="1"/>
                      <a:r>
                        <a:rPr lang="ar-SA" dirty="0" smtClean="0"/>
                        <a:t>لا ولكن بشروط</a:t>
                      </a:r>
                      <a:endParaRPr lang="ar-SA" dirty="0"/>
                    </a:p>
                  </a:txBody>
                  <a:tcPr anchor="ctr"/>
                </a:tc>
                <a:tc>
                  <a:txBody>
                    <a:bodyPr/>
                    <a:lstStyle/>
                    <a:p>
                      <a:pPr algn="ctr" rtl="1"/>
                      <a:r>
                        <a:rPr lang="ar-SA" dirty="0" smtClean="0"/>
                        <a:t>لا</a:t>
                      </a:r>
                      <a:endParaRPr lang="ar-SA" dirty="0"/>
                    </a:p>
                  </a:txBody>
                  <a:tcPr anchor="ctr"/>
                </a:tc>
              </a:tr>
              <a:tr h="370840">
                <a:tc>
                  <a:txBody>
                    <a:bodyPr/>
                    <a:lstStyle/>
                    <a:p>
                      <a:pPr algn="ctr" rtl="1"/>
                      <a:r>
                        <a:rPr lang="ar-SA" dirty="0" smtClean="0"/>
                        <a:t>التكرار</a:t>
                      </a:r>
                      <a:endParaRPr lang="ar-SA" dirty="0"/>
                    </a:p>
                  </a:txBody>
                  <a:tcPr anchor="ctr"/>
                </a:tc>
                <a:tc>
                  <a:txBody>
                    <a:bodyPr/>
                    <a:lstStyle/>
                    <a:p>
                      <a:pPr algn="ctr" rtl="1"/>
                      <a:r>
                        <a:rPr lang="ar-SA" dirty="0" smtClean="0"/>
                        <a:t>21</a:t>
                      </a:r>
                      <a:endParaRPr lang="ar-SA" dirty="0"/>
                    </a:p>
                  </a:txBody>
                  <a:tcPr anchor="ctr"/>
                </a:tc>
                <a:tc>
                  <a:txBody>
                    <a:bodyPr/>
                    <a:lstStyle/>
                    <a:p>
                      <a:pPr algn="ctr" rtl="1"/>
                      <a:r>
                        <a:rPr lang="ar-SA" dirty="0" smtClean="0"/>
                        <a:t>54</a:t>
                      </a:r>
                      <a:endParaRPr lang="ar-SA" dirty="0"/>
                    </a:p>
                  </a:txBody>
                  <a:tcPr anchor="ctr"/>
                </a:tc>
                <a:tc>
                  <a:txBody>
                    <a:bodyPr/>
                    <a:lstStyle/>
                    <a:p>
                      <a:pPr algn="ctr" rtl="1"/>
                      <a:r>
                        <a:rPr lang="ar-SA" dirty="0" smtClean="0"/>
                        <a:t>14</a:t>
                      </a:r>
                      <a:endParaRPr lang="ar-SA" dirty="0"/>
                    </a:p>
                  </a:txBody>
                  <a:tcPr anchor="ctr"/>
                </a:tc>
              </a:tr>
            </a:tbl>
          </a:graphicData>
        </a:graphic>
      </p:graphicFrame>
      <p:sp>
        <p:nvSpPr>
          <p:cNvPr id="5" name="مربع نص 4"/>
          <p:cNvSpPr txBox="1"/>
          <p:nvPr/>
        </p:nvSpPr>
        <p:spPr>
          <a:xfrm>
            <a:off x="539552" y="3501008"/>
            <a:ext cx="8280920" cy="830997"/>
          </a:xfrm>
          <a:prstGeom prst="rect">
            <a:avLst/>
          </a:prstGeom>
          <a:noFill/>
        </p:spPr>
        <p:txBody>
          <a:bodyPr wrap="square" rtlCol="1">
            <a:spAutoFit/>
          </a:bodyPr>
          <a:lstStyle/>
          <a:p>
            <a:pPr algn="just"/>
            <a:r>
              <a:rPr lang="ar-SA" sz="2400" dirty="0">
                <a:solidFill>
                  <a:srgbClr val="FF0000"/>
                </a:solidFill>
              </a:rPr>
              <a:t>المطلوب اختبار الفرض البحثي: لا يختلف التكرار التجريبي الذي حصلنا عليه من استجابات الأفراد على قضية الدروس الخصوصية عن التكرار النظري.</a:t>
            </a:r>
            <a:endParaRPr lang="ar-SA" sz="2400" dirty="0">
              <a:solidFill>
                <a:srgbClr val="FF0000"/>
              </a:solidFill>
            </a:endParaRPr>
          </a:p>
        </p:txBody>
      </p:sp>
      <p:sp>
        <p:nvSpPr>
          <p:cNvPr id="6" name="مستطيل 5"/>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63139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404664"/>
            <a:ext cx="8496944" cy="523220"/>
          </a:xfrm>
          <a:prstGeom prst="rect">
            <a:avLst/>
          </a:prstGeom>
          <a:noFill/>
        </p:spPr>
        <p:txBody>
          <a:bodyPr wrap="square" rtlCol="1">
            <a:spAutoFit/>
          </a:bodyPr>
          <a:lstStyle/>
          <a:p>
            <a:r>
              <a:rPr lang="ar-SA" sz="2800" b="1" dirty="0" smtClean="0">
                <a:solidFill>
                  <a:srgbClr val="FF0000"/>
                </a:solidFill>
              </a:rPr>
              <a:t>مثال:</a:t>
            </a:r>
            <a:endParaRPr lang="ar-SA" sz="2800" b="1" dirty="0">
              <a:solidFill>
                <a:srgbClr val="FF0000"/>
              </a:solidFill>
            </a:endParaRPr>
          </a:p>
        </p:txBody>
      </p:sp>
      <p:sp>
        <p:nvSpPr>
          <p:cNvPr id="3" name="مربع نص 2"/>
          <p:cNvSpPr txBox="1"/>
          <p:nvPr/>
        </p:nvSpPr>
        <p:spPr>
          <a:xfrm>
            <a:off x="467544" y="927884"/>
            <a:ext cx="8064896"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just"/>
            <a:r>
              <a:rPr lang="ar-SA" sz="2000" dirty="0" smtClean="0">
                <a:solidFill>
                  <a:srgbClr val="7030A0"/>
                </a:solidFill>
                <a:latin typeface="Simplified Arabic" pitchFamily="18" charset="-78"/>
                <a:cs typeface="Simplified Arabic" pitchFamily="18" charset="-78"/>
              </a:rPr>
              <a:t>أراد معلم معرفة علاقة نجاح تلاميذه في المقرر الذي يقوم بتدريسه بأماكنهم في الفصل، فحسب عدد الناجحين في الامتحان وعدد الراسبين وحدد منهم عدد الجالسين في المقاعد الأمامية وعدد الجالسين في المقاعد الخلفية فتوصل إلى الجدول التالي:</a:t>
            </a:r>
            <a:endParaRPr lang="ar-SA" sz="2000" dirty="0">
              <a:solidFill>
                <a:srgbClr val="7030A0"/>
              </a:solidFill>
              <a:latin typeface="Simplified Arabic" pitchFamily="18" charset="-78"/>
              <a:cs typeface="Simplified Arabic" pitchFamily="18" charset="-78"/>
            </a:endParaRPr>
          </a:p>
        </p:txBody>
      </p:sp>
      <p:graphicFrame>
        <p:nvGraphicFramePr>
          <p:cNvPr id="4" name="جدول 3"/>
          <p:cNvGraphicFramePr>
            <a:graphicFrameLocks noGrp="1"/>
          </p:cNvGraphicFramePr>
          <p:nvPr>
            <p:extLst>
              <p:ext uri="{D42A27DB-BD31-4B8C-83A1-F6EECF244321}">
                <p14:modId xmlns:p14="http://schemas.microsoft.com/office/powerpoint/2010/main" val="1770655546"/>
              </p:ext>
            </p:extLst>
          </p:nvPr>
        </p:nvGraphicFramePr>
        <p:xfrm>
          <a:off x="2436440" y="2060848"/>
          <a:ext cx="6096000" cy="1483360"/>
        </p:xfrm>
        <a:graphic>
          <a:graphicData uri="http://schemas.openxmlformats.org/drawingml/2006/table">
            <a:tbl>
              <a:tblPr rtl="1" firstRow="1" bandRow="1">
                <a:tableStyleId>{5C22544A-7EE6-4342-B048-85BDC9FD1C3A}</a:tableStyleId>
              </a:tblPr>
              <a:tblGrid>
                <a:gridCol w="1524000"/>
                <a:gridCol w="1524000"/>
                <a:gridCol w="1524000"/>
                <a:gridCol w="1524000"/>
              </a:tblGrid>
              <a:tr h="370840">
                <a:tc>
                  <a:txBody>
                    <a:bodyPr/>
                    <a:lstStyle/>
                    <a:p>
                      <a:pPr algn="ctr" rtl="1"/>
                      <a:endParaRPr lang="ar-SA" dirty="0"/>
                    </a:p>
                  </a:txBody>
                  <a:tcPr/>
                </a:tc>
                <a:tc>
                  <a:txBody>
                    <a:bodyPr/>
                    <a:lstStyle/>
                    <a:p>
                      <a:pPr algn="ctr" rtl="1"/>
                      <a:r>
                        <a:rPr lang="ar-SA" dirty="0" smtClean="0"/>
                        <a:t>مقاعد</a:t>
                      </a:r>
                      <a:r>
                        <a:rPr lang="ar-SA" baseline="0" dirty="0" smtClean="0"/>
                        <a:t> أمامية</a:t>
                      </a:r>
                      <a:endParaRPr lang="ar-SA" dirty="0"/>
                    </a:p>
                  </a:txBody>
                  <a:tcPr/>
                </a:tc>
                <a:tc>
                  <a:txBody>
                    <a:bodyPr/>
                    <a:lstStyle/>
                    <a:p>
                      <a:pPr algn="ctr" rtl="1"/>
                      <a:r>
                        <a:rPr lang="ar-SA" dirty="0" smtClean="0"/>
                        <a:t>مقاعد خلفية</a:t>
                      </a:r>
                      <a:endParaRPr lang="ar-SA" dirty="0"/>
                    </a:p>
                  </a:txBody>
                  <a:tcPr/>
                </a:tc>
                <a:tc>
                  <a:txBody>
                    <a:bodyPr/>
                    <a:lstStyle/>
                    <a:p>
                      <a:pPr algn="ctr" rtl="1"/>
                      <a:r>
                        <a:rPr lang="ar-SA" dirty="0" smtClean="0"/>
                        <a:t>المجموع</a:t>
                      </a:r>
                      <a:endParaRPr lang="ar-SA" dirty="0"/>
                    </a:p>
                  </a:txBody>
                  <a:tcPr/>
                </a:tc>
              </a:tr>
              <a:tr h="370840">
                <a:tc>
                  <a:txBody>
                    <a:bodyPr/>
                    <a:lstStyle/>
                    <a:p>
                      <a:pPr algn="ctr" rtl="1"/>
                      <a:r>
                        <a:rPr lang="ar-SA" dirty="0" smtClean="0"/>
                        <a:t>ناجح</a:t>
                      </a:r>
                      <a:endParaRPr lang="ar-SA" dirty="0"/>
                    </a:p>
                  </a:txBody>
                  <a:tcPr/>
                </a:tc>
                <a:tc>
                  <a:txBody>
                    <a:bodyPr/>
                    <a:lstStyle/>
                    <a:p>
                      <a:pPr algn="ctr" rtl="1"/>
                      <a:r>
                        <a:rPr lang="ar-SA" dirty="0" smtClean="0"/>
                        <a:t>27</a:t>
                      </a:r>
                      <a:endParaRPr lang="ar-SA" dirty="0"/>
                    </a:p>
                  </a:txBody>
                  <a:tcPr/>
                </a:tc>
                <a:tc>
                  <a:txBody>
                    <a:bodyPr/>
                    <a:lstStyle/>
                    <a:p>
                      <a:pPr algn="ctr" rtl="1"/>
                      <a:r>
                        <a:rPr lang="ar-SA" dirty="0" smtClean="0"/>
                        <a:t>9</a:t>
                      </a:r>
                      <a:endParaRPr lang="ar-SA" dirty="0"/>
                    </a:p>
                  </a:txBody>
                  <a:tcPr/>
                </a:tc>
                <a:tc>
                  <a:txBody>
                    <a:bodyPr/>
                    <a:lstStyle/>
                    <a:p>
                      <a:pPr algn="ctr" rtl="1"/>
                      <a:r>
                        <a:rPr lang="ar-SA" dirty="0" smtClean="0"/>
                        <a:t>36</a:t>
                      </a:r>
                      <a:endParaRPr lang="ar-SA" dirty="0"/>
                    </a:p>
                  </a:txBody>
                  <a:tcPr/>
                </a:tc>
              </a:tr>
              <a:tr h="370840">
                <a:tc>
                  <a:txBody>
                    <a:bodyPr/>
                    <a:lstStyle/>
                    <a:p>
                      <a:pPr algn="ctr" rtl="1"/>
                      <a:r>
                        <a:rPr lang="ar-SA" dirty="0" smtClean="0"/>
                        <a:t>راسب</a:t>
                      </a:r>
                      <a:endParaRPr lang="ar-SA" dirty="0"/>
                    </a:p>
                  </a:txBody>
                  <a:tcPr/>
                </a:tc>
                <a:tc>
                  <a:txBody>
                    <a:bodyPr/>
                    <a:lstStyle/>
                    <a:p>
                      <a:pPr algn="ctr" rtl="1"/>
                      <a:r>
                        <a:rPr lang="ar-SA" dirty="0" smtClean="0"/>
                        <a:t>4</a:t>
                      </a:r>
                      <a:endParaRPr lang="ar-SA" dirty="0"/>
                    </a:p>
                  </a:txBody>
                  <a:tcPr/>
                </a:tc>
                <a:tc>
                  <a:txBody>
                    <a:bodyPr/>
                    <a:lstStyle/>
                    <a:p>
                      <a:pPr algn="ctr" rtl="1"/>
                      <a:r>
                        <a:rPr lang="ar-SA" dirty="0" smtClean="0"/>
                        <a:t>20</a:t>
                      </a:r>
                      <a:endParaRPr lang="ar-SA" dirty="0"/>
                    </a:p>
                  </a:txBody>
                  <a:tcPr/>
                </a:tc>
                <a:tc>
                  <a:txBody>
                    <a:bodyPr/>
                    <a:lstStyle/>
                    <a:p>
                      <a:pPr algn="ctr" rtl="1"/>
                      <a:r>
                        <a:rPr lang="ar-SA" dirty="0" smtClean="0"/>
                        <a:t>24</a:t>
                      </a:r>
                      <a:endParaRPr lang="ar-SA" dirty="0"/>
                    </a:p>
                  </a:txBody>
                  <a:tcPr/>
                </a:tc>
              </a:tr>
              <a:tr h="370840">
                <a:tc>
                  <a:txBody>
                    <a:bodyPr/>
                    <a:lstStyle/>
                    <a:p>
                      <a:pPr algn="ctr" rtl="1"/>
                      <a:r>
                        <a:rPr lang="ar-SA" dirty="0" smtClean="0"/>
                        <a:t>المجموع</a:t>
                      </a:r>
                      <a:endParaRPr lang="ar-SA" dirty="0"/>
                    </a:p>
                  </a:txBody>
                  <a:tcPr/>
                </a:tc>
                <a:tc>
                  <a:txBody>
                    <a:bodyPr/>
                    <a:lstStyle/>
                    <a:p>
                      <a:pPr algn="ctr" rtl="1"/>
                      <a:r>
                        <a:rPr lang="ar-SA" dirty="0" smtClean="0"/>
                        <a:t>31</a:t>
                      </a:r>
                      <a:endParaRPr lang="ar-SA" dirty="0"/>
                    </a:p>
                  </a:txBody>
                  <a:tcPr/>
                </a:tc>
                <a:tc>
                  <a:txBody>
                    <a:bodyPr/>
                    <a:lstStyle/>
                    <a:p>
                      <a:pPr algn="ctr" rtl="1"/>
                      <a:r>
                        <a:rPr lang="ar-SA" dirty="0" smtClean="0"/>
                        <a:t>29</a:t>
                      </a:r>
                      <a:endParaRPr lang="ar-SA" dirty="0"/>
                    </a:p>
                  </a:txBody>
                  <a:tcPr/>
                </a:tc>
                <a:tc>
                  <a:txBody>
                    <a:bodyPr/>
                    <a:lstStyle/>
                    <a:p>
                      <a:pPr algn="ctr" rtl="1"/>
                      <a:r>
                        <a:rPr lang="ar-SA" dirty="0" smtClean="0"/>
                        <a:t>60</a:t>
                      </a:r>
                      <a:endParaRPr lang="ar-SA" dirty="0"/>
                    </a:p>
                  </a:txBody>
                  <a:tcPr/>
                </a:tc>
              </a:tr>
            </a:tbl>
          </a:graphicData>
        </a:graphic>
      </p:graphicFrame>
      <p:sp>
        <p:nvSpPr>
          <p:cNvPr id="6" name="مربع نص 5"/>
          <p:cNvSpPr txBox="1"/>
          <p:nvPr/>
        </p:nvSpPr>
        <p:spPr>
          <a:xfrm>
            <a:off x="467544" y="3645024"/>
            <a:ext cx="8064896" cy="1200329"/>
          </a:xfrm>
          <a:prstGeom prst="rect">
            <a:avLst/>
          </a:prstGeom>
          <a:noFill/>
        </p:spPr>
        <p:txBody>
          <a:bodyPr wrap="square" rtlCol="1">
            <a:spAutoFit/>
          </a:bodyPr>
          <a:lstStyle/>
          <a:p>
            <a:r>
              <a:rPr lang="ar-SA" sz="2400" b="1" dirty="0" smtClean="0"/>
              <a:t>المطلوب اختبار الفرض البحثي:</a:t>
            </a:r>
          </a:p>
          <a:p>
            <a:endParaRPr lang="ar-SA" sz="2400" dirty="0" smtClean="0"/>
          </a:p>
          <a:p>
            <a:pPr algn="ctr"/>
            <a:r>
              <a:rPr lang="ar-SA" sz="2400" b="1" dirty="0" smtClean="0">
                <a:solidFill>
                  <a:srgbClr val="FF0000"/>
                </a:solidFill>
              </a:rPr>
              <a:t>توجد علاقة بين نجاح التلاميذ في الامتحان وبين أماكنهم في الفصل.</a:t>
            </a:r>
            <a:endParaRPr lang="ar-SA" sz="2400" b="1" dirty="0">
              <a:solidFill>
                <a:srgbClr val="FF0000"/>
              </a:solidFill>
            </a:endParaRPr>
          </a:p>
        </p:txBody>
      </p:sp>
      <p:sp>
        <p:nvSpPr>
          <p:cNvPr id="7" name="مستطيل 6"/>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398629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88640"/>
            <a:ext cx="6102350"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جدول 1"/>
          <p:cNvGraphicFramePr>
            <a:graphicFrameLocks noGrp="1"/>
          </p:cNvGraphicFramePr>
          <p:nvPr>
            <p:extLst>
              <p:ext uri="{D42A27DB-BD31-4B8C-83A1-F6EECF244321}">
                <p14:modId xmlns:p14="http://schemas.microsoft.com/office/powerpoint/2010/main" val="326769611"/>
              </p:ext>
            </p:extLst>
          </p:nvPr>
        </p:nvGraphicFramePr>
        <p:xfrm>
          <a:off x="1835697" y="1916832"/>
          <a:ext cx="7104112" cy="2585720"/>
        </p:xfrm>
        <a:graphic>
          <a:graphicData uri="http://schemas.openxmlformats.org/drawingml/2006/table">
            <a:tbl>
              <a:tblPr rtl="1" firstRow="1" bandRow="1">
                <a:tableStyleId>{35758FB7-9AC5-4552-8A53-C91805E547FA}</a:tableStyleId>
              </a:tblPr>
              <a:tblGrid>
                <a:gridCol w="2097568"/>
                <a:gridCol w="690303"/>
                <a:gridCol w="644262"/>
                <a:gridCol w="1170158"/>
                <a:gridCol w="1243292"/>
                <a:gridCol w="1258529"/>
              </a:tblGrid>
              <a:tr h="139040">
                <a:tc>
                  <a:txBody>
                    <a:bodyPr/>
                    <a:lstStyle/>
                    <a:p>
                      <a:pPr rtl="1"/>
                      <a:endParaRPr lang="ar-SA" dirty="0"/>
                    </a:p>
                  </a:txBody>
                  <a:tcPr/>
                </a:tc>
                <a:tc>
                  <a:txBody>
                    <a:bodyPr/>
                    <a:lstStyle/>
                    <a:p>
                      <a:pPr algn="ctr" rtl="1"/>
                      <a:r>
                        <a:rPr lang="ar-SA" dirty="0" smtClean="0"/>
                        <a:t>ك</a:t>
                      </a:r>
                      <a:r>
                        <a:rPr lang="ar-SA" baseline="0" dirty="0" smtClean="0"/>
                        <a:t> </a:t>
                      </a:r>
                      <a:r>
                        <a:rPr lang="ar-SA" sz="1200" baseline="0" dirty="0" smtClean="0"/>
                        <a:t>و</a:t>
                      </a:r>
                      <a:endParaRPr lang="ar-SA" dirty="0"/>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ك</a:t>
                      </a:r>
                      <a:r>
                        <a:rPr lang="ar-SA" baseline="0" dirty="0" smtClean="0"/>
                        <a:t> </a:t>
                      </a:r>
                      <a:r>
                        <a:rPr lang="ar-SA" sz="1200" baseline="0" dirty="0" smtClean="0"/>
                        <a:t>م</a:t>
                      </a:r>
                      <a:endParaRPr lang="ar-SA" dirty="0"/>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a:t>
                      </a:r>
                      <a:r>
                        <a:rPr lang="ar-SA" dirty="0" smtClean="0"/>
                        <a:t>ك</a:t>
                      </a:r>
                      <a:r>
                        <a:rPr lang="ar-SA" baseline="0" dirty="0" smtClean="0"/>
                        <a:t> </a:t>
                      </a:r>
                      <a:r>
                        <a:rPr lang="ar-SA" sz="1200" baseline="0" dirty="0" smtClean="0"/>
                        <a:t>و</a:t>
                      </a:r>
                      <a:r>
                        <a:rPr lang="ar-SA" dirty="0" smtClean="0"/>
                        <a:t> - </a:t>
                      </a:r>
                      <a:r>
                        <a:rPr lang="ar-SA" dirty="0" smtClean="0"/>
                        <a:t>ك</a:t>
                      </a:r>
                      <a:r>
                        <a:rPr lang="ar-SA" baseline="0" dirty="0" smtClean="0"/>
                        <a:t> </a:t>
                      </a:r>
                      <a:r>
                        <a:rPr lang="ar-SA" sz="1200" baseline="0" dirty="0" smtClean="0"/>
                        <a:t>م</a:t>
                      </a:r>
                      <a:r>
                        <a:rPr lang="ar-SA" dirty="0" smtClean="0"/>
                        <a:t>)</a:t>
                      </a:r>
                      <a:endParaRPr lang="ar-SA" dirty="0"/>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(ك</a:t>
                      </a:r>
                      <a:r>
                        <a:rPr lang="ar-SA" baseline="0" dirty="0" smtClean="0"/>
                        <a:t> </a:t>
                      </a:r>
                      <a:r>
                        <a:rPr lang="ar-SA" sz="1200" baseline="0" dirty="0" smtClean="0"/>
                        <a:t>و</a:t>
                      </a:r>
                      <a:r>
                        <a:rPr lang="ar-SA" dirty="0" smtClean="0"/>
                        <a:t> - ك</a:t>
                      </a:r>
                      <a:r>
                        <a:rPr lang="ar-SA" baseline="0" dirty="0" smtClean="0"/>
                        <a:t> </a:t>
                      </a:r>
                      <a:r>
                        <a:rPr lang="ar-SA" sz="1200" baseline="0" dirty="0" smtClean="0"/>
                        <a:t>م</a:t>
                      </a:r>
                      <a:r>
                        <a:rPr lang="ar-SA" dirty="0" smtClean="0"/>
                        <a:t>)</a:t>
                      </a:r>
                      <a:r>
                        <a:rPr lang="ar-SA" sz="2400" dirty="0" smtClean="0"/>
                        <a:t>2</a:t>
                      </a:r>
                      <a:endParaRPr lang="ar-SA" dirty="0"/>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(ك</a:t>
                      </a:r>
                      <a:r>
                        <a:rPr lang="ar-SA" baseline="0" dirty="0" smtClean="0"/>
                        <a:t> </a:t>
                      </a:r>
                      <a:r>
                        <a:rPr lang="ar-SA" sz="1200" baseline="0" dirty="0" smtClean="0"/>
                        <a:t>و</a:t>
                      </a:r>
                      <a:r>
                        <a:rPr lang="ar-SA" dirty="0" smtClean="0"/>
                        <a:t> - ك</a:t>
                      </a:r>
                      <a:r>
                        <a:rPr lang="ar-SA" baseline="0" dirty="0" smtClean="0"/>
                        <a:t> </a:t>
                      </a:r>
                      <a:r>
                        <a:rPr lang="ar-SA" sz="1200" baseline="0" dirty="0" smtClean="0"/>
                        <a:t>م</a:t>
                      </a:r>
                      <a:r>
                        <a:rPr lang="ar-SA" dirty="0" smtClean="0"/>
                        <a:t>)</a:t>
                      </a:r>
                      <a:r>
                        <a:rPr lang="ar-SA" sz="2400" dirty="0" smtClean="0"/>
                        <a:t>2</a:t>
                      </a:r>
                      <a:endParaRPr lang="ar-SA"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dirty="0" smtClean="0"/>
                        <a:t>ك</a:t>
                      </a:r>
                      <a:r>
                        <a:rPr lang="ar-SA" baseline="0" dirty="0" smtClean="0"/>
                        <a:t> </a:t>
                      </a:r>
                      <a:r>
                        <a:rPr lang="ar-SA" sz="1200" baseline="0" dirty="0" smtClean="0"/>
                        <a:t>م</a:t>
                      </a:r>
                      <a:endParaRPr lang="ar-SA" dirty="0"/>
                    </a:p>
                  </a:txBody>
                  <a:tcPr anchor="ctr"/>
                </a:tc>
              </a:tr>
              <a:tr h="370840">
                <a:tc>
                  <a:txBody>
                    <a:bodyPr/>
                    <a:lstStyle/>
                    <a:p>
                      <a:pPr rtl="1"/>
                      <a:r>
                        <a:rPr lang="ar-SA" dirty="0" smtClean="0"/>
                        <a:t>ناجح – مقاعد أمامية</a:t>
                      </a:r>
                      <a:endParaRPr lang="ar-SA" dirty="0"/>
                    </a:p>
                  </a:txBody>
                  <a:tcPr/>
                </a:tc>
                <a:tc>
                  <a:txBody>
                    <a:bodyPr/>
                    <a:lstStyle/>
                    <a:p>
                      <a:pPr algn="ctr" rtl="1"/>
                      <a:r>
                        <a:rPr lang="ar-SA" dirty="0" smtClean="0"/>
                        <a:t>27</a:t>
                      </a:r>
                      <a:endParaRPr lang="ar-SA" dirty="0"/>
                    </a:p>
                  </a:txBody>
                  <a:tcPr/>
                </a:tc>
                <a:tc>
                  <a:txBody>
                    <a:bodyPr/>
                    <a:lstStyle/>
                    <a:p>
                      <a:pPr algn="ctr" rtl="1"/>
                      <a:r>
                        <a:rPr lang="ar-SA" dirty="0" smtClean="0"/>
                        <a:t>6</a:t>
                      </a:r>
                      <a:r>
                        <a:rPr lang="en-US" dirty="0" smtClean="0"/>
                        <a:t>,</a:t>
                      </a:r>
                      <a:r>
                        <a:rPr lang="ar-SA" dirty="0" smtClean="0"/>
                        <a:t>18</a:t>
                      </a:r>
                      <a:endParaRPr lang="ar-SA" dirty="0"/>
                    </a:p>
                  </a:txBody>
                  <a:tcPr/>
                </a:tc>
                <a:tc>
                  <a:txBody>
                    <a:bodyPr/>
                    <a:lstStyle/>
                    <a:p>
                      <a:pPr algn="ctr" rtl="1"/>
                      <a:r>
                        <a:rPr lang="ar-SA" dirty="0" smtClean="0"/>
                        <a:t>4</a:t>
                      </a:r>
                      <a:r>
                        <a:rPr lang="en-US" dirty="0" smtClean="0"/>
                        <a:t>,</a:t>
                      </a:r>
                      <a:r>
                        <a:rPr lang="ar-SA" dirty="0" smtClean="0"/>
                        <a:t>8</a:t>
                      </a:r>
                      <a:endParaRPr lang="ar-SA" dirty="0"/>
                    </a:p>
                  </a:txBody>
                  <a:tcPr/>
                </a:tc>
                <a:tc>
                  <a:txBody>
                    <a:bodyPr/>
                    <a:lstStyle/>
                    <a:p>
                      <a:pPr algn="ctr" rtl="1"/>
                      <a:r>
                        <a:rPr lang="ar-SA" dirty="0" smtClean="0"/>
                        <a:t>56</a:t>
                      </a:r>
                      <a:r>
                        <a:rPr lang="en-US" dirty="0" smtClean="0"/>
                        <a:t>,</a:t>
                      </a:r>
                      <a:r>
                        <a:rPr lang="ar-SA" dirty="0" smtClean="0"/>
                        <a:t>70</a:t>
                      </a:r>
                      <a:endParaRPr lang="ar-SA" dirty="0"/>
                    </a:p>
                  </a:txBody>
                  <a:tcPr/>
                </a:tc>
                <a:tc>
                  <a:txBody>
                    <a:bodyPr/>
                    <a:lstStyle/>
                    <a:p>
                      <a:pPr algn="ctr" rtl="1"/>
                      <a:r>
                        <a:rPr lang="ar-SA" dirty="0" smtClean="0"/>
                        <a:t>79</a:t>
                      </a:r>
                      <a:r>
                        <a:rPr lang="en-US" dirty="0" smtClean="0"/>
                        <a:t>,</a:t>
                      </a:r>
                      <a:r>
                        <a:rPr lang="ar-SA" dirty="0" smtClean="0"/>
                        <a:t>3</a:t>
                      </a:r>
                      <a:endParaRPr lang="ar-SA" dirty="0"/>
                    </a:p>
                  </a:txBody>
                  <a:tcPr/>
                </a:tc>
              </a:tr>
              <a:tr h="370840">
                <a:tc>
                  <a:txBody>
                    <a:bodyPr/>
                    <a:lstStyle/>
                    <a:p>
                      <a:pPr rtl="1"/>
                      <a:r>
                        <a:rPr lang="ar-SA" dirty="0" smtClean="0"/>
                        <a:t>ناجح – مقاعد خلفية</a:t>
                      </a:r>
                      <a:endParaRPr lang="ar-SA" dirty="0"/>
                    </a:p>
                  </a:txBody>
                  <a:tcPr/>
                </a:tc>
                <a:tc>
                  <a:txBody>
                    <a:bodyPr/>
                    <a:lstStyle/>
                    <a:p>
                      <a:pPr algn="ctr" rtl="1"/>
                      <a:r>
                        <a:rPr lang="ar-SA" dirty="0" smtClean="0"/>
                        <a:t>9</a:t>
                      </a:r>
                      <a:endParaRPr lang="ar-SA" dirty="0"/>
                    </a:p>
                  </a:txBody>
                  <a:tcPr/>
                </a:tc>
                <a:tc>
                  <a:txBody>
                    <a:bodyPr/>
                    <a:lstStyle/>
                    <a:p>
                      <a:pPr algn="ctr" rtl="1"/>
                      <a:r>
                        <a:rPr lang="ar-SA" dirty="0" smtClean="0"/>
                        <a:t>4</a:t>
                      </a:r>
                      <a:r>
                        <a:rPr lang="en-US" dirty="0" smtClean="0"/>
                        <a:t>,</a:t>
                      </a:r>
                      <a:r>
                        <a:rPr lang="ar-SA" dirty="0" smtClean="0"/>
                        <a:t>17</a:t>
                      </a:r>
                      <a:endParaRPr lang="ar-SA" dirty="0"/>
                    </a:p>
                  </a:txBody>
                  <a:tcPr/>
                </a:tc>
                <a:tc>
                  <a:txBody>
                    <a:bodyPr/>
                    <a:lstStyle/>
                    <a:p>
                      <a:pPr algn="ctr" rtl="1"/>
                      <a:r>
                        <a:rPr lang="ar-SA" dirty="0" smtClean="0"/>
                        <a:t>- 4</a:t>
                      </a:r>
                      <a:r>
                        <a:rPr lang="en-US" dirty="0" smtClean="0"/>
                        <a:t>,</a:t>
                      </a:r>
                      <a:r>
                        <a:rPr lang="ar-SA" dirty="0" smtClean="0"/>
                        <a:t>8</a:t>
                      </a:r>
                      <a:endParaRPr lang="ar-SA" dirty="0"/>
                    </a:p>
                  </a:txBody>
                  <a:tcPr/>
                </a:tc>
                <a:tc>
                  <a:txBody>
                    <a:bodyPr/>
                    <a:lstStyle/>
                    <a:p>
                      <a:pPr algn="ctr" rtl="1"/>
                      <a:r>
                        <a:rPr lang="ar-SA" dirty="0" smtClean="0"/>
                        <a:t>56</a:t>
                      </a:r>
                      <a:r>
                        <a:rPr lang="en-US" dirty="0" smtClean="0"/>
                        <a:t>,</a:t>
                      </a:r>
                      <a:r>
                        <a:rPr lang="ar-SA" dirty="0" smtClean="0"/>
                        <a:t>70</a:t>
                      </a:r>
                      <a:endParaRPr lang="ar-SA" dirty="0"/>
                    </a:p>
                  </a:txBody>
                  <a:tcPr/>
                </a:tc>
                <a:tc>
                  <a:txBody>
                    <a:bodyPr/>
                    <a:lstStyle/>
                    <a:p>
                      <a:pPr algn="ctr" rtl="1"/>
                      <a:r>
                        <a:rPr lang="ar-SA" dirty="0" smtClean="0"/>
                        <a:t>06</a:t>
                      </a:r>
                      <a:r>
                        <a:rPr lang="en-US" dirty="0" smtClean="0"/>
                        <a:t>,</a:t>
                      </a:r>
                      <a:r>
                        <a:rPr lang="ar-SA" dirty="0" smtClean="0"/>
                        <a:t>4</a:t>
                      </a:r>
                      <a:endParaRPr lang="ar-SA" dirty="0"/>
                    </a:p>
                  </a:txBody>
                  <a:tcPr/>
                </a:tc>
              </a:tr>
              <a:tr h="370840">
                <a:tc>
                  <a:txBody>
                    <a:bodyPr/>
                    <a:lstStyle/>
                    <a:p>
                      <a:pPr rtl="1"/>
                      <a:r>
                        <a:rPr lang="ar-SA" dirty="0" smtClean="0"/>
                        <a:t>راسب – مقاعد أمامية</a:t>
                      </a:r>
                      <a:endParaRPr lang="ar-SA" dirty="0"/>
                    </a:p>
                  </a:txBody>
                  <a:tcPr/>
                </a:tc>
                <a:tc>
                  <a:txBody>
                    <a:bodyPr/>
                    <a:lstStyle/>
                    <a:p>
                      <a:pPr algn="ctr" rtl="1"/>
                      <a:r>
                        <a:rPr lang="ar-SA" dirty="0" smtClean="0"/>
                        <a:t>4</a:t>
                      </a:r>
                      <a:endParaRPr lang="ar-SA" dirty="0"/>
                    </a:p>
                  </a:txBody>
                  <a:tcPr/>
                </a:tc>
                <a:tc>
                  <a:txBody>
                    <a:bodyPr/>
                    <a:lstStyle/>
                    <a:p>
                      <a:pPr algn="ctr" rtl="1"/>
                      <a:r>
                        <a:rPr lang="ar-SA" dirty="0" smtClean="0"/>
                        <a:t>4</a:t>
                      </a:r>
                      <a:r>
                        <a:rPr lang="en-US" dirty="0" smtClean="0"/>
                        <a:t>,</a:t>
                      </a:r>
                      <a:r>
                        <a:rPr lang="ar-SA" dirty="0" smtClean="0"/>
                        <a:t>12</a:t>
                      </a:r>
                      <a:endParaRPr lang="ar-SA" dirty="0"/>
                    </a:p>
                  </a:txBody>
                  <a:tcPr/>
                </a:tc>
                <a:tc>
                  <a:txBody>
                    <a:bodyPr/>
                    <a:lstStyle/>
                    <a:p>
                      <a:pPr algn="ctr" rtl="1"/>
                      <a:r>
                        <a:rPr lang="ar-SA" dirty="0" smtClean="0"/>
                        <a:t>- 4</a:t>
                      </a:r>
                      <a:r>
                        <a:rPr lang="en-US" dirty="0" smtClean="0"/>
                        <a:t>,</a:t>
                      </a:r>
                      <a:r>
                        <a:rPr lang="ar-SA" dirty="0" smtClean="0"/>
                        <a:t>8</a:t>
                      </a:r>
                      <a:endParaRPr lang="ar-SA" dirty="0"/>
                    </a:p>
                  </a:txBody>
                  <a:tcPr/>
                </a:tc>
                <a:tc>
                  <a:txBody>
                    <a:bodyPr/>
                    <a:lstStyle/>
                    <a:p>
                      <a:pPr algn="ctr" rtl="1"/>
                      <a:r>
                        <a:rPr lang="ar-SA" dirty="0" smtClean="0"/>
                        <a:t>56</a:t>
                      </a:r>
                      <a:r>
                        <a:rPr lang="en-US" dirty="0" smtClean="0"/>
                        <a:t>,</a:t>
                      </a:r>
                      <a:r>
                        <a:rPr lang="ar-SA" dirty="0" smtClean="0"/>
                        <a:t>70</a:t>
                      </a:r>
                      <a:endParaRPr lang="ar-SA" dirty="0"/>
                    </a:p>
                  </a:txBody>
                  <a:tcPr/>
                </a:tc>
                <a:tc>
                  <a:txBody>
                    <a:bodyPr/>
                    <a:lstStyle/>
                    <a:p>
                      <a:pPr algn="ctr" rtl="1"/>
                      <a:r>
                        <a:rPr lang="ar-SA" dirty="0" smtClean="0"/>
                        <a:t>69</a:t>
                      </a:r>
                      <a:r>
                        <a:rPr lang="en-US" dirty="0" smtClean="0"/>
                        <a:t>,</a:t>
                      </a:r>
                      <a:r>
                        <a:rPr lang="ar-SA" dirty="0" smtClean="0"/>
                        <a:t>5</a:t>
                      </a:r>
                      <a:endParaRPr lang="ar-SA" dirty="0"/>
                    </a:p>
                  </a:txBody>
                  <a:tcPr/>
                </a:tc>
              </a:tr>
              <a:tr h="370840">
                <a:tc>
                  <a:txBody>
                    <a:bodyPr/>
                    <a:lstStyle/>
                    <a:p>
                      <a:pPr rtl="1"/>
                      <a:r>
                        <a:rPr lang="ar-SA" dirty="0" smtClean="0"/>
                        <a:t>راسب في مقاعد خلفية</a:t>
                      </a:r>
                      <a:endParaRPr lang="ar-SA" dirty="0"/>
                    </a:p>
                  </a:txBody>
                  <a:tcPr/>
                </a:tc>
                <a:tc>
                  <a:txBody>
                    <a:bodyPr/>
                    <a:lstStyle/>
                    <a:p>
                      <a:pPr algn="ctr" rtl="1"/>
                      <a:r>
                        <a:rPr lang="ar-SA" dirty="0" smtClean="0"/>
                        <a:t>20</a:t>
                      </a:r>
                      <a:endParaRPr lang="ar-SA" dirty="0"/>
                    </a:p>
                  </a:txBody>
                  <a:tcPr/>
                </a:tc>
                <a:tc>
                  <a:txBody>
                    <a:bodyPr/>
                    <a:lstStyle/>
                    <a:p>
                      <a:pPr algn="ctr" rtl="1"/>
                      <a:r>
                        <a:rPr lang="ar-SA" dirty="0" smtClean="0"/>
                        <a:t>6</a:t>
                      </a:r>
                      <a:r>
                        <a:rPr lang="en-US" dirty="0" smtClean="0"/>
                        <a:t>,</a:t>
                      </a:r>
                      <a:r>
                        <a:rPr lang="ar-SA" dirty="0" smtClean="0"/>
                        <a:t>11</a:t>
                      </a:r>
                      <a:endParaRPr lang="ar-SA" dirty="0"/>
                    </a:p>
                  </a:txBody>
                  <a:tcPr/>
                </a:tc>
                <a:tc>
                  <a:txBody>
                    <a:bodyPr/>
                    <a:lstStyle/>
                    <a:p>
                      <a:pPr algn="ctr" rtl="1"/>
                      <a:r>
                        <a:rPr lang="ar-SA" dirty="0" smtClean="0"/>
                        <a:t>4</a:t>
                      </a:r>
                      <a:r>
                        <a:rPr lang="en-US" dirty="0" smtClean="0"/>
                        <a:t>,</a:t>
                      </a:r>
                      <a:r>
                        <a:rPr lang="ar-SA" dirty="0" smtClean="0"/>
                        <a:t>8</a:t>
                      </a:r>
                      <a:endParaRPr lang="ar-SA" dirty="0"/>
                    </a:p>
                  </a:txBody>
                  <a:tcPr/>
                </a:tc>
                <a:tc>
                  <a:txBody>
                    <a:bodyPr/>
                    <a:lstStyle/>
                    <a:p>
                      <a:pPr algn="ctr" rtl="1"/>
                      <a:r>
                        <a:rPr lang="ar-SA" dirty="0" smtClean="0"/>
                        <a:t>56</a:t>
                      </a:r>
                      <a:r>
                        <a:rPr lang="en-US" dirty="0" smtClean="0"/>
                        <a:t>,</a:t>
                      </a:r>
                      <a:r>
                        <a:rPr lang="ar-SA" dirty="0" smtClean="0"/>
                        <a:t>70</a:t>
                      </a:r>
                      <a:endParaRPr lang="ar-SA" dirty="0"/>
                    </a:p>
                  </a:txBody>
                  <a:tcPr/>
                </a:tc>
                <a:tc>
                  <a:txBody>
                    <a:bodyPr/>
                    <a:lstStyle/>
                    <a:p>
                      <a:pPr algn="ctr" rtl="1"/>
                      <a:r>
                        <a:rPr lang="ar-SA" dirty="0" smtClean="0"/>
                        <a:t>08</a:t>
                      </a:r>
                      <a:r>
                        <a:rPr lang="en-US" dirty="0" smtClean="0"/>
                        <a:t>,</a:t>
                      </a:r>
                      <a:r>
                        <a:rPr lang="ar-SA" dirty="0" smtClean="0"/>
                        <a:t>6</a:t>
                      </a:r>
                      <a:endParaRPr lang="ar-SA" dirty="0"/>
                    </a:p>
                  </a:txBody>
                  <a:tcPr/>
                </a:tc>
              </a:tr>
              <a:tr h="370840">
                <a:tc>
                  <a:txBody>
                    <a:bodyPr/>
                    <a:lstStyle/>
                    <a:p>
                      <a:pPr rtl="1"/>
                      <a:r>
                        <a:rPr lang="ar-SA" dirty="0" smtClean="0"/>
                        <a:t>المجموع</a:t>
                      </a:r>
                      <a:endParaRPr lang="ar-SA" dirty="0"/>
                    </a:p>
                  </a:txBody>
                  <a:tcPr/>
                </a:tc>
                <a:tc>
                  <a:txBody>
                    <a:bodyPr/>
                    <a:lstStyle/>
                    <a:p>
                      <a:pPr algn="ctr" rtl="1"/>
                      <a:r>
                        <a:rPr lang="ar-SA" dirty="0" smtClean="0"/>
                        <a:t>60</a:t>
                      </a:r>
                      <a:endParaRPr lang="ar-SA" dirty="0"/>
                    </a:p>
                  </a:txBody>
                  <a:tcPr/>
                </a:tc>
                <a:tc>
                  <a:txBody>
                    <a:bodyPr/>
                    <a:lstStyle/>
                    <a:p>
                      <a:pPr algn="ctr" rtl="1"/>
                      <a:r>
                        <a:rPr lang="ar-SA" dirty="0" smtClean="0"/>
                        <a:t>60</a:t>
                      </a:r>
                      <a:endParaRPr lang="ar-SA" dirty="0"/>
                    </a:p>
                  </a:txBody>
                  <a:tcPr/>
                </a:tc>
                <a:tc>
                  <a:txBody>
                    <a:bodyPr/>
                    <a:lstStyle/>
                    <a:p>
                      <a:pPr algn="ctr" rtl="1"/>
                      <a:r>
                        <a:rPr lang="ar-SA" dirty="0" smtClean="0"/>
                        <a:t>صفر</a:t>
                      </a:r>
                      <a:endParaRPr lang="ar-SA" dirty="0"/>
                    </a:p>
                  </a:txBody>
                  <a:tcPr/>
                </a:tc>
                <a:tc>
                  <a:txBody>
                    <a:bodyPr/>
                    <a:lstStyle/>
                    <a:p>
                      <a:pPr algn="ctr" rtl="1"/>
                      <a:endParaRPr lang="ar-SA" dirty="0"/>
                    </a:p>
                  </a:txBody>
                  <a:tcPr/>
                </a:tc>
                <a:tc>
                  <a:txBody>
                    <a:bodyPr/>
                    <a:lstStyle/>
                    <a:p>
                      <a:pPr rtl="1"/>
                      <a:r>
                        <a:rPr lang="ar-SA" sz="1800" kern="1200" dirty="0" smtClean="0">
                          <a:solidFill>
                            <a:schemeClr val="dk1"/>
                          </a:solidFill>
                          <a:effectLst/>
                          <a:latin typeface="+mn-lt"/>
                          <a:ea typeface="+mn-ea"/>
                          <a:cs typeface="+mn-cs"/>
                        </a:rPr>
                        <a:t>كا</a:t>
                      </a:r>
                      <a:r>
                        <a:rPr lang="ar-SA" sz="1800" kern="1200" baseline="30000" dirty="0" smtClean="0">
                          <a:solidFill>
                            <a:schemeClr val="dk1"/>
                          </a:solidFill>
                          <a:effectLst/>
                          <a:latin typeface="+mn-lt"/>
                          <a:ea typeface="+mn-ea"/>
                          <a:cs typeface="+mn-cs"/>
                        </a:rPr>
                        <a:t>2</a:t>
                      </a:r>
                      <a:r>
                        <a:rPr lang="ar-SA" sz="1800" kern="1200" baseline="0" dirty="0" smtClean="0">
                          <a:solidFill>
                            <a:schemeClr val="dk1"/>
                          </a:solidFill>
                          <a:effectLst/>
                          <a:latin typeface="+mn-lt"/>
                          <a:ea typeface="+mn-ea"/>
                          <a:cs typeface="+mn-cs"/>
                        </a:rPr>
                        <a:t> = 62</a:t>
                      </a:r>
                      <a:r>
                        <a:rPr lang="en-US" sz="1800" kern="1200" baseline="0" dirty="0" smtClean="0">
                          <a:solidFill>
                            <a:schemeClr val="dk1"/>
                          </a:solidFill>
                          <a:effectLst/>
                          <a:latin typeface="+mn-lt"/>
                          <a:ea typeface="+mn-ea"/>
                          <a:cs typeface="+mn-cs"/>
                        </a:rPr>
                        <a:t>,</a:t>
                      </a:r>
                      <a:r>
                        <a:rPr lang="ar-SA" sz="1800" kern="1200" baseline="0" dirty="0" smtClean="0">
                          <a:solidFill>
                            <a:schemeClr val="dk1"/>
                          </a:solidFill>
                          <a:effectLst/>
                          <a:latin typeface="+mn-lt"/>
                          <a:ea typeface="+mn-ea"/>
                          <a:cs typeface="+mn-cs"/>
                        </a:rPr>
                        <a:t>19</a:t>
                      </a:r>
                      <a:endParaRPr lang="en-US" sz="1800" kern="1200" dirty="0">
                        <a:solidFill>
                          <a:schemeClr val="dk1"/>
                        </a:solidFill>
                        <a:effectLst/>
                        <a:latin typeface="+mn-lt"/>
                        <a:ea typeface="+mn-ea"/>
                        <a:cs typeface="+mn-cs"/>
                      </a:endParaRPr>
                    </a:p>
                  </a:txBody>
                  <a:tcPr/>
                </a:tc>
              </a:tr>
            </a:tbl>
          </a:graphicData>
        </a:graphic>
      </p:graphicFrame>
      <p:cxnSp>
        <p:nvCxnSpPr>
          <p:cNvPr id="4" name="رابط مستقيم 3"/>
          <p:cNvCxnSpPr/>
          <p:nvPr/>
        </p:nvCxnSpPr>
        <p:spPr>
          <a:xfrm flipH="1">
            <a:off x="1835696" y="2348880"/>
            <a:ext cx="122413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6" name="جدول 5"/>
          <p:cNvGraphicFramePr>
            <a:graphicFrameLocks noGrp="1"/>
          </p:cNvGraphicFramePr>
          <p:nvPr>
            <p:extLst>
              <p:ext uri="{D42A27DB-BD31-4B8C-83A1-F6EECF244321}">
                <p14:modId xmlns:p14="http://schemas.microsoft.com/office/powerpoint/2010/main" val="4274525159"/>
              </p:ext>
            </p:extLst>
          </p:nvPr>
        </p:nvGraphicFramePr>
        <p:xfrm>
          <a:off x="3851920" y="4869160"/>
          <a:ext cx="5094238" cy="741680"/>
        </p:xfrm>
        <a:graphic>
          <a:graphicData uri="http://schemas.openxmlformats.org/drawingml/2006/table">
            <a:tbl>
              <a:tblPr rtl="1" firstRow="1" bandRow="1">
                <a:tableStyleId>{69CF1AB2-1976-4502-BF36-3FF5EA218861}</a:tableStyleId>
              </a:tblPr>
              <a:tblGrid>
                <a:gridCol w="1360552"/>
                <a:gridCol w="3733686"/>
              </a:tblGrid>
              <a:tr h="370840">
                <a:tc rowSpan="2">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ك</a:t>
                      </a:r>
                      <a:r>
                        <a:rPr lang="ar-SA" baseline="0" dirty="0" smtClean="0"/>
                        <a:t> </a:t>
                      </a:r>
                      <a:r>
                        <a:rPr lang="ar-SA" sz="1200" baseline="0" dirty="0" smtClean="0"/>
                        <a:t>م (لأي خلية) =</a:t>
                      </a:r>
                      <a:endParaRPr lang="ar-SA" dirty="0"/>
                    </a:p>
                  </a:txBody>
                  <a:tcPr anchor="ctr"/>
                </a:tc>
                <a:tc>
                  <a:txBody>
                    <a:bodyPr/>
                    <a:lstStyle/>
                    <a:p>
                      <a:pPr rtl="1"/>
                      <a:r>
                        <a:rPr lang="ar-SA" sz="1200" dirty="0" smtClean="0"/>
                        <a:t>حاصل ضرب مجموعي</a:t>
                      </a:r>
                      <a:r>
                        <a:rPr lang="ar-SA" sz="1200" baseline="0" dirty="0" smtClean="0"/>
                        <a:t> تكرارات الصف والعمود المنتميان إليهما الخلية</a:t>
                      </a:r>
                      <a:endParaRPr lang="ar-SA" sz="1200" dirty="0"/>
                    </a:p>
                  </a:txBody>
                  <a:tcPr/>
                </a:tc>
              </a:tr>
              <a:tr h="370840">
                <a:tc vMerge="1">
                  <a:txBody>
                    <a:bodyPr/>
                    <a:lstStyle/>
                    <a:p>
                      <a:pPr rtl="1"/>
                      <a:endParaRPr lang="ar-SA" dirty="0"/>
                    </a:p>
                  </a:txBody>
                  <a:tcPr/>
                </a:tc>
                <a:tc>
                  <a:txBody>
                    <a:bodyPr/>
                    <a:lstStyle/>
                    <a:p>
                      <a:pPr algn="ctr" rtl="1"/>
                      <a:r>
                        <a:rPr lang="ar-SA" dirty="0" smtClean="0"/>
                        <a:t>المجموع الكلي للتكرارات</a:t>
                      </a:r>
                      <a:endParaRPr lang="ar-SA" dirty="0"/>
                    </a:p>
                  </a:txBody>
                  <a:tcPr/>
                </a:tc>
              </a:tr>
            </a:tbl>
          </a:graphicData>
        </a:graphic>
      </p:graphicFrame>
      <p:sp>
        <p:nvSpPr>
          <p:cNvPr id="8" name="مستطيل 7"/>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76616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4897" y="1155681"/>
            <a:ext cx="2305615" cy="90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ربع نص 2"/>
          <p:cNvSpPr txBox="1"/>
          <p:nvPr/>
        </p:nvSpPr>
        <p:spPr>
          <a:xfrm>
            <a:off x="467544" y="188640"/>
            <a:ext cx="8496944" cy="523220"/>
          </a:xfrm>
          <a:prstGeom prst="rect">
            <a:avLst/>
          </a:prstGeom>
          <a:noFill/>
        </p:spPr>
        <p:txBody>
          <a:bodyPr wrap="square" rtlCol="1">
            <a:spAutoFit/>
          </a:bodyPr>
          <a:lstStyle/>
          <a:p>
            <a:r>
              <a:rPr lang="ar-SA" sz="2800" b="1" dirty="0" smtClean="0">
                <a:solidFill>
                  <a:srgbClr val="FF0000"/>
                </a:solidFill>
              </a:rPr>
              <a:t>الطريقة المختصرة لحساب مربع </a:t>
            </a:r>
            <a:r>
              <a:rPr lang="ar-SA" sz="2800" b="1" dirty="0" err="1" smtClean="0">
                <a:solidFill>
                  <a:srgbClr val="FF0000"/>
                </a:solidFill>
              </a:rPr>
              <a:t>كاي</a:t>
            </a:r>
            <a:r>
              <a:rPr lang="ar-SA" sz="2800" b="1" dirty="0" smtClean="0">
                <a:solidFill>
                  <a:srgbClr val="FF0000"/>
                </a:solidFill>
              </a:rPr>
              <a:t> من الجدول التكراري 2 × 2</a:t>
            </a:r>
            <a:endParaRPr lang="ar-SA" sz="2800" b="1" dirty="0">
              <a:solidFill>
                <a:srgbClr val="FF0000"/>
              </a:solidFill>
            </a:endParaRPr>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066553"/>
            <a:ext cx="3904304" cy="172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جدول 5"/>
          <p:cNvGraphicFramePr>
            <a:graphicFrameLocks noGrp="1"/>
          </p:cNvGraphicFramePr>
          <p:nvPr>
            <p:extLst>
              <p:ext uri="{D42A27DB-BD31-4B8C-83A1-F6EECF244321}">
                <p14:modId xmlns:p14="http://schemas.microsoft.com/office/powerpoint/2010/main" val="2843116154"/>
              </p:ext>
            </p:extLst>
          </p:nvPr>
        </p:nvGraphicFramePr>
        <p:xfrm>
          <a:off x="467544" y="867649"/>
          <a:ext cx="5375920" cy="1483360"/>
        </p:xfrm>
        <a:graphic>
          <a:graphicData uri="http://schemas.openxmlformats.org/drawingml/2006/table">
            <a:tbl>
              <a:tblPr rtl="1" firstRow="1" bandRow="1">
                <a:tableStyleId>{5C22544A-7EE6-4342-B048-85BDC9FD1C3A}</a:tableStyleId>
              </a:tblPr>
              <a:tblGrid>
                <a:gridCol w="1343980"/>
                <a:gridCol w="1343980"/>
                <a:gridCol w="1343980"/>
                <a:gridCol w="1343980"/>
              </a:tblGrid>
              <a:tr h="370840">
                <a:tc>
                  <a:txBody>
                    <a:bodyPr/>
                    <a:lstStyle/>
                    <a:p>
                      <a:pPr algn="ctr" rtl="1"/>
                      <a:endParaRPr lang="ar-SA" dirty="0"/>
                    </a:p>
                  </a:txBody>
                  <a:tcPr/>
                </a:tc>
                <a:tc>
                  <a:txBody>
                    <a:bodyPr/>
                    <a:lstStyle/>
                    <a:p>
                      <a:pPr algn="ctr" rtl="1"/>
                      <a:r>
                        <a:rPr lang="ar-SA" dirty="0" smtClean="0"/>
                        <a:t>مقاعد</a:t>
                      </a:r>
                      <a:r>
                        <a:rPr lang="ar-SA" baseline="0" dirty="0" smtClean="0"/>
                        <a:t> أمامية</a:t>
                      </a:r>
                      <a:endParaRPr lang="ar-SA" dirty="0"/>
                    </a:p>
                  </a:txBody>
                  <a:tcPr/>
                </a:tc>
                <a:tc>
                  <a:txBody>
                    <a:bodyPr/>
                    <a:lstStyle/>
                    <a:p>
                      <a:pPr algn="ctr" rtl="1"/>
                      <a:r>
                        <a:rPr lang="ar-SA" dirty="0" smtClean="0"/>
                        <a:t>مقاعد خلفية</a:t>
                      </a:r>
                      <a:endParaRPr lang="ar-SA" dirty="0"/>
                    </a:p>
                  </a:txBody>
                  <a:tcPr/>
                </a:tc>
                <a:tc>
                  <a:txBody>
                    <a:bodyPr/>
                    <a:lstStyle/>
                    <a:p>
                      <a:pPr algn="ctr" rtl="1"/>
                      <a:r>
                        <a:rPr lang="ar-SA" dirty="0" smtClean="0"/>
                        <a:t>المجموع</a:t>
                      </a:r>
                      <a:endParaRPr lang="ar-SA" dirty="0"/>
                    </a:p>
                  </a:txBody>
                  <a:tcPr/>
                </a:tc>
              </a:tr>
              <a:tr h="370840">
                <a:tc>
                  <a:txBody>
                    <a:bodyPr/>
                    <a:lstStyle/>
                    <a:p>
                      <a:pPr algn="ctr" rtl="1"/>
                      <a:r>
                        <a:rPr lang="ar-SA" dirty="0" smtClean="0"/>
                        <a:t>ناجح</a:t>
                      </a:r>
                      <a:endParaRPr lang="ar-SA" dirty="0"/>
                    </a:p>
                  </a:txBody>
                  <a:tcPr/>
                </a:tc>
                <a:tc>
                  <a:txBody>
                    <a:bodyPr/>
                    <a:lstStyle/>
                    <a:p>
                      <a:pPr algn="ctr" rtl="1"/>
                      <a:r>
                        <a:rPr lang="ar-SA" dirty="0" smtClean="0"/>
                        <a:t>27 </a:t>
                      </a:r>
                      <a:r>
                        <a:rPr lang="ar-SA" sz="1800" b="1" dirty="0" smtClean="0">
                          <a:solidFill>
                            <a:srgbClr val="FF0000"/>
                          </a:solidFill>
                        </a:rPr>
                        <a:t>أ</a:t>
                      </a:r>
                      <a:endParaRPr lang="ar-SA" b="1" dirty="0">
                        <a:solidFill>
                          <a:srgbClr val="FF0000"/>
                        </a:solidFill>
                      </a:endParaRPr>
                    </a:p>
                  </a:txBody>
                  <a:tcPr/>
                </a:tc>
                <a:tc>
                  <a:txBody>
                    <a:bodyPr/>
                    <a:lstStyle/>
                    <a:p>
                      <a:pPr algn="ctr" rtl="1"/>
                      <a:r>
                        <a:rPr lang="ar-SA" dirty="0" smtClean="0"/>
                        <a:t>9 </a:t>
                      </a:r>
                      <a:r>
                        <a:rPr lang="ar-SA" b="1" dirty="0" smtClean="0">
                          <a:solidFill>
                            <a:srgbClr val="FF0000"/>
                          </a:solidFill>
                        </a:rPr>
                        <a:t>ب</a:t>
                      </a:r>
                      <a:endParaRPr lang="ar-SA" b="1" dirty="0">
                        <a:solidFill>
                          <a:srgbClr val="FF0000"/>
                        </a:solidFill>
                      </a:endParaRPr>
                    </a:p>
                  </a:txBody>
                  <a:tcPr/>
                </a:tc>
                <a:tc>
                  <a:txBody>
                    <a:bodyPr/>
                    <a:lstStyle/>
                    <a:p>
                      <a:pPr algn="ctr" rtl="1"/>
                      <a:r>
                        <a:rPr lang="ar-SA" dirty="0" smtClean="0"/>
                        <a:t>36</a:t>
                      </a:r>
                      <a:r>
                        <a:rPr lang="ar-SA" b="1" dirty="0" smtClean="0">
                          <a:solidFill>
                            <a:srgbClr val="FF0000"/>
                          </a:solidFill>
                        </a:rPr>
                        <a:t> ح</a:t>
                      </a:r>
                      <a:endParaRPr lang="ar-SA" b="1" dirty="0">
                        <a:solidFill>
                          <a:srgbClr val="FF0000"/>
                        </a:solidFill>
                      </a:endParaRPr>
                    </a:p>
                  </a:txBody>
                  <a:tcPr/>
                </a:tc>
              </a:tr>
              <a:tr h="370840">
                <a:tc>
                  <a:txBody>
                    <a:bodyPr/>
                    <a:lstStyle/>
                    <a:p>
                      <a:pPr algn="ctr" rtl="1"/>
                      <a:r>
                        <a:rPr lang="ar-SA" dirty="0" smtClean="0"/>
                        <a:t>راسب</a:t>
                      </a:r>
                      <a:endParaRPr lang="ar-SA" dirty="0"/>
                    </a:p>
                  </a:txBody>
                  <a:tcPr/>
                </a:tc>
                <a:tc>
                  <a:txBody>
                    <a:bodyPr/>
                    <a:lstStyle/>
                    <a:p>
                      <a:pPr algn="ctr" rtl="1"/>
                      <a:r>
                        <a:rPr lang="ar-SA" dirty="0" smtClean="0"/>
                        <a:t>4 </a:t>
                      </a:r>
                      <a:r>
                        <a:rPr lang="ar-SA" b="1" dirty="0" smtClean="0">
                          <a:solidFill>
                            <a:srgbClr val="FF0000"/>
                          </a:solidFill>
                        </a:rPr>
                        <a:t>ج</a:t>
                      </a:r>
                      <a:endParaRPr lang="ar-SA" b="1" dirty="0">
                        <a:solidFill>
                          <a:srgbClr val="FF0000"/>
                        </a:solidFill>
                      </a:endParaRPr>
                    </a:p>
                  </a:txBody>
                  <a:tcPr/>
                </a:tc>
                <a:tc>
                  <a:txBody>
                    <a:bodyPr/>
                    <a:lstStyle/>
                    <a:p>
                      <a:pPr algn="ctr" rtl="1"/>
                      <a:r>
                        <a:rPr lang="ar-SA" dirty="0" smtClean="0"/>
                        <a:t>20 </a:t>
                      </a:r>
                      <a:r>
                        <a:rPr lang="ar-SA" b="1" dirty="0" smtClean="0">
                          <a:solidFill>
                            <a:srgbClr val="FF0000"/>
                          </a:solidFill>
                        </a:rPr>
                        <a:t>د</a:t>
                      </a:r>
                      <a:endParaRPr lang="ar-SA" b="1" dirty="0">
                        <a:solidFill>
                          <a:srgbClr val="FF0000"/>
                        </a:solidFill>
                      </a:endParaRPr>
                    </a:p>
                  </a:txBody>
                  <a:tcPr/>
                </a:tc>
                <a:tc>
                  <a:txBody>
                    <a:bodyPr/>
                    <a:lstStyle/>
                    <a:p>
                      <a:pPr algn="ctr" rtl="1"/>
                      <a:r>
                        <a:rPr lang="ar-SA" dirty="0" smtClean="0"/>
                        <a:t>24 </a:t>
                      </a:r>
                      <a:r>
                        <a:rPr lang="ar-SA" b="1" dirty="0" smtClean="0">
                          <a:solidFill>
                            <a:srgbClr val="FF0000"/>
                          </a:solidFill>
                        </a:rPr>
                        <a:t>ز</a:t>
                      </a:r>
                      <a:endParaRPr lang="ar-SA" b="1" dirty="0">
                        <a:solidFill>
                          <a:srgbClr val="FF0000"/>
                        </a:solidFill>
                      </a:endParaRPr>
                    </a:p>
                  </a:txBody>
                  <a:tcPr/>
                </a:tc>
              </a:tr>
              <a:tr h="370840">
                <a:tc>
                  <a:txBody>
                    <a:bodyPr/>
                    <a:lstStyle/>
                    <a:p>
                      <a:pPr algn="ctr" rtl="1"/>
                      <a:r>
                        <a:rPr lang="ar-SA" dirty="0" smtClean="0"/>
                        <a:t>المجموع</a:t>
                      </a:r>
                      <a:endParaRPr lang="ar-SA" dirty="0"/>
                    </a:p>
                  </a:txBody>
                  <a:tcPr/>
                </a:tc>
                <a:tc>
                  <a:txBody>
                    <a:bodyPr/>
                    <a:lstStyle/>
                    <a:p>
                      <a:pPr algn="ctr" rtl="1"/>
                      <a:r>
                        <a:rPr lang="ar-SA" dirty="0" smtClean="0"/>
                        <a:t>31 </a:t>
                      </a:r>
                      <a:r>
                        <a:rPr lang="ar-SA" b="1" dirty="0" smtClean="0">
                          <a:solidFill>
                            <a:srgbClr val="FF0000"/>
                          </a:solidFill>
                        </a:rPr>
                        <a:t>هـ</a:t>
                      </a:r>
                      <a:endParaRPr lang="ar-SA" b="1" dirty="0">
                        <a:solidFill>
                          <a:srgbClr val="FF0000"/>
                        </a:solidFill>
                      </a:endParaRPr>
                    </a:p>
                  </a:txBody>
                  <a:tcPr/>
                </a:tc>
                <a:tc>
                  <a:txBody>
                    <a:bodyPr/>
                    <a:lstStyle/>
                    <a:p>
                      <a:pPr algn="ctr" rtl="1"/>
                      <a:r>
                        <a:rPr lang="ar-SA" dirty="0" smtClean="0"/>
                        <a:t>29 </a:t>
                      </a:r>
                      <a:r>
                        <a:rPr lang="ar-SA" b="1" dirty="0" smtClean="0">
                          <a:solidFill>
                            <a:srgbClr val="FF0000"/>
                          </a:solidFill>
                        </a:rPr>
                        <a:t>و</a:t>
                      </a:r>
                      <a:endParaRPr lang="ar-SA" b="1" dirty="0">
                        <a:solidFill>
                          <a:srgbClr val="FF0000"/>
                        </a:solidFill>
                      </a:endParaRPr>
                    </a:p>
                  </a:txBody>
                  <a:tcPr/>
                </a:tc>
                <a:tc>
                  <a:txBody>
                    <a:bodyPr/>
                    <a:lstStyle/>
                    <a:p>
                      <a:pPr algn="ctr" rtl="1"/>
                      <a:r>
                        <a:rPr lang="ar-SA" dirty="0" smtClean="0"/>
                        <a:t>60 </a:t>
                      </a:r>
                      <a:r>
                        <a:rPr lang="ar-SA" b="1" dirty="0" smtClean="0">
                          <a:solidFill>
                            <a:srgbClr val="FF0000"/>
                          </a:solidFill>
                        </a:rPr>
                        <a:t>ن</a:t>
                      </a:r>
                      <a:endParaRPr lang="ar-SA" b="1" dirty="0">
                        <a:solidFill>
                          <a:srgbClr val="FF0000"/>
                        </a:solidFill>
                      </a:endParaRPr>
                    </a:p>
                  </a:txBody>
                  <a:tcPr/>
                </a:tc>
              </a:tr>
            </a:tbl>
          </a:graphicData>
        </a:graphic>
      </p:graphicFrame>
      <p:graphicFrame>
        <p:nvGraphicFramePr>
          <p:cNvPr id="4" name="جدول 3"/>
          <p:cNvGraphicFramePr>
            <a:graphicFrameLocks noGrp="1"/>
          </p:cNvGraphicFramePr>
          <p:nvPr>
            <p:extLst>
              <p:ext uri="{D42A27DB-BD31-4B8C-83A1-F6EECF244321}">
                <p14:modId xmlns:p14="http://schemas.microsoft.com/office/powerpoint/2010/main" val="2447466615"/>
              </p:ext>
            </p:extLst>
          </p:nvPr>
        </p:nvGraphicFramePr>
        <p:xfrm>
          <a:off x="4879618" y="3911456"/>
          <a:ext cx="4060190" cy="741680"/>
        </p:xfrm>
        <a:graphic>
          <a:graphicData uri="http://schemas.openxmlformats.org/drawingml/2006/table">
            <a:tbl>
              <a:tblPr rtl="1" firstRow="1" bandRow="1">
                <a:tableStyleId>{21E4AEA4-8DFA-4A89-87EB-49C32662AFE0}</a:tableStyleId>
              </a:tblPr>
              <a:tblGrid>
                <a:gridCol w="1203582"/>
                <a:gridCol w="2856608"/>
              </a:tblGrid>
              <a:tr h="370840">
                <a:tc rowSpan="2">
                  <a:txBody>
                    <a:bodyPr/>
                    <a:lstStyle/>
                    <a:p>
                      <a:pPr algn="ctr" rtl="1"/>
                      <a:r>
                        <a:rPr lang="ar-SA" dirty="0" err="1" smtClean="0"/>
                        <a:t>فاي</a:t>
                      </a:r>
                      <a:r>
                        <a:rPr lang="ar-SA" dirty="0" smtClean="0"/>
                        <a:t> =</a:t>
                      </a:r>
                      <a:endParaRPr lang="ar-SA" dirty="0"/>
                    </a:p>
                  </a:txBody>
                  <a:tcPr anchor="ctr"/>
                </a:tc>
                <a:tc>
                  <a:txBody>
                    <a:bodyPr/>
                    <a:lstStyle/>
                    <a:p>
                      <a:pPr algn="ctr" rtl="1"/>
                      <a:r>
                        <a:rPr lang="ar-SA" dirty="0" smtClean="0"/>
                        <a:t>(27 × 20) – (9</a:t>
                      </a:r>
                      <a:r>
                        <a:rPr lang="ar-SA" baseline="0" dirty="0" smtClean="0"/>
                        <a:t> × 4)</a:t>
                      </a:r>
                      <a:r>
                        <a:rPr lang="ar-SA" dirty="0" smtClean="0"/>
                        <a:t> </a:t>
                      </a:r>
                      <a:endParaRPr lang="ar-SA" dirty="0"/>
                    </a:p>
                  </a:txBody>
                  <a:tcPr/>
                </a:tc>
              </a:tr>
              <a:tr h="370840">
                <a:tc vMerge="1">
                  <a:txBody>
                    <a:bodyPr/>
                    <a:lstStyle/>
                    <a:p>
                      <a:pPr rtl="1"/>
                      <a:endParaRPr lang="ar-SA" dirty="0"/>
                    </a:p>
                  </a:txBody>
                  <a:tcPr/>
                </a:tc>
                <a:tc>
                  <a:txBody>
                    <a:bodyPr/>
                    <a:lstStyle/>
                    <a:p>
                      <a:pPr algn="ctr" rtl="1"/>
                      <a:endParaRPr lang="ar-SA" dirty="0"/>
                    </a:p>
                  </a:txBody>
                  <a:tcPr/>
                </a:tc>
              </a:tr>
            </a:tbl>
          </a:graphicData>
        </a:graphic>
      </p:graphicFrame>
      <p:grpSp>
        <p:nvGrpSpPr>
          <p:cNvPr id="15" name="مجموعة 14"/>
          <p:cNvGrpSpPr/>
          <p:nvPr/>
        </p:nvGrpSpPr>
        <p:grpSpPr>
          <a:xfrm>
            <a:off x="5292080" y="4374396"/>
            <a:ext cx="2304256" cy="278740"/>
            <a:chOff x="5292080" y="4374396"/>
            <a:chExt cx="2304256" cy="278740"/>
          </a:xfrm>
        </p:grpSpPr>
        <p:cxnSp>
          <p:nvCxnSpPr>
            <p:cNvPr id="7" name="رابط مستقيم 6"/>
            <p:cNvCxnSpPr/>
            <p:nvPr/>
          </p:nvCxnSpPr>
          <p:spPr>
            <a:xfrm flipH="1">
              <a:off x="7452320" y="4374396"/>
              <a:ext cx="144016" cy="27874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flipV="1">
              <a:off x="7452320" y="4374396"/>
              <a:ext cx="0" cy="27874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flipH="1">
              <a:off x="5292080" y="4374396"/>
              <a:ext cx="216024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3" name="مستطيل 12"/>
          <p:cNvSpPr/>
          <p:nvPr/>
        </p:nvSpPr>
        <p:spPr>
          <a:xfrm>
            <a:off x="5304103" y="4355812"/>
            <a:ext cx="2076209" cy="369332"/>
          </a:xfrm>
          <a:prstGeom prst="rect">
            <a:avLst/>
          </a:prstGeom>
        </p:spPr>
        <p:txBody>
          <a:bodyPr wrap="none">
            <a:spAutoFit/>
          </a:bodyPr>
          <a:lstStyle/>
          <a:p>
            <a:r>
              <a:rPr lang="ar-SA" dirty="0" smtClean="0"/>
              <a:t>31 × 29 × 36 × 24 </a:t>
            </a:r>
            <a:endParaRPr lang="ar-SA" dirty="0"/>
          </a:p>
        </p:txBody>
      </p:sp>
      <p:graphicFrame>
        <p:nvGraphicFramePr>
          <p:cNvPr id="19" name="جدول 18"/>
          <p:cNvGraphicFramePr>
            <a:graphicFrameLocks noGrp="1"/>
          </p:cNvGraphicFramePr>
          <p:nvPr>
            <p:extLst>
              <p:ext uri="{D42A27DB-BD31-4B8C-83A1-F6EECF244321}">
                <p14:modId xmlns:p14="http://schemas.microsoft.com/office/powerpoint/2010/main" val="4227148974"/>
              </p:ext>
            </p:extLst>
          </p:nvPr>
        </p:nvGraphicFramePr>
        <p:xfrm>
          <a:off x="4904298" y="4847560"/>
          <a:ext cx="4060190" cy="741680"/>
        </p:xfrm>
        <a:graphic>
          <a:graphicData uri="http://schemas.openxmlformats.org/drawingml/2006/table">
            <a:tbl>
              <a:tblPr rtl="1" firstRow="1" bandRow="1">
                <a:tableStyleId>{21E4AEA4-8DFA-4A89-87EB-49C32662AFE0}</a:tableStyleId>
              </a:tblPr>
              <a:tblGrid>
                <a:gridCol w="4060190"/>
              </a:tblGrid>
              <a:tr h="741680">
                <a:tc>
                  <a:txBody>
                    <a:bodyPr/>
                    <a:lstStyle/>
                    <a:p>
                      <a:pPr algn="ctr" rtl="1"/>
                      <a:r>
                        <a:rPr lang="ar-SA" dirty="0" err="1" smtClean="0"/>
                        <a:t>فاي</a:t>
                      </a:r>
                      <a:r>
                        <a:rPr lang="ar-SA" dirty="0" smtClean="0"/>
                        <a:t> = 57</a:t>
                      </a:r>
                      <a:r>
                        <a:rPr lang="en-US" dirty="0" smtClean="0"/>
                        <a:t>,</a:t>
                      </a:r>
                      <a:r>
                        <a:rPr lang="ar-SA" dirty="0" smtClean="0"/>
                        <a:t>0         مربع </a:t>
                      </a:r>
                      <a:r>
                        <a:rPr lang="ar-SA" dirty="0" err="1" smtClean="0"/>
                        <a:t>فاي</a:t>
                      </a:r>
                      <a:r>
                        <a:rPr lang="ar-SA" dirty="0" smtClean="0"/>
                        <a:t> = 33</a:t>
                      </a:r>
                      <a:r>
                        <a:rPr lang="en-US" dirty="0" smtClean="0"/>
                        <a:t>,</a:t>
                      </a:r>
                      <a:r>
                        <a:rPr lang="ar-SA" dirty="0" smtClean="0"/>
                        <a:t>0</a:t>
                      </a:r>
                      <a:endParaRPr lang="ar-SA" dirty="0"/>
                    </a:p>
                  </a:txBody>
                  <a:tcPr anchor="ctr"/>
                </a:tc>
              </a:tr>
            </a:tbl>
          </a:graphicData>
        </a:graphic>
      </p:graphicFrame>
      <p:sp>
        <p:nvSpPr>
          <p:cNvPr id="16" name="مستطيل 15"/>
          <p:cNvSpPr/>
          <p:nvPr/>
        </p:nvSpPr>
        <p:spPr>
          <a:xfrm>
            <a:off x="2483768" y="4438853"/>
            <a:ext cx="1729961" cy="64633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ar-SA" dirty="0">
                <a:solidFill>
                  <a:schemeClr val="dk1"/>
                </a:solidFill>
              </a:rPr>
              <a:t>كا</a:t>
            </a:r>
            <a:r>
              <a:rPr lang="ar-SA" baseline="30000" dirty="0">
                <a:solidFill>
                  <a:schemeClr val="dk1"/>
                </a:solidFill>
              </a:rPr>
              <a:t>2</a:t>
            </a:r>
            <a:r>
              <a:rPr lang="ar-SA" dirty="0">
                <a:solidFill>
                  <a:schemeClr val="dk1"/>
                </a:solidFill>
              </a:rPr>
              <a:t> </a:t>
            </a:r>
            <a:r>
              <a:rPr lang="ar-SA" dirty="0" smtClean="0">
                <a:solidFill>
                  <a:schemeClr val="dk1"/>
                </a:solidFill>
              </a:rPr>
              <a:t> =  33</a:t>
            </a:r>
            <a:r>
              <a:rPr lang="en-US" dirty="0" smtClean="0">
                <a:solidFill>
                  <a:schemeClr val="dk1"/>
                </a:solidFill>
              </a:rPr>
              <a:t>,</a:t>
            </a:r>
            <a:r>
              <a:rPr lang="ar-SA" dirty="0" smtClean="0">
                <a:solidFill>
                  <a:schemeClr val="dk1"/>
                </a:solidFill>
              </a:rPr>
              <a:t>0 × 60</a:t>
            </a:r>
          </a:p>
          <a:p>
            <a:r>
              <a:rPr lang="ar-SA" dirty="0">
                <a:solidFill>
                  <a:schemeClr val="dk1"/>
                </a:solidFill>
              </a:rPr>
              <a:t> </a:t>
            </a:r>
            <a:r>
              <a:rPr lang="ar-SA" dirty="0" smtClean="0">
                <a:solidFill>
                  <a:schemeClr val="dk1"/>
                </a:solidFill>
              </a:rPr>
              <a:t>     = 62</a:t>
            </a:r>
            <a:r>
              <a:rPr lang="en-US" dirty="0" smtClean="0">
                <a:solidFill>
                  <a:schemeClr val="dk1"/>
                </a:solidFill>
              </a:rPr>
              <a:t>,</a:t>
            </a:r>
            <a:r>
              <a:rPr lang="ar-SA" dirty="0" smtClean="0">
                <a:solidFill>
                  <a:schemeClr val="dk1"/>
                </a:solidFill>
              </a:rPr>
              <a:t>19</a:t>
            </a:r>
            <a:endParaRPr lang="ar-SA" dirty="0"/>
          </a:p>
        </p:txBody>
      </p:sp>
      <p:sp>
        <p:nvSpPr>
          <p:cNvPr id="21" name="مستطيل 20"/>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56326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55576" y="1844824"/>
            <a:ext cx="7920880" cy="646331"/>
          </a:xfrm>
          <a:prstGeom prst="rect">
            <a:avLst/>
          </a:prstGeom>
          <a:noFill/>
        </p:spPr>
        <p:txBody>
          <a:bodyPr wrap="square" rtlCol="1">
            <a:spAutoFit/>
          </a:bodyPr>
          <a:lstStyle/>
          <a:p>
            <a:pPr algn="ctr"/>
            <a:r>
              <a:rPr lang="ar-SA" sz="3600" dirty="0" smtClean="0">
                <a:solidFill>
                  <a:srgbClr val="FF0000"/>
                </a:solidFill>
              </a:rPr>
              <a:t>مع أمنياتي لكم بالتوفيق والنجاح</a:t>
            </a:r>
            <a:endParaRPr lang="ar-SA" sz="3600" dirty="0">
              <a:solidFill>
                <a:srgbClr val="FF0000"/>
              </a:solidFill>
            </a:endParaRPr>
          </a:p>
        </p:txBody>
      </p:sp>
      <p:pic>
        <p:nvPicPr>
          <p:cNvPr id="3" name="Picture 2" descr="http://upload.illaftrain.co.uk/uploads/images/mmyrvw.jpg"/>
          <p:cNvPicPr>
            <a:picLocks noChangeAspect="1" noChangeArrowheads="1"/>
          </p:cNvPicPr>
          <p:nvPr/>
        </p:nvPicPr>
        <p:blipFill>
          <a:blip r:embed="rId2" cstate="print"/>
          <a:srcRect/>
          <a:stretch>
            <a:fillRect/>
          </a:stretch>
        </p:blipFill>
        <p:spPr bwMode="auto">
          <a:xfrm>
            <a:off x="0" y="2508286"/>
            <a:ext cx="2936938" cy="2792922"/>
          </a:xfrm>
          <a:prstGeom prst="rect">
            <a:avLst/>
          </a:prstGeom>
          <a:noFill/>
        </p:spPr>
      </p:pic>
      <p:sp>
        <p:nvSpPr>
          <p:cNvPr id="4" name="مستطيل 3"/>
          <p:cNvSpPr/>
          <p:nvPr/>
        </p:nvSpPr>
        <p:spPr>
          <a:xfrm>
            <a:off x="0" y="5949280"/>
            <a:ext cx="9144000" cy="90872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75398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755</Words>
  <Application>Microsoft Office PowerPoint</Application>
  <PresentationFormat>عرض على الشاشة (3:4)‏</PresentationFormat>
  <Paragraphs>135</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ACS</dc:creator>
  <cp:lastModifiedBy>ACS</cp:lastModifiedBy>
  <cp:revision>24</cp:revision>
  <dcterms:created xsi:type="dcterms:W3CDTF">2014-03-05T07:19:01Z</dcterms:created>
  <dcterms:modified xsi:type="dcterms:W3CDTF">2014-03-05T18:10:27Z</dcterms:modified>
</cp:coreProperties>
</file>