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9"/>
  </p:notesMasterIdLst>
  <p:sldIdLst>
    <p:sldId id="256" r:id="rId2"/>
    <p:sldId id="292" r:id="rId3"/>
    <p:sldId id="308" r:id="rId4"/>
    <p:sldId id="309" r:id="rId5"/>
    <p:sldId id="320" r:id="rId6"/>
    <p:sldId id="311" r:id="rId7"/>
    <p:sldId id="312" r:id="rId8"/>
    <p:sldId id="313" r:id="rId9"/>
    <p:sldId id="314" r:id="rId10"/>
    <p:sldId id="315" r:id="rId11"/>
    <p:sldId id="310" r:id="rId12"/>
    <p:sldId id="316" r:id="rId13"/>
    <p:sldId id="317" r:id="rId14"/>
    <p:sldId id="318" r:id="rId15"/>
    <p:sldId id="319" r:id="rId16"/>
    <p:sldId id="321" r:id="rId17"/>
    <p:sldId id="266" r:id="rId18"/>
  </p:sldIdLst>
  <p:sldSz cx="9906000" cy="6858000" type="A4"/>
  <p:notesSz cx="6858000" cy="9144000"/>
  <p:defaultTextStyle>
    <a:defPPr>
      <a:defRPr lang="en-US"/>
    </a:defPPr>
    <a:lvl1pPr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312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313B4A"/>
    <a:srgbClr val="43A79C"/>
    <a:srgbClr val="EDBD1F"/>
    <a:srgbClr val="F04316"/>
    <a:srgbClr val="81AA52"/>
    <a:srgbClr val="0E478A"/>
    <a:srgbClr val="ECA02F"/>
    <a:srgbClr val="D52D26"/>
    <a:srgbClr val="013E36"/>
    <a:srgbClr val="D9791B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4" autoAdjust="0"/>
  </p:normalViewPr>
  <p:slideViewPr>
    <p:cSldViewPr>
      <p:cViewPr varScale="1">
        <p:scale>
          <a:sx n="73" d="100"/>
          <a:sy n="73" d="100"/>
        </p:scale>
        <p:origin x="-1146" y="-102"/>
      </p:cViewPr>
      <p:guideLst>
        <p:guide orient="horz" pos="2160"/>
        <p:guide pos="312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4AB5CE1D-9A7D-4D00-832B-AB80E83F9F84}" type="datetimeFigureOut">
              <a:rPr lang="en-US"/>
              <a:pPr>
                <a:defRPr/>
              </a:pPr>
              <a:t>3/19/2014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52500" y="685800"/>
            <a:ext cx="4953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dirty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rtl="0">
              <a:defRPr sz="1200"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fld id="{CC3E2321-BEA1-483A-B63E-43351015782E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664247202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C3E2321-BEA1-483A-B63E-43351015782E}" type="slidenum">
              <a:rPr lang="ar-SA" smtClean="0"/>
              <a:pPr>
                <a:defRPr/>
              </a:pPr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414227694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C3E2321-BEA1-483A-B63E-43351015782E}" type="slidenum">
              <a:rPr lang="ar-SA" smtClean="0"/>
              <a:pPr>
                <a:defRPr/>
              </a:pPr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40565557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4" name="Rectangle 9"/>
          <p:cNvSpPr/>
          <p:nvPr/>
        </p:nvSpPr>
        <p:spPr>
          <a:xfrm>
            <a:off x="0" y="2133600"/>
            <a:ext cx="742950" cy="1447800"/>
          </a:xfrm>
          <a:prstGeom prst="rect">
            <a:avLst/>
          </a:prstGeom>
          <a:solidFill>
            <a:srgbClr val="F0431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" name="Rectangle 11"/>
          <p:cNvSpPr/>
          <p:nvPr/>
        </p:nvSpPr>
        <p:spPr>
          <a:xfrm>
            <a:off x="9163050" y="2133600"/>
            <a:ext cx="742950" cy="1447800"/>
          </a:xfrm>
          <a:prstGeom prst="rect">
            <a:avLst/>
          </a:prstGeom>
          <a:solidFill>
            <a:srgbClr val="F0431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2130426"/>
            <a:ext cx="8420100" cy="1470025"/>
          </a:xfrm>
        </p:spPr>
        <p:txBody>
          <a:bodyPr/>
          <a:lstStyle>
            <a:lvl1pPr algn="ctr">
              <a:defRPr>
                <a:solidFill>
                  <a:srgbClr val="43A79C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rgbClr val="313B4A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/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solidFill>
            <a:srgbClr val="43A79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cxnSp>
        <p:nvCxnSpPr>
          <p:cNvPr id="5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rgbClr val="EDBD1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 baseline="0">
                <a:solidFill>
                  <a:srgbClr val="43A79C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algn="r">
              <a:buFont typeface="Arial" pitchFamily="34" charset="0"/>
              <a:buNone/>
              <a:defRPr>
                <a:solidFill>
                  <a:srgbClr val="313B4A"/>
                </a:solidFill>
              </a:defRPr>
            </a:lvl1pPr>
            <a:lvl2pPr algn="r">
              <a:buFont typeface="Arial" pitchFamily="34" charset="0"/>
              <a:buNone/>
              <a:defRPr>
                <a:solidFill>
                  <a:srgbClr val="313B4A"/>
                </a:solidFill>
              </a:defRPr>
            </a:lvl2pPr>
            <a:lvl3pPr algn="r">
              <a:buFont typeface="Arial" pitchFamily="34" charset="0"/>
              <a:buNone/>
              <a:defRPr>
                <a:solidFill>
                  <a:srgbClr val="313B4A"/>
                </a:solidFill>
              </a:defRPr>
            </a:lvl3pPr>
            <a:lvl4pPr algn="r">
              <a:buFont typeface="Arial" pitchFamily="34" charset="0"/>
              <a:buNone/>
              <a:defRPr>
                <a:solidFill>
                  <a:srgbClr val="313B4A"/>
                </a:solidFill>
              </a:defRPr>
            </a:lvl4pPr>
            <a:lvl5pPr algn="r">
              <a:buFont typeface="Arial" pitchFamily="34" charset="0"/>
              <a:buNone/>
              <a:defRPr>
                <a:solidFill>
                  <a:srgbClr val="313B4A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EG" dirty="0" smtClean="0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/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2506" y="4406901"/>
            <a:ext cx="8420100" cy="1362075"/>
          </a:xfrm>
        </p:spPr>
        <p:txBody>
          <a:bodyPr anchor="t"/>
          <a:lstStyle>
            <a:lvl1pPr algn="l">
              <a:defRPr sz="4000" b="1" cap="all">
                <a:solidFill>
                  <a:srgbClr val="313B4A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/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solidFill>
            <a:srgbClr val="43A79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cxnSp>
        <p:nvCxnSpPr>
          <p:cNvPr id="6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rgbClr val="EDBD1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>
                <a:solidFill>
                  <a:srgbClr val="43A79C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sz="half" idx="13"/>
          </p:nvPr>
        </p:nvSpPr>
        <p:spPr>
          <a:xfrm>
            <a:off x="5025242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>
                <a:solidFill>
                  <a:srgbClr val="313B4A"/>
                </a:solidFill>
              </a:defRPr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/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32111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32111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27600" y="6356350"/>
            <a:ext cx="482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B8EA862-7DD5-4A06-BDE1-DB7EC5FAA60C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Rectangle 3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/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/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72971" y="273051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" y="1435101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CD0D710-FEE9-4DD8-AEED-EBF044EACABA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US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CD681FE-95EB-43BB-90BC-9DFA564FD6CC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4E2D931-4EC8-4CD2-97D6-9D3F541B751A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780337" y="274639"/>
            <a:ext cx="2414588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6575" y="274639"/>
            <a:ext cx="7078663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FE1D026-1D84-4E55-B04D-2B54F501D563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9" name="Title Placeholder 1"/>
          <p:cNvSpPr>
            <a:spLocks noGrp="1"/>
          </p:cNvSpPr>
          <p:nvPr>
            <p:ph type="title"/>
          </p:nvPr>
        </p:nvSpPr>
        <p:spPr bwMode="auto">
          <a:xfrm>
            <a:off x="495300" y="274638"/>
            <a:ext cx="8915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العنوان الرئيسي</a:t>
            </a:r>
            <a:endParaRPr lang="en-US" smtClean="0"/>
          </a:p>
        </p:txBody>
      </p:sp>
      <p:sp>
        <p:nvSpPr>
          <p:cNvPr id="1030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ar-EG" dirty="0" smtClean="0"/>
              <a:t>المحتوى المستوى الأول</a:t>
            </a:r>
            <a:endParaRPr lang="en-US" dirty="0" smtClean="0"/>
          </a:p>
          <a:p>
            <a:pPr lvl="1"/>
            <a:r>
              <a:rPr lang="ar-EG" dirty="0" smtClean="0"/>
              <a:t>المحتوى المستوى الثاني</a:t>
            </a:r>
            <a:endParaRPr lang="en-US" dirty="0" smtClean="0"/>
          </a:p>
          <a:p>
            <a:pPr lvl="2"/>
            <a:r>
              <a:rPr lang="ar-EG" dirty="0" smtClean="0"/>
              <a:t>المحتوى المستوى الثالث</a:t>
            </a:r>
            <a:endParaRPr lang="en-US" dirty="0" smtClean="0"/>
          </a:p>
          <a:p>
            <a:pPr lvl="3"/>
            <a:r>
              <a:rPr lang="ar-EG" dirty="0" smtClean="0"/>
              <a:t>المحتوى المستوى الرابع</a:t>
            </a:r>
            <a:endParaRPr lang="en-US" dirty="0" smtClean="0"/>
          </a:p>
          <a:p>
            <a:pPr lvl="4"/>
            <a:r>
              <a:rPr lang="ar-EG" dirty="0" smtClean="0"/>
              <a:t>المحتوى المستوى الخامس</a:t>
            </a:r>
            <a:endParaRPr lang="en-US" dirty="0" smtClean="0"/>
          </a:p>
        </p:txBody>
      </p:sp>
      <p:sp>
        <p:nvSpPr>
          <p:cNvPr id="10" name="Rectangle 9"/>
          <p:cNvSpPr/>
          <p:nvPr userDrawn="1"/>
        </p:nvSpPr>
        <p:spPr>
          <a:xfrm>
            <a:off x="0" y="6324600"/>
            <a:ext cx="9906000" cy="533400"/>
          </a:xfrm>
          <a:prstGeom prst="rect">
            <a:avLst/>
          </a:prstGeom>
          <a:solidFill>
            <a:srgbClr val="F0431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12" name="Group 7"/>
          <p:cNvGrpSpPr>
            <a:grpSpLocks/>
          </p:cNvGrpSpPr>
          <p:nvPr userDrawn="1"/>
        </p:nvGrpSpPr>
        <p:grpSpPr bwMode="auto">
          <a:xfrm>
            <a:off x="8610600" y="5791200"/>
            <a:ext cx="941388" cy="914400"/>
            <a:chOff x="5210750" y="1066800"/>
            <a:chExt cx="2976900" cy="3130677"/>
          </a:xfrm>
        </p:grpSpPr>
        <p:sp>
          <p:nvSpPr>
            <p:cNvPr id="13" name="Oval 12"/>
            <p:cNvSpPr/>
            <p:nvPr/>
          </p:nvSpPr>
          <p:spPr>
            <a:xfrm>
              <a:off x="5321191" y="1142893"/>
              <a:ext cx="2766057" cy="297305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pic>
          <p:nvPicPr>
            <p:cNvPr id="14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1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5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6376988"/>
            <a:ext cx="5715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rtl="0">
              <a:defRPr sz="1200">
                <a:solidFill>
                  <a:schemeClr val="bg1"/>
                </a:solidFill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6" name="Rectangle 15"/>
          <p:cNvSpPr/>
          <p:nvPr userDrawn="1"/>
        </p:nvSpPr>
        <p:spPr>
          <a:xfrm>
            <a:off x="6781800" y="6519446"/>
            <a:ext cx="192892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King Faisal University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17" name="Rectangle 16"/>
          <p:cNvSpPr/>
          <p:nvPr userDrawn="1"/>
        </p:nvSpPr>
        <p:spPr>
          <a:xfrm>
            <a:off x="7050442" y="6290846"/>
            <a:ext cx="14077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جامعة الملك فيصل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pic>
        <p:nvPicPr>
          <p:cNvPr id="18" name="Picture 17"/>
          <p:cNvPicPr>
            <a:picLocks noChangeAspect="1"/>
          </p:cNvPicPr>
          <p:nvPr userDrawn="1"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35304" y="5964270"/>
            <a:ext cx="838200" cy="712470"/>
          </a:xfrm>
          <a:prstGeom prst="rect">
            <a:avLst/>
          </a:prstGeom>
        </p:spPr>
      </p:pic>
      <p:sp>
        <p:nvSpPr>
          <p:cNvPr id="19" name="Rectangle 18"/>
          <p:cNvSpPr/>
          <p:nvPr userDrawn="1"/>
        </p:nvSpPr>
        <p:spPr>
          <a:xfrm>
            <a:off x="914400" y="6581001"/>
            <a:ext cx="3116046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 smtClean="0">
                <a:solidFill>
                  <a:schemeClr val="bg1"/>
                </a:solidFill>
                <a:latin typeface="+mn-lt"/>
                <a:cs typeface="+mn-cs"/>
              </a:rPr>
              <a:t>Deanship of E-Learning and Distance Education</a:t>
            </a:r>
            <a:endParaRPr lang="en-US" sz="12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20" name="Rectangle 19"/>
          <p:cNvSpPr/>
          <p:nvPr userDrawn="1"/>
        </p:nvSpPr>
        <p:spPr>
          <a:xfrm>
            <a:off x="1183042" y="6290846"/>
            <a:ext cx="27959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عمادة التعلم</a:t>
            </a:r>
            <a:r>
              <a:rPr lang="ar-SA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 الإلكتروني والتعليم عن بعد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72" r:id="rId1"/>
    <p:sldLayoutId id="2147483773" r:id="rId2"/>
    <p:sldLayoutId id="2147483764" r:id="rId3"/>
    <p:sldLayoutId id="2147483774" r:id="rId4"/>
    <p:sldLayoutId id="2147483765" r:id="rId5"/>
    <p:sldLayoutId id="2147483766" r:id="rId6"/>
    <p:sldLayoutId id="2147483767" r:id="rId7"/>
    <p:sldLayoutId id="2147483768" r:id="rId8"/>
    <p:sldLayoutId id="2147483769" r:id="rId9"/>
    <p:sldLayoutId id="2147483770" r:id="rId10"/>
    <p:sldLayoutId id="2147483771" r:id="rId11"/>
  </p:sldLayoutIdLst>
  <p:timing>
    <p:tnLst>
      <p:par>
        <p:cTn id="1" dur="indefinite" restart="never" nodeType="tmRoot"/>
      </p:par>
    </p:tnLst>
  </p:timing>
  <p:hf hdr="0" ftr="0" dt="0"/>
  <p:txStyles>
    <p:titleStyle>
      <a:lvl1pPr algn="r" rtl="0" eaLnBrk="1" fontAlgn="base" hangingPunct="1">
        <a:spcBef>
          <a:spcPct val="0"/>
        </a:spcBef>
        <a:spcAft>
          <a:spcPct val="0"/>
        </a:spcAft>
        <a:defRPr sz="4400" kern="1200">
          <a:solidFill>
            <a:srgbClr val="43A79C"/>
          </a:solidFill>
          <a:latin typeface="+mj-lt"/>
          <a:ea typeface="+mj-ea"/>
          <a:cs typeface="Arial" charset="0"/>
        </a:defRPr>
      </a:lvl1pPr>
      <a:lvl2pPr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2pPr>
      <a:lvl3pPr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3pPr>
      <a:lvl4pPr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4pPr>
      <a:lvl5pPr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5pPr>
      <a:lvl6pPr marL="457200"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6pPr>
      <a:lvl7pPr marL="914400"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7pPr>
      <a:lvl8pPr marL="1371600"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8pPr>
      <a:lvl9pPr marL="1828800"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9pPr>
    </p:titleStyle>
    <p:bodyStyle>
      <a:lvl1pPr marL="342900" indent="-34290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rgbClr val="313B4A"/>
          </a:solidFill>
          <a:latin typeface="+mn-lt"/>
          <a:ea typeface="+mn-ea"/>
          <a:cs typeface="Arial" charset="0"/>
        </a:defRPr>
      </a:lvl1pPr>
      <a:lvl2pPr marL="742950" indent="-28575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rgbClr val="313B4A"/>
          </a:solidFill>
          <a:latin typeface="+mn-lt"/>
          <a:ea typeface="+mn-ea"/>
          <a:cs typeface="Arial" charset="0"/>
        </a:defRPr>
      </a:lvl2pPr>
      <a:lvl3pPr marL="1143000" indent="-22860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rgbClr val="313B4A"/>
          </a:solidFill>
          <a:latin typeface="+mn-lt"/>
          <a:ea typeface="+mn-ea"/>
          <a:cs typeface="Arial" charset="0"/>
        </a:defRPr>
      </a:lvl3pPr>
      <a:lvl4pPr marL="1600200" indent="-22860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rgbClr val="313B4A"/>
          </a:solidFill>
          <a:latin typeface="+mn-lt"/>
          <a:ea typeface="+mn-ea"/>
          <a:cs typeface="Arial" charset="0"/>
        </a:defRPr>
      </a:lvl4pPr>
      <a:lvl5pPr marL="2057400" indent="-22860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rgbClr val="313B4A"/>
          </a:solidFill>
          <a:latin typeface="+mn-lt"/>
          <a:ea typeface="+mn-ea"/>
          <a:cs typeface="Arial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/>
          </p:cNvSpPr>
          <p:nvPr>
            <p:ph type="ctrTitle"/>
          </p:nvPr>
        </p:nvSpPr>
        <p:spPr>
          <a:xfrm>
            <a:off x="742950" y="2130425"/>
            <a:ext cx="8420100" cy="1470025"/>
          </a:xfrm>
        </p:spPr>
        <p:txBody>
          <a:bodyPr/>
          <a:lstStyle/>
          <a:p>
            <a:pPr eaLnBrk="1" hangingPunct="1"/>
            <a:endParaRPr lang="ar-SA" smtClean="0">
              <a:solidFill>
                <a:srgbClr val="376092"/>
              </a:solidFill>
              <a:cs typeface="Arial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endParaRPr lang="en-US" dirty="0" smtClean="0">
              <a:cs typeface="+mn-cs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0" y="-228600"/>
            <a:ext cx="9906000" cy="3429000"/>
          </a:xfrm>
          <a:prstGeom prst="rect">
            <a:avLst/>
          </a:prstGeom>
          <a:solidFill>
            <a:srgbClr val="F0431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127" name="Subtitle 2"/>
          <p:cNvSpPr txBox="1">
            <a:spLocks/>
          </p:cNvSpPr>
          <p:nvPr/>
        </p:nvSpPr>
        <p:spPr bwMode="auto">
          <a:xfrm>
            <a:off x="5715000" y="4800600"/>
            <a:ext cx="408305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dirty="0" smtClean="0">
                <a:solidFill>
                  <a:srgbClr val="313B4A"/>
                </a:solidFill>
                <a:latin typeface="Calibri" pitchFamily="34" charset="0"/>
              </a:rPr>
              <a:t>جامعة الملك فيصل</a:t>
            </a: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dirty="0" smtClean="0">
                <a:solidFill>
                  <a:srgbClr val="313B4A"/>
                </a:solidFill>
                <a:latin typeface="Calibri" pitchFamily="34" charset="0"/>
              </a:rPr>
              <a:t>عمادة التعلم الإلكتروني والتعليم عن بعد</a:t>
            </a:r>
            <a:endParaRPr lang="en-US" sz="2400" b="1" dirty="0">
              <a:solidFill>
                <a:srgbClr val="313B4A"/>
              </a:solidFill>
              <a:latin typeface="Calibri" pitchFamily="34" charset="0"/>
            </a:endParaRP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dirty="0" smtClean="0">
                <a:solidFill>
                  <a:srgbClr val="313B4A"/>
                </a:solidFill>
                <a:latin typeface="Calibri" pitchFamily="34" charset="0"/>
              </a:rPr>
              <a:t>	</a:t>
            </a:r>
            <a:endParaRPr lang="en-US" sz="2400" dirty="0">
              <a:solidFill>
                <a:srgbClr val="313B4A"/>
              </a:solidFill>
              <a:latin typeface="Calibri" pitchFamily="34" charset="0"/>
            </a:endParaRPr>
          </a:p>
        </p:txBody>
      </p:sp>
      <p:grpSp>
        <p:nvGrpSpPr>
          <p:cNvPr id="5128" name="Group 7"/>
          <p:cNvGrpSpPr>
            <a:grpSpLocks/>
          </p:cNvGrpSpPr>
          <p:nvPr/>
        </p:nvGrpSpPr>
        <p:grpSpPr bwMode="auto">
          <a:xfrm>
            <a:off x="6494463" y="1981200"/>
            <a:ext cx="2600325" cy="2524125"/>
            <a:chOff x="5210750" y="1066800"/>
            <a:chExt cx="2976900" cy="3130677"/>
          </a:xfrm>
        </p:grpSpPr>
        <p:sp>
          <p:nvSpPr>
            <p:cNvPr id="9" name="Oval 8"/>
            <p:cNvSpPr/>
            <p:nvPr/>
          </p:nvSpPr>
          <p:spPr>
            <a:xfrm>
              <a:off x="5321611" y="1143591"/>
              <a:ext cx="2767900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pic>
          <p:nvPicPr>
            <p:cNvPr id="5133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1" name="Freeform 10"/>
          <p:cNvSpPr/>
          <p:nvPr/>
        </p:nvSpPr>
        <p:spPr>
          <a:xfrm>
            <a:off x="0" y="2667000"/>
            <a:ext cx="6091238" cy="1447800"/>
          </a:xfrm>
          <a:custGeom>
            <a:avLst/>
            <a:gdLst>
              <a:gd name="connsiteX0" fmla="*/ 0 w 6814457"/>
              <a:gd name="connsiteY0" fmla="*/ 723900 h 1447800"/>
              <a:gd name="connsiteX1" fmla="*/ 212026 w 6814457"/>
              <a:gd name="connsiteY1" fmla="*/ 212025 h 1447800"/>
              <a:gd name="connsiteX2" fmla="*/ 723901 w 6814457"/>
              <a:gd name="connsiteY2" fmla="*/ 0 h 1447800"/>
              <a:gd name="connsiteX3" fmla="*/ 6090557 w 6814457"/>
              <a:gd name="connsiteY3" fmla="*/ 0 h 1447800"/>
              <a:gd name="connsiteX4" fmla="*/ 6602432 w 6814457"/>
              <a:gd name="connsiteY4" fmla="*/ 212026 h 1447800"/>
              <a:gd name="connsiteX5" fmla="*/ 6814457 w 6814457"/>
              <a:gd name="connsiteY5" fmla="*/ 723901 h 1447800"/>
              <a:gd name="connsiteX6" fmla="*/ 6814457 w 6814457"/>
              <a:gd name="connsiteY6" fmla="*/ 723900 h 1447800"/>
              <a:gd name="connsiteX7" fmla="*/ 6602431 w 6814457"/>
              <a:gd name="connsiteY7" fmla="*/ 1235775 h 1447800"/>
              <a:gd name="connsiteX8" fmla="*/ 6090556 w 6814457"/>
              <a:gd name="connsiteY8" fmla="*/ 1447800 h 1447800"/>
              <a:gd name="connsiteX9" fmla="*/ 723900 w 6814457"/>
              <a:gd name="connsiteY9" fmla="*/ 1447800 h 1447800"/>
              <a:gd name="connsiteX10" fmla="*/ 212025 w 6814457"/>
              <a:gd name="connsiteY10" fmla="*/ 1235774 h 1447800"/>
              <a:gd name="connsiteX11" fmla="*/ 0 w 6814457"/>
              <a:gd name="connsiteY11" fmla="*/ 723899 h 1447800"/>
              <a:gd name="connsiteX12" fmla="*/ 0 w 6814457"/>
              <a:gd name="connsiteY12" fmla="*/ 723900 h 1447800"/>
              <a:gd name="connsiteX0" fmla="*/ 291192 w 7105649"/>
              <a:gd name="connsiteY0" fmla="*/ 723900 h 1447800"/>
              <a:gd name="connsiteX1" fmla="*/ 1015093 w 7105649"/>
              <a:gd name="connsiteY1" fmla="*/ 0 h 1447800"/>
              <a:gd name="connsiteX2" fmla="*/ 6381749 w 7105649"/>
              <a:gd name="connsiteY2" fmla="*/ 0 h 1447800"/>
              <a:gd name="connsiteX3" fmla="*/ 6893624 w 7105649"/>
              <a:gd name="connsiteY3" fmla="*/ 212026 h 1447800"/>
              <a:gd name="connsiteX4" fmla="*/ 7105649 w 7105649"/>
              <a:gd name="connsiteY4" fmla="*/ 723901 h 1447800"/>
              <a:gd name="connsiteX5" fmla="*/ 7105649 w 7105649"/>
              <a:gd name="connsiteY5" fmla="*/ 723900 h 1447800"/>
              <a:gd name="connsiteX6" fmla="*/ 6893623 w 7105649"/>
              <a:gd name="connsiteY6" fmla="*/ 1235775 h 1447800"/>
              <a:gd name="connsiteX7" fmla="*/ 6381748 w 7105649"/>
              <a:gd name="connsiteY7" fmla="*/ 1447800 h 1447800"/>
              <a:gd name="connsiteX8" fmla="*/ 1015092 w 7105649"/>
              <a:gd name="connsiteY8" fmla="*/ 1447800 h 1447800"/>
              <a:gd name="connsiteX9" fmla="*/ 503217 w 7105649"/>
              <a:gd name="connsiteY9" fmla="*/ 1235774 h 1447800"/>
              <a:gd name="connsiteX10" fmla="*/ 291192 w 7105649"/>
              <a:gd name="connsiteY10" fmla="*/ 723899 h 1447800"/>
              <a:gd name="connsiteX11" fmla="*/ 291192 w 7105649"/>
              <a:gd name="connsiteY11" fmla="*/ 723900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212025 w 6814457"/>
              <a:gd name="connsiteY9" fmla="*/ 1235774 h 1447800"/>
              <a:gd name="connsiteX10" fmla="*/ 0 w 6814457"/>
              <a:gd name="connsiteY10" fmla="*/ 723899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303465 w 6814457"/>
              <a:gd name="connsiteY9" fmla="*/ 1327214 h 1447800"/>
              <a:gd name="connsiteX0" fmla="*/ 420436 w 6510992"/>
              <a:gd name="connsiteY0" fmla="*/ 0 h 1447800"/>
              <a:gd name="connsiteX1" fmla="*/ 5787092 w 6510992"/>
              <a:gd name="connsiteY1" fmla="*/ 0 h 1447800"/>
              <a:gd name="connsiteX2" fmla="*/ 6298967 w 6510992"/>
              <a:gd name="connsiteY2" fmla="*/ 212026 h 1447800"/>
              <a:gd name="connsiteX3" fmla="*/ 6510992 w 6510992"/>
              <a:gd name="connsiteY3" fmla="*/ 723901 h 1447800"/>
              <a:gd name="connsiteX4" fmla="*/ 6510992 w 6510992"/>
              <a:gd name="connsiteY4" fmla="*/ 723900 h 1447800"/>
              <a:gd name="connsiteX5" fmla="*/ 6298966 w 6510992"/>
              <a:gd name="connsiteY5" fmla="*/ 1235775 h 1447800"/>
              <a:gd name="connsiteX6" fmla="*/ 5787091 w 6510992"/>
              <a:gd name="connsiteY6" fmla="*/ 1447800 h 1447800"/>
              <a:gd name="connsiteX7" fmla="*/ 420435 w 6510992"/>
              <a:gd name="connsiteY7" fmla="*/ 1447800 h 1447800"/>
              <a:gd name="connsiteX8" fmla="*/ 0 w 6510992"/>
              <a:gd name="connsiteY8" fmla="*/ 1327214 h 1447800"/>
              <a:gd name="connsiteX0" fmla="*/ 1 w 6090557"/>
              <a:gd name="connsiteY0" fmla="*/ 0 h 1447800"/>
              <a:gd name="connsiteX1" fmla="*/ 5366657 w 6090557"/>
              <a:gd name="connsiteY1" fmla="*/ 0 h 1447800"/>
              <a:gd name="connsiteX2" fmla="*/ 5878532 w 6090557"/>
              <a:gd name="connsiteY2" fmla="*/ 212026 h 1447800"/>
              <a:gd name="connsiteX3" fmla="*/ 6090557 w 6090557"/>
              <a:gd name="connsiteY3" fmla="*/ 723901 h 1447800"/>
              <a:gd name="connsiteX4" fmla="*/ 6090557 w 6090557"/>
              <a:gd name="connsiteY4" fmla="*/ 723900 h 1447800"/>
              <a:gd name="connsiteX5" fmla="*/ 5878531 w 6090557"/>
              <a:gd name="connsiteY5" fmla="*/ 1235775 h 1447800"/>
              <a:gd name="connsiteX6" fmla="*/ 5366656 w 6090557"/>
              <a:gd name="connsiteY6" fmla="*/ 1447800 h 1447800"/>
              <a:gd name="connsiteX7" fmla="*/ 0 w 6090557"/>
              <a:gd name="connsiteY7" fmla="*/ 1447800 h 1447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90557" h="1447800">
                <a:moveTo>
                  <a:pt x="1" y="0"/>
                </a:moveTo>
                <a:lnTo>
                  <a:pt x="5366657" y="0"/>
                </a:lnTo>
                <a:cubicBezTo>
                  <a:pt x="5558647" y="0"/>
                  <a:pt x="5742774" y="76268"/>
                  <a:pt x="5878532" y="212026"/>
                </a:cubicBezTo>
                <a:cubicBezTo>
                  <a:pt x="6014289" y="347784"/>
                  <a:pt x="6090557" y="531911"/>
                  <a:pt x="6090557" y="723901"/>
                </a:cubicBezTo>
                <a:lnTo>
                  <a:pt x="6090557" y="723900"/>
                </a:lnTo>
                <a:cubicBezTo>
                  <a:pt x="6090557" y="915890"/>
                  <a:pt x="6014289" y="1100017"/>
                  <a:pt x="5878531" y="1235775"/>
                </a:cubicBezTo>
                <a:cubicBezTo>
                  <a:pt x="5742773" y="1371533"/>
                  <a:pt x="5558646" y="1447800"/>
                  <a:pt x="5366656" y="1447800"/>
                </a:cubicBezTo>
                <a:lnTo>
                  <a:pt x="0" y="1447800"/>
                </a:lnTo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130" name="Title 1"/>
          <p:cNvSpPr txBox="1">
            <a:spLocks/>
          </p:cNvSpPr>
          <p:nvPr/>
        </p:nvSpPr>
        <p:spPr bwMode="auto">
          <a:xfrm>
            <a:off x="381000" y="2971800"/>
            <a:ext cx="5099050" cy="2590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ar-EG" sz="3700" b="1" dirty="0">
                <a:solidFill>
                  <a:srgbClr val="43A79C"/>
                </a:solidFill>
                <a:latin typeface="AYM Wadiy S_U normal."/>
                <a:cs typeface="Times New Roman" pitchFamily="18" charset="0"/>
              </a:rPr>
              <a:t>اسم </a:t>
            </a:r>
            <a:r>
              <a:rPr lang="ar-EG" sz="3700" b="1" dirty="0" smtClean="0">
                <a:solidFill>
                  <a:srgbClr val="43A79C"/>
                </a:solidFill>
                <a:latin typeface="AYM Wadiy S_U normal."/>
                <a:cs typeface="Times New Roman" pitchFamily="18" charset="0"/>
              </a:rPr>
              <a:t>المقرر</a:t>
            </a:r>
            <a:endParaRPr lang="ar-SA" sz="2800" b="1" dirty="0" smtClean="0">
              <a:solidFill>
                <a:srgbClr val="313B4A"/>
              </a:solidFill>
              <a:latin typeface="Calibri" pitchFamily="34" charset="0"/>
              <a:cs typeface="Times New Roman" pitchFamily="18" charset="0"/>
            </a:endParaRPr>
          </a:p>
          <a:p>
            <a:pPr algn="ctr" rtl="0"/>
            <a:r>
              <a:rPr lang="ar-SA" sz="2800" b="1" dirty="0" smtClean="0">
                <a:solidFill>
                  <a:srgbClr val="313B4A"/>
                </a:solidFill>
                <a:latin typeface="Calibri" pitchFamily="34" charset="0"/>
                <a:cs typeface="Times New Roman" pitchFamily="18" charset="0"/>
              </a:rPr>
              <a:t>المشكلات الاجتماعية</a:t>
            </a:r>
            <a:endParaRPr lang="en-US" sz="2800" b="1" dirty="0" smtClean="0">
              <a:solidFill>
                <a:srgbClr val="313B4A"/>
              </a:solidFill>
              <a:latin typeface="Calibri" pitchFamily="34" charset="0"/>
              <a:cs typeface="Times New Roman" pitchFamily="18" charset="0"/>
            </a:endParaRPr>
          </a:p>
          <a:p>
            <a:pPr algn="ctr"/>
            <a:r>
              <a:rPr lang="ar-SA" sz="3700" b="1" dirty="0">
                <a:solidFill>
                  <a:srgbClr val="43A79C"/>
                </a:solidFill>
                <a:latin typeface="AYM Wadiy S_U normal."/>
                <a:cs typeface="Times New Roman" pitchFamily="18" charset="0"/>
              </a:rPr>
              <a:t>استاذ المقرر</a:t>
            </a:r>
          </a:p>
          <a:p>
            <a:pPr algn="ctr"/>
            <a:r>
              <a:rPr lang="ar-SA" sz="2800" b="1" dirty="0" smtClean="0">
                <a:solidFill>
                  <a:srgbClr val="313B4A"/>
                </a:solidFill>
                <a:latin typeface="Calibri" pitchFamily="34" charset="0"/>
                <a:cs typeface="Times New Roman" pitchFamily="18" charset="0"/>
              </a:rPr>
              <a:t>د/ حسام صالح</a:t>
            </a:r>
            <a:endParaRPr lang="en-US" sz="2800" b="1" dirty="0">
              <a:solidFill>
                <a:srgbClr val="313B4A"/>
              </a:solidFill>
              <a:latin typeface="Calibri" pitchFamily="34" charset="0"/>
            </a:endParaRPr>
          </a:p>
        </p:txBody>
      </p:sp>
      <p:sp>
        <p:nvSpPr>
          <p:cNvPr id="5131" name="Slide Number Placeholder 10"/>
          <p:cNvSpPr txBox="1">
            <a:spLocks/>
          </p:cNvSpPr>
          <p:nvPr/>
        </p:nvSpPr>
        <p:spPr bwMode="auto">
          <a:xfrm>
            <a:off x="381000" y="6405563"/>
            <a:ext cx="23114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rtl="0"/>
            <a:fld id="{BD304080-26AE-472C-BC30-C39120F3D8A0}" type="slidenum">
              <a:rPr lang="ar-SA" sz="1200">
                <a:solidFill>
                  <a:schemeClr val="bg1"/>
                </a:solidFill>
                <a:latin typeface="Calibri" pitchFamily="34" charset="0"/>
              </a:rPr>
              <a:pPr rtl="0"/>
              <a:t>1</a:t>
            </a:fld>
            <a:endParaRPr lang="en-US" sz="1200" dirty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4" name="Subtitle 2"/>
          <p:cNvSpPr txBox="1">
            <a:spLocks/>
          </p:cNvSpPr>
          <p:nvPr/>
        </p:nvSpPr>
        <p:spPr bwMode="auto">
          <a:xfrm>
            <a:off x="5753100" y="5893593"/>
            <a:ext cx="4083050" cy="538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>
            <a:defPPr>
              <a:defRPr lang="en-US"/>
            </a:defPPr>
            <a:lvl1pPr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457200"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2pPr>
            <a:lvl3pPr marL="914400"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3pPr>
            <a:lvl4pPr marL="1371600"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4pPr>
            <a:lvl5pPr marL="1828800"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5pPr>
            <a:lvl6pPr marL="2286000" algn="r" defTabSz="914400" rtl="1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6pPr>
            <a:lvl7pPr marL="2743200" algn="r" defTabSz="914400" rtl="1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7pPr>
            <a:lvl8pPr marL="3200400" algn="r" defTabSz="914400" rtl="1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8pPr>
            <a:lvl9pPr marL="3657600" algn="r" defTabSz="914400" rtl="1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9pPr>
          </a:lstStyle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u="sng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كلية الآداب</a:t>
            </a:r>
            <a:endParaRPr lang="en-US" sz="2400" b="1" u="sng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</a:endParaRP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dirty="0" smtClean="0">
                <a:solidFill>
                  <a:srgbClr val="013E36"/>
                </a:solidFill>
                <a:latin typeface="Calibri" pitchFamily="34" charset="0"/>
              </a:rPr>
              <a:t>	</a:t>
            </a:r>
            <a:endParaRPr lang="en-US" sz="2400" dirty="0">
              <a:solidFill>
                <a:srgbClr val="013E36"/>
              </a:solidFill>
              <a:latin typeface="Calibri" pitchFamily="34" charset="0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4"/>
          <p:cNvSpPr>
            <a:spLocks noGrp="1"/>
          </p:cNvSpPr>
          <p:nvPr>
            <p:ph type="ctrTitle"/>
          </p:nvPr>
        </p:nvSpPr>
        <p:spPr>
          <a:xfrm>
            <a:off x="762000" y="2133600"/>
            <a:ext cx="8420100" cy="1470025"/>
          </a:xfrm>
        </p:spPr>
        <p:txBody>
          <a:bodyPr/>
          <a:lstStyle/>
          <a:p>
            <a:pPr eaLnBrk="1" hangingPunct="1"/>
            <a:r>
              <a:rPr lang="ar-EG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المحاضرة</a:t>
            </a:r>
            <a:r>
              <a:rPr lang="ar-SA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 الثانية</a:t>
            </a:r>
            <a:endParaRPr lang="en-US" spc="-15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e_AlMateen" pitchFamily="2" charset="-78"/>
              <a:cs typeface="ae_AlMateen" pitchFamily="2" charset="-78"/>
            </a:endParaRPr>
          </a:p>
        </p:txBody>
      </p:sp>
      <p:sp>
        <p:nvSpPr>
          <p:cNvPr id="7" name="Subtitle 5"/>
          <p:cNvSpPr txBox="1">
            <a:spLocks/>
          </p:cNvSpPr>
          <p:nvPr/>
        </p:nvSpPr>
        <p:spPr bwMode="auto">
          <a:xfrm>
            <a:off x="416496" y="4103687"/>
            <a:ext cx="8877300" cy="1752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1pPr>
            <a:lvl2pPr marL="4572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2pPr>
            <a:lvl3pPr marL="9144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3pPr>
            <a:lvl4pPr marL="13716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4pPr>
            <a:lvl5pPr marL="18288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rtl="1" eaLnBrk="1" fontAlgn="auto" hangingPunct="1">
              <a:spcBef>
                <a:spcPct val="0"/>
              </a:spcBef>
              <a:spcAft>
                <a:spcPts val="0"/>
              </a:spcAft>
              <a:defRPr/>
            </a:pPr>
            <a:r>
              <a:rPr lang="ar-SA" sz="4400" b="1" spc="50" dirty="0" smtClean="0">
                <a:ln w="11430"/>
                <a:solidFill>
                  <a:srgbClr val="FF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تحديد المشكلات الاجتماعية</a:t>
            </a:r>
            <a:endParaRPr lang="en-US" sz="4400" b="1" spc="50" dirty="0" smtClean="0">
              <a:ln w="11430"/>
              <a:solidFill>
                <a:srgbClr val="FF000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7430001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533400" y="1371600"/>
            <a:ext cx="8915400" cy="4525963"/>
          </a:xfrm>
        </p:spPr>
        <p:txBody>
          <a:bodyPr/>
          <a:lstStyle/>
          <a:p>
            <a:r>
              <a:rPr lang="ar-SA" dirty="0" smtClean="0"/>
              <a:t>  هناك مجموعة من العناصر يجب أن تؤخذ في الاعتبار عند </a:t>
            </a:r>
          </a:p>
          <a:p>
            <a:r>
              <a:rPr lang="ar-SA" dirty="0"/>
              <a:t> </a:t>
            </a:r>
            <a:r>
              <a:rPr lang="ar-SA" dirty="0" smtClean="0"/>
              <a:t> تحديد المشكلة الاجتماعية وهى :</a:t>
            </a:r>
          </a:p>
          <a:p>
            <a:r>
              <a:rPr lang="ar-SA" dirty="0" smtClean="0"/>
              <a:t>   1- </a:t>
            </a:r>
            <a:r>
              <a:rPr lang="ar-SA" dirty="0" smtClean="0">
                <a:solidFill>
                  <a:srgbClr val="FF0000"/>
                </a:solidFill>
              </a:rPr>
              <a:t>مقاييس المشكلة الاجتماعية </a:t>
            </a:r>
            <a:r>
              <a:rPr lang="ar-SA" dirty="0" smtClean="0">
                <a:solidFill>
                  <a:schemeClr val="tx1"/>
                </a:solidFill>
              </a:rPr>
              <a:t>:</a:t>
            </a:r>
            <a:r>
              <a:rPr lang="ar-SA" dirty="0" smtClean="0">
                <a:solidFill>
                  <a:srgbClr val="FF0000"/>
                </a:solidFill>
              </a:rPr>
              <a:t> </a:t>
            </a:r>
          </a:p>
          <a:p>
            <a:r>
              <a:rPr lang="ar-SA" dirty="0">
                <a:solidFill>
                  <a:schemeClr val="tx1"/>
                </a:solidFill>
              </a:rPr>
              <a:t> </a:t>
            </a:r>
            <a:r>
              <a:rPr lang="ar-SA" dirty="0" smtClean="0">
                <a:solidFill>
                  <a:schemeClr val="tx1"/>
                </a:solidFill>
              </a:rPr>
              <a:t>  تظهر المشكلة الاجتماعية عادة عند وجود نوع من التعارض بين </a:t>
            </a:r>
          </a:p>
          <a:p>
            <a:r>
              <a:rPr lang="ar-SA" dirty="0" err="1" smtClean="0">
                <a:solidFill>
                  <a:schemeClr val="tx1"/>
                </a:solidFill>
              </a:rPr>
              <a:t>ماهو</a:t>
            </a:r>
            <a:r>
              <a:rPr lang="ar-SA" dirty="0" smtClean="0">
                <a:solidFill>
                  <a:schemeClr val="tx1"/>
                </a:solidFill>
              </a:rPr>
              <a:t> كائن أو موجود بالفعل ، وبين ما يعتقد الناس أنه ينبغي أن يكون . </a:t>
            </a:r>
            <a:r>
              <a:rPr lang="ar-SA" dirty="0" smtClean="0">
                <a:solidFill>
                  <a:srgbClr val="0070C0"/>
                </a:solidFill>
              </a:rPr>
              <a:t>وهذا الأمر نسبى </a:t>
            </a:r>
            <a:r>
              <a:rPr lang="ar-SA" dirty="0" smtClean="0">
                <a:solidFill>
                  <a:schemeClr val="tx1"/>
                </a:solidFill>
              </a:rPr>
              <a:t>، حيث يختلف تقديره من مجتمع لآخر </a:t>
            </a:r>
          </a:p>
          <a:p>
            <a:r>
              <a:rPr lang="ar-SA" dirty="0" smtClean="0">
                <a:solidFill>
                  <a:schemeClr val="tx1"/>
                </a:solidFill>
              </a:rPr>
              <a:t>ومن جماعة لأخرى داخل المجتمع الواحد ، طبقا لقواعد السلوك التي</a:t>
            </a:r>
          </a:p>
          <a:p>
            <a:r>
              <a:rPr lang="ar-SA" dirty="0" smtClean="0">
                <a:solidFill>
                  <a:schemeClr val="tx1"/>
                </a:solidFill>
              </a:rPr>
              <a:t>تحكم الأفراد في المجتمع . 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b="1" dirty="0" smtClean="0">
                <a:solidFill>
                  <a:srgbClr val="FF0000"/>
                </a:solidFill>
              </a:rPr>
              <a:t>تحديد المشكلة الاجتماعية 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40263738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r>
              <a:rPr lang="ar-SA" dirty="0" smtClean="0"/>
              <a:t/>
            </a:r>
            <a:br>
              <a:rPr lang="ar-SA" dirty="0" smtClean="0"/>
            </a:br>
            <a:endParaRPr lang="en-US" dirty="0"/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dirty="0" smtClean="0">
                <a:solidFill>
                  <a:srgbClr val="C00000"/>
                </a:solidFill>
              </a:rPr>
              <a:t> مثال </a:t>
            </a:r>
            <a:r>
              <a:rPr lang="ar-SA" dirty="0" smtClean="0"/>
              <a:t>: يمارس المجتمع </a:t>
            </a:r>
            <a:r>
              <a:rPr lang="ar-SA" dirty="0" err="1" smtClean="0"/>
              <a:t>السعودى</a:t>
            </a:r>
            <a:r>
              <a:rPr lang="ar-SA" dirty="0" smtClean="0"/>
              <a:t> نوعاً من السلوك الخاص فيما يتعلق بالمظهر الخارجي للفرد ،خاصة الملبس ، </a:t>
            </a:r>
            <a:r>
              <a:rPr lang="ar-SA" dirty="0" err="1" smtClean="0"/>
              <a:t>وأى</a:t>
            </a:r>
            <a:r>
              <a:rPr lang="ar-SA" dirty="0" smtClean="0"/>
              <a:t> خروج على </a:t>
            </a:r>
          </a:p>
          <a:p>
            <a:r>
              <a:rPr lang="ar-SA" dirty="0" smtClean="0"/>
              <a:t>هذا السلوك العام الذى ارتضاه أفراد المجتمع لأنفسهم لن يرتاح له </a:t>
            </a:r>
          </a:p>
          <a:p>
            <a:r>
              <a:rPr lang="ar-SA" dirty="0" smtClean="0"/>
              <a:t>الكثيرون ،وكذلك اللباس الفاضح الذى تسمح به بعض المجتمعات ، بدعوى الحرية ، خاصة فيما يتعلق بالإناث, لا تسمح به مجتمعات الخليج بصفة عامة ، وذلك بحكم انتمائها جميعا لعقيدة الإسلام التي تفرض الاحتشام ، كما أنها تتطلب الاعتدال في كل شيء .</a:t>
            </a:r>
            <a:endParaRPr lang="en-US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799740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dirty="0" smtClean="0"/>
              <a:t> </a:t>
            </a:r>
          </a:p>
          <a:p>
            <a:r>
              <a:rPr lang="ar-SA" dirty="0"/>
              <a:t> </a:t>
            </a:r>
            <a:r>
              <a:rPr lang="ar-SA" dirty="0" smtClean="0"/>
              <a:t>- ويرى  «</a:t>
            </a:r>
            <a:r>
              <a:rPr lang="ar-SA" dirty="0" smtClean="0">
                <a:solidFill>
                  <a:srgbClr val="00B0F0"/>
                </a:solidFill>
              </a:rPr>
              <a:t>روبرت </a:t>
            </a:r>
            <a:r>
              <a:rPr lang="ar-SA" dirty="0" err="1" smtClean="0">
                <a:solidFill>
                  <a:srgbClr val="00B0F0"/>
                </a:solidFill>
              </a:rPr>
              <a:t>ميرتون</a:t>
            </a:r>
            <a:r>
              <a:rPr lang="ar-SA" dirty="0" smtClean="0"/>
              <a:t>» أن المقياس الذى يمكن الاعتماد عليه</a:t>
            </a:r>
          </a:p>
          <a:p>
            <a:r>
              <a:rPr lang="ar-SA" dirty="0"/>
              <a:t> </a:t>
            </a:r>
            <a:r>
              <a:rPr lang="ar-SA" dirty="0" smtClean="0"/>
              <a:t>  لتحديد ما يعد مشكلة اجتماعية هو </a:t>
            </a:r>
            <a:r>
              <a:rPr lang="ar-SA" dirty="0" smtClean="0">
                <a:solidFill>
                  <a:srgbClr val="FF0000"/>
                </a:solidFill>
              </a:rPr>
              <a:t>القيم الاجتماعية </a:t>
            </a:r>
            <a:r>
              <a:rPr lang="ar-SA" dirty="0" smtClean="0"/>
              <a:t>التي يتفق </a:t>
            </a:r>
          </a:p>
          <a:p>
            <a:r>
              <a:rPr lang="ar-SA" dirty="0"/>
              <a:t> </a:t>
            </a:r>
            <a:r>
              <a:rPr lang="ar-SA" dirty="0" smtClean="0"/>
              <a:t>  حولها الناس حيث أن الناس لا يتنازلون عن قيمهم التي تبرز لهم</a:t>
            </a:r>
          </a:p>
          <a:p>
            <a:r>
              <a:rPr lang="ar-SA" dirty="0"/>
              <a:t> </a:t>
            </a:r>
            <a:r>
              <a:rPr lang="ar-SA" dirty="0" smtClean="0"/>
              <a:t>أسباب السلوك غير المرغوب فيه 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50475352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dirty="0" smtClean="0"/>
              <a:t>  </a:t>
            </a:r>
            <a:endParaRPr lang="ar-SA" dirty="0"/>
          </a:p>
          <a:p>
            <a:r>
              <a:rPr lang="ar-SA" dirty="0" smtClean="0"/>
              <a:t> - وعلى ضوء هذه المعايير يحكم المجتمع على المشكلة الاجتماعية </a:t>
            </a:r>
          </a:p>
          <a:p>
            <a:r>
              <a:rPr lang="ar-SA" dirty="0" smtClean="0"/>
              <a:t>وعلى من يتسببون فيها ،وتكون </a:t>
            </a:r>
            <a:r>
              <a:rPr lang="ar-SA" dirty="0" smtClean="0">
                <a:solidFill>
                  <a:srgbClr val="C00000"/>
                </a:solidFill>
              </a:rPr>
              <a:t>استجابة المجتمع ككل </a:t>
            </a:r>
            <a:r>
              <a:rPr lang="ar-SA" dirty="0" smtClean="0"/>
              <a:t>هي الأساس في الحكم 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42042537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r>
              <a:rPr lang="ar-SA" dirty="0" smtClean="0"/>
              <a:t/>
            </a:r>
            <a:br>
              <a:rPr lang="ar-SA" dirty="0" smtClean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5300" y="1412776"/>
            <a:ext cx="8915400" cy="4525963"/>
          </a:xfrm>
        </p:spPr>
        <p:txBody>
          <a:bodyPr/>
          <a:lstStyle/>
          <a:p>
            <a:r>
              <a:rPr lang="ar-SA" dirty="0" smtClean="0"/>
              <a:t> 2- </a:t>
            </a:r>
            <a:r>
              <a:rPr lang="ar-SA" dirty="0" smtClean="0">
                <a:solidFill>
                  <a:srgbClr val="FF0000"/>
                </a:solidFill>
              </a:rPr>
              <a:t>الأصول الاجتماعية للمشاكل الاجتماعية </a:t>
            </a:r>
            <a:r>
              <a:rPr lang="ar-SA" dirty="0" smtClean="0"/>
              <a:t>:</a:t>
            </a:r>
          </a:p>
          <a:p>
            <a:r>
              <a:rPr lang="ar-SA" dirty="0"/>
              <a:t> </a:t>
            </a:r>
            <a:r>
              <a:rPr lang="ar-SA" dirty="0" smtClean="0"/>
              <a:t>  لابد أن يكون للمشكلات الاجتماعية جذور اجتماعية داخل </a:t>
            </a:r>
          </a:p>
          <a:p>
            <a:r>
              <a:rPr lang="ar-SA" dirty="0" smtClean="0"/>
              <a:t>البناء </a:t>
            </a:r>
            <a:r>
              <a:rPr lang="ar-SA" dirty="0" err="1" smtClean="0"/>
              <a:t>الاجتماعى</a:t>
            </a:r>
            <a:r>
              <a:rPr lang="ar-SA" dirty="0" smtClean="0"/>
              <a:t> ، فالمشكلات الاجتماعية مثل الجريمة والفقر والعنف هي نتائج لمجموعة من الوقائع الاجتماعية .</a:t>
            </a:r>
          </a:p>
          <a:p>
            <a:endParaRPr lang="ar-SA" dirty="0"/>
          </a:p>
          <a:p>
            <a:r>
              <a:rPr lang="ar-SA" dirty="0" smtClean="0"/>
              <a:t> وبالتالي يمكن القول بأن </a:t>
            </a:r>
            <a:r>
              <a:rPr lang="ar-SA" i="1" dirty="0" smtClean="0">
                <a:solidFill>
                  <a:srgbClr val="0070C0"/>
                </a:solidFill>
              </a:rPr>
              <a:t>المشكلة ليست إلا نتيجة الخلل </a:t>
            </a:r>
            <a:r>
              <a:rPr lang="ar-SA" i="1" dirty="0" err="1" smtClean="0">
                <a:solidFill>
                  <a:srgbClr val="0070C0"/>
                </a:solidFill>
              </a:rPr>
              <a:t>الوظيفى</a:t>
            </a:r>
            <a:r>
              <a:rPr lang="ar-SA" i="1" dirty="0" smtClean="0">
                <a:solidFill>
                  <a:srgbClr val="0070C0"/>
                </a:solidFill>
              </a:rPr>
              <a:t> الذى يصيب البناء </a:t>
            </a:r>
            <a:r>
              <a:rPr lang="ar-SA" i="1" dirty="0" err="1" smtClean="0">
                <a:solidFill>
                  <a:srgbClr val="0070C0"/>
                </a:solidFill>
              </a:rPr>
              <a:t>الاجتماعى</a:t>
            </a:r>
            <a:r>
              <a:rPr lang="ar-SA" i="1" dirty="0" smtClean="0">
                <a:solidFill>
                  <a:srgbClr val="0070C0"/>
                </a:solidFill>
              </a:rPr>
              <a:t> </a:t>
            </a:r>
            <a:r>
              <a:rPr lang="ar-SA" dirty="0" smtClean="0"/>
              <a:t>وهنا لابد لعالم الاجتماع أن يركز على المصادر الاجتماعية للمشكلات الخطيرة داخل المجتمع 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17651412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r>
              <a:rPr lang="ar-SA" dirty="0" smtClean="0"/>
              <a:t/>
            </a:r>
            <a:br>
              <a:rPr lang="ar-SA" dirty="0" smtClean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dirty="0" smtClean="0"/>
              <a:t>   </a:t>
            </a:r>
          </a:p>
          <a:p>
            <a:r>
              <a:rPr lang="ar-SA" dirty="0" smtClean="0"/>
              <a:t> - لكن لا يعنى ذلك أن جميع المشكلات التي يعانى منها المجتمع </a:t>
            </a:r>
          </a:p>
          <a:p>
            <a:r>
              <a:rPr lang="ar-SA" dirty="0"/>
              <a:t> </a:t>
            </a:r>
            <a:r>
              <a:rPr lang="ar-SA" dirty="0" smtClean="0"/>
              <a:t>ذات أصول اجتماعية غالبا ، فهناك </a:t>
            </a:r>
            <a:r>
              <a:rPr lang="ar-SA" dirty="0" smtClean="0">
                <a:solidFill>
                  <a:srgbClr val="FF0000"/>
                </a:solidFill>
              </a:rPr>
              <a:t>مشكلات ترتبط بالطبيعة </a:t>
            </a:r>
          </a:p>
          <a:p>
            <a:r>
              <a:rPr lang="ar-SA" dirty="0"/>
              <a:t> </a:t>
            </a:r>
            <a:r>
              <a:rPr lang="ar-SA" dirty="0" smtClean="0"/>
              <a:t>كالفيضانات أو الزلازل أو البراكين ، ولكن هذه الأزمات الطبيعية </a:t>
            </a:r>
          </a:p>
          <a:p>
            <a:r>
              <a:rPr lang="ar-SA" dirty="0"/>
              <a:t> </a:t>
            </a:r>
            <a:r>
              <a:rPr lang="ar-SA" dirty="0" smtClean="0"/>
              <a:t>ليست لها أصول اجتماعية ، لذا فإن علماء الاجتماع ينظرون إلى </a:t>
            </a:r>
          </a:p>
          <a:p>
            <a:r>
              <a:rPr lang="ar-SA" dirty="0" smtClean="0"/>
              <a:t>تلك المشكلات باعتبارها سطحية ومؤقته 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94704606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r>
              <a:rPr lang="ar-SA" dirty="0" smtClean="0"/>
              <a:t/>
            </a:r>
            <a:br>
              <a:rPr lang="ar-SA" dirty="0" smtClean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dirty="0" smtClean="0"/>
              <a:t>  3- </a:t>
            </a:r>
            <a:r>
              <a:rPr lang="ar-SA" dirty="0" smtClean="0">
                <a:solidFill>
                  <a:srgbClr val="FF0000"/>
                </a:solidFill>
              </a:rPr>
              <a:t>المشكلات الاجتماعية الظاهرة والكامنة </a:t>
            </a:r>
            <a:r>
              <a:rPr lang="ar-SA" dirty="0" smtClean="0"/>
              <a:t>:</a:t>
            </a:r>
          </a:p>
          <a:p>
            <a:r>
              <a:rPr lang="ar-SA" dirty="0"/>
              <a:t> </a:t>
            </a:r>
            <a:r>
              <a:rPr lang="ar-SA" dirty="0" smtClean="0"/>
              <a:t> - كثير من المشكلات الاجتماعية ظاهرة وواضحة للعيان ، ولا يختلف عليها أفراد المجتمع ، فالجرائم بكل أنواعها جزء من المشكلات الاجتماعية التي توجد في المجتمعات بدرجات متفاوتة ،</a:t>
            </a:r>
          </a:p>
          <a:p>
            <a:r>
              <a:rPr lang="ar-SA" dirty="0" smtClean="0"/>
              <a:t>والكل يستنكرها ، فمشكلة </a:t>
            </a:r>
            <a:r>
              <a:rPr lang="ar-SA" dirty="0" smtClean="0">
                <a:solidFill>
                  <a:srgbClr val="FF0000"/>
                </a:solidFill>
              </a:rPr>
              <a:t>تعاطى المخدرات </a:t>
            </a:r>
            <a:r>
              <a:rPr lang="ar-SA" dirty="0" smtClean="0"/>
              <a:t>– على سبيل المثال- </a:t>
            </a:r>
          </a:p>
          <a:p>
            <a:r>
              <a:rPr lang="ar-SA" dirty="0" smtClean="0"/>
              <a:t>بين الشباب في كثير من المجتمعات تعتبر من المشكلات الواضحة </a:t>
            </a:r>
          </a:p>
          <a:p>
            <a:r>
              <a:rPr lang="ar-SA" dirty="0" smtClean="0"/>
              <a:t>الظاهرة التي تحاول المجتمعات جاهدة القضاء عليها 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95911957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dirty="0" smtClean="0"/>
              <a:t> - هناك أنواعاً من المشكلات الاجتماعية كامنة وغير واضحة بالنسبة للكثيرين ، فعلى سبيل المثال ، هناك مشكلات اجتماعية </a:t>
            </a:r>
          </a:p>
          <a:p>
            <a:r>
              <a:rPr lang="ar-SA" dirty="0"/>
              <a:t> </a:t>
            </a:r>
            <a:r>
              <a:rPr lang="ar-SA" dirty="0" smtClean="0"/>
              <a:t>قد تنشأ بين الشباب نتيجة مشاهدتهم لبعض البرامج التليفزيونية ، </a:t>
            </a:r>
          </a:p>
          <a:p>
            <a:r>
              <a:rPr lang="ar-SA" dirty="0"/>
              <a:t> </a:t>
            </a:r>
            <a:r>
              <a:rPr lang="ar-SA" dirty="0" smtClean="0"/>
              <a:t>حيث ثبت أن بعض الشباب يقلدون أبطال المسلسلات التليفزيونية</a:t>
            </a:r>
          </a:p>
          <a:p>
            <a:r>
              <a:rPr lang="ar-SA" dirty="0" smtClean="0"/>
              <a:t>التي يشاهدونها في مجال الجريمة ، كسرقة السيارات بأسلوب معين،</a:t>
            </a:r>
          </a:p>
          <a:p>
            <a:r>
              <a:rPr lang="ar-SA" dirty="0"/>
              <a:t> </a:t>
            </a:r>
            <a:r>
              <a:rPr lang="ar-SA" dirty="0" smtClean="0"/>
              <a:t>أو حوادث الطرق الناجمة عن السرعة المفرطة 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66808667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endParaRPr lang="en-US" dirty="0"/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dirty="0" smtClean="0"/>
              <a:t> - و يرى « </a:t>
            </a:r>
            <a:r>
              <a:rPr lang="ar-SA" dirty="0" smtClean="0">
                <a:solidFill>
                  <a:srgbClr val="00B0F0"/>
                </a:solidFill>
              </a:rPr>
              <a:t>روبرت </a:t>
            </a:r>
            <a:r>
              <a:rPr lang="ar-SA" dirty="0" err="1" smtClean="0">
                <a:solidFill>
                  <a:srgbClr val="00B0F0"/>
                </a:solidFill>
              </a:rPr>
              <a:t>ميرتون</a:t>
            </a:r>
            <a:r>
              <a:rPr lang="ar-SA" dirty="0" smtClean="0"/>
              <a:t>» في هذا الإطار أن اهتمام علماء </a:t>
            </a:r>
          </a:p>
          <a:p>
            <a:r>
              <a:rPr lang="ar-SA" dirty="0" smtClean="0"/>
              <a:t>الاجتماع يجب ألا ينحصر في نطاق دراسة المشكلات الاجتماعية </a:t>
            </a:r>
          </a:p>
          <a:p>
            <a:r>
              <a:rPr lang="ar-SA" dirty="0" smtClean="0"/>
              <a:t>الظاهرة فقط ،ولكن يجب الاهتمام أيضاً بدراسة المشكلات الاجتماعية المستترة أو </a:t>
            </a:r>
            <a:r>
              <a:rPr lang="ar-SA" dirty="0" err="1" smtClean="0"/>
              <a:t>الكامنه</a:t>
            </a:r>
            <a:r>
              <a:rPr lang="ar-SA" dirty="0" smtClean="0"/>
              <a:t> أي تلك التي تتعارض مع قيم الجماعة دون أن تلاحظ الجماعة هذا التعارض أثناء ممارستها للحياة في مجالاتها المتعددة .</a:t>
            </a:r>
          </a:p>
          <a:p>
            <a:r>
              <a:rPr lang="ar-SA" dirty="0" smtClean="0"/>
              <a:t>- وهنا يجب أن يقوم عالم الاجتماع </a:t>
            </a:r>
            <a:r>
              <a:rPr lang="ar-SA" dirty="0" err="1" smtClean="0"/>
              <a:t>بدورمهم</a:t>
            </a:r>
            <a:r>
              <a:rPr lang="ar-SA" dirty="0" smtClean="0"/>
              <a:t> في أن </a:t>
            </a:r>
            <a:r>
              <a:rPr lang="ar-SA" i="1" dirty="0" smtClean="0">
                <a:solidFill>
                  <a:srgbClr val="C00000"/>
                </a:solidFill>
              </a:rPr>
              <a:t>يجعل </a:t>
            </a:r>
            <a:r>
              <a:rPr lang="ar-SA" i="1" smtClean="0">
                <a:solidFill>
                  <a:srgbClr val="C00000"/>
                </a:solidFill>
              </a:rPr>
              <a:t>من المشكل</a:t>
            </a:r>
            <a:r>
              <a:rPr lang="ar-SA" i="1">
                <a:solidFill>
                  <a:srgbClr val="C00000"/>
                </a:solidFill>
              </a:rPr>
              <a:t>ة</a:t>
            </a:r>
            <a:r>
              <a:rPr lang="ar-SA" i="1" smtClean="0">
                <a:solidFill>
                  <a:srgbClr val="C00000"/>
                </a:solidFill>
              </a:rPr>
              <a:t> </a:t>
            </a:r>
            <a:r>
              <a:rPr lang="ar-SA" i="1" dirty="0" smtClean="0">
                <a:solidFill>
                  <a:srgbClr val="C00000"/>
                </a:solidFill>
              </a:rPr>
              <a:t>الاجتماعية المستترة مشكلة ظاهرة داخل المجتمع </a:t>
            </a:r>
            <a:r>
              <a:rPr lang="ar-SA" dirty="0" smtClean="0"/>
              <a:t>.</a:t>
            </a:r>
            <a:endParaRPr lang="en-US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5383693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/>
            </a:r>
            <a:br>
              <a:rPr lang="en-US" dirty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/>
              <a:t/>
            </a:r>
            <a:br>
              <a:rPr lang="en-US" dirty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/>
              <a:t/>
            </a:r>
            <a:br>
              <a:rPr lang="en-US" dirty="0"/>
            </a:br>
            <a:r>
              <a:rPr lang="en-US" dirty="0"/>
              <a:t/>
            </a:r>
            <a:br>
              <a:rPr lang="en-US" dirty="0"/>
            </a:br>
            <a:r>
              <a:rPr lang="en-US" dirty="0" smtClean="0"/>
              <a:t/>
            </a:r>
            <a:br>
              <a:rPr lang="en-US" dirty="0" smtClean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 </a:t>
            </a:r>
            <a:r>
              <a:rPr lang="ar-SA" dirty="0" smtClean="0"/>
              <a:t> 4- </a:t>
            </a:r>
            <a:r>
              <a:rPr lang="ar-SA" dirty="0" smtClean="0">
                <a:solidFill>
                  <a:srgbClr val="FF0000"/>
                </a:solidFill>
              </a:rPr>
              <a:t>الإدراك العام للمشكلة الاجتماعية من خلال الرأي العام </a:t>
            </a:r>
            <a:r>
              <a:rPr lang="ar-SA" dirty="0" smtClean="0"/>
              <a:t>:</a:t>
            </a:r>
          </a:p>
          <a:p>
            <a:r>
              <a:rPr lang="ar-SA" dirty="0"/>
              <a:t> </a:t>
            </a:r>
            <a:r>
              <a:rPr lang="ar-SA" dirty="0" smtClean="0"/>
              <a:t> يعتبر الرأي العام </a:t>
            </a:r>
            <a:r>
              <a:rPr lang="ar-SA" dirty="0" err="1" smtClean="0"/>
              <a:t>ضرورى</a:t>
            </a:r>
            <a:r>
              <a:rPr lang="ar-SA" dirty="0" smtClean="0"/>
              <a:t> كمصدر للمعرفة الاجتماعية ، ولابد </a:t>
            </a:r>
          </a:p>
          <a:p>
            <a:r>
              <a:rPr lang="ar-SA" dirty="0" smtClean="0"/>
              <a:t>أن </a:t>
            </a:r>
            <a:r>
              <a:rPr lang="ar-SA" dirty="0" err="1" smtClean="0"/>
              <a:t>يتاثر</a:t>
            </a:r>
            <a:r>
              <a:rPr lang="ar-SA" dirty="0" smtClean="0"/>
              <a:t> بالمشكلة الاجتماعية عدد كبير من الأفراد ، أو أن يعانى </a:t>
            </a:r>
          </a:p>
          <a:p>
            <a:r>
              <a:rPr lang="ar-SA" dirty="0" smtClean="0"/>
              <a:t>منها أفراد ذو أهمية في المجتمع .</a:t>
            </a:r>
          </a:p>
          <a:p>
            <a:r>
              <a:rPr lang="ar-SA" dirty="0"/>
              <a:t> </a:t>
            </a:r>
            <a:r>
              <a:rPr lang="ar-SA" dirty="0" smtClean="0"/>
              <a:t>   </a:t>
            </a:r>
            <a:r>
              <a:rPr lang="ar-SA" dirty="0" smtClean="0">
                <a:solidFill>
                  <a:srgbClr val="FF0000"/>
                </a:solidFill>
              </a:rPr>
              <a:t>هنا يبرز تساؤل هام وهو</a:t>
            </a:r>
            <a:r>
              <a:rPr lang="ar-SA" dirty="0">
                <a:solidFill>
                  <a:srgbClr val="FF0000"/>
                </a:solidFill>
              </a:rPr>
              <a:t> </a:t>
            </a:r>
            <a:r>
              <a:rPr lang="ar-SA" dirty="0" smtClean="0">
                <a:solidFill>
                  <a:srgbClr val="FF0000"/>
                </a:solidFill>
              </a:rPr>
              <a:t>ما </a:t>
            </a:r>
            <a:r>
              <a:rPr lang="ar-SA" i="1" dirty="0" smtClean="0">
                <a:solidFill>
                  <a:srgbClr val="FF0000"/>
                </a:solidFill>
              </a:rPr>
              <a:t>عدد الأفراد الذين تؤثر فيهم </a:t>
            </a:r>
            <a:endParaRPr lang="ar-SA" i="1" dirty="0">
              <a:solidFill>
                <a:srgbClr val="FF0000"/>
              </a:solidFill>
            </a:endParaRPr>
          </a:p>
          <a:p>
            <a:r>
              <a:rPr lang="ar-SA" i="1" dirty="0" smtClean="0">
                <a:solidFill>
                  <a:srgbClr val="FF0000"/>
                </a:solidFill>
              </a:rPr>
              <a:t>      المشكلة </a:t>
            </a:r>
            <a:r>
              <a:rPr lang="ar-SA" i="1" dirty="0" smtClean="0">
                <a:solidFill>
                  <a:schemeClr val="tx1"/>
                </a:solidFill>
              </a:rPr>
              <a:t>؟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9017190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r>
              <a:rPr lang="ar-SA" dirty="0" smtClean="0"/>
              <a:t/>
            </a:r>
            <a:br>
              <a:rPr lang="ar-SA" dirty="0" smtClean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ar-SA" dirty="0" smtClean="0"/>
          </a:p>
          <a:p>
            <a:r>
              <a:rPr lang="ar-SA" dirty="0" smtClean="0"/>
              <a:t> - يرى بعض علماء الاجتماع أن عدد </a:t>
            </a:r>
            <a:r>
              <a:rPr lang="ar-SA" dirty="0" err="1" smtClean="0"/>
              <a:t>الأفرد</a:t>
            </a:r>
            <a:r>
              <a:rPr lang="ar-SA" dirty="0" smtClean="0"/>
              <a:t> المعنيين هو مقياس </a:t>
            </a:r>
          </a:p>
          <a:p>
            <a:r>
              <a:rPr lang="ar-SA" dirty="0"/>
              <a:t> </a:t>
            </a:r>
            <a:r>
              <a:rPr lang="ar-SA" dirty="0" smtClean="0"/>
              <a:t>حجم المشكلة الاجتماعية ، أي أن ما يراه عدد أصغر من الأفراد </a:t>
            </a:r>
          </a:p>
          <a:p>
            <a:r>
              <a:rPr lang="ar-SA" dirty="0"/>
              <a:t> </a:t>
            </a:r>
            <a:r>
              <a:rPr lang="ar-SA" dirty="0" smtClean="0"/>
              <a:t>على أنه حالة ضارة لا يمثل سوى مشكلة اجتماعية ثانوية أو بسيطة</a:t>
            </a:r>
          </a:p>
          <a:p>
            <a:r>
              <a:rPr lang="ar-SA" dirty="0"/>
              <a:t> </a:t>
            </a:r>
            <a:r>
              <a:rPr lang="ar-SA" dirty="0" smtClean="0"/>
              <a:t>فالحجم </a:t>
            </a:r>
            <a:r>
              <a:rPr lang="ar-SA" dirty="0" err="1" smtClean="0"/>
              <a:t>العددى</a:t>
            </a:r>
            <a:r>
              <a:rPr lang="ar-SA" dirty="0" smtClean="0"/>
              <a:t> هو الذى يحدد ما هو حسن وما هو </a:t>
            </a:r>
            <a:r>
              <a:rPr lang="ar-SA" dirty="0" err="1" smtClean="0"/>
              <a:t>سىء</a:t>
            </a:r>
            <a:r>
              <a:rPr lang="ar-SA" dirty="0" smtClean="0"/>
              <a:t> .</a:t>
            </a:r>
          </a:p>
          <a:p>
            <a:r>
              <a:rPr lang="ar-SA" dirty="0"/>
              <a:t>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15344665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r>
              <a:rPr lang="ar-SA" dirty="0" smtClean="0"/>
              <a:t/>
            </a:r>
            <a:br>
              <a:rPr lang="ar-SA" dirty="0" smtClean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dirty="0" smtClean="0"/>
              <a:t> </a:t>
            </a:r>
          </a:p>
          <a:p>
            <a:r>
              <a:rPr lang="ar-SA" dirty="0"/>
              <a:t> </a:t>
            </a:r>
            <a:r>
              <a:rPr lang="ar-SA" dirty="0" smtClean="0"/>
              <a:t>- وبوجه عام </a:t>
            </a:r>
            <a:r>
              <a:rPr lang="ar-SA" i="1" dirty="0" smtClean="0">
                <a:solidFill>
                  <a:srgbClr val="C00000"/>
                </a:solidFill>
              </a:rPr>
              <a:t>كلما زاد عدد الأفراد الذين يعانون من المشكلة </a:t>
            </a:r>
          </a:p>
          <a:p>
            <a:r>
              <a:rPr lang="ar-SA" i="1" dirty="0">
                <a:solidFill>
                  <a:srgbClr val="C00000"/>
                </a:solidFill>
              </a:rPr>
              <a:t> </a:t>
            </a:r>
            <a:r>
              <a:rPr lang="ar-SA" i="1" dirty="0" smtClean="0">
                <a:solidFill>
                  <a:srgbClr val="C00000"/>
                </a:solidFill>
              </a:rPr>
              <a:t>  كلما اتسمت المشكلة بالطابع </a:t>
            </a:r>
            <a:r>
              <a:rPr lang="ar-SA" i="1" dirty="0" err="1" smtClean="0">
                <a:solidFill>
                  <a:srgbClr val="C00000"/>
                </a:solidFill>
              </a:rPr>
              <a:t>الاجتماعى</a:t>
            </a:r>
            <a:r>
              <a:rPr lang="ar-SA" dirty="0" smtClean="0"/>
              <a:t> ، فهناك فرق بين </a:t>
            </a:r>
          </a:p>
          <a:p>
            <a:r>
              <a:rPr lang="ar-SA" dirty="0"/>
              <a:t> </a:t>
            </a:r>
            <a:r>
              <a:rPr lang="ar-SA" dirty="0" smtClean="0"/>
              <a:t> أن يعانى 5% من مجموع القوى العاملة من البطالة ، وبين أن </a:t>
            </a:r>
          </a:p>
          <a:p>
            <a:r>
              <a:rPr lang="ar-SA" dirty="0" smtClean="0"/>
              <a:t>يعانى 25% من مجموع هذه القوى العاملة من البطالة 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93152709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r>
              <a:rPr lang="ar-SA" dirty="0" smtClean="0"/>
              <a:t/>
            </a:r>
            <a:br>
              <a:rPr lang="ar-SA" dirty="0" smtClean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6756" y="1417638"/>
            <a:ext cx="8915400" cy="4525963"/>
          </a:xfrm>
        </p:spPr>
        <p:txBody>
          <a:bodyPr/>
          <a:lstStyle/>
          <a:p>
            <a:r>
              <a:rPr lang="ar-SA" dirty="0" smtClean="0"/>
              <a:t> 5- </a:t>
            </a:r>
            <a:r>
              <a:rPr lang="ar-SA" dirty="0" smtClean="0">
                <a:solidFill>
                  <a:srgbClr val="FF0000"/>
                </a:solidFill>
              </a:rPr>
              <a:t>نوعية الأشخاص التي تحدد المشكلة الاجتماعية </a:t>
            </a:r>
            <a:r>
              <a:rPr lang="ar-SA" dirty="0" smtClean="0"/>
              <a:t>:</a:t>
            </a:r>
          </a:p>
          <a:p>
            <a:r>
              <a:rPr lang="ar-SA" dirty="0" smtClean="0"/>
              <a:t>   يتعلق هذا المعيار بتحديد نوع الأشخاص الذين يحكمون على وجود المشكلة الاجتماعية , وأهمية دراستها , ودرجة خطورتها</a:t>
            </a:r>
          </a:p>
          <a:p>
            <a:r>
              <a:rPr lang="ar-SA" dirty="0" smtClean="0"/>
              <a:t>بالنسبة للمجتمع .</a:t>
            </a:r>
          </a:p>
          <a:p>
            <a:r>
              <a:rPr lang="ar-SA" dirty="0"/>
              <a:t> </a:t>
            </a:r>
            <a:r>
              <a:rPr lang="ar-SA" dirty="0" smtClean="0"/>
              <a:t>  ويرى علماء الاجتماع أن غالبية الناس داخل المجتمع هم الذين </a:t>
            </a:r>
          </a:p>
          <a:p>
            <a:r>
              <a:rPr lang="ar-SA" dirty="0" smtClean="0"/>
              <a:t>يحددون ما يعد مشكلة اجتماعية  . إلا أننا نحتاج إلى التدقيق الجيد </a:t>
            </a:r>
          </a:p>
          <a:p>
            <a:r>
              <a:rPr lang="ar-SA" dirty="0" smtClean="0"/>
              <a:t>لكى نعرف من منهم الذى يحكم على ظروف معينه باعتبارها تمثل </a:t>
            </a:r>
          </a:p>
          <a:p>
            <a:r>
              <a:rPr lang="ar-SA" dirty="0" smtClean="0"/>
              <a:t>مشكلة اجتماعية وذلك لاختلاف الناس في تقييم السلوك . </a:t>
            </a:r>
          </a:p>
          <a:p>
            <a:r>
              <a:rPr lang="ar-SA" dirty="0"/>
              <a:t> </a:t>
            </a:r>
            <a:r>
              <a:rPr lang="ar-SA" dirty="0" smtClean="0"/>
              <a:t>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38693639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dirty="0" smtClean="0"/>
              <a:t>  - فعلى سبيل المثال ، تختلف نظرة الناس إلى السلوك </a:t>
            </a:r>
            <a:r>
              <a:rPr lang="ar-SA" dirty="0" err="1" smtClean="0"/>
              <a:t>الإنحرافى</a:t>
            </a:r>
            <a:endParaRPr lang="ar-SA" dirty="0" smtClean="0"/>
          </a:p>
          <a:p>
            <a:r>
              <a:rPr lang="ar-SA" dirty="0"/>
              <a:t> </a:t>
            </a:r>
            <a:r>
              <a:rPr lang="ar-SA" dirty="0" smtClean="0"/>
              <a:t>  حسب أسلوب التنشئة الاجتماعية نتيجة لاختلاف التوجيه </a:t>
            </a:r>
            <a:r>
              <a:rPr lang="ar-SA" smtClean="0"/>
              <a:t>الإجتماعى</a:t>
            </a:r>
            <a:r>
              <a:rPr lang="ar-SA" dirty="0" smtClean="0"/>
              <a:t> للتربية بالإضافة إلى اختلاف الموجهات الثقافية خاصة</a:t>
            </a:r>
          </a:p>
          <a:p>
            <a:r>
              <a:rPr lang="ar-SA" dirty="0" smtClean="0"/>
              <a:t>إذا كانت الثقافة معقدة وغير متجانسة ،واختلاف المهنة والمستويات التعليمية ، كل ذلك يؤدى إلى الاختلاف في الحكم على السلوك </a:t>
            </a:r>
          </a:p>
          <a:p>
            <a:r>
              <a:rPr lang="ar-SA" dirty="0" err="1" smtClean="0"/>
              <a:t>الإنحرافى</a:t>
            </a:r>
            <a:r>
              <a:rPr lang="ar-SA" dirty="0" smtClean="0"/>
              <a:t> 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58730978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solidFill>
            <a:srgbClr val="F0431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17412" name="Group 5"/>
          <p:cNvGrpSpPr>
            <a:grpSpLocks/>
          </p:cNvGrpSpPr>
          <p:nvPr/>
        </p:nvGrpSpPr>
        <p:grpSpPr bwMode="auto">
          <a:xfrm>
            <a:off x="6543674" y="2166937"/>
            <a:ext cx="2600325" cy="2524125"/>
            <a:chOff x="5210750" y="1066800"/>
            <a:chExt cx="2976900" cy="3130677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sp>
          <p:nvSpPr>
            <p:cNvPr id="7" name="Oval 6"/>
            <p:cNvSpPr/>
            <p:nvPr/>
          </p:nvSpPr>
          <p:spPr>
            <a:xfrm>
              <a:off x="5321612" y="1143591"/>
              <a:ext cx="2767899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pic>
          <p:nvPicPr>
            <p:cNvPr id="17416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7413" name="Rectangle 8"/>
          <p:cNvSpPr>
            <a:spLocks noChangeArrowheads="1"/>
          </p:cNvSpPr>
          <p:nvPr/>
        </p:nvSpPr>
        <p:spPr bwMode="auto">
          <a:xfrm>
            <a:off x="3429000" y="3352800"/>
            <a:ext cx="2819400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rtl="0"/>
            <a:r>
              <a:rPr lang="ar-EG" sz="7200" dirty="0">
                <a:solidFill>
                  <a:schemeClr val="bg1"/>
                </a:solidFill>
                <a:latin typeface="Calibri" pitchFamily="34" charset="0"/>
              </a:rPr>
              <a:t>بحمد الله</a:t>
            </a:r>
            <a:endParaRPr lang="en-US" sz="7200" dirty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7414" name="Freeform 6"/>
          <p:cNvSpPr>
            <a:spLocks noEditPoints="1"/>
          </p:cNvSpPr>
          <p:nvPr/>
        </p:nvSpPr>
        <p:spPr bwMode="auto">
          <a:xfrm>
            <a:off x="3429000" y="2209800"/>
            <a:ext cx="2689225" cy="1236663"/>
          </a:xfrm>
          <a:custGeom>
            <a:avLst/>
            <a:gdLst>
              <a:gd name="T0" fmla="*/ 2147483647 w 1687"/>
              <a:gd name="T1" fmla="*/ 2147483647 h 775"/>
              <a:gd name="T2" fmla="*/ 2147483647 w 1687"/>
              <a:gd name="T3" fmla="*/ 2147483647 h 775"/>
              <a:gd name="T4" fmla="*/ 2147483647 w 1687"/>
              <a:gd name="T5" fmla="*/ 2147483647 h 775"/>
              <a:gd name="T6" fmla="*/ 2147483647 w 1687"/>
              <a:gd name="T7" fmla="*/ 2147483647 h 775"/>
              <a:gd name="T8" fmla="*/ 2147483647 w 1687"/>
              <a:gd name="T9" fmla="*/ 2147483647 h 775"/>
              <a:gd name="T10" fmla="*/ 2147483647 w 1687"/>
              <a:gd name="T11" fmla="*/ 2147483647 h 775"/>
              <a:gd name="T12" fmla="*/ 2147483647 w 1687"/>
              <a:gd name="T13" fmla="*/ 2147483647 h 775"/>
              <a:gd name="T14" fmla="*/ 2147483647 w 1687"/>
              <a:gd name="T15" fmla="*/ 2147483647 h 775"/>
              <a:gd name="T16" fmla="*/ 2147483647 w 1687"/>
              <a:gd name="T17" fmla="*/ 2147483647 h 775"/>
              <a:gd name="T18" fmla="*/ 2147483647 w 1687"/>
              <a:gd name="T19" fmla="*/ 2147483647 h 775"/>
              <a:gd name="T20" fmla="*/ 2147483647 w 1687"/>
              <a:gd name="T21" fmla="*/ 2147483647 h 775"/>
              <a:gd name="T22" fmla="*/ 0 w 1687"/>
              <a:gd name="T23" fmla="*/ 2147483647 h 775"/>
              <a:gd name="T24" fmla="*/ 2147483647 w 1687"/>
              <a:gd name="T25" fmla="*/ 2147483647 h 775"/>
              <a:gd name="T26" fmla="*/ 2147483647 w 1687"/>
              <a:gd name="T27" fmla="*/ 2147483647 h 775"/>
              <a:gd name="T28" fmla="*/ 2147483647 w 1687"/>
              <a:gd name="T29" fmla="*/ 2147483647 h 775"/>
              <a:gd name="T30" fmla="*/ 2147483647 w 1687"/>
              <a:gd name="T31" fmla="*/ 2147483647 h 775"/>
              <a:gd name="T32" fmla="*/ 2147483647 w 1687"/>
              <a:gd name="T33" fmla="*/ 2147483647 h 775"/>
              <a:gd name="T34" fmla="*/ 2147483647 w 1687"/>
              <a:gd name="T35" fmla="*/ 2147483647 h 775"/>
              <a:gd name="T36" fmla="*/ 2147483647 w 1687"/>
              <a:gd name="T37" fmla="*/ 2147483647 h 775"/>
              <a:gd name="T38" fmla="*/ 2147483647 w 1687"/>
              <a:gd name="T39" fmla="*/ 2147483647 h 775"/>
              <a:gd name="T40" fmla="*/ 2147483647 w 1687"/>
              <a:gd name="T41" fmla="*/ 2147483647 h 775"/>
              <a:gd name="T42" fmla="*/ 2147483647 w 1687"/>
              <a:gd name="T43" fmla="*/ 2147483647 h 775"/>
              <a:gd name="T44" fmla="*/ 2147483647 w 1687"/>
              <a:gd name="T45" fmla="*/ 2147483647 h 775"/>
              <a:gd name="T46" fmla="*/ 2147483647 w 1687"/>
              <a:gd name="T47" fmla="*/ 2147483647 h 775"/>
              <a:gd name="T48" fmla="*/ 2147483647 w 1687"/>
              <a:gd name="T49" fmla="*/ 2147483647 h 775"/>
              <a:gd name="T50" fmla="*/ 2147483647 w 1687"/>
              <a:gd name="T51" fmla="*/ 2147483647 h 775"/>
              <a:gd name="T52" fmla="*/ 2147483647 w 1687"/>
              <a:gd name="T53" fmla="*/ 2147483647 h 775"/>
              <a:gd name="T54" fmla="*/ 2147483647 w 1687"/>
              <a:gd name="T55" fmla="*/ 2147483647 h 775"/>
              <a:gd name="T56" fmla="*/ 2147483647 w 1687"/>
              <a:gd name="T57" fmla="*/ 2147483647 h 775"/>
              <a:gd name="T58" fmla="*/ 2147483647 w 1687"/>
              <a:gd name="T59" fmla="*/ 2147483647 h 775"/>
              <a:gd name="T60" fmla="*/ 2147483647 w 1687"/>
              <a:gd name="T61" fmla="*/ 2147483647 h 775"/>
              <a:gd name="T62" fmla="*/ 2147483647 w 1687"/>
              <a:gd name="T63" fmla="*/ 2147483647 h 775"/>
              <a:gd name="T64" fmla="*/ 2147483647 w 1687"/>
              <a:gd name="T65" fmla="*/ 2147483647 h 775"/>
              <a:gd name="T66" fmla="*/ 2147483647 w 1687"/>
              <a:gd name="T67" fmla="*/ 2147483647 h 775"/>
              <a:gd name="T68" fmla="*/ 2147483647 w 1687"/>
              <a:gd name="T69" fmla="*/ 2147483647 h 775"/>
              <a:gd name="T70" fmla="*/ 2147483647 w 1687"/>
              <a:gd name="T71" fmla="*/ 2147483647 h 775"/>
              <a:gd name="T72" fmla="*/ 2147483647 w 1687"/>
              <a:gd name="T73" fmla="*/ 2147483647 h 775"/>
              <a:gd name="T74" fmla="*/ 2147483647 w 1687"/>
              <a:gd name="T75" fmla="*/ 2147483647 h 775"/>
              <a:gd name="T76" fmla="*/ 2147483647 w 1687"/>
              <a:gd name="T77" fmla="*/ 2147483647 h 775"/>
              <a:gd name="T78" fmla="*/ 2147483647 w 1687"/>
              <a:gd name="T79" fmla="*/ 2147483647 h 775"/>
              <a:gd name="T80" fmla="*/ 2147483647 w 1687"/>
              <a:gd name="T81" fmla="*/ 2147483647 h 775"/>
              <a:gd name="T82" fmla="*/ 2147483647 w 1687"/>
              <a:gd name="T83" fmla="*/ 2147483647 h 775"/>
              <a:gd name="T84" fmla="*/ 2147483647 w 1687"/>
              <a:gd name="T85" fmla="*/ 2147483647 h 775"/>
              <a:gd name="T86" fmla="*/ 2147483647 w 1687"/>
              <a:gd name="T87" fmla="*/ 2147483647 h 775"/>
              <a:gd name="T88" fmla="*/ 2147483647 w 1687"/>
              <a:gd name="T89" fmla="*/ 2147483647 h 775"/>
              <a:gd name="T90" fmla="*/ 2147483647 w 1687"/>
              <a:gd name="T91" fmla="*/ 2147483647 h 775"/>
              <a:gd name="T92" fmla="*/ 2147483647 w 1687"/>
              <a:gd name="T93" fmla="*/ 2147483647 h 775"/>
              <a:gd name="T94" fmla="*/ 2147483647 w 1687"/>
              <a:gd name="T95" fmla="*/ 2147483647 h 775"/>
              <a:gd name="T96" fmla="*/ 2147483647 w 1687"/>
              <a:gd name="T97" fmla="*/ 2147483647 h 775"/>
              <a:gd name="T98" fmla="*/ 2147483647 w 1687"/>
              <a:gd name="T99" fmla="*/ 2147483647 h 775"/>
              <a:gd name="T100" fmla="*/ 2147483647 w 1687"/>
              <a:gd name="T101" fmla="*/ 2147483647 h 775"/>
              <a:gd name="T102" fmla="*/ 2147483647 w 1687"/>
              <a:gd name="T103" fmla="*/ 2147483647 h 775"/>
              <a:gd name="T104" fmla="*/ 2147483647 w 1687"/>
              <a:gd name="T105" fmla="*/ 2147483647 h 775"/>
              <a:gd name="T106" fmla="*/ 2147483647 w 1687"/>
              <a:gd name="T107" fmla="*/ 2147483647 h 775"/>
              <a:gd name="T108" fmla="*/ 2147483647 w 1687"/>
              <a:gd name="T109" fmla="*/ 2147483647 h 775"/>
              <a:gd name="T110" fmla="*/ 2147483647 w 1687"/>
              <a:gd name="T111" fmla="*/ 2147483647 h 775"/>
              <a:gd name="T112" fmla="*/ 2147483647 w 1687"/>
              <a:gd name="T113" fmla="*/ 2147483647 h 775"/>
              <a:gd name="T114" fmla="*/ 2147483647 w 1687"/>
              <a:gd name="T115" fmla="*/ 2147483647 h 775"/>
              <a:gd name="T116" fmla="*/ 2147483647 w 1687"/>
              <a:gd name="T117" fmla="*/ 2147483647 h 775"/>
              <a:gd name="T118" fmla="*/ 2147483647 w 1687"/>
              <a:gd name="T119" fmla="*/ 2147483647 h 775"/>
              <a:gd name="T120" fmla="*/ 2147483647 w 1687"/>
              <a:gd name="T121" fmla="*/ 2147483647 h 775"/>
              <a:gd name="T122" fmla="*/ 2147483647 w 1687"/>
              <a:gd name="T123" fmla="*/ 2147483647 h 775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w 1687"/>
              <a:gd name="T187" fmla="*/ 0 h 775"/>
              <a:gd name="T188" fmla="*/ 1687 w 1687"/>
              <a:gd name="T189" fmla="*/ 775 h 775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T186" t="T187" r="T188" b="T189"/>
            <a:pathLst>
              <a:path w="1687" h="775">
                <a:moveTo>
                  <a:pt x="1374" y="74"/>
                </a:moveTo>
                <a:lnTo>
                  <a:pt x="1308" y="141"/>
                </a:lnTo>
                <a:lnTo>
                  <a:pt x="1248" y="80"/>
                </a:lnTo>
                <a:lnTo>
                  <a:pt x="1177" y="152"/>
                </a:lnTo>
                <a:lnTo>
                  <a:pt x="1100" y="75"/>
                </a:lnTo>
                <a:lnTo>
                  <a:pt x="1169" y="8"/>
                </a:lnTo>
                <a:lnTo>
                  <a:pt x="1229" y="68"/>
                </a:lnTo>
                <a:lnTo>
                  <a:pt x="1298" y="0"/>
                </a:lnTo>
                <a:lnTo>
                  <a:pt x="1374" y="74"/>
                </a:lnTo>
                <a:close/>
                <a:moveTo>
                  <a:pt x="1687" y="612"/>
                </a:moveTo>
                <a:lnTo>
                  <a:pt x="1686" y="635"/>
                </a:lnTo>
                <a:lnTo>
                  <a:pt x="1683" y="657"/>
                </a:lnTo>
                <a:lnTo>
                  <a:pt x="1677" y="678"/>
                </a:lnTo>
                <a:lnTo>
                  <a:pt x="1669" y="698"/>
                </a:lnTo>
                <a:lnTo>
                  <a:pt x="1656" y="723"/>
                </a:lnTo>
                <a:lnTo>
                  <a:pt x="1649" y="731"/>
                </a:lnTo>
                <a:lnTo>
                  <a:pt x="1641" y="739"/>
                </a:lnTo>
                <a:lnTo>
                  <a:pt x="1633" y="745"/>
                </a:lnTo>
                <a:lnTo>
                  <a:pt x="1623" y="750"/>
                </a:lnTo>
                <a:lnTo>
                  <a:pt x="1603" y="753"/>
                </a:lnTo>
                <a:lnTo>
                  <a:pt x="1583" y="751"/>
                </a:lnTo>
                <a:lnTo>
                  <a:pt x="1561" y="743"/>
                </a:lnTo>
                <a:lnTo>
                  <a:pt x="1542" y="731"/>
                </a:lnTo>
                <a:lnTo>
                  <a:pt x="1523" y="715"/>
                </a:lnTo>
                <a:lnTo>
                  <a:pt x="1504" y="695"/>
                </a:lnTo>
                <a:lnTo>
                  <a:pt x="1488" y="672"/>
                </a:lnTo>
                <a:lnTo>
                  <a:pt x="1474" y="646"/>
                </a:lnTo>
                <a:lnTo>
                  <a:pt x="1462" y="619"/>
                </a:lnTo>
                <a:lnTo>
                  <a:pt x="1425" y="640"/>
                </a:lnTo>
                <a:lnTo>
                  <a:pt x="1387" y="660"/>
                </a:lnTo>
                <a:lnTo>
                  <a:pt x="1346" y="678"/>
                </a:lnTo>
                <a:lnTo>
                  <a:pt x="1305" y="694"/>
                </a:lnTo>
                <a:lnTo>
                  <a:pt x="1251" y="710"/>
                </a:lnTo>
                <a:lnTo>
                  <a:pt x="1198" y="722"/>
                </a:lnTo>
                <a:lnTo>
                  <a:pt x="1146" y="729"/>
                </a:lnTo>
                <a:lnTo>
                  <a:pt x="1095" y="731"/>
                </a:lnTo>
                <a:lnTo>
                  <a:pt x="1060" y="728"/>
                </a:lnTo>
                <a:lnTo>
                  <a:pt x="1025" y="719"/>
                </a:lnTo>
                <a:lnTo>
                  <a:pt x="1008" y="711"/>
                </a:lnTo>
                <a:lnTo>
                  <a:pt x="991" y="702"/>
                </a:lnTo>
                <a:lnTo>
                  <a:pt x="974" y="691"/>
                </a:lnTo>
                <a:lnTo>
                  <a:pt x="957" y="678"/>
                </a:lnTo>
                <a:lnTo>
                  <a:pt x="929" y="653"/>
                </a:lnTo>
                <a:lnTo>
                  <a:pt x="908" y="627"/>
                </a:lnTo>
                <a:lnTo>
                  <a:pt x="900" y="615"/>
                </a:lnTo>
                <a:lnTo>
                  <a:pt x="895" y="603"/>
                </a:lnTo>
                <a:lnTo>
                  <a:pt x="889" y="577"/>
                </a:lnTo>
                <a:lnTo>
                  <a:pt x="780" y="628"/>
                </a:lnTo>
                <a:lnTo>
                  <a:pt x="659" y="683"/>
                </a:lnTo>
                <a:lnTo>
                  <a:pt x="603" y="706"/>
                </a:lnTo>
                <a:lnTo>
                  <a:pt x="552" y="724"/>
                </a:lnTo>
                <a:lnTo>
                  <a:pt x="481" y="746"/>
                </a:lnTo>
                <a:lnTo>
                  <a:pt x="415" y="762"/>
                </a:lnTo>
                <a:lnTo>
                  <a:pt x="355" y="772"/>
                </a:lnTo>
                <a:lnTo>
                  <a:pt x="302" y="775"/>
                </a:lnTo>
                <a:lnTo>
                  <a:pt x="268" y="774"/>
                </a:lnTo>
                <a:lnTo>
                  <a:pt x="236" y="772"/>
                </a:lnTo>
                <a:lnTo>
                  <a:pt x="206" y="769"/>
                </a:lnTo>
                <a:lnTo>
                  <a:pt x="178" y="764"/>
                </a:lnTo>
                <a:lnTo>
                  <a:pt x="153" y="758"/>
                </a:lnTo>
                <a:lnTo>
                  <a:pt x="129" y="751"/>
                </a:lnTo>
                <a:lnTo>
                  <a:pt x="107" y="741"/>
                </a:lnTo>
                <a:lnTo>
                  <a:pt x="88" y="731"/>
                </a:lnTo>
                <a:lnTo>
                  <a:pt x="68" y="717"/>
                </a:lnTo>
                <a:lnTo>
                  <a:pt x="50" y="701"/>
                </a:lnTo>
                <a:lnTo>
                  <a:pt x="35" y="681"/>
                </a:lnTo>
                <a:lnTo>
                  <a:pt x="22" y="661"/>
                </a:lnTo>
                <a:lnTo>
                  <a:pt x="12" y="639"/>
                </a:lnTo>
                <a:lnTo>
                  <a:pt x="8" y="626"/>
                </a:lnTo>
                <a:lnTo>
                  <a:pt x="5" y="613"/>
                </a:lnTo>
                <a:lnTo>
                  <a:pt x="1" y="587"/>
                </a:lnTo>
                <a:lnTo>
                  <a:pt x="0" y="558"/>
                </a:lnTo>
                <a:lnTo>
                  <a:pt x="2" y="523"/>
                </a:lnTo>
                <a:lnTo>
                  <a:pt x="6" y="491"/>
                </a:lnTo>
                <a:lnTo>
                  <a:pt x="13" y="459"/>
                </a:lnTo>
                <a:lnTo>
                  <a:pt x="23" y="428"/>
                </a:lnTo>
                <a:lnTo>
                  <a:pt x="34" y="407"/>
                </a:lnTo>
                <a:lnTo>
                  <a:pt x="48" y="381"/>
                </a:lnTo>
                <a:lnTo>
                  <a:pt x="66" y="379"/>
                </a:lnTo>
                <a:lnTo>
                  <a:pt x="52" y="411"/>
                </a:lnTo>
                <a:lnTo>
                  <a:pt x="45" y="432"/>
                </a:lnTo>
                <a:lnTo>
                  <a:pt x="41" y="455"/>
                </a:lnTo>
                <a:lnTo>
                  <a:pt x="38" y="478"/>
                </a:lnTo>
                <a:lnTo>
                  <a:pt x="37" y="502"/>
                </a:lnTo>
                <a:lnTo>
                  <a:pt x="38" y="522"/>
                </a:lnTo>
                <a:lnTo>
                  <a:pt x="42" y="540"/>
                </a:lnTo>
                <a:lnTo>
                  <a:pt x="47" y="557"/>
                </a:lnTo>
                <a:lnTo>
                  <a:pt x="55" y="573"/>
                </a:lnTo>
                <a:lnTo>
                  <a:pt x="66" y="588"/>
                </a:lnTo>
                <a:lnTo>
                  <a:pt x="78" y="603"/>
                </a:lnTo>
                <a:lnTo>
                  <a:pt x="93" y="616"/>
                </a:lnTo>
                <a:lnTo>
                  <a:pt x="110" y="629"/>
                </a:lnTo>
                <a:lnTo>
                  <a:pt x="128" y="641"/>
                </a:lnTo>
                <a:lnTo>
                  <a:pt x="149" y="650"/>
                </a:lnTo>
                <a:lnTo>
                  <a:pt x="171" y="659"/>
                </a:lnTo>
                <a:lnTo>
                  <a:pt x="183" y="662"/>
                </a:lnTo>
                <a:lnTo>
                  <a:pt x="194" y="665"/>
                </a:lnTo>
                <a:lnTo>
                  <a:pt x="220" y="671"/>
                </a:lnTo>
                <a:lnTo>
                  <a:pt x="245" y="675"/>
                </a:lnTo>
                <a:lnTo>
                  <a:pt x="274" y="677"/>
                </a:lnTo>
                <a:lnTo>
                  <a:pt x="304" y="678"/>
                </a:lnTo>
                <a:lnTo>
                  <a:pt x="352" y="676"/>
                </a:lnTo>
                <a:lnTo>
                  <a:pt x="379" y="673"/>
                </a:lnTo>
                <a:lnTo>
                  <a:pt x="405" y="669"/>
                </a:lnTo>
                <a:lnTo>
                  <a:pt x="462" y="657"/>
                </a:lnTo>
                <a:lnTo>
                  <a:pt x="522" y="641"/>
                </a:lnTo>
                <a:lnTo>
                  <a:pt x="571" y="625"/>
                </a:lnTo>
                <a:lnTo>
                  <a:pt x="623" y="606"/>
                </a:lnTo>
                <a:lnTo>
                  <a:pt x="738" y="559"/>
                </a:lnTo>
                <a:lnTo>
                  <a:pt x="923" y="476"/>
                </a:lnTo>
                <a:lnTo>
                  <a:pt x="927" y="494"/>
                </a:lnTo>
                <a:lnTo>
                  <a:pt x="932" y="512"/>
                </a:lnTo>
                <a:lnTo>
                  <a:pt x="940" y="529"/>
                </a:lnTo>
                <a:lnTo>
                  <a:pt x="949" y="545"/>
                </a:lnTo>
                <a:lnTo>
                  <a:pt x="961" y="561"/>
                </a:lnTo>
                <a:lnTo>
                  <a:pt x="975" y="575"/>
                </a:lnTo>
                <a:lnTo>
                  <a:pt x="990" y="588"/>
                </a:lnTo>
                <a:lnTo>
                  <a:pt x="1007" y="600"/>
                </a:lnTo>
                <a:lnTo>
                  <a:pt x="1035" y="617"/>
                </a:lnTo>
                <a:lnTo>
                  <a:pt x="1049" y="624"/>
                </a:lnTo>
                <a:lnTo>
                  <a:pt x="1064" y="629"/>
                </a:lnTo>
                <a:lnTo>
                  <a:pt x="1092" y="637"/>
                </a:lnTo>
                <a:lnTo>
                  <a:pt x="1106" y="639"/>
                </a:lnTo>
                <a:lnTo>
                  <a:pt x="1120" y="639"/>
                </a:lnTo>
                <a:lnTo>
                  <a:pt x="1164" y="638"/>
                </a:lnTo>
                <a:lnTo>
                  <a:pt x="1210" y="631"/>
                </a:lnTo>
                <a:lnTo>
                  <a:pt x="1256" y="622"/>
                </a:lnTo>
                <a:lnTo>
                  <a:pt x="1304" y="608"/>
                </a:lnTo>
                <a:lnTo>
                  <a:pt x="1343" y="593"/>
                </a:lnTo>
                <a:lnTo>
                  <a:pt x="1379" y="578"/>
                </a:lnTo>
                <a:lnTo>
                  <a:pt x="1411" y="561"/>
                </a:lnTo>
                <a:lnTo>
                  <a:pt x="1439" y="543"/>
                </a:lnTo>
                <a:lnTo>
                  <a:pt x="1429" y="509"/>
                </a:lnTo>
                <a:lnTo>
                  <a:pt x="1415" y="445"/>
                </a:lnTo>
                <a:lnTo>
                  <a:pt x="1409" y="413"/>
                </a:lnTo>
                <a:lnTo>
                  <a:pt x="1406" y="365"/>
                </a:lnTo>
                <a:lnTo>
                  <a:pt x="1403" y="317"/>
                </a:lnTo>
                <a:lnTo>
                  <a:pt x="1385" y="251"/>
                </a:lnTo>
                <a:lnTo>
                  <a:pt x="1411" y="149"/>
                </a:lnTo>
                <a:lnTo>
                  <a:pt x="1507" y="340"/>
                </a:lnTo>
                <a:lnTo>
                  <a:pt x="1507" y="365"/>
                </a:lnTo>
                <a:lnTo>
                  <a:pt x="1465" y="336"/>
                </a:lnTo>
                <a:lnTo>
                  <a:pt x="1461" y="341"/>
                </a:lnTo>
                <a:lnTo>
                  <a:pt x="1458" y="347"/>
                </a:lnTo>
                <a:lnTo>
                  <a:pt x="1461" y="381"/>
                </a:lnTo>
                <a:lnTo>
                  <a:pt x="1469" y="424"/>
                </a:lnTo>
                <a:lnTo>
                  <a:pt x="1475" y="451"/>
                </a:lnTo>
                <a:lnTo>
                  <a:pt x="1483" y="475"/>
                </a:lnTo>
                <a:lnTo>
                  <a:pt x="1491" y="495"/>
                </a:lnTo>
                <a:lnTo>
                  <a:pt x="1501" y="511"/>
                </a:lnTo>
                <a:lnTo>
                  <a:pt x="1525" y="498"/>
                </a:lnTo>
                <a:lnTo>
                  <a:pt x="1549" y="490"/>
                </a:lnTo>
                <a:lnTo>
                  <a:pt x="1571" y="483"/>
                </a:lnTo>
                <a:lnTo>
                  <a:pt x="1592" y="481"/>
                </a:lnTo>
                <a:lnTo>
                  <a:pt x="1616" y="484"/>
                </a:lnTo>
                <a:lnTo>
                  <a:pt x="1626" y="488"/>
                </a:lnTo>
                <a:lnTo>
                  <a:pt x="1636" y="494"/>
                </a:lnTo>
                <a:lnTo>
                  <a:pt x="1651" y="506"/>
                </a:lnTo>
                <a:lnTo>
                  <a:pt x="1663" y="518"/>
                </a:lnTo>
                <a:lnTo>
                  <a:pt x="1672" y="532"/>
                </a:lnTo>
                <a:lnTo>
                  <a:pt x="1680" y="548"/>
                </a:lnTo>
                <a:lnTo>
                  <a:pt x="1685" y="576"/>
                </a:lnTo>
                <a:lnTo>
                  <a:pt x="1687" y="612"/>
                </a:lnTo>
                <a:close/>
                <a:moveTo>
                  <a:pt x="553" y="364"/>
                </a:moveTo>
                <a:lnTo>
                  <a:pt x="487" y="431"/>
                </a:lnTo>
                <a:lnTo>
                  <a:pt x="428" y="370"/>
                </a:lnTo>
                <a:lnTo>
                  <a:pt x="356" y="441"/>
                </a:lnTo>
                <a:lnTo>
                  <a:pt x="280" y="365"/>
                </a:lnTo>
                <a:lnTo>
                  <a:pt x="347" y="297"/>
                </a:lnTo>
                <a:lnTo>
                  <a:pt x="409" y="359"/>
                </a:lnTo>
                <a:lnTo>
                  <a:pt x="479" y="289"/>
                </a:lnTo>
                <a:lnTo>
                  <a:pt x="553" y="364"/>
                </a:lnTo>
                <a:close/>
                <a:moveTo>
                  <a:pt x="1636" y="637"/>
                </a:moveTo>
                <a:lnTo>
                  <a:pt x="1622" y="613"/>
                </a:lnTo>
                <a:lnTo>
                  <a:pt x="1605" y="593"/>
                </a:lnTo>
                <a:lnTo>
                  <a:pt x="1597" y="587"/>
                </a:lnTo>
                <a:lnTo>
                  <a:pt x="1589" y="583"/>
                </a:lnTo>
                <a:lnTo>
                  <a:pt x="1577" y="582"/>
                </a:lnTo>
                <a:lnTo>
                  <a:pt x="1561" y="584"/>
                </a:lnTo>
                <a:lnTo>
                  <a:pt x="1543" y="591"/>
                </a:lnTo>
                <a:lnTo>
                  <a:pt x="1536" y="595"/>
                </a:lnTo>
                <a:lnTo>
                  <a:pt x="1556" y="624"/>
                </a:lnTo>
                <a:lnTo>
                  <a:pt x="1568" y="636"/>
                </a:lnTo>
                <a:lnTo>
                  <a:pt x="1580" y="644"/>
                </a:lnTo>
                <a:lnTo>
                  <a:pt x="1590" y="649"/>
                </a:lnTo>
                <a:lnTo>
                  <a:pt x="1601" y="652"/>
                </a:lnTo>
                <a:lnTo>
                  <a:pt x="1611" y="649"/>
                </a:lnTo>
                <a:lnTo>
                  <a:pt x="1625" y="644"/>
                </a:lnTo>
                <a:lnTo>
                  <a:pt x="1636" y="637"/>
                </a:lnTo>
                <a:close/>
                <a:moveTo>
                  <a:pt x="1288" y="458"/>
                </a:moveTo>
                <a:lnTo>
                  <a:pt x="1287" y="475"/>
                </a:lnTo>
                <a:lnTo>
                  <a:pt x="1285" y="489"/>
                </a:lnTo>
                <a:lnTo>
                  <a:pt x="1280" y="500"/>
                </a:lnTo>
                <a:lnTo>
                  <a:pt x="1275" y="509"/>
                </a:lnTo>
                <a:lnTo>
                  <a:pt x="1268" y="516"/>
                </a:lnTo>
                <a:lnTo>
                  <a:pt x="1259" y="522"/>
                </a:lnTo>
                <a:lnTo>
                  <a:pt x="1248" y="525"/>
                </a:lnTo>
                <a:lnTo>
                  <a:pt x="1237" y="526"/>
                </a:lnTo>
                <a:lnTo>
                  <a:pt x="1222" y="523"/>
                </a:lnTo>
                <a:lnTo>
                  <a:pt x="1214" y="518"/>
                </a:lnTo>
                <a:lnTo>
                  <a:pt x="1208" y="513"/>
                </a:lnTo>
                <a:lnTo>
                  <a:pt x="1198" y="499"/>
                </a:lnTo>
                <a:lnTo>
                  <a:pt x="1191" y="483"/>
                </a:lnTo>
                <a:lnTo>
                  <a:pt x="1183" y="505"/>
                </a:lnTo>
                <a:lnTo>
                  <a:pt x="1179" y="513"/>
                </a:lnTo>
                <a:lnTo>
                  <a:pt x="1173" y="523"/>
                </a:lnTo>
                <a:lnTo>
                  <a:pt x="1165" y="529"/>
                </a:lnTo>
                <a:lnTo>
                  <a:pt x="1158" y="534"/>
                </a:lnTo>
                <a:lnTo>
                  <a:pt x="1150" y="538"/>
                </a:lnTo>
                <a:lnTo>
                  <a:pt x="1142" y="539"/>
                </a:lnTo>
                <a:lnTo>
                  <a:pt x="1134" y="538"/>
                </a:lnTo>
                <a:lnTo>
                  <a:pt x="1123" y="534"/>
                </a:lnTo>
                <a:lnTo>
                  <a:pt x="1114" y="529"/>
                </a:lnTo>
                <a:lnTo>
                  <a:pt x="1107" y="522"/>
                </a:lnTo>
                <a:lnTo>
                  <a:pt x="1101" y="513"/>
                </a:lnTo>
                <a:lnTo>
                  <a:pt x="1097" y="504"/>
                </a:lnTo>
                <a:lnTo>
                  <a:pt x="1094" y="492"/>
                </a:lnTo>
                <a:lnTo>
                  <a:pt x="1092" y="466"/>
                </a:lnTo>
                <a:lnTo>
                  <a:pt x="1095" y="430"/>
                </a:lnTo>
                <a:lnTo>
                  <a:pt x="1098" y="407"/>
                </a:lnTo>
                <a:lnTo>
                  <a:pt x="1070" y="439"/>
                </a:lnTo>
                <a:lnTo>
                  <a:pt x="1070" y="427"/>
                </a:lnTo>
                <a:lnTo>
                  <a:pt x="1079" y="408"/>
                </a:lnTo>
                <a:lnTo>
                  <a:pt x="1094" y="387"/>
                </a:lnTo>
                <a:lnTo>
                  <a:pt x="1113" y="373"/>
                </a:lnTo>
                <a:lnTo>
                  <a:pt x="1112" y="399"/>
                </a:lnTo>
                <a:lnTo>
                  <a:pt x="1112" y="424"/>
                </a:lnTo>
                <a:lnTo>
                  <a:pt x="1113" y="455"/>
                </a:lnTo>
                <a:lnTo>
                  <a:pt x="1117" y="476"/>
                </a:lnTo>
                <a:lnTo>
                  <a:pt x="1122" y="483"/>
                </a:lnTo>
                <a:lnTo>
                  <a:pt x="1127" y="490"/>
                </a:lnTo>
                <a:lnTo>
                  <a:pt x="1133" y="493"/>
                </a:lnTo>
                <a:lnTo>
                  <a:pt x="1142" y="494"/>
                </a:lnTo>
                <a:lnTo>
                  <a:pt x="1157" y="490"/>
                </a:lnTo>
                <a:lnTo>
                  <a:pt x="1164" y="485"/>
                </a:lnTo>
                <a:lnTo>
                  <a:pt x="1172" y="480"/>
                </a:lnTo>
                <a:lnTo>
                  <a:pt x="1181" y="467"/>
                </a:lnTo>
                <a:lnTo>
                  <a:pt x="1186" y="455"/>
                </a:lnTo>
                <a:lnTo>
                  <a:pt x="1182" y="433"/>
                </a:lnTo>
                <a:lnTo>
                  <a:pt x="1175" y="403"/>
                </a:lnTo>
                <a:lnTo>
                  <a:pt x="1171" y="387"/>
                </a:lnTo>
                <a:lnTo>
                  <a:pt x="1191" y="359"/>
                </a:lnTo>
                <a:lnTo>
                  <a:pt x="1196" y="376"/>
                </a:lnTo>
                <a:lnTo>
                  <a:pt x="1203" y="399"/>
                </a:lnTo>
                <a:lnTo>
                  <a:pt x="1206" y="425"/>
                </a:lnTo>
                <a:lnTo>
                  <a:pt x="1210" y="448"/>
                </a:lnTo>
                <a:lnTo>
                  <a:pt x="1214" y="464"/>
                </a:lnTo>
                <a:lnTo>
                  <a:pt x="1221" y="473"/>
                </a:lnTo>
                <a:lnTo>
                  <a:pt x="1227" y="480"/>
                </a:lnTo>
                <a:lnTo>
                  <a:pt x="1236" y="483"/>
                </a:lnTo>
                <a:lnTo>
                  <a:pt x="1246" y="484"/>
                </a:lnTo>
                <a:lnTo>
                  <a:pt x="1255" y="483"/>
                </a:lnTo>
                <a:lnTo>
                  <a:pt x="1261" y="479"/>
                </a:lnTo>
                <a:lnTo>
                  <a:pt x="1265" y="473"/>
                </a:lnTo>
                <a:lnTo>
                  <a:pt x="1268" y="464"/>
                </a:lnTo>
                <a:lnTo>
                  <a:pt x="1263" y="444"/>
                </a:lnTo>
                <a:lnTo>
                  <a:pt x="1260" y="431"/>
                </a:lnTo>
                <a:lnTo>
                  <a:pt x="1254" y="415"/>
                </a:lnTo>
                <a:lnTo>
                  <a:pt x="1239" y="384"/>
                </a:lnTo>
                <a:lnTo>
                  <a:pt x="1261" y="353"/>
                </a:lnTo>
                <a:lnTo>
                  <a:pt x="1279" y="401"/>
                </a:lnTo>
                <a:lnTo>
                  <a:pt x="1286" y="429"/>
                </a:lnTo>
                <a:lnTo>
                  <a:pt x="1288" y="458"/>
                </a:lnTo>
                <a:close/>
                <a:moveTo>
                  <a:pt x="846" y="364"/>
                </a:moveTo>
                <a:lnTo>
                  <a:pt x="1275" y="242"/>
                </a:lnTo>
                <a:lnTo>
                  <a:pt x="1222" y="284"/>
                </a:lnTo>
                <a:lnTo>
                  <a:pt x="792" y="406"/>
                </a:lnTo>
                <a:lnTo>
                  <a:pt x="846" y="364"/>
                </a:lnTo>
                <a:close/>
                <a:moveTo>
                  <a:pt x="892" y="106"/>
                </a:moveTo>
                <a:lnTo>
                  <a:pt x="881" y="110"/>
                </a:lnTo>
                <a:lnTo>
                  <a:pt x="875" y="101"/>
                </a:lnTo>
                <a:lnTo>
                  <a:pt x="869" y="95"/>
                </a:lnTo>
                <a:lnTo>
                  <a:pt x="863" y="92"/>
                </a:lnTo>
                <a:lnTo>
                  <a:pt x="859" y="95"/>
                </a:lnTo>
                <a:lnTo>
                  <a:pt x="853" y="100"/>
                </a:lnTo>
                <a:lnTo>
                  <a:pt x="844" y="125"/>
                </a:lnTo>
                <a:lnTo>
                  <a:pt x="834" y="162"/>
                </a:lnTo>
                <a:lnTo>
                  <a:pt x="825" y="205"/>
                </a:lnTo>
                <a:lnTo>
                  <a:pt x="813" y="205"/>
                </a:lnTo>
                <a:lnTo>
                  <a:pt x="805" y="178"/>
                </a:lnTo>
                <a:lnTo>
                  <a:pt x="797" y="156"/>
                </a:lnTo>
                <a:lnTo>
                  <a:pt x="787" y="144"/>
                </a:lnTo>
                <a:lnTo>
                  <a:pt x="780" y="140"/>
                </a:lnTo>
                <a:lnTo>
                  <a:pt x="762" y="140"/>
                </a:lnTo>
                <a:lnTo>
                  <a:pt x="754" y="138"/>
                </a:lnTo>
                <a:lnTo>
                  <a:pt x="748" y="134"/>
                </a:lnTo>
                <a:lnTo>
                  <a:pt x="743" y="128"/>
                </a:lnTo>
                <a:lnTo>
                  <a:pt x="738" y="121"/>
                </a:lnTo>
                <a:lnTo>
                  <a:pt x="736" y="115"/>
                </a:lnTo>
                <a:lnTo>
                  <a:pt x="736" y="106"/>
                </a:lnTo>
                <a:lnTo>
                  <a:pt x="737" y="96"/>
                </a:lnTo>
                <a:lnTo>
                  <a:pt x="741" y="88"/>
                </a:lnTo>
                <a:lnTo>
                  <a:pt x="747" y="84"/>
                </a:lnTo>
                <a:lnTo>
                  <a:pt x="755" y="83"/>
                </a:lnTo>
                <a:lnTo>
                  <a:pt x="769" y="85"/>
                </a:lnTo>
                <a:lnTo>
                  <a:pt x="781" y="94"/>
                </a:lnTo>
                <a:lnTo>
                  <a:pt x="793" y="106"/>
                </a:lnTo>
                <a:lnTo>
                  <a:pt x="802" y="125"/>
                </a:lnTo>
                <a:lnTo>
                  <a:pt x="820" y="165"/>
                </a:lnTo>
                <a:lnTo>
                  <a:pt x="828" y="129"/>
                </a:lnTo>
                <a:lnTo>
                  <a:pt x="834" y="103"/>
                </a:lnTo>
                <a:lnTo>
                  <a:pt x="842" y="83"/>
                </a:lnTo>
                <a:lnTo>
                  <a:pt x="846" y="74"/>
                </a:lnTo>
                <a:lnTo>
                  <a:pt x="850" y="68"/>
                </a:lnTo>
                <a:lnTo>
                  <a:pt x="854" y="63"/>
                </a:lnTo>
                <a:lnTo>
                  <a:pt x="859" y="59"/>
                </a:lnTo>
                <a:lnTo>
                  <a:pt x="867" y="56"/>
                </a:lnTo>
                <a:lnTo>
                  <a:pt x="874" y="57"/>
                </a:lnTo>
                <a:lnTo>
                  <a:pt x="880" y="61"/>
                </a:lnTo>
                <a:lnTo>
                  <a:pt x="893" y="75"/>
                </a:lnTo>
                <a:lnTo>
                  <a:pt x="892" y="106"/>
                </a:lnTo>
                <a:close/>
                <a:moveTo>
                  <a:pt x="500" y="84"/>
                </a:moveTo>
                <a:lnTo>
                  <a:pt x="500" y="92"/>
                </a:lnTo>
                <a:lnTo>
                  <a:pt x="497" y="101"/>
                </a:lnTo>
                <a:lnTo>
                  <a:pt x="487" y="117"/>
                </a:lnTo>
                <a:lnTo>
                  <a:pt x="481" y="123"/>
                </a:lnTo>
                <a:lnTo>
                  <a:pt x="472" y="131"/>
                </a:lnTo>
                <a:lnTo>
                  <a:pt x="450" y="143"/>
                </a:lnTo>
                <a:lnTo>
                  <a:pt x="389" y="167"/>
                </a:lnTo>
                <a:lnTo>
                  <a:pt x="356" y="167"/>
                </a:lnTo>
                <a:lnTo>
                  <a:pt x="398" y="148"/>
                </a:lnTo>
                <a:lnTo>
                  <a:pt x="420" y="136"/>
                </a:lnTo>
                <a:lnTo>
                  <a:pt x="440" y="123"/>
                </a:lnTo>
                <a:lnTo>
                  <a:pt x="471" y="98"/>
                </a:lnTo>
                <a:lnTo>
                  <a:pt x="395" y="98"/>
                </a:lnTo>
                <a:lnTo>
                  <a:pt x="387" y="99"/>
                </a:lnTo>
                <a:lnTo>
                  <a:pt x="370" y="112"/>
                </a:lnTo>
                <a:lnTo>
                  <a:pt x="370" y="91"/>
                </a:lnTo>
                <a:lnTo>
                  <a:pt x="383" y="72"/>
                </a:lnTo>
                <a:lnTo>
                  <a:pt x="393" y="64"/>
                </a:lnTo>
                <a:lnTo>
                  <a:pt x="404" y="62"/>
                </a:lnTo>
                <a:lnTo>
                  <a:pt x="500" y="62"/>
                </a:lnTo>
                <a:lnTo>
                  <a:pt x="502" y="69"/>
                </a:lnTo>
                <a:lnTo>
                  <a:pt x="500" y="84"/>
                </a:lnTo>
                <a:close/>
                <a:moveTo>
                  <a:pt x="117" y="259"/>
                </a:moveTo>
                <a:lnTo>
                  <a:pt x="113" y="276"/>
                </a:lnTo>
                <a:lnTo>
                  <a:pt x="105" y="294"/>
                </a:lnTo>
                <a:lnTo>
                  <a:pt x="96" y="303"/>
                </a:lnTo>
                <a:lnTo>
                  <a:pt x="88" y="310"/>
                </a:lnTo>
                <a:lnTo>
                  <a:pt x="78" y="314"/>
                </a:lnTo>
                <a:lnTo>
                  <a:pt x="68" y="315"/>
                </a:lnTo>
                <a:lnTo>
                  <a:pt x="58" y="314"/>
                </a:lnTo>
                <a:lnTo>
                  <a:pt x="48" y="310"/>
                </a:lnTo>
                <a:lnTo>
                  <a:pt x="41" y="303"/>
                </a:lnTo>
                <a:lnTo>
                  <a:pt x="35" y="294"/>
                </a:lnTo>
                <a:lnTo>
                  <a:pt x="29" y="282"/>
                </a:lnTo>
                <a:lnTo>
                  <a:pt x="25" y="270"/>
                </a:lnTo>
                <a:lnTo>
                  <a:pt x="23" y="259"/>
                </a:lnTo>
                <a:lnTo>
                  <a:pt x="22" y="246"/>
                </a:lnTo>
                <a:lnTo>
                  <a:pt x="23" y="227"/>
                </a:lnTo>
                <a:lnTo>
                  <a:pt x="26" y="205"/>
                </a:lnTo>
                <a:lnTo>
                  <a:pt x="33" y="182"/>
                </a:lnTo>
                <a:lnTo>
                  <a:pt x="40" y="156"/>
                </a:lnTo>
                <a:lnTo>
                  <a:pt x="50" y="131"/>
                </a:lnTo>
                <a:lnTo>
                  <a:pt x="60" y="107"/>
                </a:lnTo>
                <a:lnTo>
                  <a:pt x="71" y="86"/>
                </a:lnTo>
                <a:lnTo>
                  <a:pt x="84" y="67"/>
                </a:lnTo>
                <a:lnTo>
                  <a:pt x="83" y="80"/>
                </a:lnTo>
                <a:lnTo>
                  <a:pt x="79" y="97"/>
                </a:lnTo>
                <a:lnTo>
                  <a:pt x="74" y="117"/>
                </a:lnTo>
                <a:lnTo>
                  <a:pt x="68" y="140"/>
                </a:lnTo>
                <a:lnTo>
                  <a:pt x="55" y="184"/>
                </a:lnTo>
                <a:lnTo>
                  <a:pt x="52" y="202"/>
                </a:lnTo>
                <a:lnTo>
                  <a:pt x="51" y="217"/>
                </a:lnTo>
                <a:lnTo>
                  <a:pt x="53" y="231"/>
                </a:lnTo>
                <a:lnTo>
                  <a:pt x="57" y="245"/>
                </a:lnTo>
                <a:lnTo>
                  <a:pt x="64" y="256"/>
                </a:lnTo>
                <a:lnTo>
                  <a:pt x="70" y="260"/>
                </a:lnTo>
                <a:lnTo>
                  <a:pt x="75" y="261"/>
                </a:lnTo>
                <a:lnTo>
                  <a:pt x="84" y="258"/>
                </a:lnTo>
                <a:lnTo>
                  <a:pt x="91" y="249"/>
                </a:lnTo>
                <a:lnTo>
                  <a:pt x="100" y="234"/>
                </a:lnTo>
                <a:lnTo>
                  <a:pt x="109" y="212"/>
                </a:lnTo>
                <a:lnTo>
                  <a:pt x="112" y="217"/>
                </a:lnTo>
                <a:lnTo>
                  <a:pt x="116" y="225"/>
                </a:lnTo>
                <a:lnTo>
                  <a:pt x="117" y="242"/>
                </a:lnTo>
                <a:lnTo>
                  <a:pt x="117" y="259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ar-SA"/>
          </a:p>
        </p:txBody>
      </p:sp>
      <p:sp>
        <p:nvSpPr>
          <p:cNvPr id="10" name="Oval 9"/>
          <p:cNvSpPr/>
          <p:nvPr/>
        </p:nvSpPr>
        <p:spPr>
          <a:xfrm>
            <a:off x="858838" y="2215540"/>
            <a:ext cx="2417762" cy="2410435"/>
          </a:xfrm>
          <a:prstGeom prst="ellipse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084954" y="2581891"/>
            <a:ext cx="1886846" cy="1609109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Foundry">
      <a:dk1>
        <a:sysClr val="windowText" lastClr="000000"/>
      </a:dk1>
      <a:lt1>
        <a:sysClr val="window" lastClr="FFFFFF"/>
      </a:lt1>
      <a:dk2>
        <a:srgbClr val="676A55"/>
      </a:dk2>
      <a:lt2>
        <a:srgbClr val="EAEBDE"/>
      </a:lt2>
      <a:accent1>
        <a:srgbClr val="72A376"/>
      </a:accent1>
      <a:accent2>
        <a:srgbClr val="B0CCB0"/>
      </a:accent2>
      <a:accent3>
        <a:srgbClr val="A8CDD7"/>
      </a:accent3>
      <a:accent4>
        <a:srgbClr val="C0BEAF"/>
      </a:accent4>
      <a:accent5>
        <a:srgbClr val="CEC597"/>
      </a:accent5>
      <a:accent6>
        <a:srgbClr val="E8B7B7"/>
      </a:accent6>
      <a:hlink>
        <a:srgbClr val="DB5353"/>
      </a:hlink>
      <a:folHlink>
        <a:srgbClr val="903638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Arts_Template1.potx" id="{8D38B697-CDE3-428C-B4A2-8EAF6F80AA67}" vid="{AD1376BE-9B19-495B-9D41-620BFFCFC79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نموذج (3)</Template>
  <TotalTime>381</TotalTime>
  <Words>871</Words>
  <Application>Microsoft Office PowerPoint</Application>
  <PresentationFormat>A4 Paper (210x297 mm)‎</PresentationFormat>
  <Paragraphs>117</Paragraphs>
  <Slides>17</Slides>
  <Notes>2</Notes>
  <HiddenSlides>0</HiddenSlides>
  <MMClips>0</MMClips>
  <ScaleCrop>false</ScaleCrop>
  <HeadingPairs>
    <vt:vector size="4" baseType="variant">
      <vt:variant>
        <vt:lpstr>سمة</vt:lpstr>
      </vt:variant>
      <vt:variant>
        <vt:i4>1</vt:i4>
      </vt:variant>
      <vt:variant>
        <vt:lpstr>عناوين الشرائح</vt:lpstr>
      </vt:variant>
      <vt:variant>
        <vt:i4>17</vt:i4>
      </vt:variant>
    </vt:vector>
  </HeadingPairs>
  <TitlesOfParts>
    <vt:vector size="18" baseType="lpstr">
      <vt:lpstr>Office Theme</vt:lpstr>
      <vt:lpstr>الشريحة 1</vt:lpstr>
      <vt:lpstr>المحاضرة الثانية</vt:lpstr>
      <vt:lpstr>تحديد المشكلة الاجتماعية </vt:lpstr>
      <vt:lpstr>   </vt:lpstr>
      <vt:lpstr>    </vt:lpstr>
      <vt:lpstr>    </vt:lpstr>
      <vt:lpstr>   </vt:lpstr>
      <vt:lpstr>   </vt:lpstr>
      <vt:lpstr>   </vt:lpstr>
      <vt:lpstr>  </vt:lpstr>
      <vt:lpstr>    </vt:lpstr>
      <vt:lpstr>       </vt:lpstr>
      <vt:lpstr>   </vt:lpstr>
      <vt:lpstr>   </vt:lpstr>
      <vt:lpstr>   </vt:lpstr>
      <vt:lpstr>    </vt:lpstr>
      <vt:lpstr>الشريحة 17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USER</dc:creator>
  <cp:lastModifiedBy>user</cp:lastModifiedBy>
  <cp:revision>30</cp:revision>
  <dcterms:created xsi:type="dcterms:W3CDTF">2014-02-25T10:36:17Z</dcterms:created>
  <dcterms:modified xsi:type="dcterms:W3CDTF">2014-03-19T15:45:00Z</dcterms:modified>
</cp:coreProperties>
</file>