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2" r:id="rId3"/>
    <p:sldId id="311" r:id="rId4"/>
    <p:sldId id="312" r:id="rId5"/>
    <p:sldId id="313" r:id="rId6"/>
    <p:sldId id="314" r:id="rId7"/>
    <p:sldId id="308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13B4A"/>
    <a:srgbClr val="43A79C"/>
    <a:srgbClr val="EDBD1F"/>
    <a:srgbClr val="F04316"/>
    <a:srgbClr val="81AA52"/>
    <a:srgbClr val="0E478A"/>
    <a:srgbClr val="ECA02F"/>
    <a:srgbClr val="D52D26"/>
    <a:srgbClr val="013E36"/>
    <a:srgbClr val="D9791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146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المشكلات الاجتماعية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خصائص المشكلات الاجتماعية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خصائص المشكلات الاجتماعية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- </a:t>
            </a:r>
            <a:r>
              <a:rPr lang="ar-SA" dirty="0" smtClean="0">
                <a:solidFill>
                  <a:srgbClr val="0070C0"/>
                </a:solidFill>
              </a:rPr>
              <a:t>للمشكلات الاجتماعية مجموعة من الخصائص يمكن عرضها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على النحو التالي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  1- تتسم المشكلات الاجتماعية </a:t>
            </a:r>
            <a:r>
              <a:rPr lang="ar-SA" dirty="0" smtClean="0">
                <a:solidFill>
                  <a:srgbClr val="FF0000"/>
                </a:solidFill>
              </a:rPr>
              <a:t>بالنسبية </a:t>
            </a:r>
            <a:r>
              <a:rPr lang="ar-SA" dirty="0" smtClean="0"/>
              <a:t>، حيث تختلف باختلاف </a:t>
            </a:r>
          </a:p>
          <a:p>
            <a:r>
              <a:rPr lang="ar-SA" dirty="0"/>
              <a:t> </a:t>
            </a:r>
            <a:r>
              <a:rPr lang="ar-SA" dirty="0" smtClean="0"/>
              <a:t>    المجتمعات بل وتختلف في المجتمع الواحد من مرحلة زمنية</a:t>
            </a:r>
          </a:p>
          <a:p>
            <a:r>
              <a:rPr lang="ar-SA" dirty="0"/>
              <a:t> </a:t>
            </a:r>
            <a:r>
              <a:rPr lang="ar-SA" dirty="0" smtClean="0"/>
              <a:t>    لأخرى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3833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600" b="1" dirty="0" smtClean="0">
                <a:solidFill>
                  <a:srgbClr val="FF0000"/>
                </a:solidFill>
              </a:rPr>
              <a:t>  مثال </a:t>
            </a:r>
            <a:r>
              <a:rPr lang="ar-SA" dirty="0" smtClean="0"/>
              <a:t>:  </a:t>
            </a:r>
            <a:r>
              <a:rPr lang="ar-SA" dirty="0" smtClean="0">
                <a:solidFill>
                  <a:srgbClr val="0070C0"/>
                </a:solidFill>
              </a:rPr>
              <a:t>تنظيم النسل </a:t>
            </a:r>
          </a:p>
          <a:p>
            <a:r>
              <a:rPr lang="ar-SA" dirty="0"/>
              <a:t> </a:t>
            </a:r>
            <a:r>
              <a:rPr lang="ar-SA" dirty="0" smtClean="0"/>
              <a:t>    تنظر كثير من الدول إلي زيادة النسل على أنه مشكلة ،</a:t>
            </a:r>
            <a:r>
              <a:rPr lang="ar-SA" dirty="0"/>
              <a:t> </a:t>
            </a:r>
            <a:r>
              <a:rPr lang="ar-SA" dirty="0" smtClean="0"/>
              <a:t>وتسعي </a:t>
            </a:r>
          </a:p>
          <a:p>
            <a:r>
              <a:rPr lang="ar-SA" dirty="0"/>
              <a:t> </a:t>
            </a:r>
            <a:r>
              <a:rPr lang="ar-SA" dirty="0" smtClean="0"/>
              <a:t> إلي ضبطه وتنظيمه ، بينما تشجع بعض الدول الأخرى زيادة </a:t>
            </a:r>
          </a:p>
          <a:p>
            <a:r>
              <a:rPr lang="ar-SA" dirty="0"/>
              <a:t> </a:t>
            </a:r>
            <a:r>
              <a:rPr lang="ar-SA" dirty="0" smtClean="0"/>
              <a:t> النسل ، فهي لا تري فيه أي مشكلة .</a:t>
            </a:r>
          </a:p>
          <a:p>
            <a:r>
              <a:rPr lang="ar-SA" dirty="0" smtClean="0"/>
              <a:t>     </a:t>
            </a:r>
            <a:r>
              <a:rPr lang="ar-SA" dirty="0" smtClean="0">
                <a:solidFill>
                  <a:srgbClr val="FF0000"/>
                </a:solidFill>
              </a:rPr>
              <a:t>فالصين الشعبية </a:t>
            </a:r>
            <a:r>
              <a:rPr lang="ar-SA" dirty="0" smtClean="0"/>
              <a:t>مثلا تقف بقوة في مواجهة زيادة النسل ، حيث </a:t>
            </a:r>
          </a:p>
          <a:p>
            <a:r>
              <a:rPr lang="ar-SA" dirty="0" smtClean="0"/>
              <a:t>تمنـح رب الأسـرة عـن الطفل الأول فقط علاوة مالية ، وإذا رزق بطفل ثاني تخصم منه هذه العلاوة ، وإذا رزق بطفل ثالث يخصم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8917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مـن راتبه ، أمـا الطفـل الـرابع يعـرضه لعقـوبـات قـد تصـل إلـي </a:t>
            </a:r>
          </a:p>
          <a:p>
            <a:r>
              <a:rPr lang="ar-SA" dirty="0"/>
              <a:t> </a:t>
            </a:r>
            <a:r>
              <a:rPr lang="ar-SA" dirty="0" smtClean="0"/>
              <a:t> حد الفصل من العمل . وعلى الجانب الأخر نجد بعض دول الخليج</a:t>
            </a:r>
          </a:p>
          <a:p>
            <a:r>
              <a:rPr lang="ar-SA" dirty="0"/>
              <a:t> </a:t>
            </a:r>
            <a:r>
              <a:rPr lang="ar-SA" dirty="0" smtClean="0"/>
              <a:t> تمنح علاوة مالية لرب الأسرة عن كل طفل .</a:t>
            </a:r>
          </a:p>
          <a:p>
            <a:endParaRPr lang="ar-SA" dirty="0" smtClean="0"/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3315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525963"/>
          </a:xfrm>
        </p:spPr>
        <p:txBody>
          <a:bodyPr/>
          <a:lstStyle/>
          <a:p>
            <a:r>
              <a:rPr lang="ar-SA" dirty="0" smtClean="0"/>
              <a:t>  2- تتميز المشكلات الاجتماعية </a:t>
            </a:r>
            <a:r>
              <a:rPr lang="ar-SA" dirty="0" smtClean="0">
                <a:solidFill>
                  <a:srgbClr val="FF0000"/>
                </a:solidFill>
              </a:rPr>
              <a:t>بالترابط والتداخل </a:t>
            </a:r>
            <a:r>
              <a:rPr lang="ar-SA" dirty="0" smtClean="0"/>
              <a:t>، حيث لا يمكن</a:t>
            </a:r>
          </a:p>
          <a:p>
            <a:r>
              <a:rPr lang="ar-SA" dirty="0" smtClean="0"/>
              <a:t>    تحديد المشكلة الاجتماعية بمعزل عن باقي المشكلات الأخرى .</a:t>
            </a:r>
          </a:p>
          <a:p>
            <a:r>
              <a:rPr lang="ar-SA" dirty="0"/>
              <a:t> </a:t>
            </a:r>
            <a:r>
              <a:rPr lang="ar-SA" dirty="0" smtClean="0"/>
              <a:t>   كما لا يمكن تناول مشكلة معينة دون النظر إلى المشكلات التي</a:t>
            </a:r>
          </a:p>
          <a:p>
            <a:r>
              <a:rPr lang="ar-SA" dirty="0"/>
              <a:t> </a:t>
            </a:r>
            <a:r>
              <a:rPr lang="ar-SA" dirty="0" smtClean="0"/>
              <a:t>  تؤثر فيها . </a:t>
            </a:r>
          </a:p>
          <a:p>
            <a:r>
              <a:rPr lang="ar-SA" sz="3600" b="1" dirty="0">
                <a:solidFill>
                  <a:srgbClr val="FF0000"/>
                </a:solidFill>
              </a:rPr>
              <a:t> </a:t>
            </a:r>
            <a:r>
              <a:rPr lang="ar-SA" sz="3600" b="1" dirty="0" smtClean="0">
                <a:solidFill>
                  <a:srgbClr val="FF0000"/>
                </a:solidFill>
              </a:rPr>
              <a:t>مثال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حين نتعامل مع </a:t>
            </a:r>
            <a:r>
              <a:rPr lang="ar-SA" dirty="0" smtClean="0">
                <a:solidFill>
                  <a:srgbClr val="00B050"/>
                </a:solidFill>
              </a:rPr>
              <a:t>مشكلة الأمية </a:t>
            </a:r>
            <a:r>
              <a:rPr lang="ar-SA" dirty="0" smtClean="0"/>
              <a:t>،ونبحث عن أسبابها ، نجد أنها ترتبط بمشكلات أخرى تتمثل في الدخل ومستوى الوعى والصحة</a:t>
            </a:r>
          </a:p>
          <a:p>
            <a:r>
              <a:rPr lang="ar-SA" dirty="0"/>
              <a:t> </a:t>
            </a:r>
            <a:r>
              <a:rPr lang="ar-SA" dirty="0" smtClean="0"/>
              <a:t>والتنظيم والإدارة وغيرها .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7655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ar-SA" dirty="0" smtClean="0"/>
              <a:t> </a:t>
            </a:r>
          </a:p>
          <a:p>
            <a:r>
              <a:rPr lang="ar-SA" dirty="0" smtClean="0"/>
              <a:t>   3- تتسم المشكلات الاجتماعية بأنها </a:t>
            </a:r>
            <a:r>
              <a:rPr lang="ar-SA" dirty="0" smtClean="0">
                <a:solidFill>
                  <a:srgbClr val="FF0000"/>
                </a:solidFill>
              </a:rPr>
              <a:t>تدريجية</a:t>
            </a:r>
            <a:r>
              <a:rPr lang="ar-SA" dirty="0" smtClean="0"/>
              <a:t> ، فهي </a:t>
            </a:r>
            <a:r>
              <a:rPr lang="ar-SA" dirty="0" smtClean="0">
                <a:solidFill>
                  <a:srgbClr val="00B050"/>
                </a:solidFill>
              </a:rPr>
              <a:t>لا تظهر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   فجأة</a:t>
            </a:r>
            <a:r>
              <a:rPr lang="ar-SA" dirty="0" smtClean="0"/>
              <a:t> ، ولكنها </a:t>
            </a:r>
            <a:r>
              <a:rPr lang="ar-SA" dirty="0" smtClean="0">
                <a:solidFill>
                  <a:srgbClr val="0070C0"/>
                </a:solidFill>
              </a:rPr>
              <a:t>تنمو وتتطور وتأخذ عدة مراحل مختلفة عبر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 الزمن </a:t>
            </a:r>
            <a:r>
              <a:rPr lang="ar-SA" dirty="0" smtClean="0"/>
              <a:t>، حيث تؤثر كل مرحلة من مراحل تطورها على </a:t>
            </a:r>
          </a:p>
          <a:p>
            <a:r>
              <a:rPr lang="ar-SA" dirty="0"/>
              <a:t> </a:t>
            </a:r>
            <a:r>
              <a:rPr lang="ar-SA" dirty="0" smtClean="0"/>
              <a:t>    المرحلة التي تليها .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  4- تمتاز المشكلات الاجتماعية بأنها </a:t>
            </a:r>
            <a:r>
              <a:rPr lang="ar-SA" dirty="0" smtClean="0">
                <a:solidFill>
                  <a:srgbClr val="FF0000"/>
                </a:solidFill>
              </a:rPr>
              <a:t>مدركة ومحسوسة </a:t>
            </a:r>
            <a:r>
              <a:rPr lang="ar-SA" dirty="0" smtClean="0"/>
              <a:t>، فالمشكلة</a:t>
            </a:r>
          </a:p>
          <a:p>
            <a:r>
              <a:rPr lang="ar-SA" dirty="0"/>
              <a:t> </a:t>
            </a:r>
            <a:r>
              <a:rPr lang="ar-SA" dirty="0" smtClean="0"/>
              <a:t>    الاجتماعية لا تعـد مشكلة إلا إذا تأثر بها قطاع كبير من الأفراد </a:t>
            </a:r>
          </a:p>
          <a:p>
            <a:r>
              <a:rPr lang="ar-SA" dirty="0"/>
              <a:t> </a:t>
            </a:r>
            <a:r>
              <a:rPr lang="ar-SA" dirty="0" smtClean="0"/>
              <a:t>    في المجتمع . </a:t>
            </a:r>
            <a:r>
              <a:rPr lang="ar-SA" dirty="0" smtClean="0">
                <a:solidFill>
                  <a:srgbClr val="0070C0"/>
                </a:solidFill>
              </a:rPr>
              <a:t>وكلما زاد عـدد الأفـراد المـدركين للمشكـلة كلمـا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 ازدادت المشكلة الاجتماعية وضوحا في المجتمع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2364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5- </a:t>
            </a:r>
            <a:r>
              <a:rPr lang="ar-SA" dirty="0" smtClean="0">
                <a:solidFill>
                  <a:srgbClr val="FF0000"/>
                </a:solidFill>
              </a:rPr>
              <a:t>تخضع المشكلة الاجتماعية في حجمها وتنوعها ومدى تأثيرها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  للظروف التي يخضع لها المجتمع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F0"/>
                </a:solidFill>
              </a:rPr>
              <a:t>فكلما زاد حجم الكثافة </a:t>
            </a:r>
          </a:p>
          <a:p>
            <a:r>
              <a:rPr lang="ar-SA" dirty="0">
                <a:solidFill>
                  <a:srgbClr val="00B0F0"/>
                </a:solidFill>
              </a:rPr>
              <a:t> </a:t>
            </a:r>
            <a:r>
              <a:rPr lang="ar-SA" dirty="0" smtClean="0">
                <a:solidFill>
                  <a:srgbClr val="00B0F0"/>
                </a:solidFill>
              </a:rPr>
              <a:t>     السكانية في مجتمع ما زاد تعقيده بنائيا مما يؤدى إلي زيادة </a:t>
            </a:r>
          </a:p>
          <a:p>
            <a:r>
              <a:rPr lang="ar-SA" dirty="0">
                <a:solidFill>
                  <a:srgbClr val="00B0F0"/>
                </a:solidFill>
              </a:rPr>
              <a:t> </a:t>
            </a:r>
            <a:r>
              <a:rPr lang="ar-SA" dirty="0" smtClean="0">
                <a:solidFill>
                  <a:srgbClr val="00B0F0"/>
                </a:solidFill>
              </a:rPr>
              <a:t>     المشكلات الاجتماعية وتعدد أنواعها .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5457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864" y="846138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  مثال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مشكلة </a:t>
            </a:r>
            <a:r>
              <a:rPr lang="ar-SA" dirty="0" smtClean="0">
                <a:solidFill>
                  <a:srgbClr val="C00000"/>
                </a:solidFill>
              </a:rPr>
              <a:t>الازدحـام المـروري </a:t>
            </a:r>
            <a:r>
              <a:rPr lang="ar-SA" dirty="0" smtClean="0"/>
              <a:t>في المجتمع المصـري مقـارنة </a:t>
            </a:r>
          </a:p>
          <a:p>
            <a:r>
              <a:rPr lang="ar-SA" dirty="0"/>
              <a:t> </a:t>
            </a:r>
            <a:r>
              <a:rPr lang="ar-SA" dirty="0" smtClean="0"/>
              <a:t>بالمجتمع السعودي ، حيث يعانى المجتمع المصـري مـن مشكـلة الازدحام المرورى بشكل كبير نتيجة زيادة عدد السكان ، في حين</a:t>
            </a:r>
          </a:p>
          <a:p>
            <a:r>
              <a:rPr lang="ar-SA" dirty="0" smtClean="0"/>
              <a:t>نجد أن المجتمع السعودي لا توجد لديه مشكلة الازدحام المـرورى </a:t>
            </a:r>
          </a:p>
          <a:p>
            <a:r>
              <a:rPr lang="ar-SA" dirty="0" smtClean="0"/>
              <a:t>حتى وإن وجدت في بعض المدن الكبرى داخل المملكة مثل مدينة الرياض فهي لا تمثل شيئا بالنسبة للازدحام في مدينة القاهرة قياسا</a:t>
            </a:r>
          </a:p>
          <a:p>
            <a:r>
              <a:rPr lang="ar-SA" dirty="0" smtClean="0"/>
              <a:t>على حجم السكان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303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 6- </a:t>
            </a:r>
            <a:r>
              <a:rPr lang="ar-SA" dirty="0" smtClean="0">
                <a:solidFill>
                  <a:srgbClr val="FF0000"/>
                </a:solidFill>
              </a:rPr>
              <a:t>لا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تتوقف المشكلة الاجتماعية عند حد الرفض الذهني </a:t>
            </a:r>
            <a:r>
              <a:rPr lang="ar-SA" dirty="0" smtClean="0"/>
              <a:t>، وإنما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    تشكل نوعاً من التحفيز </a:t>
            </a:r>
            <a:r>
              <a:rPr lang="ar-SA" dirty="0" smtClean="0">
                <a:solidFill>
                  <a:schemeClr val="tx1"/>
                </a:solidFill>
              </a:rPr>
              <a:t>لتحريك السلوك المضاد واتخاذ المواقف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 لمواجهتها وإزالة آثارها .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b="1" dirty="0" smtClean="0">
                <a:solidFill>
                  <a:srgbClr val="FF0000"/>
                </a:solidFill>
              </a:rPr>
              <a:t>مثال</a:t>
            </a:r>
            <a:r>
              <a:rPr lang="ar-SA" dirty="0" smtClean="0"/>
              <a:t> :</a:t>
            </a:r>
          </a:p>
          <a:p>
            <a:r>
              <a:rPr lang="ar-SA" dirty="0"/>
              <a:t> </a:t>
            </a:r>
            <a:r>
              <a:rPr lang="ar-SA" dirty="0" smtClean="0"/>
              <a:t>       مشكلة الفقر ، حيث تتضافر جهود الدولة والأسرة ، </a:t>
            </a:r>
          </a:p>
          <a:p>
            <a:r>
              <a:rPr lang="ar-SA" dirty="0"/>
              <a:t> </a:t>
            </a:r>
            <a:r>
              <a:rPr lang="ar-SA" dirty="0" smtClean="0"/>
              <a:t>     والمؤسسات الخيرية لمواجهة تلك المشكلة 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8964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965" y="-76311"/>
            <a:ext cx="8915400" cy="1143000"/>
          </a:xfrm>
        </p:spPr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496" y="1340768"/>
            <a:ext cx="8915400" cy="4525963"/>
          </a:xfrm>
        </p:spPr>
        <p:txBody>
          <a:bodyPr/>
          <a:lstStyle/>
          <a:p>
            <a:r>
              <a:rPr lang="ar-SA" dirty="0" smtClean="0"/>
              <a:t>7- </a:t>
            </a:r>
            <a:r>
              <a:rPr lang="ar-SA" dirty="0" smtClean="0">
                <a:solidFill>
                  <a:srgbClr val="FF0000"/>
                </a:solidFill>
              </a:rPr>
              <a:t>لا تؤثر المشكلات الاجتماعية في كل المجتمعات بدرجة متساوية</a:t>
            </a:r>
          </a:p>
          <a:p>
            <a:r>
              <a:rPr lang="ar-SA" dirty="0"/>
              <a:t> </a:t>
            </a:r>
            <a:r>
              <a:rPr lang="ar-SA" dirty="0" smtClean="0"/>
              <a:t>   ويتوقف ذلك على </a:t>
            </a:r>
            <a:r>
              <a:rPr lang="ar-SA" dirty="0" smtClean="0">
                <a:solidFill>
                  <a:srgbClr val="00B050"/>
                </a:solidFill>
              </a:rPr>
              <a:t>ما يسود المجتمع من قيم وعادات وتقاليد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b="1" dirty="0" smtClean="0">
                <a:solidFill>
                  <a:srgbClr val="FF0000"/>
                </a:solidFill>
              </a:rPr>
              <a:t>مثال</a:t>
            </a:r>
            <a:r>
              <a:rPr lang="ar-SA" dirty="0" smtClean="0"/>
              <a:t> :</a:t>
            </a:r>
          </a:p>
          <a:p>
            <a:r>
              <a:rPr lang="ar-SA" dirty="0"/>
              <a:t> </a:t>
            </a:r>
            <a:r>
              <a:rPr lang="ar-SA" dirty="0" smtClean="0"/>
              <a:t> رفض مجتمعـاتنا الإسلامية فكـرة </a:t>
            </a:r>
            <a:r>
              <a:rPr lang="ar-SA" dirty="0" smtClean="0">
                <a:solidFill>
                  <a:srgbClr val="FF0000"/>
                </a:solidFill>
              </a:rPr>
              <a:t>الموت الرحيم </a:t>
            </a:r>
            <a:r>
              <a:rPr lang="ar-SA" dirty="0" smtClean="0"/>
              <a:t>، بينمـا نجـد </a:t>
            </a:r>
          </a:p>
          <a:p>
            <a:r>
              <a:rPr lang="ar-SA" dirty="0"/>
              <a:t> </a:t>
            </a:r>
            <a:r>
              <a:rPr lang="ar-SA" dirty="0" smtClean="0"/>
              <a:t> المجتمع الأوروبي قد سن قوانين تسمح به ، كذلك </a:t>
            </a:r>
            <a:r>
              <a:rPr lang="ar-SA" dirty="0" smtClean="0">
                <a:solidFill>
                  <a:srgbClr val="FF0000"/>
                </a:solidFill>
              </a:rPr>
              <a:t>الإجهـاض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توجد قوانين تتيح ذلك في المجتمع الأوروبي ، بينما يحرم في مجتمعاتنا الإسلامية ، إلا في الحالات الاستثنائية التي تتمثل في وجود خطورة من الحمل على حياة الأم .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9089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8- تتسم المشكلات الاجتماعية </a:t>
            </a:r>
            <a:r>
              <a:rPr lang="ar-SA" dirty="0" smtClean="0">
                <a:solidFill>
                  <a:srgbClr val="FF0000"/>
                </a:solidFill>
              </a:rPr>
              <a:t>بعدم الثبات على وتيرة واحدة</a:t>
            </a:r>
            <a:r>
              <a:rPr lang="ar-SA" dirty="0" smtClean="0"/>
              <a:t> </a:t>
            </a:r>
          </a:p>
          <a:p>
            <a:r>
              <a:rPr lang="ar-SA" dirty="0" smtClean="0"/>
              <a:t>     من حيث قدرتها على التأثير .</a:t>
            </a:r>
          </a:p>
          <a:p>
            <a:r>
              <a:rPr lang="ar-SA" dirty="0" smtClean="0"/>
              <a:t>     </a:t>
            </a:r>
            <a:r>
              <a:rPr lang="ar-SA" b="1" dirty="0" smtClean="0">
                <a:solidFill>
                  <a:srgbClr val="FF0000"/>
                </a:solidFill>
              </a:rPr>
              <a:t>مثال</a:t>
            </a:r>
            <a:r>
              <a:rPr lang="ar-SA" dirty="0" smtClean="0"/>
              <a:t> :</a:t>
            </a:r>
          </a:p>
          <a:p>
            <a:r>
              <a:rPr lang="ar-SA" dirty="0" smtClean="0"/>
              <a:t>     منظور جيل الآباء يختلف عن جيل الأبناء من حيث المعايير </a:t>
            </a:r>
          </a:p>
          <a:p>
            <a:r>
              <a:rPr lang="ar-SA" dirty="0" smtClean="0"/>
              <a:t>    التي يراها الآباء بأنها مشكلة في حين ينظر الأبناء إليها على </a:t>
            </a:r>
          </a:p>
          <a:p>
            <a:r>
              <a:rPr lang="ar-SA" dirty="0" smtClean="0"/>
              <a:t>     أنها ليست مشكلة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4967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9- تتسم المشكلة الاجتماعية </a:t>
            </a:r>
            <a:r>
              <a:rPr lang="ar-SA" dirty="0" smtClean="0">
                <a:solidFill>
                  <a:srgbClr val="FF0000"/>
                </a:solidFill>
              </a:rPr>
              <a:t>بالحتمية</a:t>
            </a:r>
            <a:r>
              <a:rPr lang="ar-SA" dirty="0" smtClean="0"/>
              <a:t> في وجودها ، فهي </a:t>
            </a:r>
            <a:r>
              <a:rPr lang="ar-SA" dirty="0" smtClean="0">
                <a:solidFill>
                  <a:srgbClr val="0070C0"/>
                </a:solidFill>
              </a:rPr>
              <a:t>دائمة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 ومستمرة</a:t>
            </a:r>
            <a:r>
              <a:rPr lang="ar-SA" dirty="0" smtClean="0"/>
              <a:t> مع استمرارية الحياة الاجتماعية ، ولذلك فهي تظهر </a:t>
            </a:r>
          </a:p>
          <a:p>
            <a:r>
              <a:rPr lang="ar-SA" dirty="0"/>
              <a:t> </a:t>
            </a:r>
            <a:r>
              <a:rPr lang="ar-SA" dirty="0" smtClean="0"/>
              <a:t>    في جميع المجتمعات الإنسانية سواء الكبيرة منها أو الصغيرة</a:t>
            </a:r>
          </a:p>
          <a:p>
            <a:r>
              <a:rPr lang="ar-SA" dirty="0"/>
              <a:t> </a:t>
            </a:r>
            <a:r>
              <a:rPr lang="ar-SA" dirty="0" smtClean="0"/>
              <a:t>    المتقدمة أو المتخلفة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3630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10- المشكلة الاجتماعية </a:t>
            </a:r>
            <a:r>
              <a:rPr lang="ar-SA" dirty="0" smtClean="0">
                <a:solidFill>
                  <a:srgbClr val="FF0000"/>
                </a:solidFill>
              </a:rPr>
              <a:t>وظيفية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0070C0"/>
                </a:solidFill>
              </a:rPr>
              <a:t>ووظيفتها ليست واحدة للجميع </a:t>
            </a:r>
          </a:p>
          <a:p>
            <a:r>
              <a:rPr lang="ar-SA" dirty="0"/>
              <a:t> </a:t>
            </a:r>
            <a:r>
              <a:rPr lang="ar-SA" dirty="0" smtClean="0"/>
              <a:t>     فرغم تضرر قطاع كبير من المجتمع منها ، إلا أن هناك من </a:t>
            </a:r>
          </a:p>
          <a:p>
            <a:r>
              <a:rPr lang="ar-SA" dirty="0"/>
              <a:t> </a:t>
            </a:r>
            <a:r>
              <a:rPr lang="ar-SA" dirty="0" smtClean="0"/>
              <a:t>     يستفيد من وجودها ومثال ذلك تجار المخدرات وتجار السلاح</a:t>
            </a:r>
          </a:p>
          <a:p>
            <a:r>
              <a:rPr lang="ar-SA" dirty="0"/>
              <a:t>  </a:t>
            </a:r>
            <a:r>
              <a:rPr lang="ar-SA" dirty="0" smtClean="0"/>
              <a:t>    وغيرها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5843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11- المشكلات الاجتماعية </a:t>
            </a:r>
            <a:r>
              <a:rPr lang="ar-SA" dirty="0" smtClean="0">
                <a:solidFill>
                  <a:srgbClr val="FF0000"/>
                </a:solidFill>
              </a:rPr>
              <a:t>لها أصل اجتماعي </a:t>
            </a:r>
            <a:r>
              <a:rPr lang="ar-SA" dirty="0" smtClean="0"/>
              <a:t>فهي من صنع </a:t>
            </a:r>
          </a:p>
          <a:p>
            <a:r>
              <a:rPr lang="ar-SA" dirty="0"/>
              <a:t> </a:t>
            </a:r>
            <a:r>
              <a:rPr lang="ar-SA" dirty="0" smtClean="0"/>
              <a:t>     المجتمع ككل ، وترتبط بالبناء الاجتماعي وما ينتج عنه من </a:t>
            </a:r>
          </a:p>
          <a:p>
            <a:r>
              <a:rPr lang="ar-SA" dirty="0"/>
              <a:t> </a:t>
            </a:r>
            <a:r>
              <a:rPr lang="ar-SA" dirty="0" smtClean="0"/>
              <a:t>     خلل وظيفي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0163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12- للمشكلة الاجتماعية </a:t>
            </a:r>
            <a:r>
              <a:rPr lang="ar-SA" dirty="0" smtClean="0">
                <a:solidFill>
                  <a:srgbClr val="FF0000"/>
                </a:solidFill>
              </a:rPr>
              <a:t>أسباب متعددة وأبعاد مختلفة</a:t>
            </a:r>
            <a:r>
              <a:rPr lang="ar-SA" dirty="0" smtClean="0"/>
              <a:t> تؤثر في</a:t>
            </a:r>
          </a:p>
          <a:p>
            <a:r>
              <a:rPr lang="ar-SA" dirty="0"/>
              <a:t> </a:t>
            </a:r>
            <a:r>
              <a:rPr lang="ar-SA" dirty="0" smtClean="0"/>
              <a:t>     مظاهرها ودرجتها ومدى أولوياتها ، فهي ترتبط بالتاريخ </a:t>
            </a:r>
          </a:p>
          <a:p>
            <a:r>
              <a:rPr lang="ar-SA" dirty="0"/>
              <a:t> </a:t>
            </a:r>
            <a:r>
              <a:rPr lang="ar-SA" dirty="0" smtClean="0"/>
              <a:t>     والمكان والقانون والسياسة والاقتصاد إلي جانب ارتباطها </a:t>
            </a:r>
          </a:p>
          <a:p>
            <a:r>
              <a:rPr lang="ar-SA" dirty="0"/>
              <a:t> </a:t>
            </a:r>
            <a:r>
              <a:rPr lang="ar-SA" dirty="0" smtClean="0"/>
              <a:t>      بالبعد الاجتماعي والثقافي والتربوي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9921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13- تتسم المشكلة الاجتماعية </a:t>
            </a:r>
            <a:r>
              <a:rPr lang="ar-SA" dirty="0" smtClean="0">
                <a:solidFill>
                  <a:srgbClr val="FF0000"/>
                </a:solidFill>
              </a:rPr>
              <a:t>بالعمومية والانتشار </a:t>
            </a:r>
            <a:r>
              <a:rPr lang="ar-SA" dirty="0" smtClean="0"/>
              <a:t>سواء داخل </a:t>
            </a:r>
          </a:p>
          <a:p>
            <a:r>
              <a:rPr lang="ar-SA" dirty="0"/>
              <a:t> </a:t>
            </a:r>
            <a:r>
              <a:rPr lang="ar-SA" dirty="0" smtClean="0"/>
              <a:t>      المجتمع الواحـد أو على مستوى العالم ككـل . وهـى بذلك </a:t>
            </a:r>
          </a:p>
          <a:p>
            <a:r>
              <a:rPr lang="ar-SA" dirty="0"/>
              <a:t>  </a:t>
            </a:r>
            <a:r>
              <a:rPr lang="ar-SA" dirty="0" smtClean="0"/>
              <a:t>     تأخذ صفـة الظاهـرة الاجتماعية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4853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14- لها </a:t>
            </a:r>
            <a:r>
              <a:rPr lang="ar-SA" dirty="0" smtClean="0">
                <a:solidFill>
                  <a:srgbClr val="FF0000"/>
                </a:solidFill>
              </a:rPr>
              <a:t>صفة القوة والإلزام </a:t>
            </a:r>
            <a:r>
              <a:rPr lang="ar-SA" dirty="0" smtClean="0"/>
              <a:t>. فهي تفرض نفسها على المجتمع ،</a:t>
            </a:r>
          </a:p>
          <a:p>
            <a:r>
              <a:rPr lang="ar-SA" dirty="0"/>
              <a:t> </a:t>
            </a:r>
            <a:r>
              <a:rPr lang="ar-SA" dirty="0" smtClean="0"/>
              <a:t>       إلي جانب أنها تؤثر بقوة على قطاع عريض من المجتمع .</a:t>
            </a:r>
          </a:p>
          <a:p>
            <a:r>
              <a:rPr lang="ar-SA" dirty="0"/>
              <a:t> </a:t>
            </a:r>
            <a:r>
              <a:rPr lang="ar-SA" dirty="0" smtClean="0"/>
              <a:t>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81506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نموج جديد</Template>
  <TotalTime>141</TotalTime>
  <Words>818</Words>
  <Application>Microsoft Office PowerPoint</Application>
  <PresentationFormat>A4 Paper (210x297 mm)‎</PresentationFormat>
  <Paragraphs>146</Paragraphs>
  <Slides>20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الشريحة 1</vt:lpstr>
      <vt:lpstr>المحاضرة الثالثة</vt:lpstr>
      <vt:lpstr>خصائص المشكلات الاجتماعية</vt:lpstr>
      <vt:lpstr>    </vt:lpstr>
      <vt:lpstr>   </vt:lpstr>
      <vt:lpstr>    </vt:lpstr>
      <vt:lpstr>   </vt:lpstr>
      <vt:lpstr>    </vt:lpstr>
      <vt:lpstr>     </vt:lpstr>
      <vt:lpstr>   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14</cp:revision>
  <dcterms:created xsi:type="dcterms:W3CDTF">2014-03-04T11:05:25Z</dcterms:created>
  <dcterms:modified xsi:type="dcterms:W3CDTF">2014-03-19T15:45:30Z</dcterms:modified>
</cp:coreProperties>
</file>