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311" r:id="rId4"/>
    <p:sldId id="308" r:id="rId5"/>
    <p:sldId id="312" r:id="rId6"/>
    <p:sldId id="313" r:id="rId7"/>
    <p:sldId id="314" r:id="rId8"/>
    <p:sldId id="315" r:id="rId9"/>
    <p:sldId id="316" r:id="rId10"/>
    <p:sldId id="319" r:id="rId11"/>
    <p:sldId id="317" r:id="rId12"/>
    <p:sldId id="318" r:id="rId13"/>
    <p:sldId id="309" r:id="rId14"/>
    <p:sldId id="310" r:id="rId15"/>
    <p:sldId id="320" r:id="rId16"/>
    <p:sldId id="321" r:id="rId17"/>
    <p:sldId id="322" r:id="rId18"/>
    <p:sldId id="323" r:id="rId19"/>
    <p:sldId id="324" r:id="rId20"/>
    <p:sldId id="325" r:id="rId21"/>
    <p:sldId id="330" r:id="rId22"/>
    <p:sldId id="327" r:id="rId23"/>
    <p:sldId id="32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3A79C"/>
    <a:srgbClr val="313B4A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العوامل والأسباب التي تؤدى إلى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ظهور المشكلات الاجتماعية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أولا : صعوبة تحديد أسباب المشكلات الاجتماعية . </a:t>
            </a:r>
          </a:p>
          <a:p>
            <a:r>
              <a:rPr lang="ar-SA" dirty="0" smtClean="0"/>
              <a:t> ثانيا : المسلمات العامة حول أسباب حدوث المشكلات الاجتماعية .</a:t>
            </a:r>
          </a:p>
          <a:p>
            <a:r>
              <a:rPr lang="ar-SA" dirty="0"/>
              <a:t> </a:t>
            </a:r>
            <a:r>
              <a:rPr lang="ar-SA" dirty="0" smtClean="0"/>
              <a:t>ثالثا : محاولات العلماء لتصنيف أسباب المشكلات الاجتماعية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8523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 </a:t>
            </a:r>
            <a:r>
              <a:rPr lang="ar-SA" dirty="0" smtClean="0"/>
              <a:t> - يرى علماء الاجتماع أن هناك صعوبة في تحديد أسباب حدوث</a:t>
            </a:r>
          </a:p>
          <a:p>
            <a:r>
              <a:rPr lang="ar-SA" dirty="0"/>
              <a:t> </a:t>
            </a:r>
            <a:r>
              <a:rPr lang="ar-SA" dirty="0" smtClean="0"/>
              <a:t>  المشكلات الاجتماعية ، ويرجع ذلك إلى ما يلى :</a:t>
            </a:r>
          </a:p>
          <a:p>
            <a:r>
              <a:rPr lang="ar-SA" dirty="0" smtClean="0"/>
              <a:t>  1- إن </a:t>
            </a:r>
            <a:r>
              <a:rPr lang="ar-SA" dirty="0" smtClean="0">
                <a:solidFill>
                  <a:srgbClr val="FF0000"/>
                </a:solidFill>
              </a:rPr>
              <a:t>مفهوم السبب</a:t>
            </a:r>
            <a:r>
              <a:rPr lang="ar-SA" dirty="0" smtClean="0"/>
              <a:t> في علم الاجتماع يتميز بالتعقيد ، وذلك نتيجة</a:t>
            </a:r>
          </a:p>
          <a:p>
            <a:r>
              <a:rPr lang="ar-SA" dirty="0"/>
              <a:t> </a:t>
            </a:r>
            <a:r>
              <a:rPr lang="ar-SA" dirty="0" smtClean="0"/>
              <a:t>     تعقيد الظاهرة الاجتماعية نفسها .</a:t>
            </a:r>
          </a:p>
          <a:p>
            <a:r>
              <a:rPr lang="ar-SA" dirty="0"/>
              <a:t> </a:t>
            </a:r>
            <a:r>
              <a:rPr lang="ar-SA" dirty="0" smtClean="0"/>
              <a:t> 2- يصعب في أغلب الأحوال </a:t>
            </a:r>
            <a:r>
              <a:rPr lang="ar-SA" dirty="0" smtClean="0">
                <a:solidFill>
                  <a:srgbClr val="FF0000"/>
                </a:solidFill>
              </a:rPr>
              <a:t>تحديد سبباً واحدا</a:t>
            </a:r>
            <a:r>
              <a:rPr lang="ar-SA" dirty="0" smtClean="0"/>
              <a:t>ً لمشكلة 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  معينة .</a:t>
            </a:r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أولا: </a:t>
            </a:r>
            <a:r>
              <a:rPr lang="ar-SA" b="1" dirty="0" smtClean="0">
                <a:solidFill>
                  <a:srgbClr val="FF0000"/>
                </a:solidFill>
              </a:rPr>
              <a:t>صعوبة تحديد أسباب المشكلات الاجتماعية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3- إن المشكلة الاجتماعية قد </a:t>
            </a:r>
            <a:r>
              <a:rPr lang="ar-SA" dirty="0" smtClean="0">
                <a:solidFill>
                  <a:srgbClr val="FF0000"/>
                </a:solidFill>
              </a:rPr>
              <a:t>تظهر بتأثير أسباب معينة </a:t>
            </a:r>
            <a:r>
              <a:rPr lang="ar-SA" dirty="0" smtClean="0"/>
              <a:t>إلا أنها</a:t>
            </a:r>
          </a:p>
          <a:p>
            <a:r>
              <a:rPr lang="ar-SA" dirty="0"/>
              <a:t> </a:t>
            </a:r>
            <a:r>
              <a:rPr lang="ar-SA" dirty="0" smtClean="0"/>
              <a:t>    قد </a:t>
            </a:r>
            <a:r>
              <a:rPr lang="ar-SA" dirty="0" smtClean="0">
                <a:solidFill>
                  <a:srgbClr val="0070C0"/>
                </a:solidFill>
              </a:rPr>
              <a:t>تستمر لأسباب أخرى مختلفة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مثال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قد يرجع إدمان الفرد للمخدرات إلى طبيعة الشخص أولاً ،</a:t>
            </a:r>
          </a:p>
          <a:p>
            <a:r>
              <a:rPr lang="ar-SA" dirty="0"/>
              <a:t> </a:t>
            </a:r>
            <a:r>
              <a:rPr lang="ar-SA" dirty="0" smtClean="0"/>
              <a:t>  ثم تستمر بسبب الرفض الاجتماعي للمدمن والصعوبات التي </a:t>
            </a:r>
          </a:p>
          <a:p>
            <a:r>
              <a:rPr lang="ar-SA" dirty="0"/>
              <a:t> </a:t>
            </a:r>
            <a:r>
              <a:rPr lang="ar-SA" dirty="0" smtClean="0"/>
              <a:t>  يقابلها في مواقف الحياة اليومية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1906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4- قد يختلف تفسير أسباب المشكلات الاجتماعية </a:t>
            </a:r>
            <a:r>
              <a:rPr lang="ar-SA" dirty="0" smtClean="0">
                <a:solidFill>
                  <a:srgbClr val="FF0000"/>
                </a:solidFill>
              </a:rPr>
              <a:t>باختلاف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العلوم نفسها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C00000"/>
                </a:solidFill>
              </a:rPr>
              <a:t>مثال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يميل </a:t>
            </a:r>
            <a:r>
              <a:rPr lang="ar-SA" dirty="0" smtClean="0">
                <a:solidFill>
                  <a:srgbClr val="00B050"/>
                </a:solidFill>
              </a:rPr>
              <a:t>علماء النفس </a:t>
            </a:r>
            <a:r>
              <a:rPr lang="ar-SA" dirty="0" smtClean="0"/>
              <a:t>عند تناولهم للمشكلات إلى التركيز على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الأسباب الشخصية </a:t>
            </a:r>
            <a:r>
              <a:rPr lang="ar-SA" dirty="0" smtClean="0"/>
              <a:t>، بينما نجد </a:t>
            </a:r>
            <a:r>
              <a:rPr lang="ar-SA" dirty="0" smtClean="0">
                <a:solidFill>
                  <a:srgbClr val="00B0F0"/>
                </a:solidFill>
              </a:rPr>
              <a:t>علماء الاجتماع</a:t>
            </a:r>
            <a:r>
              <a:rPr lang="ar-SA" dirty="0" smtClean="0"/>
              <a:t> يركزون على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F0"/>
                </a:solidFill>
              </a:rPr>
              <a:t>الأسباب المجتمعية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737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tx1"/>
                </a:solidFill>
              </a:rPr>
              <a:t>ثانيا: </a:t>
            </a:r>
            <a:r>
              <a:rPr lang="ar-SA" sz="3200" b="1" dirty="0" smtClean="0">
                <a:solidFill>
                  <a:srgbClr val="FF0000"/>
                </a:solidFill>
              </a:rPr>
              <a:t>المسلمات العامة حول أسباب حدوث المشكلات الاجتماعية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يطـرح علماء الاجتماع مجمـوعة مـن المسلمات حـول أسبـاب </a:t>
            </a:r>
          </a:p>
          <a:p>
            <a:r>
              <a:rPr lang="ar-SA" dirty="0" smtClean="0"/>
              <a:t>    حدوث المشكلات الاجتماعية  وهى : </a:t>
            </a:r>
          </a:p>
          <a:p>
            <a:r>
              <a:rPr lang="ar-SA" dirty="0"/>
              <a:t> </a:t>
            </a:r>
            <a:r>
              <a:rPr lang="ar-SA" dirty="0" smtClean="0"/>
              <a:t>  1- تعد المشكلات الاجتماعية بمثابة </a:t>
            </a:r>
            <a:r>
              <a:rPr lang="ar-SA" dirty="0" smtClean="0">
                <a:solidFill>
                  <a:srgbClr val="0070C0"/>
                </a:solidFill>
              </a:rPr>
              <a:t>نتاج لتأثيرات غير مباشرة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     أو غير متوقعة لأنماط سلوكية شائعة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b="1" dirty="0" smtClean="0">
                <a:solidFill>
                  <a:srgbClr val="C00000"/>
                </a:solidFill>
              </a:rPr>
              <a:t>مثال</a:t>
            </a:r>
            <a:r>
              <a:rPr lang="ar-SA" dirty="0" smtClean="0"/>
              <a:t> :</a:t>
            </a:r>
          </a:p>
          <a:p>
            <a:r>
              <a:rPr lang="ar-SA" dirty="0"/>
              <a:t> </a:t>
            </a:r>
            <a:r>
              <a:rPr lang="ar-SA" dirty="0" smtClean="0"/>
              <a:t>    القيمة الاجتماعية المتمثلة في إنجاب عدد أكبر من الأطفال</a:t>
            </a:r>
          </a:p>
          <a:p>
            <a:r>
              <a:rPr lang="ar-SA" dirty="0"/>
              <a:t> </a:t>
            </a:r>
            <a:r>
              <a:rPr lang="ar-SA" dirty="0" smtClean="0"/>
              <a:t>    أدت إلى مشكلة انفجار السكان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6300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229393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96752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2- يلعب </a:t>
            </a:r>
            <a:r>
              <a:rPr lang="ar-SA" dirty="0" smtClean="0">
                <a:solidFill>
                  <a:srgbClr val="FF0000"/>
                </a:solidFill>
              </a:rPr>
              <a:t>البناء الاجتماعي </a:t>
            </a:r>
            <a:r>
              <a:rPr lang="ar-SA" dirty="0" smtClean="0"/>
              <a:t>دوراً هاماً في انحراف بعض الأفراد</a:t>
            </a:r>
          </a:p>
          <a:p>
            <a:r>
              <a:rPr lang="ar-SA" dirty="0"/>
              <a:t> </a:t>
            </a:r>
            <a:r>
              <a:rPr lang="ar-SA" dirty="0" smtClean="0"/>
              <a:t>     في المجتمع .</a:t>
            </a:r>
          </a:p>
          <a:p>
            <a:r>
              <a:rPr lang="ar-SA" dirty="0"/>
              <a:t> </a:t>
            </a:r>
            <a:r>
              <a:rPr lang="ar-SA" dirty="0" smtClean="0"/>
              <a:t> 3- إن </a:t>
            </a:r>
            <a:r>
              <a:rPr lang="ar-SA" dirty="0" smtClean="0">
                <a:solidFill>
                  <a:srgbClr val="FF0000"/>
                </a:solidFill>
              </a:rPr>
              <a:t>التنوع الطبقي </a:t>
            </a:r>
            <a:r>
              <a:rPr lang="ar-SA" dirty="0" smtClean="0"/>
              <a:t>الذى يتضمن البناء الاجتماعي لأى مجتمع </a:t>
            </a:r>
          </a:p>
          <a:p>
            <a:r>
              <a:rPr lang="ar-SA" dirty="0" smtClean="0"/>
              <a:t>      </a:t>
            </a:r>
            <a:r>
              <a:rPr lang="ar-SA" dirty="0" smtClean="0">
                <a:solidFill>
                  <a:srgbClr val="00B0F0"/>
                </a:solidFill>
              </a:rPr>
              <a:t>يؤدى إلى تناول متباين للمشكلات الاجتماعية السائدة </a:t>
            </a:r>
            <a:r>
              <a:rPr lang="ar-SA" dirty="0" smtClean="0">
                <a:solidFill>
                  <a:schemeClr val="tx1"/>
                </a:solidFill>
              </a:rPr>
              <a:t>.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4- يصعب التوصل إلى </a:t>
            </a:r>
            <a:r>
              <a:rPr lang="ar-SA" dirty="0" smtClean="0">
                <a:solidFill>
                  <a:srgbClr val="FF0000"/>
                </a:solidFill>
              </a:rPr>
              <a:t>اتفاق عام </a:t>
            </a:r>
            <a:r>
              <a:rPr lang="ar-SA" dirty="0" smtClean="0">
                <a:solidFill>
                  <a:schemeClr val="tx1"/>
                </a:solidFill>
              </a:rPr>
              <a:t>حول ماهية المشكلات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الاجتماعية وأساليب مواجهتها ، حيث </a:t>
            </a:r>
            <a:r>
              <a:rPr lang="ar-SA" dirty="0" smtClean="0">
                <a:solidFill>
                  <a:srgbClr val="00B050"/>
                </a:solidFill>
              </a:rPr>
              <a:t>لا تؤثر المشكلات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الاجتماعية على كافة أفراد المجتمع بمستوى واحد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1965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sz="3200" b="1" dirty="0" smtClean="0">
                <a:solidFill>
                  <a:schemeClr val="tx1"/>
                </a:solidFill>
              </a:rPr>
              <a:t>ثالثا : </a:t>
            </a:r>
            <a:r>
              <a:rPr lang="ar-SA" sz="3200" b="1" dirty="0" smtClean="0">
                <a:solidFill>
                  <a:srgbClr val="FF0000"/>
                </a:solidFill>
              </a:rPr>
              <a:t>محاولات العلماء لتصنيف أسباب المشكلات الاجتماعية</a:t>
            </a: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052736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يقسم بعض العلماء المشكلات الاجتماعية إلى أربع مجموعات </a:t>
            </a:r>
          </a:p>
          <a:p>
            <a:r>
              <a:rPr lang="ar-SA" dirty="0"/>
              <a:t> </a:t>
            </a:r>
            <a:r>
              <a:rPr lang="ar-SA" dirty="0" smtClean="0"/>
              <a:t>  رئيسية وهى : </a:t>
            </a:r>
          </a:p>
          <a:p>
            <a:r>
              <a:rPr lang="ar-SA" dirty="0"/>
              <a:t> </a:t>
            </a:r>
            <a:r>
              <a:rPr lang="ar-SA" dirty="0" smtClean="0"/>
              <a:t>    - أسباب تتعلق </a:t>
            </a:r>
            <a:r>
              <a:rPr lang="ar-SA" dirty="0" smtClean="0">
                <a:solidFill>
                  <a:srgbClr val="00B050"/>
                </a:solidFill>
              </a:rPr>
              <a:t>بالفرد</a:t>
            </a:r>
            <a:r>
              <a:rPr lang="ar-SA" dirty="0" smtClean="0"/>
              <a:t> . </a:t>
            </a:r>
          </a:p>
          <a:p>
            <a:r>
              <a:rPr lang="ar-SA" dirty="0"/>
              <a:t> </a:t>
            </a:r>
            <a:r>
              <a:rPr lang="ar-SA" dirty="0" smtClean="0"/>
              <a:t>    - أسباب تتعلق </a:t>
            </a:r>
            <a:r>
              <a:rPr lang="ar-SA" dirty="0" smtClean="0">
                <a:solidFill>
                  <a:srgbClr val="C00000"/>
                </a:solidFill>
              </a:rPr>
              <a:t>بالبيئة الطبيعية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- أسباب تتعلق </a:t>
            </a:r>
            <a:r>
              <a:rPr lang="ar-SA" dirty="0" smtClean="0">
                <a:solidFill>
                  <a:srgbClr val="0070C0"/>
                </a:solidFill>
              </a:rPr>
              <a:t>بالبيئة الاجتماعية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- أسباب ترجع إلى عملية </a:t>
            </a:r>
            <a:r>
              <a:rPr lang="ar-SA" dirty="0" smtClean="0">
                <a:solidFill>
                  <a:srgbClr val="FF0000"/>
                </a:solidFill>
              </a:rPr>
              <a:t>التحول الاجتماعي </a:t>
            </a:r>
            <a:r>
              <a:rPr lang="ar-SA" dirty="0" smtClean="0"/>
              <a:t>التي يمر بها </a:t>
            </a:r>
          </a:p>
          <a:p>
            <a:r>
              <a:rPr lang="ar-SA" dirty="0" smtClean="0"/>
              <a:t>        المجتمع .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1887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وقـد يـرجع بعض الباحثين أسب</a:t>
            </a:r>
            <a:r>
              <a:rPr lang="ar-SA" dirty="0"/>
              <a:t>ـ</a:t>
            </a:r>
            <a:r>
              <a:rPr lang="ar-SA" dirty="0" smtClean="0"/>
              <a:t>اب المشكـلات الاجتماعية إلـى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عدم إشباع الاحتياجات</a:t>
            </a:r>
            <a:r>
              <a:rPr lang="ar-SA" dirty="0" smtClean="0"/>
              <a:t> بين أفراد المجتمع   وهى </a:t>
            </a:r>
            <a:r>
              <a:rPr lang="ar-SA" b="1" dirty="0" smtClean="0">
                <a:solidFill>
                  <a:schemeClr val="tx1"/>
                </a:solidFill>
              </a:rPr>
              <a:t>(</a:t>
            </a:r>
            <a:r>
              <a:rPr lang="ar-SA" dirty="0" smtClean="0"/>
              <a:t> الاحتياجات</a:t>
            </a:r>
          </a:p>
          <a:p>
            <a:r>
              <a:rPr lang="ar-SA" dirty="0"/>
              <a:t> </a:t>
            </a:r>
            <a:r>
              <a:rPr lang="ar-SA" dirty="0" smtClean="0"/>
              <a:t>  الاجتماعية ، والنفسية ، والاقتصادية ، والبيولوجية ، والتعليمية ،</a:t>
            </a:r>
          </a:p>
          <a:p>
            <a:r>
              <a:rPr lang="ar-SA" dirty="0"/>
              <a:t> </a:t>
            </a:r>
            <a:r>
              <a:rPr lang="ar-SA" dirty="0" smtClean="0"/>
              <a:t>  والترويحية </a:t>
            </a:r>
            <a:r>
              <a:rPr lang="ar-SA" b="1" dirty="0" smtClean="0">
                <a:solidFill>
                  <a:schemeClr val="tx1"/>
                </a:solidFill>
              </a:rPr>
              <a:t>)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- ويرجع عـدم إشباع تلك الاحتياجات إلى مجموعة من العوامل </a:t>
            </a:r>
          </a:p>
          <a:p>
            <a:r>
              <a:rPr lang="ar-SA" dirty="0"/>
              <a:t> </a:t>
            </a:r>
            <a:r>
              <a:rPr lang="ar-SA" dirty="0" smtClean="0"/>
              <a:t>  تتمثل في </a:t>
            </a:r>
            <a:r>
              <a:rPr lang="ar-SA" b="1" dirty="0" smtClean="0"/>
              <a:t>(</a:t>
            </a:r>
            <a:r>
              <a:rPr lang="ar-SA" dirty="0" smtClean="0"/>
              <a:t> العوامل الذاتية ، أو العوامل الأسرية ، أو العوامل</a:t>
            </a:r>
          </a:p>
          <a:p>
            <a:r>
              <a:rPr lang="ar-SA" dirty="0"/>
              <a:t> </a:t>
            </a:r>
            <a:r>
              <a:rPr lang="ar-SA" dirty="0" smtClean="0"/>
              <a:t> الاجتماعية ، أو البيئية ، أو المجتمعية </a:t>
            </a:r>
            <a:r>
              <a:rPr lang="ar-SA" b="1" dirty="0" smtClean="0"/>
              <a:t>)</a:t>
            </a:r>
            <a:r>
              <a:rPr lang="ar-SA" dirty="0" smtClean="0"/>
              <a:t>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418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- وينقسم العلماء في تحديد أسباب المشكلات الاجتماعية إلى قسمين</a:t>
            </a:r>
          </a:p>
          <a:p>
            <a:endParaRPr lang="ar-SA" dirty="0" smtClean="0"/>
          </a:p>
          <a:p>
            <a:r>
              <a:rPr lang="ar-SA" dirty="0" smtClean="0"/>
              <a:t> ا</a:t>
            </a:r>
            <a:r>
              <a:rPr lang="ar-SA" b="1" dirty="0" smtClean="0"/>
              <a:t>لأول</a:t>
            </a:r>
            <a:r>
              <a:rPr lang="ar-SA" dirty="0" smtClean="0"/>
              <a:t> : يرجع المشكلات الاجتماعية إلى </a:t>
            </a:r>
            <a:r>
              <a:rPr lang="ar-SA" dirty="0" smtClean="0">
                <a:solidFill>
                  <a:srgbClr val="FF0000"/>
                </a:solidFill>
              </a:rPr>
              <a:t>عمليات التغير الاجتماعي </a:t>
            </a:r>
          </a:p>
          <a:p>
            <a:r>
              <a:rPr lang="ar-SA" dirty="0"/>
              <a:t> </a:t>
            </a:r>
            <a:r>
              <a:rPr lang="ar-SA" dirty="0" smtClean="0"/>
              <a:t>       و</a:t>
            </a:r>
            <a:r>
              <a:rPr lang="ar-SA" dirty="0" smtClean="0">
                <a:solidFill>
                  <a:srgbClr val="00B050"/>
                </a:solidFill>
              </a:rPr>
              <a:t>التفكك الاجتماعي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00B0F0"/>
                </a:solidFill>
              </a:rPr>
              <a:t>التنشئة الاجتماعية </a:t>
            </a:r>
            <a:r>
              <a:rPr lang="ar-SA" dirty="0" smtClean="0"/>
              <a:t>. </a:t>
            </a:r>
          </a:p>
          <a:p>
            <a:endParaRPr lang="ar-SA" dirty="0" smtClean="0"/>
          </a:p>
          <a:p>
            <a:r>
              <a:rPr lang="ar-SA" b="1" dirty="0" smtClean="0"/>
              <a:t>الثاني</a:t>
            </a:r>
            <a:r>
              <a:rPr lang="ar-SA" dirty="0" smtClean="0"/>
              <a:t> : يرجعها إلى </a:t>
            </a:r>
            <a:r>
              <a:rPr lang="ar-SA" dirty="0" smtClean="0">
                <a:solidFill>
                  <a:srgbClr val="FF0000"/>
                </a:solidFill>
              </a:rPr>
              <a:t>تدهور المعايير الاجتماعية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7030A0"/>
                </a:solidFill>
              </a:rPr>
              <a:t>الثقافات الفرعية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6155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/>
              <a:t> </a:t>
            </a:r>
            <a:r>
              <a:rPr lang="ar-SA" dirty="0" smtClean="0"/>
              <a:t>- ويميل العديد من العلماء تقسيم أسباب حدوث المشكلات </a:t>
            </a:r>
          </a:p>
          <a:p>
            <a:r>
              <a:rPr lang="ar-SA" dirty="0"/>
              <a:t> </a:t>
            </a:r>
            <a:r>
              <a:rPr lang="ar-SA" dirty="0" smtClean="0"/>
              <a:t>   الاجتماعية إلى أسباب رئيسية وأسباب ثانوية .</a:t>
            </a:r>
          </a:p>
          <a:p>
            <a:r>
              <a:rPr lang="ar-SA" dirty="0" smtClean="0"/>
              <a:t>أولا : </a:t>
            </a:r>
            <a:r>
              <a:rPr lang="ar-SA" dirty="0" smtClean="0">
                <a:solidFill>
                  <a:srgbClr val="FF0000"/>
                </a:solidFill>
              </a:rPr>
              <a:t>الأسباب الرئيسية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1- </a:t>
            </a:r>
            <a:r>
              <a:rPr lang="ar-SA" dirty="0" smtClean="0">
                <a:solidFill>
                  <a:srgbClr val="0070C0"/>
                </a:solidFill>
              </a:rPr>
              <a:t>التغير الاجتماعي </a:t>
            </a:r>
          </a:p>
          <a:p>
            <a:pPr algn="ctr"/>
            <a:r>
              <a:rPr lang="ar-SA" dirty="0" smtClean="0"/>
              <a:t>يمثل التغير </a:t>
            </a:r>
            <a:r>
              <a:rPr lang="ar-SA" dirty="0"/>
              <a:t>الاجتماعي عاملاً مشتركاً يقف وراء ظهور </a:t>
            </a:r>
            <a:r>
              <a:rPr lang="ar-SA" dirty="0" smtClean="0"/>
              <a:t>كل </a:t>
            </a:r>
          </a:p>
          <a:p>
            <a:r>
              <a:rPr lang="ar-SA" dirty="0"/>
              <a:t> </a:t>
            </a:r>
            <a:r>
              <a:rPr lang="ar-SA" dirty="0" smtClean="0"/>
              <a:t>المشكلات الاجتماعية في المجتمعات المعاصرة 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82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- </a:t>
            </a:r>
            <a:r>
              <a:rPr lang="ar-SA" dirty="0"/>
              <a:t>يشير مفهوم التغير الاجتماعي إلى </a:t>
            </a:r>
            <a:r>
              <a:rPr lang="ar-SA" dirty="0">
                <a:solidFill>
                  <a:srgbClr val="0070C0"/>
                </a:solidFill>
              </a:rPr>
              <a:t>الاختلافات </a:t>
            </a:r>
            <a:r>
              <a:rPr lang="ar-SA" dirty="0" smtClean="0">
                <a:solidFill>
                  <a:srgbClr val="0070C0"/>
                </a:solidFill>
              </a:rPr>
              <a:t>والتغيـرات </a:t>
            </a:r>
            <a:r>
              <a:rPr lang="ar-SA" dirty="0">
                <a:solidFill>
                  <a:srgbClr val="0070C0"/>
                </a:solidFill>
              </a:rPr>
              <a:t>التي تحدث عبر الزمن لمجتمع ما</a:t>
            </a:r>
            <a:r>
              <a:rPr lang="ar-SA" dirty="0"/>
              <a:t>، وتشمل هذه التغيرات </a:t>
            </a:r>
            <a:r>
              <a:rPr lang="ar-SA" dirty="0">
                <a:solidFill>
                  <a:srgbClr val="C00000"/>
                </a:solidFill>
              </a:rPr>
              <a:t>العادات والقيم والقوانين </a:t>
            </a:r>
            <a:r>
              <a:rPr lang="ar-SA" dirty="0" smtClean="0">
                <a:solidFill>
                  <a:srgbClr val="C00000"/>
                </a:solidFill>
              </a:rPr>
              <a:t>والتنظيمـات</a:t>
            </a:r>
            <a:r>
              <a:rPr lang="ar-SA" dirty="0" smtClean="0"/>
              <a:t> الخاصـة بالنظـام </a:t>
            </a:r>
            <a:r>
              <a:rPr lang="ar-SA" dirty="0"/>
              <a:t>الاجتماعي </a:t>
            </a:r>
            <a:r>
              <a:rPr lang="ar-SA" dirty="0" smtClean="0"/>
              <a:t>المـوجودة فـي </a:t>
            </a:r>
            <a:r>
              <a:rPr lang="ar-SA" dirty="0"/>
              <a:t>المجتمع، </a:t>
            </a:r>
            <a:r>
              <a:rPr lang="ar-SA" dirty="0" smtClean="0"/>
              <a:t>كمـا قـد يشمـل التغيـر </a:t>
            </a:r>
            <a:r>
              <a:rPr lang="ar-SA" dirty="0"/>
              <a:t>الاجتماعي </a:t>
            </a:r>
            <a:r>
              <a:rPr lang="ar-SA" dirty="0" smtClean="0">
                <a:solidFill>
                  <a:srgbClr val="00B050"/>
                </a:solidFill>
              </a:rPr>
              <a:t>التحـول فـي </a:t>
            </a:r>
            <a:r>
              <a:rPr lang="ar-SA" dirty="0">
                <a:solidFill>
                  <a:srgbClr val="00B050"/>
                </a:solidFill>
              </a:rPr>
              <a:t>التركيب </a:t>
            </a:r>
            <a:r>
              <a:rPr lang="ar-SA" dirty="0" smtClean="0">
                <a:solidFill>
                  <a:srgbClr val="00B050"/>
                </a:solidFill>
              </a:rPr>
              <a:t>السكـاني للمجتمـع </a:t>
            </a:r>
            <a:r>
              <a:rPr lang="ar-SA" dirty="0">
                <a:solidFill>
                  <a:srgbClr val="00B050"/>
                </a:solidFill>
              </a:rPr>
              <a:t>أو </a:t>
            </a:r>
            <a:r>
              <a:rPr lang="ar-SA" dirty="0" smtClean="0">
                <a:solidFill>
                  <a:srgbClr val="00B050"/>
                </a:solidFill>
              </a:rPr>
              <a:t>بنائـه الطبقـي</a:t>
            </a:r>
            <a:r>
              <a:rPr lang="ar-SA" dirty="0"/>
              <a:t>، أو </a:t>
            </a:r>
            <a:r>
              <a:rPr lang="ar-SA" dirty="0" smtClean="0"/>
              <a:t>فـي </a:t>
            </a:r>
            <a:r>
              <a:rPr lang="ar-SA" dirty="0" smtClean="0">
                <a:solidFill>
                  <a:srgbClr val="7030A0"/>
                </a:solidFill>
              </a:rPr>
              <a:t>أنمـاط العـلاقـات الاجتمـاعية</a:t>
            </a:r>
            <a:r>
              <a:rPr lang="ar-SA" dirty="0"/>
              <a:t>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6756" y="1340768"/>
            <a:ext cx="8915400" cy="45259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r>
              <a:rPr lang="ar-SA" dirty="0" smtClean="0">
                <a:solidFill>
                  <a:srgbClr val="FF0000"/>
                </a:solidFill>
              </a:rPr>
              <a:t>      </a:t>
            </a:r>
            <a:r>
              <a:rPr lang="ar-SA" dirty="0" smtClean="0">
                <a:solidFill>
                  <a:schemeClr val="tx1"/>
                </a:solidFill>
              </a:rPr>
              <a:t>و </a:t>
            </a:r>
            <a:r>
              <a:rPr lang="ar-SA" dirty="0">
                <a:solidFill>
                  <a:schemeClr val="tx1"/>
                </a:solidFill>
              </a:rPr>
              <a:t>يؤدي التغير إلي حدوث المشكلات </a:t>
            </a:r>
            <a:r>
              <a:rPr lang="ar-SA" dirty="0" smtClean="0">
                <a:solidFill>
                  <a:schemeClr val="tx1"/>
                </a:solidFill>
              </a:rPr>
              <a:t>الاجتماعية من خلال</a:t>
            </a:r>
          </a:p>
          <a:p>
            <a:pPr marL="0" indent="0">
              <a:lnSpc>
                <a:spcPct val="90000"/>
              </a:lnSpc>
              <a:defRPr/>
            </a:pPr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ثلاث طرق هي :</a:t>
            </a:r>
            <a:endParaRPr lang="ar-SA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defRPr/>
            </a:pPr>
            <a:r>
              <a:rPr lang="ar-SA" dirty="0">
                <a:solidFill>
                  <a:srgbClr val="FF0000"/>
                </a:solidFill>
              </a:rPr>
              <a:t>الأولى: </a:t>
            </a:r>
            <a:r>
              <a:rPr lang="ar-SA" dirty="0" smtClean="0"/>
              <a:t>عند </a:t>
            </a:r>
            <a:r>
              <a:rPr lang="ar-SA" dirty="0" smtClean="0">
                <a:solidFill>
                  <a:srgbClr val="0070C0"/>
                </a:solidFill>
              </a:rPr>
              <a:t>ظهور </a:t>
            </a:r>
            <a:r>
              <a:rPr lang="ar-SA" dirty="0">
                <a:solidFill>
                  <a:srgbClr val="0070C0"/>
                </a:solidFill>
              </a:rPr>
              <a:t>سلوك جديد </a:t>
            </a:r>
            <a:r>
              <a:rPr lang="ar-SA" dirty="0"/>
              <a:t>يؤدي إلى اضطراب البناء </a:t>
            </a:r>
            <a:r>
              <a:rPr lang="ar-SA" dirty="0" smtClean="0"/>
              <a:t>القائم ، </a:t>
            </a:r>
          </a:p>
          <a:p>
            <a:pPr marL="0" indent="0">
              <a:lnSpc>
                <a:spcPct val="90000"/>
              </a:lnSpc>
              <a:defRPr/>
            </a:pPr>
            <a:r>
              <a:rPr lang="ar-SA" dirty="0"/>
              <a:t> </a:t>
            </a:r>
            <a:r>
              <a:rPr lang="ar-SA" dirty="0" smtClean="0"/>
              <a:t>        ويتحدى القيم الاجتماعية ، فتظهر المشكلات .</a:t>
            </a:r>
            <a:endParaRPr lang="ar-SA" dirty="0"/>
          </a:p>
          <a:p>
            <a:pPr marL="0" indent="0">
              <a:lnSpc>
                <a:spcPct val="90000"/>
              </a:lnSpc>
              <a:defRPr/>
            </a:pPr>
            <a:r>
              <a:rPr lang="ar-SA" dirty="0">
                <a:solidFill>
                  <a:srgbClr val="FF0000"/>
                </a:solidFill>
              </a:rPr>
              <a:t>الثانية: </a:t>
            </a:r>
            <a:r>
              <a:rPr lang="ar-SA" dirty="0"/>
              <a:t>عندما يحدث إعادة </a:t>
            </a:r>
            <a:r>
              <a:rPr lang="ar-SA" dirty="0" smtClean="0">
                <a:solidFill>
                  <a:srgbClr val="FF0000"/>
                </a:solidFill>
              </a:rPr>
              <a:t>تجديد للتنظيم </a:t>
            </a:r>
            <a:r>
              <a:rPr lang="ar-SA" dirty="0">
                <a:solidFill>
                  <a:srgbClr val="FF0000"/>
                </a:solidFill>
              </a:rPr>
              <a:t>الاجتماعي</a:t>
            </a:r>
            <a:r>
              <a:rPr lang="ar-SA" dirty="0"/>
              <a:t> حيث يبدو </a:t>
            </a:r>
            <a:r>
              <a:rPr lang="ar-SA" dirty="0" smtClean="0"/>
              <a:t>عدم</a:t>
            </a:r>
          </a:p>
          <a:p>
            <a:pPr marL="0" indent="0">
              <a:lnSpc>
                <a:spcPct val="90000"/>
              </a:lnSpc>
              <a:defRPr/>
            </a:pPr>
            <a:r>
              <a:rPr lang="ar-SA" dirty="0"/>
              <a:t> </a:t>
            </a:r>
            <a:r>
              <a:rPr lang="ar-SA" dirty="0" smtClean="0"/>
              <a:t>        ملائمة الأدوار القديمة .</a:t>
            </a:r>
            <a:endParaRPr lang="ar-SA" dirty="0"/>
          </a:p>
          <a:p>
            <a:pPr marL="0" indent="0">
              <a:lnSpc>
                <a:spcPct val="90000"/>
              </a:lnSpc>
              <a:defRPr/>
            </a:pPr>
            <a:r>
              <a:rPr lang="ar-SA" dirty="0">
                <a:solidFill>
                  <a:srgbClr val="FF0000"/>
                </a:solidFill>
              </a:rPr>
              <a:t>الثالثة:</a:t>
            </a:r>
            <a:r>
              <a:rPr lang="ar-SA" dirty="0"/>
              <a:t> </a:t>
            </a:r>
            <a:r>
              <a:rPr lang="ar-SA" dirty="0" smtClean="0"/>
              <a:t>يؤدى التحضر والتطـور إلـى </a:t>
            </a:r>
            <a:r>
              <a:rPr lang="ar-SA" dirty="0" smtClean="0">
                <a:solidFill>
                  <a:srgbClr val="00B050"/>
                </a:solidFill>
              </a:rPr>
              <a:t>تعطـل وظـائف </a:t>
            </a:r>
            <a:r>
              <a:rPr lang="ar-SA" dirty="0">
                <a:solidFill>
                  <a:srgbClr val="00B050"/>
                </a:solidFill>
              </a:rPr>
              <a:t>بعض </a:t>
            </a:r>
            <a:r>
              <a:rPr lang="ar-SA" dirty="0" smtClean="0">
                <a:solidFill>
                  <a:srgbClr val="00B050"/>
                </a:solidFill>
              </a:rPr>
              <a:t>القيـم </a:t>
            </a:r>
          </a:p>
          <a:p>
            <a:pPr marL="0" indent="0">
              <a:lnSpc>
                <a:spcPct val="90000"/>
              </a:lnSpc>
              <a:defRPr/>
            </a:pP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 الاجتماعية</a:t>
            </a:r>
            <a:r>
              <a:rPr lang="ar-SA" dirty="0" smtClean="0"/>
              <a:t> التي تربط الأفراد بعضهم البعض بأشكال تقليدية</a:t>
            </a:r>
          </a:p>
          <a:p>
            <a:pPr marL="0" indent="0">
              <a:lnSpc>
                <a:spcPct val="90000"/>
              </a:lnSpc>
              <a:defRPr/>
            </a:pPr>
            <a:r>
              <a:rPr lang="ar-SA" dirty="0"/>
              <a:t> </a:t>
            </a:r>
            <a:r>
              <a:rPr lang="ar-SA" dirty="0" smtClean="0"/>
              <a:t>     مما يؤدى إلى ظهور العديد من المشكلات الأخلاقية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0070C0"/>
                </a:solidFill>
              </a:rPr>
              <a:t>الهوة الثقافية </a:t>
            </a:r>
          </a:p>
          <a:p>
            <a:r>
              <a:rPr lang="ar-SA" dirty="0"/>
              <a:t> </a:t>
            </a:r>
            <a:r>
              <a:rPr lang="ar-SA" dirty="0" smtClean="0"/>
              <a:t>    للثقافة جانبان هما :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   الجانب المادي </a:t>
            </a:r>
            <a:r>
              <a:rPr lang="ar-SA" dirty="0" smtClean="0"/>
              <a:t>: ويتمثل في جميع الأدوات والأشياء المادية </a:t>
            </a:r>
          </a:p>
          <a:p>
            <a:r>
              <a:rPr lang="ar-SA" dirty="0"/>
              <a:t> </a:t>
            </a:r>
            <a:r>
              <a:rPr lang="ar-SA" dirty="0" smtClean="0"/>
              <a:t>           الملموسة التي صنعها الإنسان مثل ( أدوات اطعام ،</a:t>
            </a:r>
          </a:p>
          <a:p>
            <a:r>
              <a:rPr lang="ar-SA" dirty="0" smtClean="0"/>
              <a:t>            الآلات ، الملابس وغيرها....... )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الجانب اللامادي </a:t>
            </a:r>
            <a:r>
              <a:rPr lang="ar-SA" dirty="0" smtClean="0"/>
              <a:t>: ويتمثل في الأشياء غير المادية أو غير الملموسة</a:t>
            </a:r>
          </a:p>
          <a:p>
            <a:r>
              <a:rPr lang="ar-SA" dirty="0"/>
              <a:t> </a:t>
            </a:r>
            <a:r>
              <a:rPr lang="ar-SA" dirty="0" smtClean="0"/>
              <a:t>           مثل ( القيم ، والعادات ، والتقاليد ، والأعراف )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981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- وتحدث </a:t>
            </a:r>
            <a:r>
              <a:rPr lang="ar-SA" dirty="0" smtClean="0">
                <a:solidFill>
                  <a:srgbClr val="FF0000"/>
                </a:solidFill>
              </a:rPr>
              <a:t>الهوة الثقافية </a:t>
            </a:r>
            <a:r>
              <a:rPr lang="ar-SA" dirty="0" smtClean="0"/>
              <a:t>عندما </a:t>
            </a:r>
            <a:r>
              <a:rPr lang="ar-SA" i="1" dirty="0" smtClean="0">
                <a:solidFill>
                  <a:srgbClr val="00B0F0"/>
                </a:solidFill>
              </a:rPr>
              <a:t>يتقدم الجانب المادي للثقافة بسرعة</a:t>
            </a:r>
          </a:p>
          <a:p>
            <a:r>
              <a:rPr lang="ar-SA" i="1" dirty="0">
                <a:solidFill>
                  <a:srgbClr val="00B0F0"/>
                </a:solidFill>
              </a:rPr>
              <a:t> </a:t>
            </a:r>
            <a:r>
              <a:rPr lang="ar-SA" i="1" dirty="0" smtClean="0">
                <a:solidFill>
                  <a:srgbClr val="00B0F0"/>
                </a:solidFill>
              </a:rPr>
              <a:t>    تفوق الجانب اللامادي للثقافة</a:t>
            </a:r>
            <a:r>
              <a:rPr lang="ar-SA" dirty="0" smtClean="0"/>
              <a:t> ، فتبدأ المشكلات الاجتماعية في </a:t>
            </a:r>
          </a:p>
          <a:p>
            <a:r>
              <a:rPr lang="ar-SA" dirty="0"/>
              <a:t> </a:t>
            </a:r>
            <a:r>
              <a:rPr lang="ar-SA" dirty="0" smtClean="0"/>
              <a:t>    الظهور .</a:t>
            </a:r>
          </a:p>
          <a:p>
            <a:r>
              <a:rPr lang="ar-SA" dirty="0"/>
              <a:t> </a:t>
            </a:r>
            <a:r>
              <a:rPr lang="ar-SA" dirty="0" smtClean="0"/>
              <a:t>  - وفى هذا الإطار تلعب </a:t>
            </a:r>
            <a:r>
              <a:rPr lang="ar-SA" dirty="0" smtClean="0">
                <a:solidFill>
                  <a:srgbClr val="FF0000"/>
                </a:solidFill>
              </a:rPr>
              <a:t>التكنولوجيا </a:t>
            </a:r>
            <a:r>
              <a:rPr lang="ar-SA" dirty="0" smtClean="0"/>
              <a:t>دوراً هاماً في حدوث العديد </a:t>
            </a:r>
          </a:p>
          <a:p>
            <a:r>
              <a:rPr lang="ar-SA" dirty="0"/>
              <a:t> </a:t>
            </a:r>
            <a:r>
              <a:rPr lang="ar-SA" dirty="0" smtClean="0"/>
              <a:t>    من المشكلات مثل : المشكلات الناجمة عن استخدام الحاسوب</a:t>
            </a:r>
          </a:p>
          <a:p>
            <a:r>
              <a:rPr lang="ar-SA" dirty="0"/>
              <a:t> </a:t>
            </a:r>
            <a:r>
              <a:rPr lang="ar-SA" dirty="0" smtClean="0"/>
              <a:t>    والإنترنت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5654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68760"/>
            <a:ext cx="89154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ar-SA" dirty="0" smtClean="0"/>
              <a:t>  3- </a:t>
            </a:r>
            <a:r>
              <a:rPr lang="ar-SA" dirty="0" smtClean="0">
                <a:solidFill>
                  <a:srgbClr val="0070C0"/>
                </a:solidFill>
              </a:rPr>
              <a:t>التفكك الاجتماعي </a:t>
            </a:r>
          </a:p>
          <a:p>
            <a:r>
              <a:rPr lang="ar-SA" dirty="0"/>
              <a:t> </a:t>
            </a:r>
            <a:r>
              <a:rPr lang="ar-SA" dirty="0" smtClean="0"/>
              <a:t>      يشير مفهوم التفكك بوجه عام إلى </a:t>
            </a:r>
            <a:r>
              <a:rPr lang="ar-SA" i="1" dirty="0" smtClean="0">
                <a:solidFill>
                  <a:srgbClr val="FF0000"/>
                </a:solidFill>
              </a:rPr>
              <a:t>ما يصيب النسق الاجتماعي</a:t>
            </a:r>
          </a:p>
          <a:p>
            <a:r>
              <a:rPr lang="ar-SA" i="1" dirty="0" smtClean="0">
                <a:solidFill>
                  <a:srgbClr val="FF0000"/>
                </a:solidFill>
              </a:rPr>
              <a:t>  مـن قصـور أو خـلل في أدائـه لـوظائفه الأسـاسية</a:t>
            </a:r>
            <a:r>
              <a:rPr lang="ar-SA" dirty="0" smtClean="0"/>
              <a:t> وهـى تحقيـق </a:t>
            </a:r>
          </a:p>
          <a:p>
            <a:r>
              <a:rPr lang="ar-SA" dirty="0"/>
              <a:t> </a:t>
            </a:r>
            <a:r>
              <a:rPr lang="ar-SA" dirty="0" smtClean="0"/>
              <a:t> الاستمـرارية والاستقـرار ، وينتـج عـن هـذا الخلل العديـد مـن</a:t>
            </a:r>
          </a:p>
          <a:p>
            <a:r>
              <a:rPr lang="ar-SA" dirty="0"/>
              <a:t> </a:t>
            </a:r>
            <a:r>
              <a:rPr lang="ar-SA" dirty="0" smtClean="0"/>
              <a:t> من المشكلات الاجتماعية .</a:t>
            </a:r>
          </a:p>
          <a:p>
            <a:r>
              <a:rPr lang="ar-SA" dirty="0"/>
              <a:t> </a:t>
            </a:r>
            <a:r>
              <a:rPr lang="ar-SA" dirty="0" smtClean="0"/>
              <a:t> ومن </a:t>
            </a:r>
            <a:r>
              <a:rPr lang="ar-SA" dirty="0" smtClean="0">
                <a:solidFill>
                  <a:srgbClr val="FF0000"/>
                </a:solidFill>
              </a:rPr>
              <a:t>أهم عوامل التفكك</a:t>
            </a:r>
            <a:r>
              <a:rPr lang="ar-SA" dirty="0" smtClean="0"/>
              <a:t>: صراع المصالح والقيم ، صراع المكانات</a:t>
            </a:r>
          </a:p>
          <a:p>
            <a:r>
              <a:rPr lang="ar-SA" dirty="0"/>
              <a:t> </a:t>
            </a:r>
            <a:r>
              <a:rPr lang="ar-SA" dirty="0" smtClean="0"/>
              <a:t>والأدوار ، القصور في عملية التنشئة الاجتماعية .</a:t>
            </a:r>
            <a:r>
              <a:rPr lang="en-US" dirty="0" smtClean="0"/>
              <a:t> </a:t>
            </a:r>
          </a:p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6339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4- </a:t>
            </a:r>
            <a:r>
              <a:rPr lang="ar-SA" dirty="0" smtClean="0">
                <a:solidFill>
                  <a:srgbClr val="0070C0"/>
                </a:solidFill>
              </a:rPr>
              <a:t>السلوك المنحرف </a:t>
            </a:r>
          </a:p>
          <a:p>
            <a:r>
              <a:rPr lang="ar-SA" dirty="0"/>
              <a:t> </a:t>
            </a:r>
            <a:r>
              <a:rPr lang="ar-SA" dirty="0" smtClean="0"/>
              <a:t>    يشير السلوك المنحرف إلى </a:t>
            </a:r>
            <a:r>
              <a:rPr lang="ar-SA" dirty="0" smtClean="0">
                <a:solidFill>
                  <a:srgbClr val="FF0000"/>
                </a:solidFill>
              </a:rPr>
              <a:t>الخروج أو الانحراف عن المعايير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الاجتماعية </a:t>
            </a:r>
            <a:r>
              <a:rPr lang="ar-SA" dirty="0" smtClean="0"/>
              <a:t>، ويستخدم هذا المفهوم في اللغة اليومية للإشارة إلى </a:t>
            </a:r>
          </a:p>
          <a:p>
            <a:r>
              <a:rPr lang="ar-SA" dirty="0"/>
              <a:t> </a:t>
            </a:r>
            <a:r>
              <a:rPr lang="ar-SA" dirty="0" smtClean="0"/>
              <a:t>ما يعرف بالسلوك السيء بصفة عامة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9316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وينشأ السلوك </a:t>
            </a:r>
            <a:r>
              <a:rPr lang="ar-SA" dirty="0" err="1" smtClean="0"/>
              <a:t>الانحرافي</a:t>
            </a:r>
            <a:r>
              <a:rPr lang="ar-SA" dirty="0" smtClean="0"/>
              <a:t> نتيجة حدوث </a:t>
            </a:r>
            <a:r>
              <a:rPr lang="ar-SA" i="1" dirty="0" smtClean="0">
                <a:solidFill>
                  <a:srgbClr val="FF0000"/>
                </a:solidFill>
              </a:rPr>
              <a:t>التفكك وفشل بعض انساق</a:t>
            </a: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البناء الاجتماعي في تحقيق الضبط الاجتماعي بالصورة المطلوبة </a:t>
            </a:r>
            <a:r>
              <a:rPr lang="ar-SA" dirty="0" smtClean="0"/>
              <a:t>.</a:t>
            </a:r>
          </a:p>
          <a:p>
            <a:r>
              <a:rPr lang="ar-SA" dirty="0" smtClean="0"/>
              <a:t>وهنا يظهر السلوك </a:t>
            </a:r>
            <a:r>
              <a:rPr lang="ar-SA" dirty="0" err="1" smtClean="0"/>
              <a:t>الانحرافي</a:t>
            </a:r>
            <a:r>
              <a:rPr lang="ar-SA" dirty="0" smtClean="0"/>
              <a:t> الذى يمثل أحد الأسباب الرئيسية في </a:t>
            </a:r>
          </a:p>
          <a:p>
            <a:r>
              <a:rPr lang="ar-SA" dirty="0" smtClean="0"/>
              <a:t>ظهور المشكلات الاجتماعية في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523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5- </a:t>
            </a:r>
            <a:r>
              <a:rPr lang="ar-SA" dirty="0" smtClean="0">
                <a:solidFill>
                  <a:srgbClr val="0070C0"/>
                </a:solidFill>
              </a:rPr>
              <a:t>الحروب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تعتبر الحرب مشكلة اجتماعية كبيرة ، ينجم عنها العديد من المشكلات مثل الهجرة ، والتفكك، والفقر ، والبطالة ، وغيرها من </a:t>
            </a:r>
          </a:p>
          <a:p>
            <a:r>
              <a:rPr lang="ar-SA" dirty="0"/>
              <a:t> </a:t>
            </a:r>
            <a:r>
              <a:rPr lang="ar-SA" dirty="0" smtClean="0"/>
              <a:t>المشكلات الأخرى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5096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ar-SA" dirty="0" smtClean="0"/>
              <a:t> 6- </a:t>
            </a:r>
            <a:r>
              <a:rPr lang="ar-SA" dirty="0" smtClean="0">
                <a:solidFill>
                  <a:srgbClr val="0070C0"/>
                </a:solidFill>
              </a:rPr>
              <a:t>الوهن التنظيمي </a:t>
            </a:r>
          </a:p>
          <a:p>
            <a:r>
              <a:rPr lang="ar-SA" dirty="0" smtClean="0"/>
              <a:t>     يقصد « </a:t>
            </a:r>
            <a:r>
              <a:rPr lang="ar-SA" dirty="0" err="1" smtClean="0">
                <a:solidFill>
                  <a:srgbClr val="00B050"/>
                </a:solidFill>
              </a:rPr>
              <a:t>ميرتون</a:t>
            </a:r>
            <a:r>
              <a:rPr lang="ar-SA" dirty="0" smtClean="0"/>
              <a:t>» بالـوهن التنظيـمي </a:t>
            </a:r>
            <a:r>
              <a:rPr lang="ar-SA" dirty="0" smtClean="0">
                <a:solidFill>
                  <a:srgbClr val="FF0000"/>
                </a:solidFill>
              </a:rPr>
              <a:t>فشـل الأفـراد </a:t>
            </a:r>
            <a:r>
              <a:rPr lang="ar-SA" dirty="0">
                <a:solidFill>
                  <a:srgbClr val="FF0000"/>
                </a:solidFill>
              </a:rPr>
              <a:t>في تحقيق التوقعات الاجتماعية للأدوار التي يحددها المجتمع لأفراده</a:t>
            </a:r>
            <a:r>
              <a:rPr lang="ar-SA" dirty="0"/>
              <a:t>، </a:t>
            </a:r>
            <a:r>
              <a:rPr lang="ar-SA" dirty="0" smtClean="0"/>
              <a:t>فيحدث صـراع بيـن مـا يقـوم </a:t>
            </a:r>
            <a:r>
              <a:rPr lang="ar-SA" dirty="0"/>
              <a:t>به </a:t>
            </a:r>
            <a:r>
              <a:rPr lang="ar-SA" dirty="0" smtClean="0"/>
              <a:t>الفـرد مـن سلـوك </a:t>
            </a:r>
            <a:r>
              <a:rPr lang="ar-SA" dirty="0"/>
              <a:t>يومي </a:t>
            </a:r>
            <a:r>
              <a:rPr lang="ar-SA" dirty="0" smtClean="0"/>
              <a:t>وبيـن توقعـات </a:t>
            </a:r>
            <a:r>
              <a:rPr lang="ar-SA" dirty="0"/>
              <a:t>المجتمع. وعادة ما </a:t>
            </a:r>
            <a:r>
              <a:rPr lang="ar-SA" dirty="0">
                <a:solidFill>
                  <a:srgbClr val="C00000"/>
                </a:solidFill>
              </a:rPr>
              <a:t>يحدث الوهن التنظيمي بسبب </a:t>
            </a:r>
            <a:r>
              <a:rPr lang="ar-SA" dirty="0">
                <a:solidFill>
                  <a:srgbClr val="43A79C"/>
                </a:solidFill>
              </a:rPr>
              <a:t>التغير الاجتماعي المفاجئ</a:t>
            </a:r>
            <a:r>
              <a:rPr lang="ar-SA" dirty="0"/>
              <a:t> </a:t>
            </a:r>
            <a:r>
              <a:rPr lang="ar-SA" dirty="0" smtClean="0"/>
              <a:t>فيحـدث عـدم </a:t>
            </a:r>
            <a:r>
              <a:rPr lang="ar-SA" dirty="0"/>
              <a:t>توازن أو </a:t>
            </a:r>
            <a:r>
              <a:rPr lang="ar-SA" dirty="0" smtClean="0"/>
              <a:t>عـدم </a:t>
            </a:r>
            <a:r>
              <a:rPr lang="ar-SA" dirty="0"/>
              <a:t>انسجام بين </a:t>
            </a:r>
            <a:r>
              <a:rPr lang="ar-SA" dirty="0" smtClean="0"/>
              <a:t>أجـزاء النظـام </a:t>
            </a:r>
            <a:r>
              <a:rPr lang="ar-SA" dirty="0"/>
              <a:t>الاجتماعي العام في المجتمع.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1731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ثانيا : </a:t>
            </a:r>
            <a:r>
              <a:rPr lang="ar-SA" dirty="0" smtClean="0">
                <a:solidFill>
                  <a:srgbClr val="FF0000"/>
                </a:solidFill>
              </a:rPr>
              <a:t>الأسباب الثانوية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  1- عدم مسايرة صعوبة تكيف الفرد في مواجهة متطلبات </a:t>
            </a:r>
          </a:p>
          <a:p>
            <a:r>
              <a:rPr lang="ar-SA" dirty="0"/>
              <a:t> </a:t>
            </a:r>
            <a:r>
              <a:rPr lang="ar-SA" dirty="0" smtClean="0"/>
              <a:t>   التغيرات الاجتماعية . </a:t>
            </a:r>
          </a:p>
          <a:p>
            <a:r>
              <a:rPr lang="ar-SA" dirty="0"/>
              <a:t> </a:t>
            </a:r>
            <a:r>
              <a:rPr lang="ar-SA" dirty="0" smtClean="0"/>
              <a:t> 2- </a:t>
            </a:r>
            <a:r>
              <a:rPr lang="ar-SA" dirty="0" err="1" smtClean="0"/>
              <a:t>تأثرالنظـم</a:t>
            </a:r>
            <a:r>
              <a:rPr lang="ar-SA" dirty="0" smtClean="0"/>
              <a:t> الاجتماعية بالتغيرات السريعة في المجتمع الحديث .</a:t>
            </a:r>
          </a:p>
          <a:p>
            <a:r>
              <a:rPr lang="ar-SA" dirty="0"/>
              <a:t> </a:t>
            </a:r>
            <a:r>
              <a:rPr lang="ar-SA" dirty="0" smtClean="0"/>
              <a:t> 3- التعارض القائم بين المتطلبات والتوقعات الاجتماعية للمجتمع </a:t>
            </a:r>
          </a:p>
          <a:p>
            <a:r>
              <a:rPr lang="ar-SA" dirty="0"/>
              <a:t> </a:t>
            </a:r>
            <a:r>
              <a:rPr lang="ar-SA" dirty="0" smtClean="0"/>
              <a:t>     مع قدرات شريحة عمرية معينة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875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4- عجز المؤسسات الاجتماعية عن تحقيق أهدافها . </a:t>
            </a:r>
          </a:p>
          <a:p>
            <a:r>
              <a:rPr lang="ar-SA" dirty="0"/>
              <a:t> </a:t>
            </a:r>
            <a:r>
              <a:rPr lang="ar-SA" dirty="0" smtClean="0"/>
              <a:t> 5- الكوارث الطبيعية كالبراكين والزلازل والسيول وما تشكله</a:t>
            </a:r>
          </a:p>
          <a:p>
            <a:r>
              <a:rPr lang="ar-SA" dirty="0"/>
              <a:t> </a:t>
            </a:r>
            <a:r>
              <a:rPr lang="ar-SA" dirty="0" smtClean="0"/>
              <a:t>     من خطورة على حياة الإنسان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6865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414</TotalTime>
  <Words>1105</Words>
  <Application>Microsoft Office PowerPoint</Application>
  <PresentationFormat>A4 Paper (210x297 mm)‎</PresentationFormat>
  <Paragraphs>191</Paragraphs>
  <Slides>24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المحاضرة الرابعة</vt:lpstr>
      <vt:lpstr> العناصر الأساسية </vt:lpstr>
      <vt:lpstr> أولا: صعوبة تحديد أسباب المشكلات الاجتماعية</vt:lpstr>
      <vt:lpstr>   </vt:lpstr>
      <vt:lpstr>    </vt:lpstr>
      <vt:lpstr>ثانيا: المسلمات العامة حول أسباب حدوث المشكلات الاجتماعية</vt:lpstr>
      <vt:lpstr>   </vt:lpstr>
      <vt:lpstr> ثالثا : محاولات العلماء لتصنيف أسباب المشكلات الاجتماعية  </vt:lpstr>
      <vt:lpstr>    </vt:lpstr>
      <vt:lpstr>    </vt:lpstr>
      <vt:lpstr>   </vt:lpstr>
      <vt:lpstr>   </vt:lpstr>
      <vt:lpstr>   </vt:lpstr>
      <vt:lpstr>   </vt:lpstr>
      <vt:lpstr>    </vt:lpstr>
      <vt:lpstr>    </vt:lpstr>
      <vt:lpstr>   </vt:lpstr>
      <vt:lpstr>    </vt:lpstr>
      <vt:lpstr>   </vt:lpstr>
      <vt:lpstr>    </vt:lpstr>
      <vt:lpstr>     </vt:lpstr>
      <vt:lpstr>    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35</cp:revision>
  <dcterms:created xsi:type="dcterms:W3CDTF">2014-03-01T14:12:45Z</dcterms:created>
  <dcterms:modified xsi:type="dcterms:W3CDTF">2014-03-19T15:46:05Z</dcterms:modified>
</cp:coreProperties>
</file>