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92" r:id="rId3"/>
    <p:sldId id="293" r:id="rId4"/>
    <p:sldId id="294" r:id="rId5"/>
    <p:sldId id="295" r:id="rId6"/>
    <p:sldId id="296" r:id="rId7"/>
    <p:sldId id="297" r:id="rId8"/>
    <p:sldId id="298" r:id="rId9"/>
    <p:sldId id="299" r:id="rId10"/>
    <p:sldId id="300" r:id="rId11"/>
    <p:sldId id="301" r:id="rId12"/>
    <p:sldId id="302" r:id="rId13"/>
    <p:sldId id="303" r:id="rId14"/>
    <p:sldId id="304" r:id="rId15"/>
    <p:sldId id="305" r:id="rId16"/>
    <p:sldId id="306" r:id="rId17"/>
    <p:sldId id="307" r:id="rId18"/>
    <p:sldId id="308" r:id="rId19"/>
    <p:sldId id="309" r:id="rId20"/>
    <p:sldId id="310" r:id="rId21"/>
    <p:sldId id="311" r:id="rId22"/>
    <p:sldId id="312" r:id="rId23"/>
    <p:sldId id="266" r:id="rId2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43A79C"/>
    <a:srgbClr val="D52D26"/>
    <a:srgbClr val="F04316"/>
    <a:srgbClr val="313B4A"/>
    <a:srgbClr val="EDBD1F"/>
    <a:srgbClr val="81AA52"/>
    <a:srgbClr val="0E478A"/>
    <a:srgbClr val="ECA02F"/>
    <a:srgbClr val="013E36"/>
    <a:srgbClr val="D9791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4" autoAdjust="0"/>
  </p:normalViewPr>
  <p:slideViewPr>
    <p:cSldViewPr>
      <p:cViewPr varScale="1">
        <p:scale>
          <a:sx n="73" d="100"/>
          <a:sy n="73" d="100"/>
        </p:scale>
        <p:origin x="-1146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3/19/2014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42276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144016"/>
            <a:ext cx="9906000" cy="3429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المشكلات الاجتماعية</a:t>
            </a: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 حسام صالح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الخامسة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تصنيف المشكلات الاجتماعية</a:t>
            </a:r>
            <a:endParaRPr lang="en-US" sz="40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r>
              <a:rPr lang="ar-SA" b="1" dirty="0" smtClean="0">
                <a:solidFill>
                  <a:srgbClr val="FF0000"/>
                </a:solidFill>
              </a:rPr>
              <a:t>تصنيف المشكلات الاجتماعية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- هناك إسهامات عديدة من جانب العلماء لتصنيف المشكلات </a:t>
            </a:r>
          </a:p>
          <a:p>
            <a:r>
              <a:rPr lang="ar-SA" dirty="0" smtClean="0"/>
              <a:t>الاجتماعية ، ويمكن عرض بعض هذه الإسهامات كما يلى :</a:t>
            </a:r>
          </a:p>
          <a:p>
            <a:endParaRPr lang="ar-SA" dirty="0"/>
          </a:p>
          <a:p>
            <a:r>
              <a:rPr lang="ar-SA" dirty="0" smtClean="0"/>
              <a:t> - يرى « </a:t>
            </a:r>
            <a:r>
              <a:rPr lang="ar-SA" dirty="0" err="1" smtClean="0">
                <a:solidFill>
                  <a:srgbClr val="00B0F0"/>
                </a:solidFill>
              </a:rPr>
              <a:t>انكلز</a:t>
            </a:r>
            <a:r>
              <a:rPr lang="ar-SA" dirty="0" smtClean="0"/>
              <a:t>» أن </a:t>
            </a:r>
            <a:r>
              <a:rPr lang="ar-SA" dirty="0" smtClean="0">
                <a:solidFill>
                  <a:srgbClr val="00B050"/>
                </a:solidFill>
              </a:rPr>
              <a:t>المشكلات الاجتماعية متكررة الحدوث </a:t>
            </a:r>
            <a:r>
              <a:rPr lang="ar-SA" dirty="0" smtClean="0"/>
              <a:t>في أي </a:t>
            </a:r>
          </a:p>
          <a:p>
            <a:r>
              <a:rPr lang="ar-SA" dirty="0"/>
              <a:t> </a:t>
            </a:r>
            <a:r>
              <a:rPr lang="ar-SA" dirty="0" smtClean="0"/>
              <a:t> مجتمع يمكن تقسيمها إلى ثلاث مجموعات رئيسية وهى :</a:t>
            </a:r>
          </a:p>
          <a:p>
            <a:r>
              <a:rPr lang="ar-SA" dirty="0" smtClean="0">
                <a:solidFill>
                  <a:srgbClr val="FF0000"/>
                </a:solidFill>
              </a:rPr>
              <a:t>المجموعة الأولى </a:t>
            </a:r>
            <a:r>
              <a:rPr lang="ar-SA" dirty="0" smtClean="0"/>
              <a:t>: هي </a:t>
            </a:r>
            <a:r>
              <a:rPr lang="ar-SA" dirty="0"/>
              <a:t>المشكلات الناجمة عن </a:t>
            </a:r>
            <a:r>
              <a:rPr lang="ar-SA" dirty="0">
                <a:solidFill>
                  <a:srgbClr val="0070C0"/>
                </a:solidFill>
              </a:rPr>
              <a:t>التكيف مع البيئة الخارجية الطبيعية والإنسانية على السواء.</a:t>
            </a:r>
            <a:endParaRPr lang="en-US" dirty="0">
              <a:solidFill>
                <a:srgbClr val="0070C0"/>
              </a:solidFill>
            </a:endParaRPr>
          </a:p>
          <a:p>
            <a:r>
              <a:rPr lang="ar-SA" dirty="0" smtClean="0"/>
              <a:t>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49887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>
                <a:solidFill>
                  <a:srgbClr val="FF0000"/>
                </a:solidFill>
              </a:rPr>
              <a:t>المجموعة الثانية </a:t>
            </a:r>
            <a:r>
              <a:rPr lang="ar-SA" dirty="0" smtClean="0"/>
              <a:t>:  تتعلق </a:t>
            </a:r>
            <a:r>
              <a:rPr lang="ar-SA" dirty="0">
                <a:solidFill>
                  <a:srgbClr val="00B050"/>
                </a:solidFill>
              </a:rPr>
              <a:t>بإشباع الاحتياجات الإنسانية </a:t>
            </a:r>
            <a:r>
              <a:rPr lang="ar-SA" dirty="0" smtClean="0">
                <a:solidFill>
                  <a:srgbClr val="00B050"/>
                </a:solidFill>
              </a:rPr>
              <a:t>الفردية</a:t>
            </a:r>
          </a:p>
          <a:p>
            <a:r>
              <a:rPr lang="ar-SA" dirty="0">
                <a:solidFill>
                  <a:srgbClr val="00B050"/>
                </a:solidFill>
              </a:rPr>
              <a:t> </a:t>
            </a:r>
            <a:r>
              <a:rPr lang="ar-SA" dirty="0" smtClean="0">
                <a:solidFill>
                  <a:srgbClr val="00B050"/>
                </a:solidFill>
              </a:rPr>
              <a:t>            لأعضاء المجتمع .</a:t>
            </a:r>
          </a:p>
          <a:p>
            <a:endParaRPr lang="ar-SA" dirty="0"/>
          </a:p>
          <a:p>
            <a:r>
              <a:rPr lang="ar-SA" dirty="0">
                <a:solidFill>
                  <a:srgbClr val="FF0000"/>
                </a:solidFill>
              </a:rPr>
              <a:t>المجموعة </a:t>
            </a:r>
            <a:r>
              <a:rPr lang="ar-SA" dirty="0" smtClean="0">
                <a:solidFill>
                  <a:srgbClr val="FF0000"/>
                </a:solidFill>
              </a:rPr>
              <a:t>الثالثة </a:t>
            </a:r>
            <a:r>
              <a:rPr lang="ar-SA" dirty="0" smtClean="0"/>
              <a:t>: وهى </a:t>
            </a:r>
            <a:r>
              <a:rPr lang="ar-SA" dirty="0"/>
              <a:t>المشكلات التي يتحتم على </a:t>
            </a:r>
            <a:r>
              <a:rPr lang="ar-SA" dirty="0" smtClean="0"/>
              <a:t>كـل </a:t>
            </a:r>
            <a:r>
              <a:rPr lang="ar-SA" dirty="0"/>
              <a:t>مجتمع </a:t>
            </a:r>
            <a:r>
              <a:rPr lang="ar-SA" dirty="0" smtClean="0"/>
              <a:t>مـواجهتها والعمـل </a:t>
            </a:r>
            <a:r>
              <a:rPr lang="ar-SA" dirty="0"/>
              <a:t>على </a:t>
            </a:r>
            <a:r>
              <a:rPr lang="ar-SA" dirty="0" smtClean="0"/>
              <a:t>حلهـا وتتمثل في  </a:t>
            </a:r>
            <a:r>
              <a:rPr lang="ar-SA" dirty="0">
                <a:solidFill>
                  <a:srgbClr val="7030A0"/>
                </a:solidFill>
              </a:rPr>
              <a:t>مشكلات </a:t>
            </a:r>
            <a:r>
              <a:rPr lang="ar-SA" dirty="0" smtClean="0">
                <a:solidFill>
                  <a:srgbClr val="7030A0"/>
                </a:solidFill>
              </a:rPr>
              <a:t>الوحـدات </a:t>
            </a:r>
            <a:r>
              <a:rPr lang="ar-SA" dirty="0">
                <a:solidFill>
                  <a:srgbClr val="7030A0"/>
                </a:solidFill>
              </a:rPr>
              <a:t>الأساسية للتنظيم </a:t>
            </a:r>
            <a:r>
              <a:rPr lang="ar-SA" dirty="0" smtClean="0">
                <a:solidFill>
                  <a:srgbClr val="7030A0"/>
                </a:solidFill>
              </a:rPr>
              <a:t>الاجتماعي  .</a:t>
            </a:r>
            <a:endParaRPr lang="en-US" dirty="0">
              <a:solidFill>
                <a:srgbClr val="7030A0"/>
              </a:solidFill>
            </a:endParaRPr>
          </a:p>
          <a:p>
            <a:r>
              <a:rPr lang="ar-SA" dirty="0" smtClean="0"/>
              <a:t>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28335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-  ويصنف </a:t>
            </a:r>
            <a:r>
              <a:rPr lang="ar-SA" dirty="0" smtClean="0">
                <a:solidFill>
                  <a:srgbClr val="FF0000"/>
                </a:solidFill>
              </a:rPr>
              <a:t>العادلي</a:t>
            </a:r>
            <a:r>
              <a:rPr lang="ar-SA" dirty="0" smtClean="0"/>
              <a:t> المشكلات الاجتماعية إلي أربع مجموعات هي:</a:t>
            </a:r>
          </a:p>
          <a:p>
            <a:endParaRPr lang="ar-SA" dirty="0"/>
          </a:p>
          <a:p>
            <a:r>
              <a:rPr lang="ar-SA" dirty="0" smtClean="0"/>
              <a:t>   1- </a:t>
            </a:r>
            <a:r>
              <a:rPr lang="ar-SA" dirty="0" smtClean="0">
                <a:solidFill>
                  <a:srgbClr val="FF0000"/>
                </a:solidFill>
              </a:rPr>
              <a:t>مشكلات أساسية </a:t>
            </a:r>
            <a:r>
              <a:rPr lang="ar-SA" dirty="0" smtClean="0"/>
              <a:t>: </a:t>
            </a:r>
            <a:r>
              <a:rPr lang="ar-SA" dirty="0"/>
              <a:t>ترتبط </a:t>
            </a:r>
            <a:r>
              <a:rPr lang="ar-SA" dirty="0">
                <a:solidFill>
                  <a:srgbClr val="00B050"/>
                </a:solidFill>
              </a:rPr>
              <a:t>بعدم كفاية الخدمات المتوفرة في </a:t>
            </a:r>
            <a:r>
              <a:rPr lang="ar-SA" dirty="0" smtClean="0">
                <a:solidFill>
                  <a:srgbClr val="00B050"/>
                </a:solidFill>
              </a:rPr>
              <a:t>المجتـمع لإشبـاع حاجـات الأفـراد</a:t>
            </a:r>
            <a:r>
              <a:rPr lang="ar-SA" dirty="0" smtClean="0"/>
              <a:t> مثـل : نقـص المـدارس</a:t>
            </a:r>
            <a:r>
              <a:rPr lang="ar-SA" dirty="0"/>
              <a:t>، </a:t>
            </a:r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أو المستشفيات عن الحاجة الفعلية للمجتمع 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87208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36579"/>
            <a:ext cx="8915400" cy="4525963"/>
          </a:xfrm>
        </p:spPr>
        <p:txBody>
          <a:bodyPr/>
          <a:lstStyle/>
          <a:p>
            <a:endParaRPr lang="ar-SA" dirty="0" smtClean="0"/>
          </a:p>
          <a:p>
            <a:r>
              <a:rPr lang="ar-SA" dirty="0" smtClean="0"/>
              <a:t>  2- </a:t>
            </a:r>
            <a:r>
              <a:rPr lang="ar-SA" dirty="0" smtClean="0">
                <a:solidFill>
                  <a:srgbClr val="FF0000"/>
                </a:solidFill>
              </a:rPr>
              <a:t>مشكلات تنظيمية </a:t>
            </a:r>
            <a:r>
              <a:rPr lang="ar-SA" dirty="0" smtClean="0"/>
              <a:t>: </a:t>
            </a:r>
            <a:r>
              <a:rPr lang="ar-SA" dirty="0"/>
              <a:t>ترتبط </a:t>
            </a:r>
            <a:r>
              <a:rPr lang="ar-SA" dirty="0">
                <a:solidFill>
                  <a:srgbClr val="0070C0"/>
                </a:solidFill>
              </a:rPr>
              <a:t>بتركيز الخدمات على مناطق معينة دون </a:t>
            </a:r>
            <a:r>
              <a:rPr lang="ar-SA" dirty="0" smtClean="0">
                <a:solidFill>
                  <a:srgbClr val="0070C0"/>
                </a:solidFill>
              </a:rPr>
              <a:t>أخـرى</a:t>
            </a:r>
            <a:r>
              <a:rPr lang="ar-SA" dirty="0" smtClean="0"/>
              <a:t> ، فتصبـح المشكـلة بسبـب عـدم العـدالة </a:t>
            </a:r>
            <a:r>
              <a:rPr lang="ar-SA" dirty="0"/>
              <a:t>في </a:t>
            </a:r>
            <a:r>
              <a:rPr lang="ar-SA" dirty="0" smtClean="0"/>
              <a:t>التـوزيع </a:t>
            </a:r>
            <a:r>
              <a:rPr lang="ar-SA" dirty="0"/>
              <a:t>للخدمات</a:t>
            </a:r>
            <a:r>
              <a:rPr lang="ar-SA" dirty="0" smtClean="0"/>
              <a:t> . </a:t>
            </a:r>
          </a:p>
          <a:p>
            <a:endParaRPr lang="ar-SA" dirty="0"/>
          </a:p>
          <a:p>
            <a:r>
              <a:rPr lang="ar-SA" dirty="0" smtClean="0"/>
              <a:t>  3- </a:t>
            </a:r>
            <a:r>
              <a:rPr lang="ar-SA" dirty="0" smtClean="0">
                <a:solidFill>
                  <a:srgbClr val="FF0000"/>
                </a:solidFill>
              </a:rPr>
              <a:t>مشكلات مرضية </a:t>
            </a:r>
            <a:r>
              <a:rPr lang="ar-SA" dirty="0" smtClean="0"/>
              <a:t>: مثل  </a:t>
            </a:r>
            <a:r>
              <a:rPr lang="ar-SA" dirty="0"/>
              <a:t>السلوك الإجرامي، كالسرقة </a:t>
            </a:r>
            <a:r>
              <a:rPr lang="ar-SA" dirty="0" smtClean="0"/>
              <a:t>والقتل ، والتسول ، والتشرد ، والأحداث ، والبغاء ، وغيرها من مشكلات </a:t>
            </a:r>
          </a:p>
          <a:p>
            <a:r>
              <a:rPr lang="ar-SA" dirty="0"/>
              <a:t> </a:t>
            </a:r>
            <a:r>
              <a:rPr lang="ar-SA" dirty="0" smtClean="0"/>
              <a:t>تهدد المجتمع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80639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pPr lvl="0" rtl="1"/>
            <a:r>
              <a:rPr lang="ar-SA" b="1" dirty="0" smtClean="0"/>
              <a:t>  </a:t>
            </a:r>
            <a:r>
              <a:rPr lang="ar-SA" dirty="0" smtClean="0"/>
              <a:t>4 -</a:t>
            </a:r>
            <a:r>
              <a:rPr lang="ar-SA" b="1" dirty="0" smtClean="0"/>
              <a:t> </a:t>
            </a:r>
            <a:r>
              <a:rPr lang="ar-SA" dirty="0" smtClean="0">
                <a:solidFill>
                  <a:srgbClr val="FF0000"/>
                </a:solidFill>
              </a:rPr>
              <a:t>مشكلات مجتمعية </a:t>
            </a:r>
            <a:r>
              <a:rPr lang="ar-SA" dirty="0" smtClean="0"/>
              <a:t>: وترتبط </a:t>
            </a:r>
            <a:r>
              <a:rPr lang="ar-SA" dirty="0" smtClean="0">
                <a:solidFill>
                  <a:srgbClr val="0070C0"/>
                </a:solidFill>
              </a:rPr>
              <a:t>بسوء العلاقات بين الجماعات المختلفة في المجتمع</a:t>
            </a:r>
            <a:r>
              <a:rPr lang="ar-SA" dirty="0" smtClean="0"/>
              <a:t> ، </a:t>
            </a:r>
            <a:r>
              <a:rPr lang="ar-SA" dirty="0"/>
              <a:t>وعدم اهتمام المواطنين </a:t>
            </a:r>
            <a:r>
              <a:rPr lang="ar-SA" dirty="0" smtClean="0"/>
              <a:t>بمشكلاتهم وتركها للظروف .</a:t>
            </a:r>
            <a:endParaRPr lang="en-US" dirty="0"/>
          </a:p>
          <a:p>
            <a:pPr rtl="1"/>
            <a:r>
              <a:rPr lang="ar-SA" b="1" dirty="0"/>
              <a:t> </a:t>
            </a:r>
            <a:endParaRPr lang="en-US" dirty="0"/>
          </a:p>
          <a:p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08435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- ويفترض « </a:t>
            </a:r>
            <a:r>
              <a:rPr lang="ar-SA" dirty="0" smtClean="0">
                <a:solidFill>
                  <a:srgbClr val="00B0F0"/>
                </a:solidFill>
              </a:rPr>
              <a:t>دراك</a:t>
            </a:r>
            <a:r>
              <a:rPr lang="ar-SA" dirty="0" smtClean="0"/>
              <a:t>» بوجود خمس أنواع من المشكلات</a:t>
            </a:r>
          </a:p>
          <a:p>
            <a:r>
              <a:rPr lang="ar-SA" dirty="0"/>
              <a:t> </a:t>
            </a:r>
            <a:r>
              <a:rPr lang="ar-SA" dirty="0" smtClean="0"/>
              <a:t>     الاجتماعية هي : </a:t>
            </a:r>
          </a:p>
          <a:p>
            <a:r>
              <a:rPr lang="ar-SA" dirty="0"/>
              <a:t> </a:t>
            </a:r>
            <a:r>
              <a:rPr lang="ar-SA" dirty="0" smtClean="0"/>
              <a:t> 1- المشكلات التي تتضمن </a:t>
            </a:r>
            <a:r>
              <a:rPr lang="ar-SA" dirty="0" smtClean="0">
                <a:solidFill>
                  <a:srgbClr val="FF0000"/>
                </a:solidFill>
              </a:rPr>
              <a:t>الاهتمام المتزايد الذى ينبثق من الخبرة</a:t>
            </a:r>
          </a:p>
          <a:p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     الجماهيرية</a:t>
            </a:r>
            <a:r>
              <a:rPr lang="ar-SA" dirty="0" smtClean="0"/>
              <a:t> ومثال ذلك </a:t>
            </a:r>
            <a:r>
              <a:rPr lang="ar-SA" dirty="0" smtClean="0">
                <a:solidFill>
                  <a:srgbClr val="0070C0"/>
                </a:solidFill>
              </a:rPr>
              <a:t>مشكلة البطالة </a:t>
            </a:r>
            <a:r>
              <a:rPr lang="ar-SA" dirty="0" smtClean="0"/>
              <a:t>في المجتمعات النامية </a:t>
            </a:r>
          </a:p>
          <a:p>
            <a:r>
              <a:rPr lang="ar-SA" dirty="0"/>
              <a:t> </a:t>
            </a:r>
            <a:r>
              <a:rPr lang="ar-SA" dirty="0" smtClean="0"/>
              <a:t>     والمتقدمة في ظل العولمة 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00709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2- المشكلات التي تتضمن </a:t>
            </a:r>
            <a:r>
              <a:rPr lang="ar-SA" dirty="0" smtClean="0">
                <a:solidFill>
                  <a:srgbClr val="FF0000"/>
                </a:solidFill>
              </a:rPr>
              <a:t>مجال اهتمام واسع النطاق وتنبثق من</a:t>
            </a:r>
          </a:p>
          <a:p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    خلال وسائل الاتصال الجمعي</a:t>
            </a:r>
            <a:r>
              <a:rPr lang="ar-SA" dirty="0" smtClean="0"/>
              <a:t> ومثال ذلك مشكلة انحراف </a:t>
            </a:r>
          </a:p>
          <a:p>
            <a:r>
              <a:rPr lang="ar-SA" dirty="0"/>
              <a:t> </a:t>
            </a:r>
            <a:r>
              <a:rPr lang="ar-SA" dirty="0" smtClean="0"/>
              <a:t>    الأحداث .</a:t>
            </a:r>
            <a:endParaRPr lang="ar-SA" dirty="0"/>
          </a:p>
          <a:p>
            <a:r>
              <a:rPr lang="ar-SA" dirty="0" smtClean="0"/>
              <a:t> 3- المشكلات التي تتضمن </a:t>
            </a:r>
            <a:r>
              <a:rPr lang="ar-SA" dirty="0" smtClean="0">
                <a:solidFill>
                  <a:srgbClr val="FF0000"/>
                </a:solidFill>
              </a:rPr>
              <a:t>اهتمام جماعات اقتصادية خاصة يهددها </a:t>
            </a:r>
          </a:p>
          <a:p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    المجتمع الأكبر </a:t>
            </a:r>
            <a:r>
              <a:rPr lang="ar-SA" dirty="0" smtClean="0">
                <a:solidFill>
                  <a:schemeClr val="tx1"/>
                </a:solidFill>
              </a:rPr>
              <a:t>، ومثال ذلك </a:t>
            </a:r>
            <a:r>
              <a:rPr lang="ar-SA" dirty="0" smtClean="0">
                <a:solidFill>
                  <a:srgbClr val="0070C0"/>
                </a:solidFill>
              </a:rPr>
              <a:t>التنظيمات الصناعية </a:t>
            </a:r>
            <a:r>
              <a:rPr lang="ar-SA" dirty="0" smtClean="0">
                <a:solidFill>
                  <a:schemeClr val="tx1"/>
                </a:solidFill>
              </a:rPr>
              <a:t>التي ترى أن</a:t>
            </a:r>
          </a:p>
          <a:p>
            <a:r>
              <a:rPr lang="ar-SA" dirty="0">
                <a:solidFill>
                  <a:schemeClr val="tx1"/>
                </a:solidFill>
              </a:rPr>
              <a:t> </a:t>
            </a:r>
            <a:r>
              <a:rPr lang="ar-SA" dirty="0" smtClean="0">
                <a:solidFill>
                  <a:schemeClr val="tx1"/>
                </a:solidFill>
              </a:rPr>
              <a:t>    </a:t>
            </a:r>
            <a:r>
              <a:rPr lang="ar-SA" dirty="0" smtClean="0">
                <a:solidFill>
                  <a:srgbClr val="00B050"/>
                </a:solidFill>
              </a:rPr>
              <a:t>التناقض مع نظام الحوافز </a:t>
            </a:r>
            <a:r>
              <a:rPr lang="ar-SA" dirty="0" smtClean="0">
                <a:solidFill>
                  <a:schemeClr val="tx1"/>
                </a:solidFill>
              </a:rPr>
              <a:t>يعتبر مشكلة من مشكلات هذا النوع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06394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/>
              <a:t> </a:t>
            </a:r>
            <a:r>
              <a:rPr lang="ar-SA" dirty="0" smtClean="0"/>
              <a:t> 4- المشكـلات التـي تتضمـن </a:t>
            </a:r>
            <a:r>
              <a:rPr lang="ar-SA" dirty="0" smtClean="0">
                <a:solidFill>
                  <a:srgbClr val="FF0000"/>
                </a:solidFill>
              </a:rPr>
              <a:t>اهتمـام جماعـات صغيـرة </a:t>
            </a:r>
          </a:p>
          <a:p>
            <a:r>
              <a:rPr lang="ar-SA" dirty="0" smtClean="0">
                <a:solidFill>
                  <a:srgbClr val="FF0000"/>
                </a:solidFill>
              </a:rPr>
              <a:t>      ذات أهداف إنسانية </a:t>
            </a:r>
            <a:r>
              <a:rPr lang="ar-SA" dirty="0" smtClean="0">
                <a:solidFill>
                  <a:schemeClr val="tx1"/>
                </a:solidFill>
              </a:rPr>
              <a:t>.</a:t>
            </a:r>
          </a:p>
          <a:p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chemeClr val="tx1"/>
                </a:solidFill>
              </a:rPr>
              <a:t> 5- المشكلات التي تتضمن </a:t>
            </a:r>
            <a:r>
              <a:rPr lang="ar-SA" dirty="0" smtClean="0">
                <a:solidFill>
                  <a:srgbClr val="FF0000"/>
                </a:solidFill>
              </a:rPr>
              <a:t>أنشطة جماعات الصفوة المختارة </a:t>
            </a:r>
          </a:p>
          <a:p>
            <a:r>
              <a:rPr lang="ar-SA" dirty="0" smtClean="0">
                <a:solidFill>
                  <a:srgbClr val="FF0000"/>
                </a:solidFill>
              </a:rPr>
              <a:t>      والمديرين </a:t>
            </a:r>
            <a:r>
              <a:rPr lang="ar-SA" dirty="0" smtClean="0">
                <a:solidFill>
                  <a:schemeClr val="tx1"/>
                </a:solidFill>
              </a:rPr>
              <a:t>الذين تصل إليهم المعلومات عن طريق </a:t>
            </a:r>
            <a:r>
              <a:rPr lang="ar-SA" dirty="0" smtClean="0">
                <a:solidFill>
                  <a:srgbClr val="00B050"/>
                </a:solidFill>
              </a:rPr>
              <a:t>أوضاعهم</a:t>
            </a:r>
          </a:p>
          <a:p>
            <a:r>
              <a:rPr lang="ar-SA" dirty="0">
                <a:solidFill>
                  <a:srgbClr val="00B050"/>
                </a:solidFill>
              </a:rPr>
              <a:t> </a:t>
            </a:r>
            <a:r>
              <a:rPr lang="ar-SA" dirty="0" smtClean="0">
                <a:solidFill>
                  <a:srgbClr val="00B050"/>
                </a:solidFill>
              </a:rPr>
              <a:t>   الاستراتيجية في البناء الاجتماعي</a:t>
            </a:r>
            <a:r>
              <a:rPr lang="ar-SA" dirty="0" smtClean="0">
                <a:solidFill>
                  <a:schemeClr val="tx1"/>
                </a:solidFill>
              </a:rPr>
              <a:t> ، ومن ثم يستطيعون صياغة </a:t>
            </a:r>
          </a:p>
          <a:p>
            <a:r>
              <a:rPr lang="ar-SA" dirty="0">
                <a:solidFill>
                  <a:schemeClr val="tx1"/>
                </a:solidFill>
              </a:rPr>
              <a:t> </a:t>
            </a:r>
            <a:r>
              <a:rPr lang="ar-SA" dirty="0" smtClean="0">
                <a:solidFill>
                  <a:schemeClr val="tx1"/>
                </a:solidFill>
              </a:rPr>
              <a:t>   المشكلة الاجتماعية 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17941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- وهناك من يصنف المشكلات الاجتماعية إلي أربعة أنماط هي :</a:t>
            </a:r>
          </a:p>
          <a:p>
            <a:r>
              <a:rPr lang="ar-SA" dirty="0"/>
              <a:t> </a:t>
            </a:r>
            <a:r>
              <a:rPr lang="ar-SA" dirty="0" smtClean="0"/>
              <a:t>  </a:t>
            </a:r>
            <a:r>
              <a:rPr lang="ar-SA" dirty="0" smtClean="0">
                <a:solidFill>
                  <a:srgbClr val="FF0000"/>
                </a:solidFill>
              </a:rPr>
              <a:t>النمط الأول </a:t>
            </a:r>
            <a:r>
              <a:rPr lang="ar-SA" dirty="0" smtClean="0"/>
              <a:t>: </a:t>
            </a:r>
          </a:p>
          <a:p>
            <a:r>
              <a:rPr lang="ar-SA" dirty="0"/>
              <a:t> </a:t>
            </a:r>
            <a:r>
              <a:rPr lang="ar-SA" dirty="0" smtClean="0"/>
              <a:t>         ويتمثـل في </a:t>
            </a:r>
            <a:r>
              <a:rPr lang="ar-SA" dirty="0" smtClean="0">
                <a:solidFill>
                  <a:srgbClr val="FF0000"/>
                </a:solidFill>
              </a:rPr>
              <a:t>المشاكـل المألوفة لدى معظم الدارسين </a:t>
            </a:r>
            <a:r>
              <a:rPr lang="ar-SA" dirty="0" smtClean="0"/>
              <a:t>وهـى </a:t>
            </a:r>
          </a:p>
          <a:p>
            <a:r>
              <a:rPr lang="ar-SA" dirty="0"/>
              <a:t> 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00B050"/>
                </a:solidFill>
              </a:rPr>
              <a:t>مشاكل مارسها أفراد ليسوا على وفـاق مع المجتمـع </a:t>
            </a:r>
            <a:r>
              <a:rPr lang="ar-SA" dirty="0" smtClean="0"/>
              <a:t>مثل مشاك</a:t>
            </a:r>
            <a:r>
              <a:rPr lang="ar-SA" dirty="0"/>
              <a:t>ـ</a:t>
            </a:r>
            <a:r>
              <a:rPr lang="ar-SA" dirty="0" smtClean="0"/>
              <a:t>ل </a:t>
            </a:r>
          </a:p>
          <a:p>
            <a:r>
              <a:rPr lang="ar-SA" dirty="0"/>
              <a:t>  </a:t>
            </a:r>
            <a:r>
              <a:rPr lang="ar-SA" dirty="0" smtClean="0"/>
              <a:t>الجريمة والانحراف ، والإدمان ، ونجد أن  مثل هذه المشاكل لها </a:t>
            </a:r>
          </a:p>
          <a:p>
            <a:r>
              <a:rPr lang="ar-SA" dirty="0"/>
              <a:t> </a:t>
            </a:r>
            <a:r>
              <a:rPr lang="ar-SA" dirty="0" smtClean="0"/>
              <a:t> جذورها في البناء الاجتماعي ، ولها نتائج سلبية على الأفراد في </a:t>
            </a:r>
          </a:p>
          <a:p>
            <a:r>
              <a:rPr lang="ar-SA" dirty="0"/>
              <a:t> </a:t>
            </a:r>
            <a:r>
              <a:rPr lang="ar-SA" dirty="0" smtClean="0"/>
              <a:t> جميع جوانب الحياة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8802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6756" y="1268760"/>
            <a:ext cx="8915400" cy="4525963"/>
          </a:xfrm>
        </p:spPr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  </a:t>
            </a:r>
            <a:r>
              <a:rPr lang="ar-SA" dirty="0" smtClean="0">
                <a:solidFill>
                  <a:srgbClr val="FF0000"/>
                </a:solidFill>
              </a:rPr>
              <a:t>النمط الثاني </a:t>
            </a:r>
            <a:r>
              <a:rPr lang="ar-SA" dirty="0" smtClean="0"/>
              <a:t>: </a:t>
            </a:r>
          </a:p>
          <a:p>
            <a:r>
              <a:rPr lang="ar-SA" dirty="0"/>
              <a:t> </a:t>
            </a:r>
            <a:r>
              <a:rPr lang="ar-SA" dirty="0" smtClean="0"/>
              <a:t>        ويتمثل في المشكلات التي </a:t>
            </a:r>
            <a:r>
              <a:rPr lang="ar-SA" dirty="0" smtClean="0">
                <a:solidFill>
                  <a:srgbClr val="FF0000"/>
                </a:solidFill>
              </a:rPr>
              <a:t>تتعلق بالأفراد الذين ينحرفون </a:t>
            </a:r>
          </a:p>
          <a:p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  عن توقعات المجتمع وهم الذين يعانون من الطريقة التي يعاملهم </a:t>
            </a:r>
          </a:p>
          <a:p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  بها المجتمع </a:t>
            </a:r>
            <a:r>
              <a:rPr lang="ar-SA" dirty="0" smtClean="0"/>
              <a:t>، </a:t>
            </a:r>
            <a:r>
              <a:rPr lang="ar-SA" dirty="0" smtClean="0">
                <a:solidFill>
                  <a:srgbClr val="00B050"/>
                </a:solidFill>
              </a:rPr>
              <a:t>فعلى سبيل المثال </a:t>
            </a:r>
            <a:r>
              <a:rPr lang="ar-SA" dirty="0" smtClean="0"/>
              <a:t>، نجد أن </a:t>
            </a:r>
            <a:r>
              <a:rPr lang="ar-SA" dirty="0" smtClean="0">
                <a:solidFill>
                  <a:srgbClr val="0070C0"/>
                </a:solidFill>
              </a:rPr>
              <a:t>أفراد الأقلية </a:t>
            </a:r>
            <a:r>
              <a:rPr lang="ar-SA" dirty="0" smtClean="0"/>
              <a:t>يشعرون </a:t>
            </a:r>
          </a:p>
          <a:p>
            <a:r>
              <a:rPr lang="ar-SA" dirty="0"/>
              <a:t> </a:t>
            </a:r>
            <a:r>
              <a:rPr lang="ar-SA" dirty="0" smtClean="0"/>
              <a:t> بعـدم المساواة وليس لهـم كثيـر مـن الحقـوق وهـم وحدهـم الذين </a:t>
            </a:r>
          </a:p>
          <a:p>
            <a:r>
              <a:rPr lang="ar-SA" dirty="0"/>
              <a:t> </a:t>
            </a:r>
            <a:r>
              <a:rPr lang="ar-SA" dirty="0" smtClean="0"/>
              <a:t> يعانـون مـن المشكلات الاجتماعية ، فمشكلتهـم تتعلـق </a:t>
            </a:r>
            <a:r>
              <a:rPr lang="ar-SA" dirty="0" smtClean="0">
                <a:solidFill>
                  <a:srgbClr val="7030A0"/>
                </a:solidFill>
              </a:rPr>
              <a:t>بالتنظيـم الاجتماعي والتدرج الطبقي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88056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   النمط الثالث </a:t>
            </a:r>
            <a:r>
              <a:rPr lang="ar-SA" dirty="0" smtClean="0"/>
              <a:t>:</a:t>
            </a:r>
          </a:p>
          <a:p>
            <a:r>
              <a:rPr lang="ar-SA" dirty="0"/>
              <a:t> </a:t>
            </a:r>
            <a:r>
              <a:rPr lang="ar-SA" dirty="0" smtClean="0"/>
              <a:t>         وينتج عـن </a:t>
            </a:r>
            <a:r>
              <a:rPr lang="ar-SA" dirty="0" smtClean="0">
                <a:solidFill>
                  <a:srgbClr val="FF0000"/>
                </a:solidFill>
              </a:rPr>
              <a:t>سلـوك جماعـات منظمـة أو هيئات منظمـة مـن </a:t>
            </a:r>
          </a:p>
          <a:p>
            <a:r>
              <a:rPr lang="ar-SA" dirty="0" smtClean="0">
                <a:solidFill>
                  <a:srgbClr val="FF0000"/>
                </a:solidFill>
              </a:rPr>
              <a:t>   المجتمع</a:t>
            </a:r>
            <a:r>
              <a:rPr lang="ar-SA" dirty="0" smtClean="0"/>
              <a:t> مثل المؤسسات الاجتماعية </a:t>
            </a:r>
            <a:r>
              <a:rPr lang="ar-SA" dirty="0" smtClean="0">
                <a:solidFill>
                  <a:srgbClr val="0070C0"/>
                </a:solidFill>
              </a:rPr>
              <a:t>كالأسرة والمؤسسات التعليمية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   والحكومية والقطاع الخاص </a:t>
            </a:r>
            <a:r>
              <a:rPr lang="ar-SA" dirty="0" smtClean="0"/>
              <a:t>، ومن أمثلة ذلك </a:t>
            </a:r>
            <a:r>
              <a:rPr lang="ar-SA" dirty="0" smtClean="0">
                <a:solidFill>
                  <a:srgbClr val="FF0000"/>
                </a:solidFill>
              </a:rPr>
              <a:t>التفكك</a:t>
            </a:r>
            <a:r>
              <a:rPr lang="ar-SA" dirty="0" smtClean="0"/>
              <a:t> الذي يصيب </a:t>
            </a:r>
          </a:p>
          <a:p>
            <a:r>
              <a:rPr lang="ar-SA" dirty="0"/>
              <a:t> </a:t>
            </a:r>
            <a:r>
              <a:rPr lang="ar-SA" dirty="0" smtClean="0"/>
              <a:t>  النظام الأسرى وانحراف المؤسسات التعليمية عن القيام بواجباتها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57018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      </a:t>
            </a:r>
            <a:r>
              <a:rPr lang="ar-SA" dirty="0" smtClean="0">
                <a:solidFill>
                  <a:srgbClr val="FF0000"/>
                </a:solidFill>
              </a:rPr>
              <a:t>النمط الرابع </a:t>
            </a:r>
            <a:r>
              <a:rPr lang="ar-SA" dirty="0" smtClean="0"/>
              <a:t>: </a:t>
            </a:r>
          </a:p>
          <a:p>
            <a:r>
              <a:rPr lang="ar-SA" dirty="0"/>
              <a:t> </a:t>
            </a:r>
            <a:r>
              <a:rPr lang="ar-SA" dirty="0" smtClean="0"/>
              <a:t>          ويتمثل في </a:t>
            </a:r>
            <a:r>
              <a:rPr lang="ar-SA" dirty="0" smtClean="0">
                <a:solidFill>
                  <a:srgbClr val="FF0000"/>
                </a:solidFill>
              </a:rPr>
              <a:t>المشكلات التي تحدث من خلال عملية </a:t>
            </a:r>
          </a:p>
          <a:p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     التغير المفاجئ والمستمر </a:t>
            </a:r>
            <a:r>
              <a:rPr lang="ar-SA" dirty="0" smtClean="0"/>
              <a:t>، حيث يحدث هذا التغير صراعا </a:t>
            </a:r>
          </a:p>
          <a:p>
            <a:r>
              <a:rPr lang="ar-SA" dirty="0"/>
              <a:t> </a:t>
            </a:r>
            <a:r>
              <a:rPr lang="ar-SA" dirty="0" smtClean="0"/>
              <a:t>    بين القيم الحالية والقيم المستحدثة في المجتمع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45753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- ويحدد « </a:t>
            </a:r>
            <a:r>
              <a:rPr lang="ar-SA" dirty="0" err="1" smtClean="0"/>
              <a:t>مايس</a:t>
            </a:r>
            <a:r>
              <a:rPr lang="ar-SA" dirty="0" smtClean="0"/>
              <a:t>» ثلاث درجات من المشكلات الاجتماعية هي :</a:t>
            </a:r>
          </a:p>
          <a:p>
            <a:r>
              <a:rPr lang="ar-SA" dirty="0"/>
              <a:t> </a:t>
            </a:r>
            <a:r>
              <a:rPr lang="ar-SA" dirty="0" smtClean="0"/>
              <a:t>   </a:t>
            </a:r>
          </a:p>
          <a:p>
            <a:pPr lvl="0"/>
            <a:r>
              <a:rPr lang="ar-SA" b="1" dirty="0" smtClean="0"/>
              <a:t>      </a:t>
            </a:r>
            <a:r>
              <a:rPr lang="ar-SA" dirty="0" smtClean="0">
                <a:solidFill>
                  <a:srgbClr val="FF0000"/>
                </a:solidFill>
              </a:rPr>
              <a:t>الدرجة الأولى </a:t>
            </a:r>
            <a:r>
              <a:rPr lang="ar-SA" dirty="0" smtClean="0"/>
              <a:t>: </a:t>
            </a:r>
            <a:r>
              <a:rPr lang="ar-SA" dirty="0" smtClean="0">
                <a:solidFill>
                  <a:srgbClr val="0070C0"/>
                </a:solidFill>
              </a:rPr>
              <a:t>و هي </a:t>
            </a:r>
            <a:r>
              <a:rPr lang="ar-SA" dirty="0">
                <a:solidFill>
                  <a:srgbClr val="0070C0"/>
                </a:solidFill>
              </a:rPr>
              <a:t>مشاكل تؤثر بصورة قوية في الظروف الاجتماعية المحيطة </a:t>
            </a:r>
            <a:r>
              <a:rPr lang="ar-SA" dirty="0" smtClean="0">
                <a:solidFill>
                  <a:srgbClr val="0070C0"/>
                </a:solidFill>
              </a:rPr>
              <a:t>بها </a:t>
            </a:r>
            <a:r>
              <a:rPr lang="ar-SA" dirty="0" smtClean="0"/>
              <a:t>، </a:t>
            </a:r>
            <a:r>
              <a:rPr lang="ar-SA" dirty="0"/>
              <a:t>ولها نتائج متعددة ومؤثرة في المجتمع مثل: مشاكل الحرب، الفقر، التمييز العنصري</a:t>
            </a:r>
            <a:endParaRPr lang="en-US" dirty="0"/>
          </a:p>
          <a:p>
            <a:r>
              <a:rPr lang="ar-SA" dirty="0" smtClean="0"/>
              <a:t>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32962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 smtClean="0"/>
              <a:t>    </a:t>
            </a:r>
            <a:r>
              <a:rPr lang="ar-SA" dirty="0">
                <a:solidFill>
                  <a:srgbClr val="F04316"/>
                </a:solidFill>
              </a:rPr>
              <a:t>الدرجة </a:t>
            </a:r>
            <a:r>
              <a:rPr lang="ar-SA" dirty="0" smtClean="0">
                <a:solidFill>
                  <a:srgbClr val="F04316"/>
                </a:solidFill>
              </a:rPr>
              <a:t>الثانية </a:t>
            </a:r>
            <a:r>
              <a:rPr lang="ar-SA" dirty="0" smtClean="0"/>
              <a:t>: </a:t>
            </a:r>
            <a:r>
              <a:rPr lang="ar-SA" dirty="0">
                <a:solidFill>
                  <a:srgbClr val="0070C0"/>
                </a:solidFill>
              </a:rPr>
              <a:t>وتتمثل في الظروف والنتائج الضارة التي تنتج بصفة أساسية عن المشاكل الاجتماعية المؤثرة</a:t>
            </a:r>
            <a:r>
              <a:rPr lang="ar-SA" dirty="0"/>
              <a:t>، والتي يتولد عنها </a:t>
            </a:r>
            <a:r>
              <a:rPr lang="ar-SA" dirty="0" smtClean="0"/>
              <a:t>بـدورها مشـاكل </a:t>
            </a:r>
            <a:r>
              <a:rPr lang="ar-SA" dirty="0"/>
              <a:t>إضافية </a:t>
            </a:r>
            <a:r>
              <a:rPr lang="ar-SA" dirty="0" smtClean="0"/>
              <a:t>أخرى . مثل : </a:t>
            </a:r>
            <a:r>
              <a:rPr lang="ar-SA" dirty="0" smtClean="0">
                <a:solidFill>
                  <a:srgbClr val="00B050"/>
                </a:solidFill>
              </a:rPr>
              <a:t>سـوء التغـذية النـاتج عـن الفقـر   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888637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 smtClean="0"/>
              <a:t>      </a:t>
            </a:r>
            <a:r>
              <a:rPr lang="ar-SA" dirty="0">
                <a:solidFill>
                  <a:srgbClr val="FF0000"/>
                </a:solidFill>
              </a:rPr>
              <a:t>الدرجة </a:t>
            </a:r>
            <a:r>
              <a:rPr lang="ar-SA" dirty="0" smtClean="0">
                <a:solidFill>
                  <a:srgbClr val="FF0000"/>
                </a:solidFill>
              </a:rPr>
              <a:t>الثالثة </a:t>
            </a:r>
            <a:r>
              <a:rPr lang="ar-SA" dirty="0" smtClean="0"/>
              <a:t>: </a:t>
            </a:r>
            <a:r>
              <a:rPr lang="ar-SA" dirty="0">
                <a:solidFill>
                  <a:srgbClr val="0070C0"/>
                </a:solidFill>
              </a:rPr>
              <a:t>وهي تلك الظروف الضارة والتي تعد بصورة مباشرة أو غير مباشرة نتاج للمشاكل الاجتماعية الأساسية </a:t>
            </a:r>
            <a:r>
              <a:rPr lang="ar-SA" dirty="0"/>
              <a:t>من </a:t>
            </a:r>
            <a:r>
              <a:rPr lang="ar-SA" dirty="0">
                <a:solidFill>
                  <a:srgbClr val="FF0000"/>
                </a:solidFill>
              </a:rPr>
              <a:t>الدرجة </a:t>
            </a:r>
            <a:r>
              <a:rPr lang="ar-SA" dirty="0" smtClean="0">
                <a:solidFill>
                  <a:srgbClr val="FF0000"/>
                </a:solidFill>
              </a:rPr>
              <a:t>الأولى </a:t>
            </a:r>
            <a:r>
              <a:rPr lang="ar-SA" dirty="0" smtClean="0"/>
              <a:t>. مثل :</a:t>
            </a:r>
            <a:r>
              <a:rPr lang="ar-SA" dirty="0" smtClean="0">
                <a:solidFill>
                  <a:srgbClr val="00B050"/>
                </a:solidFill>
              </a:rPr>
              <a:t>البطالة الناجمة عن التفرقة العنصرية </a:t>
            </a:r>
            <a:r>
              <a:rPr lang="ar-SA" dirty="0" smtClean="0"/>
              <a:t>.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775050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- ويرى البعض أن هناك عدة أنواع من المشكلات الاجتماعية</a:t>
            </a:r>
          </a:p>
          <a:p>
            <a:r>
              <a:rPr lang="ar-SA" dirty="0"/>
              <a:t> </a:t>
            </a:r>
            <a:r>
              <a:rPr lang="ar-SA" dirty="0" smtClean="0"/>
              <a:t>    وهى كالتالي : </a:t>
            </a:r>
          </a:p>
          <a:p>
            <a:r>
              <a:rPr lang="ar-SA" dirty="0"/>
              <a:t> </a:t>
            </a:r>
            <a:r>
              <a:rPr lang="ar-SA" dirty="0" smtClean="0"/>
              <a:t>   1- </a:t>
            </a:r>
            <a:r>
              <a:rPr lang="ar-SA" dirty="0" smtClean="0">
                <a:solidFill>
                  <a:srgbClr val="FF0000"/>
                </a:solidFill>
              </a:rPr>
              <a:t>مشكلات حياتية </a:t>
            </a:r>
            <a:r>
              <a:rPr lang="ar-SA" dirty="0" smtClean="0"/>
              <a:t>:</a:t>
            </a:r>
          </a:p>
          <a:p>
            <a:r>
              <a:rPr lang="ar-SA" dirty="0"/>
              <a:t> </a:t>
            </a:r>
            <a:r>
              <a:rPr lang="ar-SA" dirty="0" smtClean="0"/>
              <a:t>     وهى التي </a:t>
            </a:r>
            <a:r>
              <a:rPr lang="ar-SA" dirty="0" smtClean="0">
                <a:solidFill>
                  <a:srgbClr val="FF0000"/>
                </a:solidFill>
              </a:rPr>
              <a:t>تؤثر على أفراد المجتمع بشكل كبير </a:t>
            </a:r>
            <a:r>
              <a:rPr lang="ar-SA" dirty="0" smtClean="0"/>
              <a:t>مثـل مشكلات</a:t>
            </a:r>
          </a:p>
          <a:p>
            <a:r>
              <a:rPr lang="ar-SA" dirty="0"/>
              <a:t> </a:t>
            </a:r>
            <a:r>
              <a:rPr lang="ar-SA" dirty="0" smtClean="0"/>
              <a:t> ( الإسكان ، والصحة ، والتعليم ، والغذاء ) ، ونجـد أن مثـل هذه</a:t>
            </a:r>
          </a:p>
          <a:p>
            <a:r>
              <a:rPr lang="ar-SA" dirty="0"/>
              <a:t> </a:t>
            </a:r>
            <a:r>
              <a:rPr lang="ar-SA" dirty="0" smtClean="0"/>
              <a:t> المشكلات إذا لم يتم مواجهتها تؤثر علي المجتمع ووظائفه ، كما </a:t>
            </a:r>
          </a:p>
          <a:p>
            <a:r>
              <a:rPr lang="ar-SA" dirty="0"/>
              <a:t> </a:t>
            </a:r>
            <a:r>
              <a:rPr lang="ar-SA" dirty="0" smtClean="0"/>
              <a:t> يترتب عليها مشكلات أخرى مثل ارتفاع معدلات الجريمة والأمية </a:t>
            </a:r>
          </a:p>
          <a:p>
            <a:r>
              <a:rPr lang="ar-SA" dirty="0" smtClean="0"/>
              <a:t>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74317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FF0000"/>
                </a:solidFill>
              </a:rPr>
              <a:t>مثال</a:t>
            </a:r>
            <a:r>
              <a:rPr lang="ar-SA" dirty="0" smtClean="0"/>
              <a:t> : </a:t>
            </a:r>
          </a:p>
          <a:p>
            <a:r>
              <a:rPr lang="ar-SA" dirty="0"/>
              <a:t> </a:t>
            </a:r>
            <a:r>
              <a:rPr lang="ar-SA" dirty="0" smtClean="0"/>
              <a:t>    إذا لم تتم مواجهة مشكلة الأمية والصحة بطريقة مناسبة فإن </a:t>
            </a:r>
          </a:p>
          <a:p>
            <a:r>
              <a:rPr lang="ar-SA" dirty="0"/>
              <a:t> </a:t>
            </a:r>
            <a:r>
              <a:rPr lang="ar-SA" dirty="0" smtClean="0"/>
              <a:t> ذلك سوف يؤدى إلي انتشار الأمراض والأوبئة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167891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</a:t>
            </a:r>
          </a:p>
          <a:p>
            <a:r>
              <a:rPr lang="ar-SA" dirty="0"/>
              <a:t> </a:t>
            </a:r>
            <a:r>
              <a:rPr lang="ar-SA" dirty="0" smtClean="0"/>
              <a:t>   2- </a:t>
            </a:r>
            <a:r>
              <a:rPr lang="ar-SA" dirty="0" smtClean="0">
                <a:solidFill>
                  <a:srgbClr val="FF0000"/>
                </a:solidFill>
              </a:rPr>
              <a:t>مشكلات اقتصادية </a:t>
            </a:r>
            <a:r>
              <a:rPr lang="ar-SA" dirty="0" smtClean="0"/>
              <a:t>:</a:t>
            </a:r>
          </a:p>
          <a:p>
            <a:r>
              <a:rPr lang="ar-SA" dirty="0"/>
              <a:t> </a:t>
            </a:r>
            <a:r>
              <a:rPr lang="ar-SA" dirty="0" smtClean="0"/>
              <a:t>    وتتمثل في </a:t>
            </a:r>
            <a:r>
              <a:rPr lang="ar-SA" dirty="0" smtClean="0">
                <a:solidFill>
                  <a:srgbClr val="00B0F0"/>
                </a:solidFill>
              </a:rPr>
              <a:t>انخفاض متوسط دخل الفرد </a:t>
            </a:r>
            <a:r>
              <a:rPr lang="ar-SA" dirty="0" smtClean="0"/>
              <a:t>، </a:t>
            </a:r>
            <a:r>
              <a:rPr lang="ar-SA" dirty="0" smtClean="0">
                <a:solidFill>
                  <a:srgbClr val="00B050"/>
                </a:solidFill>
              </a:rPr>
              <a:t>وانخفاض الإنتاجية </a:t>
            </a:r>
            <a:r>
              <a:rPr lang="ar-SA" dirty="0" smtClean="0"/>
              <a:t>،</a:t>
            </a:r>
          </a:p>
          <a:p>
            <a:r>
              <a:rPr lang="ar-SA" dirty="0"/>
              <a:t> </a:t>
            </a:r>
            <a:r>
              <a:rPr lang="ar-SA" dirty="0" smtClean="0">
                <a:solidFill>
                  <a:srgbClr val="7030A0"/>
                </a:solidFill>
              </a:rPr>
              <a:t>والقصور في قيام المؤسسـات الاقتصـادية بواجباتهـا الأساسية </a:t>
            </a:r>
            <a:r>
              <a:rPr lang="ar-SA" dirty="0" smtClean="0"/>
              <a:t>،  </a:t>
            </a:r>
            <a:r>
              <a:rPr lang="ar-SA" dirty="0" smtClean="0">
                <a:solidFill>
                  <a:srgbClr val="C00000"/>
                </a:solidFill>
              </a:rPr>
              <a:t>والاعتمـاد علي الاستهلاك أكثـر مـن الإنتـاج </a:t>
            </a:r>
            <a:r>
              <a:rPr lang="ar-SA" dirty="0" smtClean="0"/>
              <a:t>، </a:t>
            </a:r>
            <a:r>
              <a:rPr lang="ar-SA" dirty="0" smtClean="0">
                <a:solidFill>
                  <a:srgbClr val="43A79C"/>
                </a:solidFill>
              </a:rPr>
              <a:t>والاعتمـاد على أساليب تقليدية في الإنتاج الزراعي والصناعي </a:t>
            </a:r>
            <a:r>
              <a:rPr lang="ar-SA" dirty="0" smtClean="0"/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090297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 3- </a:t>
            </a:r>
            <a:r>
              <a:rPr lang="ar-SA" dirty="0" smtClean="0">
                <a:solidFill>
                  <a:srgbClr val="FF0000"/>
                </a:solidFill>
              </a:rPr>
              <a:t>مشكلات اجتماعية </a:t>
            </a:r>
            <a:r>
              <a:rPr lang="ar-SA" dirty="0" smtClean="0"/>
              <a:t>:</a:t>
            </a:r>
          </a:p>
          <a:p>
            <a:r>
              <a:rPr lang="ar-SA" dirty="0"/>
              <a:t> </a:t>
            </a:r>
            <a:r>
              <a:rPr lang="ar-SA" dirty="0" smtClean="0"/>
              <a:t>     وتتمثل هذه المشكلات في </a:t>
            </a:r>
            <a:r>
              <a:rPr lang="ar-SA" dirty="0" smtClean="0">
                <a:solidFill>
                  <a:srgbClr val="00B0F0"/>
                </a:solidFill>
              </a:rPr>
              <a:t>تفكك العلاقات الأسرية </a:t>
            </a:r>
            <a:r>
              <a:rPr lang="ar-SA" dirty="0" smtClean="0"/>
              <a:t>، </a:t>
            </a:r>
            <a:r>
              <a:rPr lang="ar-SA" dirty="0" smtClean="0">
                <a:solidFill>
                  <a:srgbClr val="00B050"/>
                </a:solidFill>
              </a:rPr>
              <a:t>وعدم وجود</a:t>
            </a:r>
          </a:p>
          <a:p>
            <a:r>
              <a:rPr lang="ar-SA" dirty="0">
                <a:solidFill>
                  <a:srgbClr val="00B050"/>
                </a:solidFill>
              </a:rPr>
              <a:t> </a:t>
            </a:r>
            <a:r>
              <a:rPr lang="ar-SA" dirty="0" smtClean="0">
                <a:solidFill>
                  <a:srgbClr val="00B050"/>
                </a:solidFill>
              </a:rPr>
              <a:t> أماكن لقضاء أوقات الفراغ</a:t>
            </a:r>
            <a:r>
              <a:rPr lang="ar-SA" dirty="0" smtClean="0"/>
              <a:t> ، </a:t>
            </a:r>
            <a:r>
              <a:rPr lang="ar-SA" dirty="0" smtClean="0">
                <a:solidFill>
                  <a:srgbClr val="C00000"/>
                </a:solidFill>
              </a:rPr>
              <a:t>الإدمان</a:t>
            </a:r>
            <a:r>
              <a:rPr lang="ar-SA" dirty="0" smtClean="0"/>
              <a:t> ، و</a:t>
            </a:r>
            <a:r>
              <a:rPr lang="ar-SA" dirty="0" smtClean="0">
                <a:solidFill>
                  <a:srgbClr val="7030A0"/>
                </a:solidFill>
              </a:rPr>
              <a:t>الطلاق</a:t>
            </a:r>
            <a:r>
              <a:rPr lang="ar-SA" dirty="0" smtClean="0"/>
              <a:t> وغيرها 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572716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4- </a:t>
            </a:r>
            <a:r>
              <a:rPr lang="ar-SA" dirty="0" smtClean="0">
                <a:solidFill>
                  <a:srgbClr val="FF0000"/>
                </a:solidFill>
              </a:rPr>
              <a:t>مشكلات مجتمعية </a:t>
            </a:r>
            <a:r>
              <a:rPr lang="ar-SA" dirty="0" smtClean="0"/>
              <a:t>: </a:t>
            </a:r>
          </a:p>
          <a:p>
            <a:r>
              <a:rPr lang="ar-SA" dirty="0" smtClean="0"/>
              <a:t>         وهى تلك المشكلات التي تتعلق </a:t>
            </a:r>
            <a:r>
              <a:rPr lang="ar-SA" dirty="0" smtClean="0">
                <a:solidFill>
                  <a:srgbClr val="FF0000"/>
                </a:solidFill>
              </a:rPr>
              <a:t>ببناء المجتمع </a:t>
            </a:r>
            <a:r>
              <a:rPr lang="ar-SA" dirty="0" smtClean="0"/>
              <a:t>، و</a:t>
            </a:r>
            <a:r>
              <a:rPr lang="ar-SA" dirty="0" smtClean="0">
                <a:solidFill>
                  <a:srgbClr val="00B050"/>
                </a:solidFill>
              </a:rPr>
              <a:t>سياسته </a:t>
            </a:r>
            <a:r>
              <a:rPr lang="ar-SA" dirty="0" smtClean="0"/>
              <a:t>، </a:t>
            </a:r>
          </a:p>
          <a:p>
            <a:r>
              <a:rPr lang="ar-SA" dirty="0"/>
              <a:t> </a:t>
            </a:r>
            <a:r>
              <a:rPr lang="ar-SA" dirty="0" smtClean="0"/>
              <a:t>  و</a:t>
            </a:r>
            <a:r>
              <a:rPr lang="ar-SA" dirty="0" smtClean="0">
                <a:solidFill>
                  <a:srgbClr val="0070C0"/>
                </a:solidFill>
              </a:rPr>
              <a:t>الأفراد</a:t>
            </a:r>
            <a:r>
              <a:rPr lang="ar-SA" dirty="0" smtClean="0"/>
              <a:t> المكونين للمجتمع ، كما تتصل </a:t>
            </a:r>
            <a:r>
              <a:rPr lang="ar-SA" dirty="0" smtClean="0">
                <a:solidFill>
                  <a:srgbClr val="7030A0"/>
                </a:solidFill>
              </a:rPr>
              <a:t>بوظائف المجتمع </a:t>
            </a:r>
          </a:p>
          <a:p>
            <a:r>
              <a:rPr lang="ar-SA" dirty="0"/>
              <a:t> </a:t>
            </a:r>
            <a:r>
              <a:rPr lang="ar-SA" dirty="0" smtClean="0"/>
              <a:t>  الإنتاجية والاجتماعية والاقتصادية  . ونجد أن مثل هذه المشكلات</a:t>
            </a:r>
          </a:p>
          <a:p>
            <a:r>
              <a:rPr lang="ar-SA" dirty="0"/>
              <a:t> </a:t>
            </a:r>
            <a:r>
              <a:rPr lang="ar-SA" dirty="0" smtClean="0"/>
              <a:t> يكون لها انعكاس مباشر على أمن المجتمع واستقراره ، وتتمثل </a:t>
            </a:r>
          </a:p>
          <a:p>
            <a:r>
              <a:rPr lang="ar-SA" dirty="0"/>
              <a:t> </a:t>
            </a:r>
            <a:r>
              <a:rPr lang="ar-SA" dirty="0" smtClean="0"/>
              <a:t> هذه المشكلات في </a:t>
            </a:r>
            <a:r>
              <a:rPr lang="ar-SA" dirty="0" smtClean="0">
                <a:solidFill>
                  <a:srgbClr val="D52D26"/>
                </a:solidFill>
              </a:rPr>
              <a:t>البطالة</a:t>
            </a:r>
            <a:r>
              <a:rPr lang="ar-SA" dirty="0" smtClean="0"/>
              <a:t> ، </a:t>
            </a:r>
            <a:r>
              <a:rPr lang="ar-SA" dirty="0" smtClean="0">
                <a:solidFill>
                  <a:srgbClr val="43A79C"/>
                </a:solidFill>
              </a:rPr>
              <a:t>انحراف الأحداث </a:t>
            </a:r>
            <a:r>
              <a:rPr lang="ar-SA" dirty="0" smtClean="0"/>
              <a:t>، </a:t>
            </a:r>
            <a:r>
              <a:rPr lang="ar-SA" dirty="0" smtClean="0">
                <a:solidFill>
                  <a:srgbClr val="7030A0"/>
                </a:solidFill>
              </a:rPr>
              <a:t>الإرهاب</a:t>
            </a:r>
            <a:r>
              <a:rPr lang="ar-SA" dirty="0" smtClean="0"/>
              <a:t>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730117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Arts_Template1.potx" id="{8D38B697-CDE3-428C-B4A2-8EAF6F80AA67}" vid="{AD1376BE-9B19-495B-9D41-620BFFCFC7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نموذج (2)</Template>
  <TotalTime>262</TotalTime>
  <Words>936</Words>
  <Application>Microsoft Office PowerPoint</Application>
  <PresentationFormat>A4 Paper (210x297 mm)‎</PresentationFormat>
  <Paragraphs>164</Paragraphs>
  <Slides>23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23</vt:i4>
      </vt:variant>
    </vt:vector>
  </HeadingPairs>
  <TitlesOfParts>
    <vt:vector size="24" baseType="lpstr">
      <vt:lpstr>Office Theme</vt:lpstr>
      <vt:lpstr>الشريحة 1</vt:lpstr>
      <vt:lpstr>المحاضرة الخامسة</vt:lpstr>
      <vt:lpstr> تصنيف المشكلات الاجتماعية</vt:lpstr>
      <vt:lpstr>   </vt:lpstr>
      <vt:lpstr>    </vt:lpstr>
      <vt:lpstr>    </vt:lpstr>
      <vt:lpstr>   </vt:lpstr>
      <vt:lpstr>    </vt:lpstr>
      <vt:lpstr>    </vt:lpstr>
      <vt:lpstr>   </vt:lpstr>
      <vt:lpstr>    </vt:lpstr>
      <vt:lpstr>    </vt:lpstr>
      <vt:lpstr>   </vt:lpstr>
      <vt:lpstr>    </vt:lpstr>
      <vt:lpstr>    </vt:lpstr>
      <vt:lpstr>   </vt:lpstr>
      <vt:lpstr>   </vt:lpstr>
      <vt:lpstr>   </vt:lpstr>
      <vt:lpstr>    </vt:lpstr>
      <vt:lpstr>   </vt:lpstr>
      <vt:lpstr>    </vt:lpstr>
      <vt:lpstr>    </vt:lpstr>
      <vt:lpstr>الشريحة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26</cp:revision>
  <dcterms:created xsi:type="dcterms:W3CDTF">2014-03-03T19:46:14Z</dcterms:created>
  <dcterms:modified xsi:type="dcterms:W3CDTF">2014-03-19T15:46:53Z</dcterms:modified>
</cp:coreProperties>
</file>