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4" r:id="rId9"/>
    <p:sldId id="315" r:id="rId10"/>
    <p:sldId id="316" r:id="rId11"/>
    <p:sldId id="310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04316"/>
    <a:srgbClr val="0E478A"/>
    <a:srgbClr val="313B4A"/>
    <a:srgbClr val="43A79C"/>
    <a:srgbClr val="EDBD1F"/>
    <a:srgbClr val="81AA52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14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 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278855" y="3933056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مداخل دراسة المشكلات الاجتماعية</a:t>
            </a:r>
            <a:endParaRPr lang="en-US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 أولا : مدخل الباثولوجيا الاجتماعية</a:t>
            </a:r>
          </a:p>
          <a:p>
            <a:r>
              <a:rPr lang="ar-SA" dirty="0"/>
              <a:t> </a:t>
            </a:r>
            <a:r>
              <a:rPr lang="ar-SA" dirty="0" smtClean="0"/>
              <a:t>   ثانيا : مدخل التفكك الاجتماعي </a:t>
            </a:r>
          </a:p>
          <a:p>
            <a:r>
              <a:rPr lang="ar-SA" dirty="0" smtClean="0"/>
              <a:t>    ثالثا : مدخل التخلف الثقافي ( الهوة الثقافية )</a:t>
            </a:r>
          </a:p>
          <a:p>
            <a:r>
              <a:rPr lang="ar-SA"/>
              <a:t> </a:t>
            </a:r>
            <a:r>
              <a:rPr lang="ar-SA" smtClean="0"/>
              <a:t> </a:t>
            </a:r>
            <a:endParaRPr lang="ar-S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العناصر الأساسية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مداخل دراسة المشكلات الاجتماعية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هناك عدة مداخل لدراسة المشكلات الاجتماعية يمكن عرضها</a:t>
            </a:r>
          </a:p>
          <a:p>
            <a:r>
              <a:rPr lang="ar-SA" dirty="0"/>
              <a:t> </a:t>
            </a:r>
            <a:r>
              <a:rPr lang="ar-SA" dirty="0" smtClean="0"/>
              <a:t>   على النحو التالي : </a:t>
            </a:r>
          </a:p>
          <a:p>
            <a:r>
              <a:rPr lang="ar-SA" dirty="0"/>
              <a:t> </a:t>
            </a:r>
            <a:r>
              <a:rPr lang="ar-SA" dirty="0" smtClean="0"/>
              <a:t>  أولا : </a:t>
            </a:r>
            <a:r>
              <a:rPr lang="ar-SA" b="1" dirty="0" smtClean="0">
                <a:solidFill>
                  <a:srgbClr val="FF0000"/>
                </a:solidFill>
              </a:rPr>
              <a:t>مدخل الباثولوجيا الاجتماعية </a:t>
            </a:r>
          </a:p>
          <a:p>
            <a:r>
              <a:rPr lang="ar-SA" dirty="0" smtClean="0"/>
              <a:t>      تعنى كلمة باثولوجيا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>
                <a:solidFill>
                  <a:srgbClr val="0070C0"/>
                </a:solidFill>
              </a:rPr>
              <a:t>علم الأمراض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، وهو العلم الذى يهتم</a:t>
            </a:r>
          </a:p>
          <a:p>
            <a:r>
              <a:rPr lang="ar-SA" dirty="0" smtClean="0"/>
              <a:t>بدراسة </a:t>
            </a:r>
            <a:r>
              <a:rPr lang="ar-SA" dirty="0" smtClean="0">
                <a:solidFill>
                  <a:srgbClr val="00B050"/>
                </a:solidFill>
              </a:rPr>
              <a:t>طبائع الأمراض والتغيرات التركيبية والوظيفية </a:t>
            </a:r>
            <a:r>
              <a:rPr lang="ar-SA" dirty="0" smtClean="0"/>
              <a:t>التي تقترن</a:t>
            </a:r>
          </a:p>
          <a:p>
            <a:r>
              <a:rPr lang="ar-SA" dirty="0" smtClean="0"/>
              <a:t>بمختلف الأمراض 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أما </a:t>
            </a:r>
            <a:r>
              <a:rPr lang="ar-SA" dirty="0" smtClean="0">
                <a:solidFill>
                  <a:srgbClr val="FF0000"/>
                </a:solidFill>
              </a:rPr>
              <a:t>الباثولوجيا الاجتماعية </a:t>
            </a:r>
            <a:r>
              <a:rPr lang="ar-SA" dirty="0" smtClean="0"/>
              <a:t>فهي تعنى </a:t>
            </a:r>
            <a:r>
              <a:rPr lang="ar-SA" dirty="0" smtClean="0">
                <a:solidFill>
                  <a:srgbClr val="0070C0"/>
                </a:solidFill>
              </a:rPr>
              <a:t>علم الأمراض الاجتماعية </a:t>
            </a:r>
            <a:r>
              <a:rPr lang="ar-SA" dirty="0" smtClean="0"/>
              <a:t>،</a:t>
            </a:r>
          </a:p>
          <a:p>
            <a:r>
              <a:rPr lang="ar-SA" dirty="0" smtClean="0"/>
              <a:t>وقـد يطلـق عليها البعض اسـم « </a:t>
            </a:r>
            <a:r>
              <a:rPr lang="ar-SA" dirty="0" smtClean="0">
                <a:solidFill>
                  <a:srgbClr val="7030A0"/>
                </a:solidFill>
              </a:rPr>
              <a:t>العـلة الاجتماعيـة</a:t>
            </a:r>
            <a:r>
              <a:rPr lang="ar-SA" dirty="0" smtClean="0"/>
              <a:t>» ، وهو مفهوم </a:t>
            </a:r>
          </a:p>
          <a:p>
            <a:r>
              <a:rPr lang="ar-SA" dirty="0" smtClean="0"/>
              <a:t>يشيـر إلي </a:t>
            </a:r>
            <a:r>
              <a:rPr lang="ar-SA" dirty="0" smtClean="0">
                <a:solidFill>
                  <a:srgbClr val="C00000"/>
                </a:solidFill>
              </a:rPr>
              <a:t>الخـروج عمـا هو مألـوف </a:t>
            </a:r>
            <a:r>
              <a:rPr lang="ar-SA" dirty="0" smtClean="0">
                <a:solidFill>
                  <a:srgbClr val="0E478A"/>
                </a:solidFill>
              </a:rPr>
              <a:t>في الوضع السوى والسائد في</a:t>
            </a:r>
          </a:p>
          <a:p>
            <a:r>
              <a:rPr lang="ar-SA" dirty="0" smtClean="0">
                <a:solidFill>
                  <a:srgbClr val="0E478A"/>
                </a:solidFill>
              </a:rPr>
              <a:t>التنظيم الاجتماعي</a:t>
            </a:r>
            <a:r>
              <a:rPr lang="ar-SA" dirty="0" smtClean="0"/>
              <a:t>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0060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وقد دخل مصطلح الباثولوجيا الاجتماعية إلي علم الاجتماع كجزء</a:t>
            </a:r>
          </a:p>
          <a:p>
            <a:r>
              <a:rPr lang="ar-SA" dirty="0" smtClean="0"/>
              <a:t>من منظور </a:t>
            </a:r>
            <a:r>
              <a:rPr lang="ar-SA" dirty="0" err="1" smtClean="0"/>
              <a:t>سوسيولوجي</a:t>
            </a:r>
            <a:r>
              <a:rPr lang="ar-SA" dirty="0" smtClean="0"/>
              <a:t> أكبـر وهو </a:t>
            </a:r>
            <a:r>
              <a:rPr lang="ar-SA" dirty="0" smtClean="0">
                <a:solidFill>
                  <a:srgbClr val="FF0000"/>
                </a:solidFill>
              </a:rPr>
              <a:t>المنظـور التطـوري </a:t>
            </a:r>
            <a:r>
              <a:rPr lang="ar-SA" dirty="0" smtClean="0"/>
              <a:t>الذى يستند</a:t>
            </a:r>
          </a:p>
          <a:p>
            <a:r>
              <a:rPr lang="ar-SA" dirty="0" smtClean="0"/>
              <a:t>على « </a:t>
            </a:r>
            <a:r>
              <a:rPr lang="ar-SA" dirty="0" smtClean="0">
                <a:solidFill>
                  <a:srgbClr val="0070C0"/>
                </a:solidFill>
              </a:rPr>
              <a:t>الداروينية في علم الأحياء</a:t>
            </a:r>
            <a:r>
              <a:rPr lang="ar-SA" dirty="0" smtClean="0"/>
              <a:t>» ، حيث شبه أنصار هذا المنظور</a:t>
            </a:r>
          </a:p>
          <a:p>
            <a:r>
              <a:rPr lang="ar-SA" dirty="0" smtClean="0"/>
              <a:t>المجتمـع بالكائـن العضـوي وهو ما يعـرف لـدى ( </a:t>
            </a:r>
            <a:r>
              <a:rPr lang="ar-SA" dirty="0" err="1" smtClean="0">
                <a:solidFill>
                  <a:srgbClr val="7030A0"/>
                </a:solidFill>
              </a:rPr>
              <a:t>هربرت</a:t>
            </a:r>
            <a:r>
              <a:rPr lang="ar-SA" dirty="0" smtClean="0">
                <a:solidFill>
                  <a:srgbClr val="7030A0"/>
                </a:solidFill>
              </a:rPr>
              <a:t> سبنسر</a:t>
            </a:r>
            <a:r>
              <a:rPr lang="ar-SA" dirty="0" smtClean="0"/>
              <a:t>) </a:t>
            </a:r>
          </a:p>
          <a:p>
            <a:r>
              <a:rPr lang="ar-SA" dirty="0" smtClean="0"/>
              <a:t>باسم « </a:t>
            </a:r>
            <a:r>
              <a:rPr lang="ar-SA" dirty="0" smtClean="0">
                <a:solidFill>
                  <a:srgbClr val="F04316"/>
                </a:solidFill>
              </a:rPr>
              <a:t>المماثلة العضوية</a:t>
            </a:r>
            <a:r>
              <a:rPr lang="ar-SA" dirty="0" smtClean="0"/>
              <a:t>»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543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ويشيـر أنصـار مدخـل الباثولـوجيا الاجتماعية إلي أن المجتمع يتكون مـن مجمـوعة مـن الأفراد يرتبطـون بعلاقـات اجتماعيـة ، </a:t>
            </a:r>
          </a:p>
          <a:p>
            <a:r>
              <a:rPr lang="ar-SA" dirty="0" smtClean="0"/>
              <a:t>وأن </a:t>
            </a:r>
            <a:r>
              <a:rPr lang="ar-SA" dirty="0" smtClean="0">
                <a:solidFill>
                  <a:srgbClr val="0070C0"/>
                </a:solidFill>
              </a:rPr>
              <a:t>عدم قدرة الأفراد على التكييف في العلاقات الاجتماعية </a:t>
            </a:r>
            <a:r>
              <a:rPr lang="ar-SA" dirty="0" smtClean="0"/>
              <a:t>هو ما </a:t>
            </a:r>
          </a:p>
          <a:p>
            <a:r>
              <a:rPr lang="ar-SA" dirty="0" smtClean="0"/>
              <a:t>يطلق عليه </a:t>
            </a:r>
            <a:r>
              <a:rPr lang="ar-SA" dirty="0" smtClean="0">
                <a:solidFill>
                  <a:srgbClr val="FF0000"/>
                </a:solidFill>
              </a:rPr>
              <a:t>المرض الاجتماعي </a:t>
            </a:r>
            <a:r>
              <a:rPr lang="ar-SA" dirty="0" smtClean="0"/>
              <a:t>أو «</a:t>
            </a:r>
            <a:r>
              <a:rPr lang="ar-SA" dirty="0" smtClean="0">
                <a:solidFill>
                  <a:srgbClr val="00B050"/>
                </a:solidFill>
              </a:rPr>
              <a:t>الباثولوجيا الاجتماعية</a:t>
            </a:r>
            <a:r>
              <a:rPr lang="ar-SA" dirty="0" smtClean="0"/>
              <a:t>» 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9485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     ويذهـب أصحـاب مدخـل البـاثـولـوجيـا الاجتماعيـة إلـي أن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i="1" dirty="0" smtClean="0">
                <a:solidFill>
                  <a:srgbClr val="FF0000"/>
                </a:solidFill>
              </a:rPr>
              <a:t>المرض فردى واجتماعي في آن واحد </a:t>
            </a:r>
            <a:r>
              <a:rPr lang="ar-SA" dirty="0" smtClean="0"/>
              <a:t>، وأن المشكلة الاجتماعية</a:t>
            </a:r>
          </a:p>
          <a:p>
            <a:r>
              <a:rPr lang="ar-SA" dirty="0"/>
              <a:t> </a:t>
            </a:r>
            <a:r>
              <a:rPr lang="ar-SA" dirty="0" smtClean="0"/>
              <a:t>  هـي </a:t>
            </a:r>
            <a:r>
              <a:rPr lang="ar-SA" i="1" dirty="0" smtClean="0">
                <a:solidFill>
                  <a:srgbClr val="0070C0"/>
                </a:solidFill>
              </a:rPr>
              <a:t>محصـلة لبـاثـولـوجيـا فردية وظـروف اجتماعيـة مرضيـة </a:t>
            </a:r>
          </a:p>
          <a:p>
            <a:r>
              <a:rPr lang="ar-SA" dirty="0"/>
              <a:t> </a:t>
            </a:r>
            <a:r>
              <a:rPr lang="ar-SA" dirty="0" smtClean="0"/>
              <a:t>  تضـافرت معـا فـي نسيـج واحـد قـوامـه </a:t>
            </a:r>
            <a:r>
              <a:rPr lang="ar-SA" dirty="0" smtClean="0">
                <a:solidFill>
                  <a:srgbClr val="FF0000"/>
                </a:solidFill>
              </a:rPr>
              <a:t>سـوء التكيف </a:t>
            </a:r>
            <a:r>
              <a:rPr lang="ar-SA" dirty="0" smtClean="0"/>
              <a:t>سواء في </a:t>
            </a:r>
          </a:p>
          <a:p>
            <a:r>
              <a:rPr lang="ar-SA" dirty="0"/>
              <a:t> </a:t>
            </a:r>
            <a:r>
              <a:rPr lang="ar-SA" dirty="0" smtClean="0"/>
              <a:t>  أداء الأدوار أو فـي تحقيـق العـلاقـات الاجتمـاعية التي ينعكـس </a:t>
            </a:r>
          </a:p>
          <a:p>
            <a:r>
              <a:rPr lang="ar-SA" dirty="0"/>
              <a:t> </a:t>
            </a:r>
            <a:r>
              <a:rPr lang="ar-SA" dirty="0" smtClean="0"/>
              <a:t>  جميعها على البناء الاجتماعي ووظائفه الأساسية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482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ويتفق أنصار هذا المدخل على أن </a:t>
            </a:r>
            <a:r>
              <a:rPr lang="ar-SA" dirty="0" smtClean="0">
                <a:solidFill>
                  <a:srgbClr val="FF0000"/>
                </a:solidFill>
              </a:rPr>
              <a:t>علاج المشكلات الاجتماعية</a:t>
            </a:r>
          </a:p>
          <a:p>
            <a:r>
              <a:rPr lang="ar-SA" dirty="0"/>
              <a:t> </a:t>
            </a:r>
            <a:r>
              <a:rPr lang="ar-SA" dirty="0" smtClean="0"/>
              <a:t> يتمثل فيما يلى : </a:t>
            </a:r>
          </a:p>
          <a:p>
            <a:r>
              <a:rPr lang="ar-SA" dirty="0"/>
              <a:t> </a:t>
            </a:r>
            <a:r>
              <a:rPr lang="ar-SA" dirty="0" smtClean="0"/>
              <a:t>  1- تغيير قيم الأفراد في المجتمع </a:t>
            </a:r>
          </a:p>
          <a:p>
            <a:r>
              <a:rPr lang="ar-SA" dirty="0"/>
              <a:t> </a:t>
            </a:r>
            <a:r>
              <a:rPr lang="ar-SA" dirty="0" smtClean="0"/>
              <a:t>  2- الاهتمام بالتربية الاجتماعية</a:t>
            </a:r>
          </a:p>
          <a:p>
            <a:r>
              <a:rPr lang="ar-SA" dirty="0"/>
              <a:t> </a:t>
            </a:r>
            <a:r>
              <a:rPr lang="ar-SA" dirty="0" smtClean="0"/>
              <a:t>  3- مدى قدرة المجتمع على تزويد أفراده </a:t>
            </a:r>
            <a:r>
              <a:rPr lang="ar-SA" dirty="0" smtClean="0">
                <a:solidFill>
                  <a:srgbClr val="0070C0"/>
                </a:solidFill>
              </a:rPr>
              <a:t>بالمعايير الاجتماعية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الأخلاقية</a:t>
            </a:r>
            <a:r>
              <a:rPr lang="ar-SA" dirty="0" smtClean="0"/>
              <a:t> التي تمكن أفراده من الحكم على أي سلوك بأنه </a:t>
            </a:r>
          </a:p>
          <a:p>
            <a:r>
              <a:rPr lang="ar-SA" dirty="0"/>
              <a:t> </a:t>
            </a:r>
            <a:r>
              <a:rPr lang="ar-SA" dirty="0" smtClean="0"/>
              <a:t>     سلوك مريض أو سوى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774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</a:t>
            </a:r>
            <a:r>
              <a:rPr lang="ar-SA" dirty="0" smtClean="0">
                <a:solidFill>
                  <a:schemeClr val="tx1"/>
                </a:solidFill>
              </a:rPr>
              <a:t>ثانيا : </a:t>
            </a:r>
            <a:r>
              <a:rPr lang="ar-SA" b="1" dirty="0" smtClean="0">
                <a:solidFill>
                  <a:srgbClr val="FF0000"/>
                </a:solidFill>
              </a:rPr>
              <a:t>مدخل التفكك الاجتماعي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     يشير مفهوم التفكك الاجتماعي بوجه عام إلي ما يصيب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النسق الاجتماعي من </a:t>
            </a:r>
            <a:r>
              <a:rPr lang="ar-SA" dirty="0" smtClean="0">
                <a:solidFill>
                  <a:srgbClr val="0E478A"/>
                </a:solidFill>
              </a:rPr>
              <a:t>قصور أو خلل</a:t>
            </a:r>
            <a:r>
              <a:rPr lang="ar-SA" dirty="0" smtClean="0">
                <a:solidFill>
                  <a:schemeClr val="tx1"/>
                </a:solidFill>
              </a:rPr>
              <a:t> في أدائه لوظائفه الأساسية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وهى </a:t>
            </a:r>
            <a:r>
              <a:rPr lang="ar-SA" dirty="0" smtClean="0">
                <a:solidFill>
                  <a:srgbClr val="00B050"/>
                </a:solidFill>
              </a:rPr>
              <a:t>تحقيق الاستمرارية وال</a:t>
            </a:r>
            <a:r>
              <a:rPr lang="ar-SA" dirty="0" smtClean="0">
                <a:solidFill>
                  <a:schemeClr val="tx1"/>
                </a:solidFill>
              </a:rPr>
              <a:t>ا</a:t>
            </a:r>
            <a:r>
              <a:rPr lang="ar-SA" dirty="0" smtClean="0">
                <a:solidFill>
                  <a:srgbClr val="00B050"/>
                </a:solidFill>
              </a:rPr>
              <a:t>ستقرار</a:t>
            </a:r>
            <a:r>
              <a:rPr lang="ar-SA" dirty="0" smtClean="0">
                <a:solidFill>
                  <a:schemeClr val="tx1"/>
                </a:solidFill>
              </a:rPr>
              <a:t> .</a:t>
            </a:r>
          </a:p>
          <a:p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8173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4137" y="1124744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ونجـد أن مفهـوم التفكـك الاجتمـاعي لا يعبـر عن </a:t>
            </a:r>
            <a:r>
              <a:rPr lang="ar-SA" dirty="0" smtClean="0">
                <a:solidFill>
                  <a:srgbClr val="FF0000"/>
                </a:solidFill>
              </a:rPr>
              <a:t>معاييـر أو مستـويات مطلقـة</a:t>
            </a:r>
            <a:r>
              <a:rPr lang="ar-SA" dirty="0" smtClean="0"/>
              <a:t> ، ولكنه يشير إلي </a:t>
            </a:r>
            <a:r>
              <a:rPr lang="ar-SA" dirty="0" smtClean="0">
                <a:solidFill>
                  <a:srgbClr val="0070C0"/>
                </a:solidFill>
              </a:rPr>
              <a:t>ظـروف واقعية </a:t>
            </a:r>
            <a:r>
              <a:rPr lang="ar-SA" dirty="0" smtClean="0"/>
              <a:t>يمكن التحقق منها واختبارها 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b="1" dirty="0" smtClean="0">
                <a:solidFill>
                  <a:srgbClr val="C00000"/>
                </a:solidFill>
              </a:rPr>
              <a:t> مثال </a:t>
            </a:r>
          </a:p>
          <a:p>
            <a:r>
              <a:rPr lang="ar-SA" dirty="0"/>
              <a:t> </a:t>
            </a:r>
            <a:r>
              <a:rPr lang="ar-SA" dirty="0" smtClean="0"/>
              <a:t>   عندما نقول أن الجماعة أو التنظيم أو المجتمع المحلى أو المجتمع</a:t>
            </a:r>
          </a:p>
          <a:p>
            <a:r>
              <a:rPr lang="ar-SA" dirty="0" smtClean="0"/>
              <a:t>عامة قد </a:t>
            </a:r>
            <a:r>
              <a:rPr lang="ar-SA" dirty="0" smtClean="0">
                <a:solidFill>
                  <a:srgbClr val="0070C0"/>
                </a:solidFill>
              </a:rPr>
              <a:t>أصابه التفكك </a:t>
            </a:r>
            <a:r>
              <a:rPr lang="ar-SA" dirty="0" smtClean="0"/>
              <a:t>، فإننا نقصد من ذلك </a:t>
            </a:r>
            <a:r>
              <a:rPr lang="ar-SA" i="1" dirty="0" smtClean="0">
                <a:solidFill>
                  <a:srgbClr val="00B050"/>
                </a:solidFill>
              </a:rPr>
              <a:t>أن بناء الأدوار لم يعد </a:t>
            </a:r>
          </a:p>
          <a:p>
            <a:r>
              <a:rPr lang="ar-SA" i="1" dirty="0" smtClean="0">
                <a:solidFill>
                  <a:srgbClr val="00B050"/>
                </a:solidFill>
              </a:rPr>
              <a:t>يؤدى وظائفه بالدرجة المطلوبة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ويحدد «</a:t>
            </a:r>
            <a:r>
              <a:rPr lang="ar-SA" dirty="0" err="1" smtClean="0">
                <a:solidFill>
                  <a:srgbClr val="00B0F0"/>
                </a:solidFill>
              </a:rPr>
              <a:t>ميرتون</a:t>
            </a:r>
            <a:r>
              <a:rPr lang="ar-SA" dirty="0" smtClean="0"/>
              <a:t>» عدة مصادر للتفكك الاجتماعي تتمثل فيما يلي : </a:t>
            </a:r>
          </a:p>
          <a:p>
            <a:r>
              <a:rPr lang="ar-SA" dirty="0"/>
              <a:t> </a:t>
            </a:r>
            <a:r>
              <a:rPr lang="ar-SA" dirty="0" smtClean="0"/>
              <a:t>   1- </a:t>
            </a:r>
            <a:r>
              <a:rPr lang="ar-SA" dirty="0" smtClean="0">
                <a:solidFill>
                  <a:srgbClr val="FF0000"/>
                </a:solidFill>
              </a:rPr>
              <a:t>صراع المصالح والقيم </a:t>
            </a:r>
          </a:p>
          <a:p>
            <a:r>
              <a:rPr lang="ar-SA" dirty="0"/>
              <a:t> </a:t>
            </a:r>
            <a:r>
              <a:rPr lang="ar-SA" dirty="0" smtClean="0"/>
              <a:t>     يرتبط ظهـور التفكك الاجتمـاعي بحقيقـة بنائيـة أساسيـة وهـى</a:t>
            </a:r>
          </a:p>
          <a:p>
            <a:r>
              <a:rPr lang="ar-SA" dirty="0"/>
              <a:t> </a:t>
            </a:r>
            <a:r>
              <a:rPr lang="ar-SA" b="1" dirty="0" smtClean="0"/>
              <a:t>«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0070C0"/>
                </a:solidFill>
              </a:rPr>
              <a:t>إذا كان يوجد بين الجماعات والشرائح الاجتماعية بعض المصالح</a:t>
            </a:r>
          </a:p>
          <a:p>
            <a:r>
              <a:rPr lang="ar-SA" i="1" dirty="0" smtClean="0">
                <a:solidFill>
                  <a:srgbClr val="0070C0"/>
                </a:solidFill>
              </a:rPr>
              <a:t>والقيم المشتركة</a:t>
            </a:r>
            <a:r>
              <a:rPr lang="ar-SA" i="1" dirty="0" smtClean="0"/>
              <a:t> ، فإن هناك أيضاً </a:t>
            </a:r>
            <a:r>
              <a:rPr lang="ar-SA" i="1" dirty="0" smtClean="0">
                <a:solidFill>
                  <a:srgbClr val="C00000"/>
                </a:solidFill>
              </a:rPr>
              <a:t>قيم ومصالح متصارعة بينهم</a:t>
            </a:r>
            <a:r>
              <a:rPr lang="ar-SA" b="1" dirty="0" smtClean="0"/>
              <a:t>»</a:t>
            </a:r>
          </a:p>
          <a:p>
            <a:r>
              <a:rPr lang="ar-SA" sz="3600" b="1" dirty="0">
                <a:solidFill>
                  <a:srgbClr val="F04316"/>
                </a:solidFill>
              </a:rPr>
              <a:t> </a:t>
            </a:r>
            <a:r>
              <a:rPr lang="ar-SA" sz="3600" b="1" dirty="0" smtClean="0">
                <a:solidFill>
                  <a:srgbClr val="F04316"/>
                </a:solidFill>
              </a:rPr>
              <a:t>      مثال </a:t>
            </a:r>
            <a:r>
              <a:rPr lang="ar-SA" dirty="0" smtClean="0"/>
              <a:t>:  صراع المصالح الذى ينشأ بين العمال والإدارة في المصنع حيث يسعي كل منهما إلى تحقيق مصالحه بالدرجة الأولى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6829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390329"/>
            <a:ext cx="8915400" cy="4525963"/>
          </a:xfrm>
        </p:spPr>
        <p:txBody>
          <a:bodyPr/>
          <a:lstStyle/>
          <a:p>
            <a:r>
              <a:rPr lang="ar-SA" dirty="0" smtClean="0"/>
              <a:t>    2 – </a:t>
            </a:r>
            <a:r>
              <a:rPr lang="ar-SA" dirty="0" smtClean="0">
                <a:solidFill>
                  <a:srgbClr val="FF0000"/>
                </a:solidFill>
              </a:rPr>
              <a:t>صراع المكانة والتزامات الدور </a:t>
            </a:r>
          </a:p>
          <a:p>
            <a:r>
              <a:rPr lang="ar-SA" dirty="0"/>
              <a:t> </a:t>
            </a:r>
            <a:r>
              <a:rPr lang="ar-SA" dirty="0" smtClean="0"/>
              <a:t>    من الأمور المسلم بها في أي مجتمع </a:t>
            </a:r>
            <a:r>
              <a:rPr lang="ar-SA" dirty="0" smtClean="0">
                <a:solidFill>
                  <a:srgbClr val="00B0F0"/>
                </a:solidFill>
              </a:rPr>
              <a:t>تباين مكانة </a:t>
            </a:r>
            <a:r>
              <a:rPr lang="ar-SA" dirty="0" smtClean="0">
                <a:solidFill>
                  <a:schemeClr val="tx1"/>
                </a:solidFill>
              </a:rPr>
              <a:t>ا</a:t>
            </a:r>
            <a:r>
              <a:rPr lang="ar-SA" dirty="0" smtClean="0"/>
              <a:t>لأفراد في المجتمع ، ونظرً لأن الفرد يشغل عديداً من المكانات الاجتماعية</a:t>
            </a:r>
          </a:p>
          <a:p>
            <a:r>
              <a:rPr lang="ar-SA" dirty="0" smtClean="0"/>
              <a:t>المتباينة ،فإنه يجد نفسه مضطراً إلي الالتزام بالعديد من الأدوار</a:t>
            </a:r>
          </a:p>
          <a:p>
            <a:r>
              <a:rPr lang="ar-SA" dirty="0" smtClean="0"/>
              <a:t>المتباينة في المنزل والعمل وفى النادي وفى المؤسسـة الدينيـة ،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 ويظهر التفكك الاجتماعي </a:t>
            </a:r>
            <a:r>
              <a:rPr lang="ar-SA" b="1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عندمـا يفشـل الفـرد فـي أداء الـدور المطلـوب لكـل مكانة اجتماعية يشغلها ، وأيضـا عندمـا تسيطـر سمات أحد الأدوار الاجتماعية للفرد على سائر الأدوار الأخرى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9083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3- </a:t>
            </a:r>
            <a:r>
              <a:rPr lang="ar-SA" dirty="0" smtClean="0">
                <a:solidFill>
                  <a:srgbClr val="FF0000"/>
                </a:solidFill>
              </a:rPr>
              <a:t>القصور في عملية التنشئة الاجتماعية </a:t>
            </a:r>
          </a:p>
          <a:p>
            <a:r>
              <a:rPr lang="ar-SA" dirty="0"/>
              <a:t> </a:t>
            </a:r>
            <a:r>
              <a:rPr lang="ar-SA" dirty="0" smtClean="0"/>
              <a:t>     عملية التنشئة الاجتماعية هي إكساب أفراد المجتمع الاتجاهات والقيم الأساسية ، والمعرفة التي تتوافـق مع أداء الأفراد لأدوارهم </a:t>
            </a:r>
          </a:p>
          <a:p>
            <a:r>
              <a:rPr lang="ar-SA" dirty="0" smtClean="0"/>
              <a:t>الاجتماعية المتوقعة . وبالتالي فإن </a:t>
            </a:r>
            <a:r>
              <a:rPr lang="ar-SA" i="1" dirty="0" smtClean="0">
                <a:solidFill>
                  <a:srgbClr val="0070C0"/>
                </a:solidFill>
              </a:rPr>
              <a:t>أي قصور أو خلل في أداء التنشئة</a:t>
            </a:r>
          </a:p>
          <a:p>
            <a:r>
              <a:rPr lang="ar-SA" i="1" dirty="0" smtClean="0">
                <a:solidFill>
                  <a:srgbClr val="0070C0"/>
                </a:solidFill>
              </a:rPr>
              <a:t>الاجتماعية لوظيفتها يترتب عليه حدوث التفكك الاجتماعي </a:t>
            </a:r>
            <a:r>
              <a:rPr lang="ar-SA" dirty="0" smtClean="0"/>
              <a:t>الناتج عن</a:t>
            </a:r>
          </a:p>
          <a:p>
            <a:r>
              <a:rPr lang="ar-SA" dirty="0" smtClean="0"/>
              <a:t>عدم الوضوح الكافي للتوقعات المتبادلة بين الأفراد في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3730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4- </a:t>
            </a:r>
            <a:r>
              <a:rPr lang="ar-SA" dirty="0" smtClean="0">
                <a:solidFill>
                  <a:srgbClr val="FF0000"/>
                </a:solidFill>
              </a:rPr>
              <a:t>قصور قنوات الاتصال الاجتماعي</a:t>
            </a:r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SA" dirty="0" smtClean="0">
                <a:solidFill>
                  <a:schemeClr val="tx1"/>
                </a:solidFill>
              </a:rPr>
              <a:t>يعـد التفكـك الاجتماعي نتاجـا لمـا يصيب قنـوات الاتصـال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والتواصل بين الأفراد في النسق الاجتماعي من قصور وخلل يؤثر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على أداء هذه القنوات لوظائفها بكفاءة . حيث يجب أن تقوم وسائل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الاتصال بدورها بكفاءة بين الأفراد في المجتمع ، طالما أن الأفراد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يعتمـدون على بعضهـم البعض في أداء مـا هـو متوقـع منهـم على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المستوى الفردي أو المستوى الاجتماعي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7522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449458"/>
            <a:ext cx="8915400" cy="4525963"/>
          </a:xfrm>
        </p:spPr>
        <p:txBody>
          <a:bodyPr/>
          <a:lstStyle/>
          <a:p>
            <a:r>
              <a:rPr lang="ar-SA" dirty="0" smtClean="0"/>
              <a:t>    ثالثا : </a:t>
            </a:r>
            <a:r>
              <a:rPr lang="ar-SA" b="1" dirty="0" smtClean="0">
                <a:solidFill>
                  <a:srgbClr val="FF0000"/>
                </a:solidFill>
              </a:rPr>
              <a:t>مدخل التخلف الثقافي </a:t>
            </a:r>
            <a:r>
              <a:rPr lang="ar-SA" b="1" dirty="0" smtClean="0"/>
              <a:t>(</a:t>
            </a:r>
            <a:r>
              <a:rPr lang="ar-SA" b="1" dirty="0" smtClean="0">
                <a:solidFill>
                  <a:srgbClr val="FF0000"/>
                </a:solidFill>
              </a:rPr>
              <a:t>الهوة الثقافية </a:t>
            </a:r>
            <a:r>
              <a:rPr lang="ar-SA" b="1" dirty="0" smtClean="0"/>
              <a:t>)</a:t>
            </a:r>
          </a:p>
          <a:p>
            <a:r>
              <a:rPr lang="ar-SA" dirty="0" smtClean="0"/>
              <a:t>         قدم العالم الأمريكي « </a:t>
            </a:r>
            <a:r>
              <a:rPr lang="ar-SA" dirty="0" smtClean="0">
                <a:solidFill>
                  <a:srgbClr val="00B050"/>
                </a:solidFill>
              </a:rPr>
              <a:t>وليم </a:t>
            </a:r>
            <a:r>
              <a:rPr lang="ar-SA" dirty="0" err="1" smtClean="0">
                <a:solidFill>
                  <a:srgbClr val="00B050"/>
                </a:solidFill>
              </a:rPr>
              <a:t>أوجبرن</a:t>
            </a:r>
            <a:r>
              <a:rPr lang="ar-SA" dirty="0" smtClean="0"/>
              <a:t>» مفهوم التخلف الثقافي أو الـهوة الثقـافيـة فـي كتـابه « </a:t>
            </a:r>
            <a:r>
              <a:rPr lang="ar-SA" dirty="0" smtClean="0">
                <a:solidFill>
                  <a:srgbClr val="7030A0"/>
                </a:solidFill>
              </a:rPr>
              <a:t>التغيـر الاجتماعـي</a:t>
            </a:r>
            <a:r>
              <a:rPr lang="ar-SA" dirty="0" smtClean="0"/>
              <a:t>» الـذي نشـره عام </a:t>
            </a:r>
            <a:r>
              <a:rPr lang="ar-SA" dirty="0" smtClean="0">
                <a:solidFill>
                  <a:srgbClr val="FF0000"/>
                </a:solidFill>
              </a:rPr>
              <a:t>1922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        وقـد عـرض « </a:t>
            </a:r>
            <a:r>
              <a:rPr lang="ar-SA" dirty="0" err="1" smtClean="0">
                <a:solidFill>
                  <a:srgbClr val="00B050"/>
                </a:solidFill>
              </a:rPr>
              <a:t>أوجبرن</a:t>
            </a:r>
            <a:r>
              <a:rPr lang="ar-SA" dirty="0" smtClean="0">
                <a:solidFill>
                  <a:schemeClr val="tx1"/>
                </a:solidFill>
              </a:rPr>
              <a:t>» في هـذا الكتـاب ، لنظـريته عـن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التخلف الثقافي </a:t>
            </a:r>
            <a:r>
              <a:rPr lang="ar-SA" dirty="0" smtClean="0">
                <a:solidFill>
                  <a:schemeClr val="tx1"/>
                </a:solidFill>
              </a:rPr>
              <a:t>، والتي تدل </a:t>
            </a:r>
            <a:r>
              <a:rPr lang="ar-SA" smtClean="0">
                <a:solidFill>
                  <a:schemeClr val="tx1"/>
                </a:solidFill>
              </a:rPr>
              <a:t>على شعور </a:t>
            </a:r>
            <a:r>
              <a:rPr lang="ar-SA" dirty="0" smtClean="0">
                <a:solidFill>
                  <a:schemeClr val="tx1"/>
                </a:solidFill>
              </a:rPr>
              <a:t>الغرب بمدى خطورة </a:t>
            </a:r>
          </a:p>
          <a:p>
            <a:r>
              <a:rPr lang="ar-SA" dirty="0" smtClean="0">
                <a:solidFill>
                  <a:schemeClr val="tx1"/>
                </a:solidFill>
              </a:rPr>
              <a:t>الآثار الناجمة عن التغير التكنولوجي في الحياة الاجتماعية .</a:t>
            </a:r>
          </a:p>
          <a:p>
            <a:r>
              <a:rPr lang="ar-SA" dirty="0" smtClean="0"/>
              <a:t>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5418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وترتكز نظرية « </a:t>
            </a:r>
            <a:r>
              <a:rPr lang="ar-SA" dirty="0" err="1" smtClean="0"/>
              <a:t>أوجبرن</a:t>
            </a:r>
            <a:r>
              <a:rPr lang="ar-SA" dirty="0" smtClean="0"/>
              <a:t>» على فرضية أساسية مؤداها :  </a:t>
            </a:r>
          </a:p>
          <a:p>
            <a:r>
              <a:rPr lang="ar-SA" dirty="0"/>
              <a:t> </a:t>
            </a:r>
            <a:r>
              <a:rPr lang="ar-SA" dirty="0" smtClean="0"/>
              <a:t>    « </a:t>
            </a:r>
            <a:r>
              <a:rPr lang="ar-SA" dirty="0" smtClean="0">
                <a:solidFill>
                  <a:srgbClr val="FF0000"/>
                </a:solidFill>
              </a:rPr>
              <a:t>أن عناصر الثقافة تتغير بنسب متفاوتة ، فالعناصر المادية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للثقافة </a:t>
            </a:r>
            <a:r>
              <a:rPr lang="ar-SA" dirty="0" smtClean="0"/>
              <a:t>- الأدوات والتكنولوجيا والوسائل المادية - </a:t>
            </a:r>
            <a:r>
              <a:rPr lang="ar-SA" dirty="0" smtClean="0">
                <a:solidFill>
                  <a:srgbClr val="00B050"/>
                </a:solidFill>
              </a:rPr>
              <a:t>تتغير بسرعة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أكبر</a:t>
            </a:r>
            <a:r>
              <a:rPr lang="ar-SA" dirty="0" smtClean="0">
                <a:solidFill>
                  <a:srgbClr val="FF0000"/>
                </a:solidFill>
              </a:rPr>
              <a:t> من العناصر الغير مادية للثقافة </a:t>
            </a:r>
            <a:r>
              <a:rPr lang="ar-SA" dirty="0" smtClean="0"/>
              <a:t>- العادات والتقاليد والقيم- </a:t>
            </a:r>
          </a:p>
          <a:p>
            <a:r>
              <a:rPr lang="ar-SA" dirty="0" smtClean="0"/>
              <a:t>فيشهد المجتمع نتيجة لذلك نوعاً من </a:t>
            </a:r>
            <a:r>
              <a:rPr lang="ar-SA" dirty="0" smtClean="0">
                <a:solidFill>
                  <a:srgbClr val="0070C0"/>
                </a:solidFill>
              </a:rPr>
              <a:t>التخلف الثقافي</a:t>
            </a:r>
            <a:r>
              <a:rPr lang="ar-SA" dirty="0" smtClean="0"/>
              <a:t>»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4195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ويذهب « </a:t>
            </a:r>
            <a:r>
              <a:rPr lang="ar-SA" dirty="0" err="1" smtClean="0"/>
              <a:t>أوجبرن</a:t>
            </a:r>
            <a:r>
              <a:rPr lang="ar-SA" dirty="0" smtClean="0"/>
              <a:t>» إلي أن </a:t>
            </a:r>
            <a:r>
              <a:rPr lang="ar-SA" dirty="0" smtClean="0">
                <a:solidFill>
                  <a:srgbClr val="FF0000"/>
                </a:solidFill>
              </a:rPr>
              <a:t>استيعاب الثقافة لأى تكنولوجيا جديدة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يستغـرق وقتـا يختلـف مـن ثقافـة لأخـرى </a:t>
            </a:r>
            <a:r>
              <a:rPr lang="ar-SA" dirty="0" smtClean="0"/>
              <a:t>، وقد يتم تكيف العناصر الغير مادية للتغيـرات المادية في فتـرة قصيـرة وقـد يستغـرق ذلك </a:t>
            </a:r>
          </a:p>
          <a:p>
            <a:r>
              <a:rPr lang="ar-SA" dirty="0" smtClean="0"/>
              <a:t>أعوام كثيرة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8787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/>
              <a:t>ويتضح من خلال نظرية </a:t>
            </a:r>
            <a:r>
              <a:rPr lang="ar-SA" dirty="0" smtClean="0"/>
              <a:t>« </a:t>
            </a:r>
            <a:r>
              <a:rPr lang="ar-SA" dirty="0" err="1" smtClean="0">
                <a:solidFill>
                  <a:srgbClr val="0070C0"/>
                </a:solidFill>
              </a:rPr>
              <a:t>أوجبرن</a:t>
            </a:r>
            <a:r>
              <a:rPr lang="ar-SA" dirty="0" smtClean="0"/>
              <a:t>»، </a:t>
            </a:r>
            <a:r>
              <a:rPr lang="ar-SA" dirty="0"/>
              <a:t>أن التخلف الثقافي أو الهوة الثقافية ، تشير إلى </a:t>
            </a:r>
            <a:r>
              <a:rPr lang="ar-SA" dirty="0" smtClean="0">
                <a:solidFill>
                  <a:srgbClr val="7030A0"/>
                </a:solidFill>
              </a:rPr>
              <a:t>موقف يتغير </a:t>
            </a:r>
            <a:r>
              <a:rPr lang="ar-SA" dirty="0">
                <a:solidFill>
                  <a:srgbClr val="7030A0"/>
                </a:solidFill>
              </a:rPr>
              <a:t>فيه أحد عناصر </a:t>
            </a:r>
            <a:r>
              <a:rPr lang="ar-SA" dirty="0" smtClean="0">
                <a:solidFill>
                  <a:srgbClr val="7030A0"/>
                </a:solidFill>
              </a:rPr>
              <a:t>الثقافة </a:t>
            </a:r>
            <a:r>
              <a:rPr lang="ar-SA" dirty="0">
                <a:solidFill>
                  <a:srgbClr val="7030A0"/>
                </a:solidFill>
              </a:rPr>
              <a:t>، بشكل أسرع مما يتغير به </a:t>
            </a:r>
            <a:r>
              <a:rPr lang="ar-SA" dirty="0" smtClean="0">
                <a:solidFill>
                  <a:srgbClr val="7030A0"/>
                </a:solidFill>
              </a:rPr>
              <a:t>العنصر  الآخر </a:t>
            </a:r>
            <a:r>
              <a:rPr lang="ar-SA" dirty="0" smtClean="0"/>
              <a:t>. </a:t>
            </a:r>
            <a:r>
              <a:rPr lang="ar-SA" dirty="0"/>
              <a:t>وفي </a:t>
            </a:r>
            <a:r>
              <a:rPr lang="ar-SA" dirty="0" smtClean="0"/>
              <a:t>أغلب الأحوال نجد </a:t>
            </a:r>
            <a:r>
              <a:rPr lang="ar-SA" dirty="0"/>
              <a:t>أن </a:t>
            </a:r>
            <a:r>
              <a:rPr lang="ar-SA" i="1" dirty="0">
                <a:solidFill>
                  <a:srgbClr val="FF0000"/>
                </a:solidFill>
              </a:rPr>
              <a:t>الثقافة غير المادية تتخلف بالنسبة للثقافة المادية </a:t>
            </a:r>
            <a:r>
              <a:rPr lang="ar-SA" dirty="0"/>
              <a:t>، مما يؤدي إلى حدوث </a:t>
            </a:r>
            <a:r>
              <a:rPr lang="ar-SA" dirty="0" smtClean="0"/>
              <a:t>العديد من المشكلات داخل </a:t>
            </a:r>
            <a:r>
              <a:rPr lang="ar-SA" dirty="0"/>
              <a:t>المجتمع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5961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279</TotalTime>
  <Words>936</Words>
  <Application>Microsoft Office PowerPoint</Application>
  <PresentationFormat>A4 Paper (210x297 mm)‎</PresentationFormat>
  <Paragraphs>142</Paragraphs>
  <Slides>20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السادسة</vt:lpstr>
      <vt:lpstr> العناصر الأساسية </vt:lpstr>
      <vt:lpstr> مداخل دراسة المشكلات الاجتماعية</vt:lpstr>
      <vt:lpstr>    </vt:lpstr>
      <vt:lpstr>   </vt:lpstr>
      <vt:lpstr>    </vt:lpstr>
      <vt:lpstr>    </vt:lpstr>
      <vt:lpstr>    </vt:lpstr>
      <vt:lpstr>     </vt:lpstr>
      <vt:lpstr>  </vt:lpstr>
      <vt:lpstr>    </vt:lpstr>
      <vt:lpstr>   </vt:lpstr>
      <vt:lpstr>    </vt:lpstr>
      <vt:lpstr>    </vt:lpstr>
      <vt:lpstr>     </vt:lpstr>
      <vt:lpstr>   </vt:lpstr>
      <vt:lpstr>   </vt:lpstr>
      <vt:lpstr>   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2014-03-10T14:30:28Z</dcterms:created>
  <dcterms:modified xsi:type="dcterms:W3CDTF">2014-03-19T15:47:25Z</dcterms:modified>
</cp:coreProperties>
</file>