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92" r:id="rId3"/>
    <p:sldId id="308" r:id="rId4"/>
    <p:sldId id="311" r:id="rId5"/>
    <p:sldId id="309" r:id="rId6"/>
    <p:sldId id="312" r:id="rId7"/>
    <p:sldId id="310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F04316"/>
    <a:srgbClr val="313B4A"/>
    <a:srgbClr val="43A79C"/>
    <a:srgbClr val="EDBD1F"/>
    <a:srgbClr val="81AA52"/>
    <a:srgbClr val="0E478A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3/16/2014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المشكلات الاجتماعية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الثامنة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النظرية الاجتماعية والمشكلات الاجتماعية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endParaRPr lang="ar-SA" dirty="0"/>
          </a:p>
          <a:p>
            <a:r>
              <a:rPr lang="ar-SA" dirty="0" smtClean="0"/>
              <a:t>أولاً   : المنظور الوظيفي </a:t>
            </a:r>
          </a:p>
          <a:p>
            <a:r>
              <a:rPr lang="ar-SA" dirty="0" smtClean="0"/>
              <a:t>ثانياً   : منظور الصراع </a:t>
            </a:r>
          </a:p>
          <a:p>
            <a:r>
              <a:rPr lang="ar-SA" dirty="0" smtClean="0"/>
              <a:t>ثالثاً   : منظور التفاعلية الرمزية </a:t>
            </a:r>
          </a:p>
          <a:p>
            <a:endParaRPr lang="ar-SA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العناصر الأساسية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7638"/>
            <a:ext cx="8915400" cy="4525963"/>
          </a:xfrm>
        </p:spPr>
        <p:txBody>
          <a:bodyPr/>
          <a:lstStyle/>
          <a:p>
            <a:r>
              <a:rPr lang="ar-SA" dirty="0"/>
              <a:t> </a:t>
            </a:r>
            <a:r>
              <a:rPr lang="ar-SA" dirty="0" smtClean="0"/>
              <a:t>   - رغـم تعـدد المـداخل النظـرية في علـم الاجتمـاع في دراسة </a:t>
            </a:r>
          </a:p>
          <a:p>
            <a:r>
              <a:rPr lang="ar-SA" dirty="0" smtClean="0"/>
              <a:t>المشكلات الاجتماعية ، إلا أنه يمكـن تصنيـف هـذه المـداخل من </a:t>
            </a:r>
          </a:p>
          <a:p>
            <a:r>
              <a:rPr lang="ar-SA" dirty="0" smtClean="0"/>
              <a:t>حيث مستوى الدراسة والتحليل إلي نمطين أساسيين : </a:t>
            </a:r>
          </a:p>
          <a:p>
            <a:r>
              <a:rPr lang="ar-SA" b="1" dirty="0" smtClean="0"/>
              <a:t>النمط الأول </a:t>
            </a:r>
            <a:r>
              <a:rPr lang="ar-SA" dirty="0" smtClean="0"/>
              <a:t>: </a:t>
            </a:r>
            <a:r>
              <a:rPr lang="ar-SA" b="1" dirty="0" smtClean="0">
                <a:solidFill>
                  <a:srgbClr val="FF0000"/>
                </a:solidFill>
              </a:rPr>
              <a:t>المدخل الواسع النطاق </a:t>
            </a:r>
            <a:r>
              <a:rPr lang="ar-SA" b="1" dirty="0" smtClean="0">
                <a:solidFill>
                  <a:schemeClr val="tx1"/>
                </a:solidFill>
              </a:rPr>
              <a:t>(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b="1" dirty="0" smtClean="0">
                <a:solidFill>
                  <a:srgbClr val="0070C0"/>
                </a:solidFill>
              </a:rPr>
              <a:t>الماكرو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b="1" dirty="0" smtClean="0">
                <a:solidFill>
                  <a:schemeClr val="tx1"/>
                </a:solidFill>
              </a:rPr>
              <a:t>)</a:t>
            </a:r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     ويهتم هذا المدخل </a:t>
            </a:r>
            <a:r>
              <a:rPr lang="ar-SA" dirty="0" smtClean="0">
                <a:solidFill>
                  <a:schemeClr val="tx1"/>
                </a:solidFill>
              </a:rPr>
              <a:t>بدراسة وتفسير </a:t>
            </a:r>
            <a:r>
              <a:rPr lang="ar-SA" dirty="0" smtClean="0">
                <a:solidFill>
                  <a:srgbClr val="0070C0"/>
                </a:solidFill>
              </a:rPr>
              <a:t>المشكـلات الاجتماعيـة </a:t>
            </a:r>
            <a:endParaRPr lang="ar-SA" dirty="0" smtClean="0">
              <a:solidFill>
                <a:srgbClr val="0070C0"/>
              </a:solidFill>
            </a:endParaRPr>
          </a:p>
          <a:p>
            <a:r>
              <a:rPr lang="ar-SA" dirty="0" smtClean="0">
                <a:solidFill>
                  <a:schemeClr val="tx1"/>
                </a:solidFill>
              </a:rPr>
              <a:t>في ضوء </a:t>
            </a:r>
            <a:r>
              <a:rPr lang="ar-SA" dirty="0" smtClean="0">
                <a:solidFill>
                  <a:srgbClr val="0070C0"/>
                </a:solidFill>
              </a:rPr>
              <a:t>البناء الاجتماعي</a:t>
            </a:r>
            <a:r>
              <a:rPr lang="ar-SA" dirty="0" smtClean="0"/>
              <a:t> ، وذلك من خلال التركيز على </a:t>
            </a:r>
            <a:r>
              <a:rPr lang="ar-SA" dirty="0" smtClean="0">
                <a:solidFill>
                  <a:srgbClr val="D9791B"/>
                </a:solidFill>
              </a:rPr>
              <a:t>الجماعات الكبيرة والنظم الاجتماعية</a:t>
            </a:r>
            <a:r>
              <a:rPr lang="ar-SA" dirty="0" smtClean="0"/>
              <a:t> ، وعلى </a:t>
            </a:r>
            <a:r>
              <a:rPr lang="ar-SA" dirty="0" smtClean="0">
                <a:solidFill>
                  <a:srgbClr val="0070C0"/>
                </a:solidFill>
              </a:rPr>
              <a:t>المجتمع ككل </a:t>
            </a:r>
            <a:r>
              <a:rPr lang="ar-SA" dirty="0" smtClean="0"/>
              <a:t>،ومن أبرز نماذج هذا المدخل </a:t>
            </a:r>
            <a:r>
              <a:rPr lang="ar-SA" dirty="0" smtClean="0">
                <a:solidFill>
                  <a:srgbClr val="7030A0"/>
                </a:solidFill>
              </a:rPr>
              <a:t>المنظور الوظيفي </a:t>
            </a:r>
            <a:r>
              <a:rPr lang="ar-SA" dirty="0" smtClean="0"/>
              <a:t>و</a:t>
            </a:r>
            <a:r>
              <a:rPr lang="ar-SA" dirty="0" smtClean="0">
                <a:solidFill>
                  <a:srgbClr val="F04316"/>
                </a:solidFill>
              </a:rPr>
              <a:t>منظور الصراع </a:t>
            </a:r>
            <a:r>
              <a:rPr lang="ar-SA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19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b="1" dirty="0" smtClean="0">
                <a:solidFill>
                  <a:srgbClr val="F04316"/>
                </a:solidFill>
              </a:rPr>
              <a:t> </a:t>
            </a:r>
            <a:r>
              <a:rPr lang="ar-SA" b="1" dirty="0" smtClean="0">
                <a:solidFill>
                  <a:schemeClr val="tx1"/>
                </a:solidFill>
              </a:rPr>
              <a:t>النمط الثاني  : </a:t>
            </a:r>
            <a:r>
              <a:rPr lang="ar-SA" b="1" dirty="0" smtClean="0">
                <a:solidFill>
                  <a:srgbClr val="F04316"/>
                </a:solidFill>
              </a:rPr>
              <a:t>المدخل الضيق النطاق </a:t>
            </a:r>
            <a:r>
              <a:rPr lang="ar-SA" b="1" dirty="0" smtClean="0">
                <a:solidFill>
                  <a:schemeClr val="tx1"/>
                </a:solidFill>
              </a:rPr>
              <a:t>(</a:t>
            </a:r>
            <a:r>
              <a:rPr lang="ar-SA" b="1" dirty="0" smtClean="0">
                <a:solidFill>
                  <a:srgbClr val="F04316"/>
                </a:solidFill>
              </a:rPr>
              <a:t> </a:t>
            </a:r>
            <a:r>
              <a:rPr lang="ar-SA" b="1" dirty="0" smtClean="0">
                <a:solidFill>
                  <a:srgbClr val="0070C0"/>
                </a:solidFill>
              </a:rPr>
              <a:t>الميكرو</a:t>
            </a:r>
            <a:r>
              <a:rPr lang="ar-SA" b="1" dirty="0" smtClean="0">
                <a:solidFill>
                  <a:srgbClr val="F04316"/>
                </a:solidFill>
              </a:rPr>
              <a:t> </a:t>
            </a:r>
            <a:r>
              <a:rPr lang="ar-SA" b="1" dirty="0" smtClean="0">
                <a:solidFill>
                  <a:schemeClr val="tx1"/>
                </a:solidFill>
              </a:rPr>
              <a:t>)</a:t>
            </a:r>
          </a:p>
          <a:p>
            <a:r>
              <a:rPr lang="ar-SA" dirty="0"/>
              <a:t> </a:t>
            </a:r>
            <a:r>
              <a:rPr lang="ar-SA" dirty="0" smtClean="0"/>
              <a:t>          يركز هذا المدخل في دراسته وتحليله للمشكلات الاجتماعية</a:t>
            </a:r>
          </a:p>
          <a:p>
            <a:r>
              <a:rPr lang="ar-SA" dirty="0" smtClean="0"/>
              <a:t>  علـى </a:t>
            </a:r>
            <a:r>
              <a:rPr lang="ar-SA" dirty="0" smtClean="0">
                <a:solidFill>
                  <a:srgbClr val="FF0000"/>
                </a:solidFill>
              </a:rPr>
              <a:t>التفـاعلات والعـلاقات الشخصيـة للحيـاة اليـوميـة بيـن </a:t>
            </a:r>
            <a:r>
              <a:rPr lang="ar-SA" dirty="0" smtClean="0">
                <a:solidFill>
                  <a:srgbClr val="FF0000"/>
                </a:solidFill>
              </a:rPr>
              <a:t>أف</a:t>
            </a:r>
            <a:r>
              <a:rPr lang="ar-SA" dirty="0">
                <a:solidFill>
                  <a:srgbClr val="FF0000"/>
                </a:solidFill>
              </a:rPr>
              <a:t>ـ</a:t>
            </a:r>
            <a:r>
              <a:rPr lang="ar-SA" dirty="0" smtClean="0">
                <a:solidFill>
                  <a:srgbClr val="FF0000"/>
                </a:solidFill>
              </a:rPr>
              <a:t>راد </a:t>
            </a:r>
            <a:r>
              <a:rPr lang="ar-SA" dirty="0" smtClean="0">
                <a:solidFill>
                  <a:srgbClr val="FF0000"/>
                </a:solidFill>
              </a:rPr>
              <a:t>المجتمـع </a:t>
            </a:r>
            <a:r>
              <a:rPr lang="ar-SA" dirty="0" smtClean="0"/>
              <a:t> ، وبالتـالي فـإن مجـال دراستـه هــو  </a:t>
            </a:r>
            <a:r>
              <a:rPr lang="ar-SA" dirty="0" smtClean="0">
                <a:solidFill>
                  <a:srgbClr val="00B050"/>
                </a:solidFill>
              </a:rPr>
              <a:t>سلـوك الأفــراد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B050"/>
                </a:solidFill>
              </a:rPr>
              <a:t>والجمـاعـات الصغيـرة </a:t>
            </a:r>
            <a:r>
              <a:rPr lang="ar-SA" dirty="0" smtClean="0"/>
              <a:t>ومـن أبرز نمـاذج هـذا المـدخـل </a:t>
            </a:r>
            <a:r>
              <a:rPr lang="ar-SA" dirty="0" smtClean="0">
                <a:solidFill>
                  <a:srgbClr val="7030A0"/>
                </a:solidFill>
              </a:rPr>
              <a:t>منظـور التفاعلية الرمزية </a:t>
            </a:r>
            <a:r>
              <a:rPr lang="ar-SA" dirty="0" smtClean="0"/>
              <a:t>.</a:t>
            </a:r>
            <a:endParaRPr lang="ar-SA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b="1" dirty="0" smtClean="0"/>
              <a:t>أولاً : </a:t>
            </a:r>
            <a:r>
              <a:rPr lang="ar-SA" b="1" dirty="0" smtClean="0">
                <a:solidFill>
                  <a:srgbClr val="FF0000"/>
                </a:solidFill>
              </a:rPr>
              <a:t>المنظور الوظيفي </a:t>
            </a:r>
          </a:p>
          <a:p>
            <a:r>
              <a:rPr lang="ar-SA" dirty="0"/>
              <a:t> </a:t>
            </a:r>
            <a:r>
              <a:rPr lang="ar-SA" dirty="0" smtClean="0"/>
              <a:t>        يذهب أصحاب هذا المنظور إلي أن </a:t>
            </a:r>
            <a:r>
              <a:rPr lang="ar-SA" dirty="0" smtClean="0">
                <a:solidFill>
                  <a:srgbClr val="FF0000"/>
                </a:solidFill>
              </a:rPr>
              <a:t>المجتمع - كبناء كلى -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يتكون من مجمـوعة مـن الأجـزاء المترابطـة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0070C0"/>
                </a:solidFill>
              </a:rPr>
              <a:t>وأن كل جـزء له 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وظيفة أو دور يؤديه للمحافظة على استمرارية المجتمع </a:t>
            </a:r>
            <a:r>
              <a:rPr lang="ar-SA" dirty="0" smtClean="0"/>
              <a:t>. </a:t>
            </a:r>
            <a:r>
              <a:rPr lang="ar-SA" dirty="0" smtClean="0">
                <a:solidFill>
                  <a:srgbClr val="00B050"/>
                </a:solidFill>
              </a:rPr>
              <a:t>وجميع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هـذه الأجـزاء تتعـاون فيمـا بينهـا للوفـاء بالاحتياجـات الأساسيـة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للمجتمع </a:t>
            </a:r>
            <a:r>
              <a:rPr lang="ar-SA" dirty="0" smtClean="0"/>
              <a:t>. </a:t>
            </a:r>
          </a:p>
          <a:p>
            <a:r>
              <a:rPr lang="ar-SA" dirty="0" smtClean="0"/>
              <a:t>       </a:t>
            </a:r>
            <a:endParaRPr lang="ar-SA" dirty="0"/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411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000" b="1" dirty="0" smtClean="0">
                <a:solidFill>
                  <a:srgbClr val="FF0000"/>
                </a:solidFill>
              </a:rPr>
              <a:t>    مثال </a:t>
            </a:r>
          </a:p>
          <a:p>
            <a:r>
              <a:rPr lang="ar-SA" dirty="0"/>
              <a:t> </a:t>
            </a:r>
            <a:r>
              <a:rPr lang="ar-SA" dirty="0" smtClean="0"/>
              <a:t>        تؤدي الأسـرة عـدة وظائف اجتماعية محـددة  مثـل التنشئـة </a:t>
            </a:r>
          </a:p>
          <a:p>
            <a:r>
              <a:rPr lang="ar-SA" dirty="0"/>
              <a:t> </a:t>
            </a:r>
            <a:r>
              <a:rPr lang="ar-SA" dirty="0" smtClean="0"/>
              <a:t>  الاجتمـاعية ، وإشبـاع حاجـات أفـراد الأسـرة المختلفـة . وتعتمـد </a:t>
            </a:r>
          </a:p>
          <a:p>
            <a:r>
              <a:rPr lang="ar-SA" dirty="0"/>
              <a:t> </a:t>
            </a:r>
            <a:r>
              <a:rPr lang="ar-SA" dirty="0" smtClean="0"/>
              <a:t>  الأسرة على غيرها من أجـزاء المجتمع ، إذ تعتمد على المدرسة </a:t>
            </a:r>
          </a:p>
          <a:p>
            <a:r>
              <a:rPr lang="ar-SA" dirty="0"/>
              <a:t> </a:t>
            </a:r>
            <a:r>
              <a:rPr lang="ar-SA" dirty="0" smtClean="0"/>
              <a:t>  في تعليم أبنائها . وتعتمد المدرسة على الأسرة أو الدولة لإمدادها </a:t>
            </a:r>
          </a:p>
          <a:p>
            <a:r>
              <a:rPr lang="ar-SA" dirty="0"/>
              <a:t> </a:t>
            </a:r>
            <a:r>
              <a:rPr lang="ar-SA" dirty="0" smtClean="0"/>
              <a:t>  بالمعونـات . وتعتمـد الـدولة على الأسـرة والمدرسـة فـي تعليـم </a:t>
            </a:r>
          </a:p>
          <a:p>
            <a:r>
              <a:rPr lang="ar-SA" dirty="0"/>
              <a:t> </a:t>
            </a:r>
            <a:r>
              <a:rPr lang="ar-SA" dirty="0" smtClean="0"/>
              <a:t>  المواطنين السلوك السليم ، واحترام القانون في المجتمع وهكذا 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ويرى أنصار المنظور الوظيفي أن </a:t>
            </a:r>
            <a:r>
              <a:rPr lang="ar-SA" dirty="0" smtClean="0">
                <a:solidFill>
                  <a:srgbClr val="FF0000"/>
                </a:solidFill>
              </a:rPr>
              <a:t>هناك عدة أسباب تؤدى إلي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حدوث المشكلات الاجتماعية</a:t>
            </a:r>
            <a:r>
              <a:rPr lang="ar-SA" dirty="0" smtClean="0"/>
              <a:t> وهى : </a:t>
            </a:r>
          </a:p>
          <a:p>
            <a:r>
              <a:rPr lang="ar-SA" dirty="0"/>
              <a:t> </a:t>
            </a:r>
            <a:r>
              <a:rPr lang="ar-SA" dirty="0" smtClean="0"/>
              <a:t>   1- </a:t>
            </a:r>
            <a:r>
              <a:rPr lang="ar-SA" i="1" dirty="0" smtClean="0">
                <a:solidFill>
                  <a:srgbClr val="0070C0"/>
                </a:solidFill>
              </a:rPr>
              <a:t>نظراً لأن أجزاء المجتمع تتميز بالترابط فإن أي تغير في </a:t>
            </a:r>
          </a:p>
          <a:p>
            <a:r>
              <a:rPr lang="ar-SA" i="1" dirty="0">
                <a:solidFill>
                  <a:srgbClr val="0070C0"/>
                </a:solidFill>
              </a:rPr>
              <a:t> </a:t>
            </a:r>
            <a:r>
              <a:rPr lang="ar-SA" i="1" dirty="0" smtClean="0">
                <a:solidFill>
                  <a:srgbClr val="0070C0"/>
                </a:solidFill>
              </a:rPr>
              <a:t>    جزء منها يستتبعه بالضرورة تغير في الأجزاء الأخرى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  وهذا التغير في حد ذاته لا يسبب مشكلات اجتماعية طالما </a:t>
            </a:r>
          </a:p>
          <a:p>
            <a:r>
              <a:rPr lang="ar-SA" dirty="0"/>
              <a:t> </a:t>
            </a:r>
            <a:r>
              <a:rPr lang="ar-SA" dirty="0" smtClean="0"/>
              <a:t>   يحدث ببطء ، ولكن </a:t>
            </a:r>
            <a:r>
              <a:rPr lang="ar-SA" dirty="0" smtClean="0">
                <a:solidFill>
                  <a:srgbClr val="FF0000"/>
                </a:solidFill>
              </a:rPr>
              <a:t>عندما يتعرض المجتمع لحالة من التغير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السريع والمفاجئ فإن </a:t>
            </a:r>
            <a:r>
              <a:rPr lang="ar-SA" dirty="0" smtClean="0">
                <a:solidFill>
                  <a:srgbClr val="7030A0"/>
                </a:solidFill>
              </a:rPr>
              <a:t>المجتمع يفقـد توازنه </a:t>
            </a:r>
            <a:r>
              <a:rPr lang="ar-SA" dirty="0" smtClean="0"/>
              <a:t>، لأن تنظيمـات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875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المجتمع لم يتح لها الوقت الكافي لتستجيب بصورة ملائمة ، وبالتالي</a:t>
            </a:r>
          </a:p>
          <a:p>
            <a:r>
              <a:rPr lang="ar-SA" dirty="0" smtClean="0"/>
              <a:t>يصاب المجتمع بالاضطراب أو ما يسمى </a:t>
            </a:r>
            <a:r>
              <a:rPr lang="ar-SA" dirty="0" smtClean="0">
                <a:solidFill>
                  <a:srgbClr val="FF0000"/>
                </a:solidFill>
              </a:rPr>
              <a:t>بالخلل الوظيفي </a:t>
            </a:r>
            <a:r>
              <a:rPr lang="ar-SA" dirty="0" smtClean="0"/>
              <a:t>. </a:t>
            </a:r>
          </a:p>
          <a:p>
            <a:endParaRPr lang="ar-SA" dirty="0"/>
          </a:p>
          <a:p>
            <a:r>
              <a:rPr lang="ar-SA" dirty="0" smtClean="0"/>
              <a:t>   2- قد تظهر المشكلات الاجتماعية </a:t>
            </a:r>
            <a:r>
              <a:rPr lang="ar-SA" dirty="0" smtClean="0">
                <a:solidFill>
                  <a:srgbClr val="0070C0"/>
                </a:solidFill>
              </a:rPr>
              <a:t>عندما يفشل الأفراد في تمثل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 قيم المجتمع المتفق عليها</a:t>
            </a:r>
            <a:r>
              <a:rPr lang="ar-SA" dirty="0" smtClean="0"/>
              <a:t> أي يخالفون ما يسمى </a:t>
            </a:r>
            <a:r>
              <a:rPr lang="ar-SA" dirty="0" smtClean="0">
                <a:solidFill>
                  <a:srgbClr val="FF0000"/>
                </a:solidFill>
              </a:rPr>
              <a:t>بالإجماع القيمي 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225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3- يرى الوظيفيون أن المشكلات الاجتماعية يمكن أن تنتج عن 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SA" dirty="0" smtClean="0">
                <a:solidFill>
                  <a:srgbClr val="0070C0"/>
                </a:solidFill>
              </a:rPr>
              <a:t>الاحتياجات الوظيفية للمجتمع </a:t>
            </a:r>
            <a:r>
              <a:rPr lang="ar-SA" dirty="0" smtClean="0"/>
              <a:t>، عندما تصاب هذه الاحتياجات</a:t>
            </a:r>
          </a:p>
          <a:p>
            <a:r>
              <a:rPr lang="ar-SA" dirty="0"/>
              <a:t> </a:t>
            </a:r>
            <a:r>
              <a:rPr lang="ar-SA" dirty="0" smtClean="0"/>
              <a:t>   بما يسمى </a:t>
            </a:r>
            <a:r>
              <a:rPr lang="ar-SA" dirty="0" smtClean="0">
                <a:solidFill>
                  <a:srgbClr val="FF0000"/>
                </a:solidFill>
              </a:rPr>
              <a:t>بالأداء الوظيفي الزائد عن الحد المطلوب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94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sz="4000" b="1" dirty="0" smtClean="0">
                <a:solidFill>
                  <a:srgbClr val="FF0000"/>
                </a:solidFill>
              </a:rPr>
              <a:t> مثال </a:t>
            </a:r>
          </a:p>
          <a:p>
            <a:r>
              <a:rPr lang="ar-SA" dirty="0"/>
              <a:t> </a:t>
            </a:r>
            <a:r>
              <a:rPr lang="ar-SA" dirty="0" smtClean="0"/>
              <a:t>      قد يخرج النسق التعليمي في المجتمع أفراد في أحد المجالات </a:t>
            </a:r>
          </a:p>
          <a:p>
            <a:r>
              <a:rPr lang="ar-SA" dirty="0"/>
              <a:t> </a:t>
            </a:r>
            <a:r>
              <a:rPr lang="ar-SA" dirty="0" smtClean="0"/>
              <a:t> بما يزيد عن حاجة المجتمع ، وبالتالي فإن هؤلاء الخريجين الذين</a:t>
            </a:r>
          </a:p>
          <a:p>
            <a:r>
              <a:rPr lang="ar-SA" dirty="0"/>
              <a:t> </a:t>
            </a:r>
            <a:r>
              <a:rPr lang="ar-SA" dirty="0" smtClean="0"/>
              <a:t> لا يجدون وظيفة يصبحون مصدراً لمشكلة اجتماعية في المجتمع ،</a:t>
            </a:r>
          </a:p>
          <a:p>
            <a:r>
              <a:rPr lang="ar-SA" dirty="0"/>
              <a:t> </a:t>
            </a:r>
            <a:r>
              <a:rPr lang="ar-SA" dirty="0" smtClean="0"/>
              <a:t>وبالتالي </a:t>
            </a:r>
            <a:r>
              <a:rPr lang="ar-SA" dirty="0" smtClean="0">
                <a:solidFill>
                  <a:srgbClr val="0070C0"/>
                </a:solidFill>
              </a:rPr>
              <a:t>فإن </a:t>
            </a:r>
            <a:r>
              <a:rPr lang="ar-SA" dirty="0" smtClean="0">
                <a:solidFill>
                  <a:srgbClr val="0070C0"/>
                </a:solidFill>
              </a:rPr>
              <a:t>تعليـم عـدد </a:t>
            </a:r>
            <a:r>
              <a:rPr lang="ar-SA" dirty="0" smtClean="0">
                <a:solidFill>
                  <a:srgbClr val="0070C0"/>
                </a:solidFill>
              </a:rPr>
              <a:t>من </a:t>
            </a:r>
            <a:r>
              <a:rPr lang="ar-SA" dirty="0" smtClean="0">
                <a:solidFill>
                  <a:srgbClr val="0070C0"/>
                </a:solidFill>
              </a:rPr>
              <a:t>الأفـراد يزيـد </a:t>
            </a:r>
            <a:r>
              <a:rPr lang="ar-SA" dirty="0" smtClean="0">
                <a:solidFill>
                  <a:srgbClr val="0070C0"/>
                </a:solidFill>
              </a:rPr>
              <a:t>عن </a:t>
            </a:r>
            <a:r>
              <a:rPr lang="ar-SA" dirty="0" smtClean="0">
                <a:solidFill>
                  <a:srgbClr val="0070C0"/>
                </a:solidFill>
              </a:rPr>
              <a:t>حاجـة </a:t>
            </a:r>
            <a:r>
              <a:rPr lang="ar-SA" dirty="0" smtClean="0">
                <a:solidFill>
                  <a:srgbClr val="0070C0"/>
                </a:solidFill>
              </a:rPr>
              <a:t>المجتمع </a:t>
            </a:r>
            <a:r>
              <a:rPr lang="ar-SA" dirty="0" smtClean="0">
                <a:solidFill>
                  <a:srgbClr val="0070C0"/>
                </a:solidFill>
              </a:rPr>
              <a:t>يعـد </a:t>
            </a:r>
            <a:endParaRPr lang="ar-SA" dirty="0" smtClean="0">
              <a:solidFill>
                <a:srgbClr val="0070C0"/>
              </a:solidFill>
            </a:endParaRP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FF0000"/>
                </a:solidFill>
              </a:rPr>
              <a:t>خلـلاً وظيفيـاً </a:t>
            </a:r>
            <a:r>
              <a:rPr lang="ar-SA" dirty="0" smtClean="0"/>
              <a:t>في أداء النسق التعليمي لدوره في المجتمع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643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وبوجه عام فإن المنظور الوظيفي يرى </a:t>
            </a:r>
            <a:r>
              <a:rPr lang="ar-SA" dirty="0" smtClean="0">
                <a:solidFill>
                  <a:srgbClr val="FF0000"/>
                </a:solidFill>
              </a:rPr>
              <a:t>أن ظهور المشكلات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الاجتماعية أمر حتمي</a:t>
            </a:r>
            <a:r>
              <a:rPr lang="ar-SA" dirty="0" smtClean="0"/>
              <a:t> في المجتمع ، وبالتالي فإن دور عالم </a:t>
            </a:r>
          </a:p>
          <a:p>
            <a:r>
              <a:rPr lang="ar-SA" dirty="0"/>
              <a:t> </a:t>
            </a:r>
            <a:r>
              <a:rPr lang="ar-SA" dirty="0" smtClean="0"/>
              <a:t> الاجتماع هو تحديد هذه المشكلات وتفسير سبب ظهورها ،</a:t>
            </a:r>
          </a:p>
          <a:p>
            <a:r>
              <a:rPr lang="ar-SA" dirty="0"/>
              <a:t> </a:t>
            </a:r>
            <a:r>
              <a:rPr lang="ar-SA" dirty="0" smtClean="0"/>
              <a:t> وتحديد النتائج المترتبة على وجودها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124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</a:rPr>
              <a:t>   تطبيق المنظور الوظيفي في تفسير بعض المشكلات الاجتماعية </a:t>
            </a:r>
          </a:p>
          <a:p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b="1" dirty="0" smtClean="0">
                <a:solidFill>
                  <a:srgbClr val="FF0000"/>
                </a:solidFill>
              </a:rPr>
              <a:t>      </a:t>
            </a:r>
            <a:r>
              <a:rPr lang="ar-SA" b="1" dirty="0" smtClean="0">
                <a:solidFill>
                  <a:schemeClr val="tx1"/>
                </a:solidFill>
              </a:rPr>
              <a:t>1-</a:t>
            </a:r>
            <a:r>
              <a:rPr lang="ar-SA" b="1" dirty="0" smtClean="0">
                <a:solidFill>
                  <a:srgbClr val="FF0000"/>
                </a:solidFill>
              </a:rPr>
              <a:t> التفسير الوظيفي لمشكلات التحضر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   يرى أصحاب هذا المنظور أن التحضر السريع في الدول المتقدمة قد أدى إلي تفكك الحياة الأسرية والاقتصادية والتربوية والسيـاسية ، أي أن </a:t>
            </a:r>
            <a:r>
              <a:rPr lang="ar-SA" dirty="0" smtClean="0">
                <a:solidFill>
                  <a:srgbClr val="7030A0"/>
                </a:solidFill>
              </a:rPr>
              <a:t>سـرعة التحضـر قـد أدت إلي  تفكـك النظـم الاجتماعية التي تشكل في مجموعها البناء الاجتماعي </a:t>
            </a:r>
            <a:r>
              <a:rPr lang="ar-SA" dirty="0" smtClean="0">
                <a:solidFill>
                  <a:schemeClr val="tx1"/>
                </a:solidFill>
              </a:rPr>
              <a:t>. </a:t>
            </a:r>
            <a:r>
              <a:rPr lang="ar-SA" b="1" dirty="0" smtClean="0">
                <a:solidFill>
                  <a:srgbClr val="0070C0"/>
                </a:solidFill>
              </a:rPr>
              <a:t> </a:t>
            </a:r>
            <a:endParaRPr lang="ar-SA" dirty="0">
              <a:solidFill>
                <a:schemeClr val="tx1"/>
              </a:solidFill>
            </a:endParaRPr>
          </a:p>
          <a:p>
            <a:r>
              <a:rPr lang="ar-SA" b="1" dirty="0" smtClean="0">
                <a:solidFill>
                  <a:schemeClr val="tx1"/>
                </a:solidFill>
              </a:rPr>
              <a:t>   </a:t>
            </a:r>
            <a:r>
              <a:rPr lang="ar-SA" b="1" dirty="0" smtClean="0">
                <a:solidFill>
                  <a:srgbClr val="0070C0"/>
                </a:solidFill>
              </a:rPr>
              <a:t> 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117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268760"/>
            <a:ext cx="8915400" cy="4525963"/>
          </a:xfrm>
        </p:spPr>
        <p:txBody>
          <a:bodyPr/>
          <a:lstStyle/>
          <a:p>
            <a:r>
              <a:rPr lang="ar-SA" dirty="0" smtClean="0"/>
              <a:t>     </a:t>
            </a:r>
            <a:r>
              <a:rPr lang="ar-SA" sz="4000" b="1" dirty="0" smtClean="0">
                <a:solidFill>
                  <a:srgbClr val="FF0000"/>
                </a:solidFill>
              </a:rPr>
              <a:t>مثال</a:t>
            </a:r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dirty="0" smtClean="0"/>
              <a:t>  عندما </a:t>
            </a:r>
            <a:r>
              <a:rPr lang="ar-SA" dirty="0" smtClean="0"/>
              <a:t>يترك الريفيون المناطق الريفية ، ويهـاجرون للإقامة في </a:t>
            </a:r>
          </a:p>
          <a:p>
            <a:r>
              <a:rPr lang="ar-SA" dirty="0"/>
              <a:t> </a:t>
            </a:r>
            <a:r>
              <a:rPr lang="ar-SA" dirty="0" smtClean="0"/>
              <a:t> المدن ، فإن </a:t>
            </a:r>
            <a:r>
              <a:rPr lang="ar-SA" dirty="0" smtClean="0"/>
              <a:t>القـرية </a:t>
            </a:r>
            <a:r>
              <a:rPr lang="ar-SA" dirty="0" smtClean="0"/>
              <a:t>تصبح غيـر منظمـة وغير قادرة على مواجهة</a:t>
            </a:r>
          </a:p>
          <a:p>
            <a:r>
              <a:rPr lang="ar-SA" dirty="0" smtClean="0"/>
              <a:t>  احتياجات السكان الذين لا يزالون يقيمون فيها . وفى نفس الوقت ،</a:t>
            </a:r>
          </a:p>
          <a:p>
            <a:r>
              <a:rPr lang="ar-SA" dirty="0" smtClean="0"/>
              <a:t>  نجـد أن المـدن لـم تكـن على </a:t>
            </a:r>
            <a:r>
              <a:rPr lang="ar-SA" dirty="0" smtClean="0"/>
              <a:t>استعــداد </a:t>
            </a:r>
            <a:r>
              <a:rPr lang="ar-SA" dirty="0" smtClean="0"/>
              <a:t>لاستقبـال المهاجريـن إليهـا </a:t>
            </a:r>
          </a:p>
          <a:p>
            <a:r>
              <a:rPr lang="ar-SA" dirty="0"/>
              <a:t> </a:t>
            </a:r>
            <a:r>
              <a:rPr lang="ar-SA" dirty="0" smtClean="0"/>
              <a:t> ومساعدتهم على التكيف ، بالإضافة إلي أن الأنماط الثقافية القديمة</a:t>
            </a:r>
          </a:p>
          <a:p>
            <a:r>
              <a:rPr lang="ar-SA" dirty="0"/>
              <a:t> </a:t>
            </a:r>
            <a:r>
              <a:rPr lang="ar-SA" dirty="0" smtClean="0"/>
              <a:t>التي كانت تعتبر وظيفية للمعيشة في الريف قد تم التخلي عنها لأنها أصبحت غير وظيفية مما أدى إلي ارتفاع معدلات الجريمة 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045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- ولعلاج مشكلات التحضر ، يرى أصحاب المنظور الوظيفي أنه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يجب التقليل من سرعة عملية التغير الاجتماعي </a:t>
            </a:r>
            <a:r>
              <a:rPr lang="ar-SA" dirty="0" smtClean="0"/>
              <a:t>،وإعطاء الفرصة لسكـان المناطـق الحضـرية ، كي تتمكـن مـن التكيف مع الظروف الجديدة ، كما يجب </a:t>
            </a:r>
            <a:r>
              <a:rPr lang="ar-SA" dirty="0" smtClean="0">
                <a:solidFill>
                  <a:srgbClr val="FF0000"/>
                </a:solidFill>
              </a:rPr>
              <a:t>التقليـل مـن سـرعة عملية التحضـر في الـدول النامية</a:t>
            </a:r>
            <a:r>
              <a:rPr lang="ar-SA" dirty="0" smtClean="0"/>
              <a:t> قبل انهيار المدن نتيجة  كثرة الأعباء التي تتحملها ، ويمكن تحقيق ذلك إما عن طريق </a:t>
            </a:r>
            <a:r>
              <a:rPr lang="ar-SA" dirty="0" smtClean="0">
                <a:solidFill>
                  <a:srgbClr val="0070C0"/>
                </a:solidFill>
              </a:rPr>
              <a:t>وضع بعض القيـود على عملية الهجـرة إلي المدن</a:t>
            </a:r>
            <a:r>
              <a:rPr lang="ar-SA" dirty="0" smtClean="0"/>
              <a:t> ، أو عن طريـق </a:t>
            </a:r>
            <a:r>
              <a:rPr lang="ar-SA" dirty="0" smtClean="0">
                <a:solidFill>
                  <a:srgbClr val="00B050"/>
                </a:solidFill>
              </a:rPr>
              <a:t>إعداد برامج ضخمة للتنمية تـؤدى إلي </a:t>
            </a:r>
          </a:p>
          <a:p>
            <a:r>
              <a:rPr lang="ar-SA" dirty="0" smtClean="0">
                <a:solidFill>
                  <a:srgbClr val="00B050"/>
                </a:solidFill>
              </a:rPr>
              <a:t>توفر الفرص الاقتصادية الجديدة في المناطق الريفية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524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2- </a:t>
            </a:r>
            <a:r>
              <a:rPr lang="ar-SA" b="1" dirty="0" smtClean="0">
                <a:solidFill>
                  <a:srgbClr val="FF0000"/>
                </a:solidFill>
              </a:rPr>
              <a:t>التفسير الوظيفي للمشكلات البيئية </a:t>
            </a:r>
          </a:p>
          <a:p>
            <a:r>
              <a:rPr lang="ar-SA" dirty="0" smtClean="0"/>
              <a:t>      يري أنصار المنظور الوظيفي أن </a:t>
            </a:r>
            <a:r>
              <a:rPr lang="ar-SA" dirty="0" smtClean="0">
                <a:solidFill>
                  <a:srgbClr val="0070C0"/>
                </a:solidFill>
              </a:rPr>
              <a:t>عمليات التصنيع ، والتوزيع</a:t>
            </a:r>
          </a:p>
          <a:p>
            <a:pPr algn="ctr"/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والاستهـلاك التي تؤدى إلي ارتفاع مستوى المعيشة </a:t>
            </a:r>
            <a:r>
              <a:rPr lang="ar-SA" dirty="0" smtClean="0"/>
              <a:t>، تؤدى في                              نفـس الـوقـت إلـي  </a:t>
            </a:r>
            <a:r>
              <a:rPr lang="ar-SA" dirty="0" smtClean="0">
                <a:solidFill>
                  <a:srgbClr val="FF0000"/>
                </a:solidFill>
              </a:rPr>
              <a:t>ظهـور بعـض المشكـلات </a:t>
            </a:r>
            <a:r>
              <a:rPr lang="ar-SA" dirty="0" smtClean="0"/>
              <a:t>مثــل مشكـلة 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00B050"/>
                </a:solidFill>
              </a:rPr>
              <a:t> التلـوث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7030A0"/>
                </a:solidFill>
              </a:rPr>
              <a:t>واستنزاف الموارد </a:t>
            </a:r>
            <a:r>
              <a:rPr lang="ar-SA" dirty="0" smtClean="0"/>
              <a:t>. ومن ثم فإن </a:t>
            </a:r>
            <a:r>
              <a:rPr lang="ar-SA" dirty="0" smtClean="0">
                <a:solidFill>
                  <a:srgbClr val="FF0000"/>
                </a:solidFill>
              </a:rPr>
              <a:t>التغيـرات الاقتصاديـة</a:t>
            </a:r>
            <a:endParaRPr lang="ar-SA" dirty="0" smtClean="0">
              <a:solidFill>
                <a:srgbClr val="FF0000"/>
              </a:solidFill>
            </a:endParaRPr>
          </a:p>
          <a:p>
            <a:r>
              <a:rPr lang="ar-SA" dirty="0"/>
              <a:t> </a:t>
            </a:r>
            <a:r>
              <a:rPr lang="ar-SA" dirty="0" smtClean="0"/>
              <a:t> التي تساعـد على ظهـور المجتمـع الصناعـي الحـديث تـؤدى فـي</a:t>
            </a:r>
          </a:p>
          <a:p>
            <a:r>
              <a:rPr lang="ar-SA" dirty="0"/>
              <a:t> </a:t>
            </a:r>
            <a:r>
              <a:rPr lang="ar-SA" dirty="0" smtClean="0"/>
              <a:t> نفس الوقت إلي </a:t>
            </a:r>
            <a:r>
              <a:rPr lang="ar-SA" dirty="0" smtClean="0">
                <a:solidFill>
                  <a:srgbClr val="00B050"/>
                </a:solidFill>
              </a:rPr>
              <a:t>عدم التـوازن البيئي </a:t>
            </a:r>
            <a:r>
              <a:rPr lang="ar-SA" dirty="0" smtClean="0"/>
              <a:t>، وبالتالي ظهـور المشكـلات</a:t>
            </a:r>
          </a:p>
          <a:p>
            <a:r>
              <a:rPr lang="ar-SA" dirty="0"/>
              <a:t> </a:t>
            </a:r>
            <a:r>
              <a:rPr lang="ar-SA" dirty="0" smtClean="0"/>
              <a:t> البيئية المختلفة التي نعانى منها في العصر الحديث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743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</a:t>
            </a:r>
            <a:r>
              <a:rPr lang="ar-SA" dirty="0" smtClean="0">
                <a:solidFill>
                  <a:srgbClr val="0070C0"/>
                </a:solidFill>
              </a:rPr>
              <a:t>ويمكن علاج مشكلات البيئة من وجهة نظر كثير من الوظيفيين ، عن طريق </a:t>
            </a:r>
            <a:r>
              <a:rPr lang="ar-SA" dirty="0" smtClean="0"/>
              <a:t> : </a:t>
            </a:r>
          </a:p>
          <a:p>
            <a:r>
              <a:rPr lang="ar-SA" dirty="0" smtClean="0"/>
              <a:t>   أ- استخدام الأجهزة التي يمكنها التحكم في مشكلة التلوث وعلاجها</a:t>
            </a:r>
          </a:p>
          <a:p>
            <a:r>
              <a:rPr lang="ar-SA" dirty="0"/>
              <a:t> </a:t>
            </a:r>
            <a:r>
              <a:rPr lang="ar-SA" dirty="0" smtClean="0"/>
              <a:t> ب - المحافظة على الطاقة والموارد الخام </a:t>
            </a:r>
          </a:p>
          <a:p>
            <a:r>
              <a:rPr lang="ar-SA" dirty="0"/>
              <a:t> </a:t>
            </a:r>
            <a:r>
              <a:rPr lang="ar-SA" dirty="0" smtClean="0"/>
              <a:t> ج - استخدام التكنولوجيا الجديدة النظيفة التي لا تلوث البيئة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386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r>
              <a:rPr lang="ar-SA" dirty="0" smtClean="0">
                <a:solidFill>
                  <a:schemeClr val="tx1"/>
                </a:solidFill>
              </a:rPr>
              <a:t>3 - </a:t>
            </a:r>
            <a:r>
              <a:rPr lang="ar-SA" b="1" dirty="0" smtClean="0">
                <a:solidFill>
                  <a:srgbClr val="FF0000"/>
                </a:solidFill>
              </a:rPr>
              <a:t>التفسير الوظيفي للجريمة </a:t>
            </a:r>
          </a:p>
          <a:p>
            <a:r>
              <a:rPr lang="ar-SA" dirty="0" smtClean="0"/>
              <a:t>       تعد الجريمة أحد أنماط السلوك التي يشجبها أو ينتقدها بقوة </a:t>
            </a:r>
          </a:p>
          <a:p>
            <a:r>
              <a:rPr lang="ar-SA" dirty="0"/>
              <a:t> </a:t>
            </a:r>
            <a:r>
              <a:rPr lang="ar-SA" dirty="0" smtClean="0"/>
              <a:t> أعضـاء المجتمـع على اعتبـار أنهـا تعـد مـن بيـن الأضـرار أو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المعوقات الوظيفية </a:t>
            </a:r>
            <a:r>
              <a:rPr lang="ar-SA" dirty="0" smtClean="0"/>
              <a:t>.   إلا أن بعـض الـوظيفييـن ينظـرون إلـي </a:t>
            </a:r>
          </a:p>
          <a:p>
            <a:r>
              <a:rPr lang="ar-SA" dirty="0"/>
              <a:t> </a:t>
            </a:r>
            <a:r>
              <a:rPr lang="ar-SA" dirty="0" smtClean="0"/>
              <a:t> الجريمة على اعتبار أنها </a:t>
            </a:r>
            <a:r>
              <a:rPr lang="ar-SA" dirty="0" smtClean="0">
                <a:solidFill>
                  <a:srgbClr val="0070C0"/>
                </a:solidFill>
              </a:rPr>
              <a:t>شيء عادى</a:t>
            </a:r>
            <a:r>
              <a:rPr lang="ar-SA" dirty="0" smtClean="0"/>
              <a:t> </a:t>
            </a:r>
            <a:r>
              <a:rPr lang="ar-SA" i="1" dirty="0" smtClean="0">
                <a:solidFill>
                  <a:srgbClr val="7030A0"/>
                </a:solidFill>
              </a:rPr>
              <a:t>نظراً لأنها توجد في جميع</a:t>
            </a:r>
          </a:p>
          <a:p>
            <a:r>
              <a:rPr lang="ar-SA" i="1" dirty="0" smtClean="0">
                <a:solidFill>
                  <a:srgbClr val="7030A0"/>
                </a:solidFill>
              </a:rPr>
              <a:t>  المجتمعات </a:t>
            </a:r>
            <a:r>
              <a:rPr lang="ar-SA" dirty="0" smtClean="0"/>
              <a:t>.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805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ونجد أن بعض الوظيفيين قد ذهبوا إلي أن الجريمة لها </a:t>
            </a:r>
            <a:r>
              <a:rPr lang="ar-SA" dirty="0" smtClean="0">
                <a:solidFill>
                  <a:srgbClr val="FF0000"/>
                </a:solidFill>
              </a:rPr>
              <a:t>نتائج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إيجابية بالنسبة للمجتمع </a:t>
            </a:r>
            <a:r>
              <a:rPr lang="ar-SA" dirty="0" smtClean="0"/>
              <a:t>، نظـراً لأن العقوبة التي توجـه إلي </a:t>
            </a:r>
          </a:p>
          <a:p>
            <a:r>
              <a:rPr lang="ar-SA" dirty="0"/>
              <a:t> </a:t>
            </a:r>
            <a:r>
              <a:rPr lang="ar-SA" dirty="0" smtClean="0"/>
              <a:t>   هؤلاء الذين ينحرفون عن المعايير الاجتماعية </a:t>
            </a:r>
            <a:r>
              <a:rPr lang="ar-SA" i="1" dirty="0" smtClean="0">
                <a:solidFill>
                  <a:srgbClr val="0070C0"/>
                </a:solidFill>
              </a:rPr>
              <a:t>توضح حدود</a:t>
            </a:r>
          </a:p>
          <a:p>
            <a:r>
              <a:rPr lang="ar-SA" i="1" dirty="0">
                <a:solidFill>
                  <a:srgbClr val="0070C0"/>
                </a:solidFill>
              </a:rPr>
              <a:t> </a:t>
            </a:r>
            <a:r>
              <a:rPr lang="ar-SA" i="1" dirty="0" smtClean="0">
                <a:solidFill>
                  <a:srgbClr val="0070C0"/>
                </a:solidFill>
              </a:rPr>
              <a:t>   السلـوك المقبـول وتوجـه أعضاء المجتمع نحو الطريقة التي </a:t>
            </a:r>
          </a:p>
          <a:p>
            <a:r>
              <a:rPr lang="ar-SA" i="1" dirty="0">
                <a:solidFill>
                  <a:srgbClr val="0070C0"/>
                </a:solidFill>
              </a:rPr>
              <a:t> </a:t>
            </a:r>
            <a:r>
              <a:rPr lang="ar-SA" i="1" dirty="0" smtClean="0">
                <a:solidFill>
                  <a:srgbClr val="0070C0"/>
                </a:solidFill>
              </a:rPr>
              <a:t>   يجب عليهم التصرف بها</a:t>
            </a:r>
            <a:r>
              <a:rPr lang="ar-SA" dirty="0" smtClean="0"/>
              <a:t> 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609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40004"/>
            <a:ext cx="8915400" cy="1143000"/>
          </a:xfrm>
        </p:spPr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83004"/>
            <a:ext cx="8915400" cy="4525963"/>
          </a:xfrm>
        </p:spPr>
        <p:txBody>
          <a:bodyPr/>
          <a:lstStyle/>
          <a:p>
            <a:r>
              <a:rPr lang="ar-SA" dirty="0" smtClean="0"/>
              <a:t>  - وقد يرى بعض الوظيفيين أن </a:t>
            </a:r>
            <a:r>
              <a:rPr lang="ar-SA" i="1" smtClean="0">
                <a:solidFill>
                  <a:srgbClr val="FF0000"/>
                </a:solidFill>
              </a:rPr>
              <a:t>الجريمة </a:t>
            </a:r>
            <a:r>
              <a:rPr lang="ar-SA" i="1" smtClean="0">
                <a:solidFill>
                  <a:srgbClr val="FF0000"/>
                </a:solidFill>
              </a:rPr>
              <a:t>تؤكـد </a:t>
            </a:r>
            <a:r>
              <a:rPr lang="ar-SA" i="1" dirty="0" smtClean="0">
                <a:solidFill>
                  <a:srgbClr val="FF0000"/>
                </a:solidFill>
              </a:rPr>
              <a:t>صناعـة الجريمـة</a:t>
            </a:r>
            <a:endParaRPr lang="ar-SA" i="1" dirty="0" smtClean="0">
              <a:solidFill>
                <a:srgbClr val="FF0000"/>
              </a:solidFill>
            </a:endParaRPr>
          </a:p>
          <a:p>
            <a:r>
              <a:rPr lang="ar-SA" i="1" dirty="0">
                <a:solidFill>
                  <a:srgbClr val="FF0000"/>
                </a:solidFill>
              </a:rPr>
              <a:t> </a:t>
            </a:r>
            <a:r>
              <a:rPr lang="ar-SA" i="1" dirty="0" smtClean="0">
                <a:solidFill>
                  <a:srgbClr val="FF0000"/>
                </a:solidFill>
              </a:rPr>
              <a:t>    </a:t>
            </a:r>
            <a:r>
              <a:rPr lang="ar-SA" dirty="0" smtClean="0">
                <a:solidFill>
                  <a:schemeClr val="tx1"/>
                </a:solidFill>
              </a:rPr>
              <a:t>التي تتمثل في وجود </a:t>
            </a:r>
            <a:r>
              <a:rPr lang="ar-SA" dirty="0" smtClean="0">
                <a:solidFill>
                  <a:schemeClr val="tx1"/>
                </a:solidFill>
              </a:rPr>
              <a:t>عـدد </a:t>
            </a:r>
            <a:r>
              <a:rPr lang="ar-SA" dirty="0" smtClean="0">
                <a:solidFill>
                  <a:schemeClr val="tx1"/>
                </a:solidFill>
              </a:rPr>
              <a:t>ضخم من الهيئات والعاملين الذين</a:t>
            </a:r>
          </a:p>
          <a:p>
            <a:r>
              <a:rPr lang="ar-SA" i="1" dirty="0">
                <a:solidFill>
                  <a:schemeClr val="tx1"/>
                </a:solidFill>
              </a:rPr>
              <a:t> </a:t>
            </a:r>
            <a:r>
              <a:rPr lang="ar-SA" i="1" dirty="0" smtClean="0">
                <a:solidFill>
                  <a:schemeClr val="tx1"/>
                </a:solidFill>
              </a:rPr>
              <a:t>    </a:t>
            </a:r>
            <a:r>
              <a:rPr lang="ar-SA" dirty="0" smtClean="0">
                <a:solidFill>
                  <a:schemeClr val="tx1"/>
                </a:solidFill>
              </a:rPr>
              <a:t>تعتمد أعمالهم على </a:t>
            </a:r>
            <a:r>
              <a:rPr lang="ar-SA" dirty="0" smtClean="0">
                <a:solidFill>
                  <a:schemeClr val="tx1"/>
                </a:solidFill>
              </a:rPr>
              <a:t>وجـود الجريمـة </a:t>
            </a:r>
            <a:r>
              <a:rPr lang="ar-SA" dirty="0" smtClean="0">
                <a:solidFill>
                  <a:schemeClr val="tx1"/>
                </a:solidFill>
              </a:rPr>
              <a:t>في المجتمع ، </a:t>
            </a:r>
            <a:r>
              <a:rPr lang="ar-SA" dirty="0" smtClean="0">
                <a:solidFill>
                  <a:srgbClr val="FF0000"/>
                </a:solidFill>
              </a:rPr>
              <a:t>وفى </a:t>
            </a:r>
            <a:r>
              <a:rPr lang="ar-SA" dirty="0" smtClean="0">
                <a:solidFill>
                  <a:srgbClr val="FF0000"/>
                </a:solidFill>
              </a:rPr>
              <a:t>حـالة</a:t>
            </a:r>
            <a:endParaRPr lang="ar-SA" dirty="0" smtClean="0">
              <a:solidFill>
                <a:srgbClr val="FF0000"/>
              </a:solidFill>
            </a:endParaRPr>
          </a:p>
          <a:p>
            <a:r>
              <a:rPr lang="ar-SA" i="1" dirty="0">
                <a:solidFill>
                  <a:srgbClr val="FF0000"/>
                </a:solidFill>
              </a:rPr>
              <a:t> </a:t>
            </a:r>
            <a:r>
              <a:rPr lang="ar-SA" i="1" dirty="0" smtClean="0">
                <a:solidFill>
                  <a:srgbClr val="FF0000"/>
                </a:solidFill>
              </a:rPr>
              <a:t>    </a:t>
            </a:r>
            <a:r>
              <a:rPr lang="ar-SA" dirty="0" smtClean="0">
                <a:solidFill>
                  <a:srgbClr val="FF0000"/>
                </a:solidFill>
              </a:rPr>
              <a:t>عدم وجود الجريمة</a:t>
            </a:r>
            <a:r>
              <a:rPr lang="ar-SA" dirty="0" smtClean="0">
                <a:solidFill>
                  <a:schemeClr val="tx1"/>
                </a:solidFill>
              </a:rPr>
              <a:t> ، فإنه سيقل عدد أفراد الشرطة ، وتختفى</a:t>
            </a:r>
          </a:p>
          <a:p>
            <a:r>
              <a:rPr lang="ar-SA" i="1" dirty="0">
                <a:solidFill>
                  <a:schemeClr val="tx1"/>
                </a:solidFill>
              </a:rPr>
              <a:t> </a:t>
            </a:r>
            <a:r>
              <a:rPr lang="ar-SA" i="1" dirty="0" smtClean="0">
                <a:solidFill>
                  <a:schemeClr val="tx1"/>
                </a:solidFill>
              </a:rPr>
              <a:t>    </a:t>
            </a:r>
            <a:r>
              <a:rPr lang="ar-SA" dirty="0" smtClean="0">
                <a:solidFill>
                  <a:schemeClr val="tx1"/>
                </a:solidFill>
              </a:rPr>
              <a:t>المحاكم والسجون ، </a:t>
            </a:r>
            <a:r>
              <a:rPr lang="ar-SA" dirty="0" smtClean="0">
                <a:solidFill>
                  <a:schemeClr val="tx1"/>
                </a:solidFill>
              </a:rPr>
              <a:t>الأمـر </a:t>
            </a:r>
            <a:r>
              <a:rPr lang="ar-SA" dirty="0" smtClean="0">
                <a:solidFill>
                  <a:schemeClr val="tx1"/>
                </a:solidFill>
              </a:rPr>
              <a:t>الذى </a:t>
            </a:r>
            <a:r>
              <a:rPr lang="ar-SA" dirty="0" smtClean="0">
                <a:solidFill>
                  <a:schemeClr val="tx1"/>
                </a:solidFill>
              </a:rPr>
              <a:t>يشيـر </a:t>
            </a:r>
            <a:r>
              <a:rPr lang="ar-SA" dirty="0" smtClean="0">
                <a:solidFill>
                  <a:schemeClr val="tx1"/>
                </a:solidFill>
              </a:rPr>
              <a:t>إلى أن </a:t>
            </a:r>
            <a:r>
              <a:rPr lang="ar-SA" dirty="0" smtClean="0">
                <a:solidFill>
                  <a:schemeClr val="tx1"/>
                </a:solidFill>
              </a:rPr>
              <a:t>الجريمـة </a:t>
            </a:r>
            <a:r>
              <a:rPr lang="ar-SA" dirty="0" smtClean="0">
                <a:solidFill>
                  <a:schemeClr val="tx1"/>
                </a:solidFill>
              </a:rPr>
              <a:t>توفر </a:t>
            </a:r>
          </a:p>
          <a:p>
            <a:r>
              <a:rPr lang="ar-SA" i="1" dirty="0" smtClean="0">
                <a:solidFill>
                  <a:schemeClr val="tx1"/>
                </a:solidFill>
              </a:rPr>
              <a:t>     </a:t>
            </a:r>
            <a:r>
              <a:rPr lang="ar-SA" dirty="0" smtClean="0">
                <a:solidFill>
                  <a:schemeClr val="tx1"/>
                </a:solidFill>
              </a:rPr>
              <a:t>فرص العمل لبعض أعضاء المجتمع ، وهو ما </a:t>
            </a:r>
            <a:r>
              <a:rPr lang="ar-SA" dirty="0" smtClean="0">
                <a:solidFill>
                  <a:schemeClr val="tx1"/>
                </a:solidFill>
              </a:rPr>
              <a:t>قـد </a:t>
            </a:r>
            <a:r>
              <a:rPr lang="ar-SA" dirty="0" smtClean="0">
                <a:solidFill>
                  <a:schemeClr val="tx1"/>
                </a:solidFill>
              </a:rPr>
              <a:t>ينظر إليه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 باعتباره </a:t>
            </a:r>
            <a:r>
              <a:rPr lang="ar-SA" dirty="0" smtClean="0">
                <a:solidFill>
                  <a:srgbClr val="FF0000"/>
                </a:solidFill>
              </a:rPr>
              <a:t>وظيفة للجريمة في المجتمع </a:t>
            </a:r>
            <a:r>
              <a:rPr lang="ar-SA" dirty="0" smtClean="0">
                <a:solidFill>
                  <a:schemeClr val="tx1"/>
                </a:solidFill>
              </a:rPr>
              <a:t>رغم أن الجريمة تعتبر 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ضارة للمجتمع </a:t>
            </a:r>
            <a:r>
              <a:rPr lang="ar-SA" i="1" dirty="0" smtClean="0">
                <a:solidFill>
                  <a:schemeClr val="tx1"/>
                </a:solidFill>
              </a:rPr>
              <a:t>.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43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(3)</Template>
  <TotalTime>276</TotalTime>
  <Words>1079</Words>
  <Application>Microsoft Office PowerPoint</Application>
  <PresentationFormat>A4 Paper (210x297 mm)</PresentationFormat>
  <Paragraphs>155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الثامنة</vt:lpstr>
      <vt:lpstr>العناصر الأساسية </vt:lpstr>
      <vt:lpstr>    </vt:lpstr>
      <vt:lpstr>    </vt:lpstr>
      <vt:lpstr>    </vt:lpstr>
      <vt:lpstr>   </vt:lpstr>
      <vt:lpstr>    </vt:lpstr>
      <vt:lpstr>    </vt:lpstr>
      <vt:lpstr>    </vt:lpstr>
      <vt:lpstr>    </vt:lpstr>
      <vt:lpstr>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28</cp:revision>
  <dcterms:created xsi:type="dcterms:W3CDTF">2014-03-13T17:16:24Z</dcterms:created>
  <dcterms:modified xsi:type="dcterms:W3CDTF">2014-03-16T20:51:21Z</dcterms:modified>
</cp:coreProperties>
</file>