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08" r:id="rId14"/>
    <p:sldId id="321" r:id="rId15"/>
    <p:sldId id="322" r:id="rId16"/>
    <p:sldId id="323" r:id="rId17"/>
    <p:sldId id="324" r:id="rId18"/>
    <p:sldId id="325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ECA02F"/>
    <a:srgbClr val="F04316"/>
    <a:srgbClr val="313B4A"/>
    <a:srgbClr val="43A79C"/>
    <a:srgbClr val="EDBD1F"/>
    <a:srgbClr val="81AA52"/>
    <a:srgbClr val="0E478A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النظرية الاجتماعية والمشكلات الاجتماعية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منظور الصراع</a:t>
            </a:r>
            <a:endParaRPr lang="en-US" sz="40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/>
              <a:t>ثانياً : </a:t>
            </a:r>
            <a:r>
              <a:rPr lang="ar-SA" b="1" dirty="0" smtClean="0">
                <a:solidFill>
                  <a:srgbClr val="FF0000"/>
                </a:solidFill>
              </a:rPr>
              <a:t>منظـور الصـراع 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تـرجع الجـذور الفكـرية لمنظـور الصـراع إلي آراء وأعمال</a:t>
            </a:r>
          </a:p>
          <a:p>
            <a:r>
              <a:rPr lang="ar-SA" dirty="0"/>
              <a:t> </a:t>
            </a:r>
            <a:r>
              <a:rPr lang="ar-SA" dirty="0" smtClean="0"/>
              <a:t> « </a:t>
            </a:r>
            <a:r>
              <a:rPr lang="ar-SA" dirty="0" smtClean="0">
                <a:solidFill>
                  <a:srgbClr val="00B0F0"/>
                </a:solidFill>
              </a:rPr>
              <a:t>كـارل مـاركس</a:t>
            </a:r>
            <a:r>
              <a:rPr lang="ar-SA" dirty="0" smtClean="0"/>
              <a:t>» في </a:t>
            </a:r>
            <a:r>
              <a:rPr lang="ar-SA" dirty="0" smtClean="0">
                <a:solidFill>
                  <a:srgbClr val="00B050"/>
                </a:solidFill>
              </a:rPr>
              <a:t>منتصـف القرن التـاسع عشـر </a:t>
            </a:r>
            <a:r>
              <a:rPr lang="ar-SA" dirty="0" smtClean="0"/>
              <a:t>التي أكدت </a:t>
            </a:r>
          </a:p>
          <a:p>
            <a:r>
              <a:rPr lang="ar-SA" dirty="0"/>
              <a:t> </a:t>
            </a:r>
            <a:r>
              <a:rPr lang="ar-SA" dirty="0" smtClean="0"/>
              <a:t> على الصراع الملازم للمصلحة بين </a:t>
            </a:r>
            <a:r>
              <a:rPr lang="ar-SA" dirty="0" smtClean="0">
                <a:solidFill>
                  <a:srgbClr val="7030A0"/>
                </a:solidFill>
              </a:rPr>
              <a:t>العمال</a:t>
            </a:r>
            <a:r>
              <a:rPr lang="ar-SA" dirty="0" smtClean="0"/>
              <a:t> و</a:t>
            </a:r>
            <a:r>
              <a:rPr lang="ar-SA" dirty="0" smtClean="0">
                <a:solidFill>
                  <a:srgbClr val="FF0000"/>
                </a:solidFill>
              </a:rPr>
              <a:t>أصحاب رأس المال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4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وينظـر منظـور الصـراع إلي المجتمع علي اعتبـار أنه </a:t>
            </a:r>
            <a:r>
              <a:rPr lang="ar-SA" dirty="0" smtClean="0">
                <a:solidFill>
                  <a:srgbClr val="FF0000"/>
                </a:solidFill>
              </a:rPr>
              <a:t>حـالة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مستمرة من الصراع</a:t>
            </a:r>
            <a:r>
              <a:rPr lang="ar-SA" dirty="0" smtClean="0"/>
              <a:t> بين الجماعات والطبقات ، ويتجه نحو </a:t>
            </a:r>
            <a:r>
              <a:rPr lang="ar-SA" dirty="0" smtClean="0">
                <a:solidFill>
                  <a:srgbClr val="00B0F0"/>
                </a:solidFill>
              </a:rPr>
              <a:t>التوتر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والتغير الاجتماعي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   ويري أصحاب نموذج الصراع أن </a:t>
            </a:r>
            <a:r>
              <a:rPr lang="ar-SA" dirty="0" smtClean="0">
                <a:solidFill>
                  <a:srgbClr val="FF0000"/>
                </a:solidFill>
              </a:rPr>
              <a:t>عمليـة الصـراع في الحياة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الاجتماعية</a:t>
            </a:r>
            <a:r>
              <a:rPr lang="ar-SA" dirty="0" smtClean="0"/>
              <a:t> تعد نتيجة </a:t>
            </a:r>
            <a:r>
              <a:rPr lang="ar-SA" dirty="0" smtClean="0">
                <a:solidFill>
                  <a:srgbClr val="00B050"/>
                </a:solidFill>
              </a:rPr>
              <a:t>لاختلاف الأهداف </a:t>
            </a:r>
            <a:r>
              <a:rPr lang="ar-SA" dirty="0" smtClean="0"/>
              <a:t>. كما يمكن تحقيق النظام</a:t>
            </a:r>
          </a:p>
          <a:p>
            <a:r>
              <a:rPr lang="ar-SA" dirty="0"/>
              <a:t> </a:t>
            </a:r>
            <a:r>
              <a:rPr lang="ar-SA" dirty="0" smtClean="0"/>
              <a:t>الاجتماعي العام من خلال </a:t>
            </a:r>
            <a:r>
              <a:rPr lang="ar-SA" dirty="0" smtClean="0">
                <a:solidFill>
                  <a:srgbClr val="7030A0"/>
                </a:solidFill>
              </a:rPr>
              <a:t>استخدام القهر </a:t>
            </a:r>
            <a:r>
              <a:rPr lang="ar-SA" dirty="0" smtClean="0">
                <a:solidFill>
                  <a:schemeClr val="tx1"/>
                </a:solidFill>
              </a:rPr>
              <a:t>أو</a:t>
            </a:r>
            <a:r>
              <a:rPr lang="ar-SA" dirty="0" smtClean="0">
                <a:solidFill>
                  <a:srgbClr val="7030A0"/>
                </a:solidFill>
              </a:rPr>
              <a:t> القوة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0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ولا يتصور منظـور الصـراع </a:t>
            </a:r>
            <a:r>
              <a:rPr lang="ar-SA" dirty="0" err="1" smtClean="0">
                <a:solidFill>
                  <a:srgbClr val="0070C0"/>
                </a:solidFill>
              </a:rPr>
              <a:t>الانسـاق</a:t>
            </a:r>
            <a:r>
              <a:rPr lang="ar-SA" dirty="0" smtClean="0">
                <a:solidFill>
                  <a:srgbClr val="0070C0"/>
                </a:solidFill>
              </a:rPr>
              <a:t> الاجتماعية </a:t>
            </a:r>
            <a:r>
              <a:rPr lang="ar-SA" dirty="0" smtClean="0"/>
              <a:t>على أنها</a:t>
            </a:r>
          </a:p>
          <a:p>
            <a:r>
              <a:rPr lang="ar-SA" dirty="0"/>
              <a:t> </a:t>
            </a:r>
            <a:r>
              <a:rPr lang="ar-SA" dirty="0" smtClean="0"/>
              <a:t>منتظمة حول مجموعة من </a:t>
            </a:r>
            <a:r>
              <a:rPr lang="ar-SA" dirty="0" smtClean="0">
                <a:solidFill>
                  <a:srgbClr val="FF0000"/>
                </a:solidFill>
              </a:rPr>
              <a:t>القيم المتسقة </a:t>
            </a:r>
            <a:r>
              <a:rPr lang="ar-SA" dirty="0" smtClean="0"/>
              <a:t>، بل يتصـورها على أنها</a:t>
            </a:r>
          </a:p>
          <a:p>
            <a:r>
              <a:rPr lang="ar-SA" dirty="0"/>
              <a:t> </a:t>
            </a:r>
            <a:r>
              <a:rPr lang="ar-SA" dirty="0" smtClean="0"/>
              <a:t>أنساق </a:t>
            </a:r>
            <a:r>
              <a:rPr lang="ar-SA" dirty="0" smtClean="0">
                <a:solidFill>
                  <a:srgbClr val="00B050"/>
                </a:solidFill>
              </a:rPr>
              <a:t>تتضمن مواقف صراعية </a:t>
            </a:r>
            <a:r>
              <a:rPr lang="ar-SA" dirty="0" smtClean="0"/>
              <a:t>، ويتسم الموقف </a:t>
            </a:r>
            <a:r>
              <a:rPr lang="ar-SA" dirty="0" err="1" smtClean="0"/>
              <a:t>الصراعي</a:t>
            </a:r>
            <a:r>
              <a:rPr lang="ar-SA" dirty="0" smtClean="0"/>
              <a:t> - في</a:t>
            </a:r>
          </a:p>
          <a:p>
            <a:r>
              <a:rPr lang="ar-SA" dirty="0"/>
              <a:t> </a:t>
            </a:r>
            <a:r>
              <a:rPr lang="ar-SA" dirty="0" smtClean="0"/>
              <a:t>أغلب الأحوال - </a:t>
            </a:r>
            <a:r>
              <a:rPr lang="ar-SA" dirty="0" smtClean="0">
                <a:solidFill>
                  <a:srgbClr val="7030A0"/>
                </a:solidFill>
              </a:rPr>
              <a:t>بعدم التوازن في القوى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53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ونجد أن المؤيدين لمنظور الصراع يميلون إلي التركيز على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الصـراع الاجتماعي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ورؤية التغيـر الاجتماعي علي اعتبار أنه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يـؤدي إلي </a:t>
            </a:r>
            <a:r>
              <a:rPr lang="ar-SA" dirty="0" smtClean="0">
                <a:solidFill>
                  <a:srgbClr val="FF0000"/>
                </a:solidFill>
              </a:rPr>
              <a:t>تحقيـق الفوائد للمجتمع .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    ويري أصحاب منظور الصراع أن الجماعات المختلفة داخل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المجتمع لها </a:t>
            </a:r>
            <a:r>
              <a:rPr lang="ar-SA" dirty="0" smtClean="0">
                <a:solidFill>
                  <a:srgbClr val="FF0000"/>
                </a:solidFill>
              </a:rPr>
              <a:t>مصالح وقيم متصارعة </a:t>
            </a:r>
            <a:r>
              <a:rPr lang="ar-SA" dirty="0" smtClean="0">
                <a:solidFill>
                  <a:schemeClr val="tx1"/>
                </a:solidFill>
              </a:rPr>
              <a:t>. ويؤدي </a:t>
            </a:r>
            <a:r>
              <a:rPr lang="ar-SA" dirty="0" smtClean="0">
                <a:solidFill>
                  <a:srgbClr val="D9791B"/>
                </a:solidFill>
              </a:rPr>
              <a:t>التنـافس</a:t>
            </a:r>
            <a:r>
              <a:rPr lang="ar-SA" dirty="0" smtClean="0">
                <a:solidFill>
                  <a:schemeClr val="tx1"/>
                </a:solidFill>
              </a:rPr>
              <a:t> بيـن هـذه الجماعات إلي </a:t>
            </a:r>
            <a:r>
              <a:rPr lang="ar-SA" dirty="0" smtClean="0">
                <a:solidFill>
                  <a:srgbClr val="7030A0"/>
                </a:solidFill>
              </a:rPr>
              <a:t>استمرار عملية التغير الاجتماعي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4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وقد اهتم « </a:t>
            </a:r>
            <a:r>
              <a:rPr lang="ar-SA" dirty="0" smtClean="0">
                <a:solidFill>
                  <a:srgbClr val="00B0F0"/>
                </a:solidFill>
              </a:rPr>
              <a:t>ماركس</a:t>
            </a:r>
            <a:r>
              <a:rPr lang="ar-SA" dirty="0" smtClean="0"/>
              <a:t>» بالتعرف على </a:t>
            </a:r>
            <a:r>
              <a:rPr lang="ar-SA" i="1" dirty="0" smtClean="0">
                <a:solidFill>
                  <a:srgbClr val="FF0000"/>
                </a:solidFill>
              </a:rPr>
              <a:t>الصراع بين الجماعات </a:t>
            </a: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 التي ترتبط بعلاقات مختلفة مع وسائل الإنتاج </a:t>
            </a:r>
            <a:r>
              <a:rPr lang="ar-SA" dirty="0" smtClean="0"/>
              <a:t>، أي مع الموارد ،</a:t>
            </a:r>
          </a:p>
          <a:p>
            <a:r>
              <a:rPr lang="ar-SA" dirty="0"/>
              <a:t> </a:t>
            </a:r>
            <a:r>
              <a:rPr lang="ar-SA" dirty="0" smtClean="0"/>
              <a:t> والتقنيـة ، والمصـانع ، وقـوة العمـل المستخدمـة في إنتـاج السلع</a:t>
            </a:r>
          </a:p>
          <a:p>
            <a:r>
              <a:rPr lang="ar-SA" dirty="0"/>
              <a:t> </a:t>
            </a:r>
            <a:r>
              <a:rPr lang="ar-SA" dirty="0" smtClean="0"/>
              <a:t> والخدمات .</a:t>
            </a:r>
          </a:p>
          <a:p>
            <a:r>
              <a:rPr lang="ar-SA" dirty="0"/>
              <a:t> </a:t>
            </a:r>
            <a:r>
              <a:rPr lang="ar-SA" dirty="0" smtClean="0"/>
              <a:t>         وقد لاحظ «</a:t>
            </a:r>
            <a:r>
              <a:rPr lang="ar-SA" dirty="0" smtClean="0">
                <a:solidFill>
                  <a:srgbClr val="00B0F0"/>
                </a:solidFill>
              </a:rPr>
              <a:t>ماركس</a:t>
            </a:r>
            <a:r>
              <a:rPr lang="ar-SA" dirty="0" smtClean="0"/>
              <a:t>» أن </a:t>
            </a:r>
            <a:r>
              <a:rPr lang="ar-SA" dirty="0" smtClean="0">
                <a:solidFill>
                  <a:srgbClr val="FF0000"/>
                </a:solidFill>
              </a:rPr>
              <a:t>ضبط وسائل الإنتاج </a:t>
            </a:r>
            <a:r>
              <a:rPr lang="ar-SA" dirty="0" smtClean="0"/>
              <a:t>يؤدي إلي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اضطهاد بعض الجماعات واستغلالها لبعض الجماعات الأخرى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8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وقد قام «</a:t>
            </a:r>
            <a:r>
              <a:rPr lang="ar-SA" dirty="0" smtClean="0">
                <a:solidFill>
                  <a:srgbClr val="00B0F0"/>
                </a:solidFill>
              </a:rPr>
              <a:t>ماركس</a:t>
            </a:r>
            <a:r>
              <a:rPr lang="ar-SA" dirty="0" smtClean="0"/>
              <a:t>» بتحليل أصول </a:t>
            </a:r>
            <a:r>
              <a:rPr lang="ar-SA" dirty="0" smtClean="0">
                <a:solidFill>
                  <a:srgbClr val="00B050"/>
                </a:solidFill>
              </a:rPr>
              <a:t>النسق الرأسمالي </a:t>
            </a:r>
            <a:r>
              <a:rPr lang="ar-SA" dirty="0" smtClean="0"/>
              <a:t>تحليلاً </a:t>
            </a:r>
          </a:p>
          <a:p>
            <a:r>
              <a:rPr lang="ar-SA" dirty="0"/>
              <a:t> </a:t>
            </a:r>
            <a:r>
              <a:rPr lang="ar-SA" dirty="0" smtClean="0"/>
              <a:t> تفصيلياً ، ذلك النسق الذي </a:t>
            </a:r>
            <a:r>
              <a:rPr lang="ar-SA" dirty="0" smtClean="0">
                <a:solidFill>
                  <a:srgbClr val="FF0000"/>
                </a:solidFill>
              </a:rPr>
              <a:t>ظهـر في أوروبا الغـربية ومجتمعـات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أمـريكا الشمـالية في القـرن التـاسع عشـر</a:t>
            </a:r>
            <a:r>
              <a:rPr lang="ar-SA" dirty="0" smtClean="0"/>
              <a:t>، وقـد تركـزت معظـم </a:t>
            </a:r>
          </a:p>
          <a:p>
            <a:r>
              <a:rPr lang="ar-SA" dirty="0"/>
              <a:t> </a:t>
            </a:r>
            <a:r>
              <a:rPr lang="ar-SA" dirty="0" smtClean="0"/>
              <a:t> تحليـلاتـه حـول </a:t>
            </a:r>
            <a:r>
              <a:rPr lang="ar-SA" dirty="0" smtClean="0">
                <a:solidFill>
                  <a:srgbClr val="0070C0"/>
                </a:solidFill>
              </a:rPr>
              <a:t>الطبقـة الرأسمـالية </a:t>
            </a:r>
            <a:r>
              <a:rPr lang="ar-SA" dirty="0" smtClean="0"/>
              <a:t>، أو </a:t>
            </a:r>
            <a:r>
              <a:rPr lang="ar-SA" dirty="0" smtClean="0">
                <a:solidFill>
                  <a:srgbClr val="FF0000"/>
                </a:solidFill>
              </a:rPr>
              <a:t>البـرجوازية</a:t>
            </a:r>
            <a:r>
              <a:rPr lang="ar-SA" dirty="0" smtClean="0"/>
              <a:t> التي تمـلك </a:t>
            </a:r>
          </a:p>
          <a:p>
            <a:r>
              <a:rPr lang="ar-SA" dirty="0"/>
              <a:t> </a:t>
            </a:r>
            <a:r>
              <a:rPr lang="ar-SA" dirty="0" smtClean="0"/>
              <a:t> مصـادر الإنتـاج وتقـوم باستغـلال العمـال أو </a:t>
            </a:r>
            <a:r>
              <a:rPr lang="ar-SA" dirty="0" smtClean="0">
                <a:solidFill>
                  <a:srgbClr val="00B050"/>
                </a:solidFill>
              </a:rPr>
              <a:t>الطبقـة العـاملة </a:t>
            </a:r>
            <a:r>
              <a:rPr lang="ar-SA" dirty="0" smtClean="0"/>
              <a:t>أو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err="1" smtClean="0">
                <a:solidFill>
                  <a:srgbClr val="FF0000"/>
                </a:solidFill>
              </a:rPr>
              <a:t>البروليتاريا</a:t>
            </a:r>
            <a:r>
              <a:rPr lang="ar-SA" dirty="0" smtClean="0"/>
              <a:t> التي تقدم العمل اللازم لإنتاج السلع والخدمات .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6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وتتمثل تصورات «</a:t>
            </a:r>
            <a:r>
              <a:rPr lang="ar-SA" dirty="0" smtClean="0">
                <a:solidFill>
                  <a:srgbClr val="00B0F0"/>
                </a:solidFill>
              </a:rPr>
              <a:t>ماركس</a:t>
            </a:r>
            <a:r>
              <a:rPr lang="ar-SA" dirty="0" smtClean="0"/>
              <a:t>» في أن </a:t>
            </a:r>
            <a:r>
              <a:rPr lang="ar-SA" dirty="0" smtClean="0">
                <a:solidFill>
                  <a:srgbClr val="00B050"/>
                </a:solidFill>
              </a:rPr>
              <a:t>الرأسماليين</a:t>
            </a:r>
            <a:r>
              <a:rPr lang="ar-SA" dirty="0" smtClean="0"/>
              <a:t> (</a:t>
            </a:r>
            <a:r>
              <a:rPr lang="ar-SA" dirty="0" smtClean="0">
                <a:solidFill>
                  <a:srgbClr val="FF0000"/>
                </a:solidFill>
              </a:rPr>
              <a:t>البورجوازية</a:t>
            </a:r>
            <a:r>
              <a:rPr lang="ar-SA" dirty="0" smtClean="0"/>
              <a:t> )</a:t>
            </a:r>
          </a:p>
          <a:p>
            <a:r>
              <a:rPr lang="ar-SA" dirty="0" smtClean="0"/>
              <a:t>يمـلكون الجانب الأكبـر </a:t>
            </a:r>
            <a:r>
              <a:rPr lang="ar-SA" dirty="0"/>
              <a:t>م</a:t>
            </a:r>
            <a:r>
              <a:rPr lang="ar-SA" dirty="0" smtClean="0"/>
              <a:t>ـن وسائـل الإنتـاج ويـزيدون مـن أرباحهـم </a:t>
            </a:r>
          </a:p>
          <a:p>
            <a:r>
              <a:rPr lang="ar-SA" dirty="0" smtClean="0"/>
              <a:t>باستمـرار مـن فـائض القيمـة ، ويحصلـون على مكاسبهـم من خلال </a:t>
            </a:r>
          </a:p>
          <a:p>
            <a:r>
              <a:rPr lang="ar-SA" dirty="0" smtClean="0"/>
              <a:t>استغلال طبقة العمال ( </a:t>
            </a:r>
            <a:r>
              <a:rPr lang="ar-SA" dirty="0" err="1" smtClean="0">
                <a:solidFill>
                  <a:srgbClr val="FF0000"/>
                </a:solidFill>
              </a:rPr>
              <a:t>البـروليتـاريا</a:t>
            </a:r>
            <a:r>
              <a:rPr lang="ar-SA" dirty="0" smtClean="0"/>
              <a:t> ) ، التي تتعرض لبؤس شديد ، </a:t>
            </a:r>
          </a:p>
          <a:p>
            <a:r>
              <a:rPr lang="ar-SA" dirty="0" smtClean="0"/>
              <a:t>ويؤدي ذلك إلي </a:t>
            </a:r>
            <a:r>
              <a:rPr lang="ar-SA" dirty="0" smtClean="0">
                <a:solidFill>
                  <a:srgbClr val="7030A0"/>
                </a:solidFill>
              </a:rPr>
              <a:t>حدوث صراع دائم بينها وبين الطبقة الرأسمالية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79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ويرى «</a:t>
            </a:r>
            <a:r>
              <a:rPr lang="ar-SA" dirty="0" smtClean="0">
                <a:solidFill>
                  <a:srgbClr val="00B0F0"/>
                </a:solidFill>
              </a:rPr>
              <a:t>ماركس</a:t>
            </a:r>
            <a:r>
              <a:rPr lang="ar-SA" dirty="0" smtClean="0"/>
              <a:t>» أن الرأسمالي </a:t>
            </a:r>
            <a:r>
              <a:rPr lang="ar-SA" dirty="0" smtClean="0">
                <a:solidFill>
                  <a:srgbClr val="FF0000"/>
                </a:solidFill>
              </a:rPr>
              <a:t>يملك القوة </a:t>
            </a:r>
            <a:r>
              <a:rPr lang="ar-SA" dirty="0" smtClean="0"/>
              <a:t>نتيجة لمكانته في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النسق الاقتصادي </a:t>
            </a:r>
            <a:r>
              <a:rPr lang="ar-SA" dirty="0" smtClean="0"/>
              <a:t>، فهو يبيع ويشتري جهد العمال بأرخص الأسعار</a:t>
            </a:r>
          </a:p>
          <a:p>
            <a:r>
              <a:rPr lang="ar-SA" dirty="0" smtClean="0"/>
              <a:t>أمـا العامـل فليـس لـديه إلا عمـله لكي يعـرضـه فـي سـوق العمـل ، </a:t>
            </a:r>
          </a:p>
          <a:p>
            <a:r>
              <a:rPr lang="ar-SA" dirty="0" smtClean="0"/>
              <a:t>ويحصـل فـي مقابـله على الأجـر ، وبـذلك يمـارس صـاحب العمـل </a:t>
            </a:r>
          </a:p>
          <a:p>
            <a:r>
              <a:rPr lang="ar-SA" dirty="0" smtClean="0">
                <a:solidFill>
                  <a:srgbClr val="7030A0"/>
                </a:solidFill>
              </a:rPr>
              <a:t>أنواعـاً من الاستغـلال</a:t>
            </a:r>
            <a:r>
              <a:rPr lang="ar-SA" dirty="0" smtClean="0"/>
              <a:t> ، تتمثـل في </a:t>
            </a:r>
            <a:r>
              <a:rPr lang="ar-SA" dirty="0" smtClean="0">
                <a:solidFill>
                  <a:srgbClr val="FF0000"/>
                </a:solidFill>
              </a:rPr>
              <a:t>إطالـة يـوم العمـل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وتقليل فترة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الراحة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D9791B"/>
                </a:solidFill>
              </a:rPr>
              <a:t>وإجبار العامل على العمل بأجر زهيد </a:t>
            </a:r>
            <a:r>
              <a:rPr lang="ar-SA" dirty="0" smtClean="0"/>
              <a:t>، بل </a:t>
            </a:r>
            <a:r>
              <a:rPr lang="ar-SA" dirty="0" smtClean="0">
                <a:solidFill>
                  <a:srgbClr val="0070C0"/>
                </a:solidFill>
              </a:rPr>
              <a:t>وفصل العمال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واستبدالهم بالآلات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6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ويعتمد تحليل نموذج الصراع للمشكلات الاجتماعية علي </a:t>
            </a:r>
          </a:p>
          <a:p>
            <a:r>
              <a:rPr lang="ar-SA" dirty="0"/>
              <a:t> </a:t>
            </a:r>
            <a:r>
              <a:rPr lang="ar-SA" dirty="0" smtClean="0"/>
              <a:t>المسلمات التالية : </a:t>
            </a:r>
            <a:endParaRPr lang="ar-SA" dirty="0"/>
          </a:p>
          <a:p>
            <a:r>
              <a:rPr lang="ar-SA" dirty="0" smtClean="0"/>
              <a:t>   1- يتكون المجتمع من جماعات مختلفة </a:t>
            </a:r>
            <a:r>
              <a:rPr lang="ar-SA" dirty="0" smtClean="0">
                <a:solidFill>
                  <a:srgbClr val="FF0000"/>
                </a:solidFill>
              </a:rPr>
              <a:t>ذات مصالح وقيم متباينة </a:t>
            </a:r>
          </a:p>
          <a:p>
            <a:r>
              <a:rPr lang="ar-SA" dirty="0"/>
              <a:t> </a:t>
            </a:r>
            <a:r>
              <a:rPr lang="ar-SA" dirty="0" smtClean="0"/>
              <a:t>وكل جمـاعة تـدافع عن مصـالحها ، وبالتـالي فإن </a:t>
            </a:r>
            <a:r>
              <a:rPr lang="ar-SA" dirty="0" smtClean="0">
                <a:solidFill>
                  <a:srgbClr val="0070C0"/>
                </a:solidFill>
              </a:rPr>
              <a:t>نجـاح جماعة ما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يعني وجود مشكلة لجماعة أخري</a:t>
            </a:r>
            <a:r>
              <a:rPr lang="ar-SA" dirty="0" smtClean="0"/>
              <a:t>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95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2- إن أي جهــد أو فعــل لحــل المشكـلات الاجتمـاعيـة يتضمـن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محاولات من جانب الجماعات المقهورة لإحداث تغييرات لانتزاع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حقوقها </a:t>
            </a:r>
            <a:r>
              <a:rPr lang="ar-SA" dirty="0" smtClean="0"/>
              <a:t>من هؤلاء الذين يحتلون مراكز القوة .</a:t>
            </a:r>
          </a:p>
          <a:p>
            <a:endParaRPr lang="ar-SA" dirty="0"/>
          </a:p>
          <a:p>
            <a:r>
              <a:rPr lang="ar-SA" dirty="0"/>
              <a:t> </a:t>
            </a:r>
            <a:r>
              <a:rPr lang="ar-SA" dirty="0" smtClean="0"/>
              <a:t> 3- إن قدراً معيناً من الصراع يمكن أن يكون </a:t>
            </a:r>
            <a:r>
              <a:rPr lang="ar-SA" dirty="0" smtClean="0">
                <a:solidFill>
                  <a:srgbClr val="FF0000"/>
                </a:solidFill>
              </a:rPr>
              <a:t>مفيداً للمجتمع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لأنه يعد دافعاً للتغيرات الاجتماعية الضرورية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74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   </a:t>
            </a:r>
            <a:r>
              <a:rPr lang="ar-SA" b="1" dirty="0" smtClean="0">
                <a:solidFill>
                  <a:srgbClr val="0070C0"/>
                </a:solidFill>
              </a:rPr>
              <a:t>تطبيق منظور الصراع في تفسير بعض المشكلات الاجتماعية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  1- </a:t>
            </a:r>
            <a:r>
              <a:rPr lang="ar-SA" b="1" dirty="0" smtClean="0">
                <a:solidFill>
                  <a:srgbClr val="FF0000"/>
                </a:solidFill>
              </a:rPr>
              <a:t>تفسير منظور الصراع لمشكلات التحضر </a:t>
            </a:r>
          </a:p>
          <a:p>
            <a:r>
              <a:rPr lang="ar-SA" dirty="0"/>
              <a:t> </a:t>
            </a:r>
            <a:r>
              <a:rPr lang="ar-SA" dirty="0" smtClean="0"/>
              <a:t>    ينظر أصحاب منظور الصراع إلي مشكـلات التحضـر علي </a:t>
            </a:r>
          </a:p>
          <a:p>
            <a:r>
              <a:rPr lang="ar-SA" dirty="0"/>
              <a:t> </a:t>
            </a:r>
            <a:r>
              <a:rPr lang="ar-SA" dirty="0" smtClean="0"/>
              <a:t>اعتبار أنها </a:t>
            </a:r>
            <a:r>
              <a:rPr lang="ar-SA" dirty="0" smtClean="0">
                <a:solidFill>
                  <a:srgbClr val="FF0000"/>
                </a:solidFill>
              </a:rPr>
              <a:t>نتيجـة للتنـافس بين جماعـات المصلحـة </a:t>
            </a:r>
            <a:r>
              <a:rPr lang="ar-SA" dirty="0" smtClean="0"/>
              <a:t>، فمشكـلات </a:t>
            </a:r>
          </a:p>
          <a:p>
            <a:r>
              <a:rPr lang="ar-SA" dirty="0"/>
              <a:t> </a:t>
            </a:r>
            <a:r>
              <a:rPr lang="ar-SA" dirty="0" smtClean="0"/>
              <a:t>التحضـر ترجع إلي </a:t>
            </a:r>
            <a:r>
              <a:rPr lang="ar-SA" dirty="0" smtClean="0">
                <a:solidFill>
                  <a:srgbClr val="0070C0"/>
                </a:solidFill>
              </a:rPr>
              <a:t>صراع المصالح واختـلاف القيـم </a:t>
            </a:r>
            <a:r>
              <a:rPr lang="ar-SA" dirty="0" smtClean="0"/>
              <a:t>.</a:t>
            </a:r>
            <a:r>
              <a:rPr lang="ar-SA" dirty="0"/>
              <a:t> </a:t>
            </a:r>
            <a:r>
              <a:rPr lang="ar-SA" dirty="0" smtClean="0"/>
              <a:t>ونجد أن </a:t>
            </a:r>
          </a:p>
          <a:p>
            <a:r>
              <a:rPr lang="ar-SA" dirty="0"/>
              <a:t> </a:t>
            </a:r>
            <a:r>
              <a:rPr lang="ar-SA" dirty="0" smtClean="0"/>
              <a:t>كل جمـاعة من الجماعات المتصـارعة تستخـدم </a:t>
            </a:r>
            <a:r>
              <a:rPr lang="ar-SA" dirty="0" smtClean="0">
                <a:solidFill>
                  <a:srgbClr val="F04316"/>
                </a:solidFill>
              </a:rPr>
              <a:t>القـوة</a:t>
            </a:r>
            <a:r>
              <a:rPr lang="ar-SA" dirty="0" smtClean="0"/>
              <a:t> مـن أجـل</a:t>
            </a:r>
          </a:p>
          <a:p>
            <a:r>
              <a:rPr lang="ar-SA" dirty="0"/>
              <a:t> </a:t>
            </a:r>
            <a:r>
              <a:rPr lang="ar-SA" dirty="0" smtClean="0"/>
              <a:t>تحقيق مصالحها الشخصية واكتساب الفوائد الاقتصادية الخاصة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2- </a:t>
            </a:r>
            <a:r>
              <a:rPr lang="ar-SA" b="1" dirty="0" smtClean="0">
                <a:solidFill>
                  <a:srgbClr val="F04316"/>
                </a:solidFill>
              </a:rPr>
              <a:t>تفسير منظور الصراع للمشكلات البيئية </a:t>
            </a:r>
          </a:p>
          <a:p>
            <a:r>
              <a:rPr lang="ar-SA" dirty="0" smtClean="0"/>
              <a:t>       يري أصحاب منظور الصراع أن استغلال البيئة قد جاء نتيجة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04316"/>
                </a:solidFill>
              </a:rPr>
              <a:t>للاستغـلال الاجتمـاعي </a:t>
            </a:r>
            <a:r>
              <a:rPr lang="ar-SA" dirty="0" smtClean="0"/>
              <a:t>. إذ أن الـدول الـرأسمالية بوجـه خاص مثل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الولايات المتحدة وكندا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ECA02F"/>
                </a:solidFill>
              </a:rPr>
              <a:t>تتبنى نظما اقتصادية وسياسية </a:t>
            </a:r>
            <a:r>
              <a:rPr lang="ar-SA" dirty="0" smtClean="0"/>
              <a:t>تساعد الأفراد</a:t>
            </a:r>
          </a:p>
          <a:p>
            <a:r>
              <a:rPr lang="ar-SA" dirty="0"/>
              <a:t> </a:t>
            </a:r>
            <a:r>
              <a:rPr lang="ar-SA" dirty="0" smtClean="0"/>
              <a:t>الذيـن يمتلكـون الثـروة والقـوة على استغـلال غيـرهم مـن الأفــراد  </a:t>
            </a:r>
          </a:p>
          <a:p>
            <a:r>
              <a:rPr lang="ar-SA" dirty="0"/>
              <a:t> </a:t>
            </a:r>
            <a:r>
              <a:rPr lang="ar-SA" dirty="0" smtClean="0"/>
              <a:t>الفقراء والضعفاء ، </a:t>
            </a:r>
            <a:r>
              <a:rPr lang="ar-SA" dirty="0" smtClean="0">
                <a:solidFill>
                  <a:srgbClr val="0070C0"/>
                </a:solidFill>
              </a:rPr>
              <a:t>وقد ترتب على هذه النظم تدمير الثروة الطبيعية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بوجه عام </a:t>
            </a:r>
            <a:r>
              <a:rPr lang="ar-SA" dirty="0" smtClean="0">
                <a:solidFill>
                  <a:srgbClr val="FF0000"/>
                </a:solidFill>
              </a:rPr>
              <a:t>لتحقيق مصالح الأقلية </a:t>
            </a:r>
            <a:r>
              <a:rPr lang="ar-SA" dirty="0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وعلي المستوي الدولي ، يري أنصار منظور الصراع أن </a:t>
            </a:r>
            <a:r>
              <a:rPr lang="ar-SA" dirty="0" smtClean="0">
                <a:solidFill>
                  <a:srgbClr val="FF0000"/>
                </a:solidFill>
              </a:rPr>
              <a:t>الدول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الصنـاعية الغنيـة تستخـدم قـوتها مـن أجـل سلـب المـوارد الطبيعيـة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المـوجودة لـدى الـدول الفقيـرة</a:t>
            </a:r>
            <a:r>
              <a:rPr lang="ar-SA" dirty="0" smtClean="0"/>
              <a:t> ، ونظـرا لأن </a:t>
            </a:r>
            <a:r>
              <a:rPr lang="ar-SA" dirty="0" smtClean="0">
                <a:solidFill>
                  <a:srgbClr val="00B050"/>
                </a:solidFill>
              </a:rPr>
              <a:t>هـذه المـوارد لا يمكـن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استبـدالها أو إحـلال مصـادر أخـري محلها</a:t>
            </a:r>
            <a:r>
              <a:rPr lang="ar-SA" dirty="0" smtClean="0"/>
              <a:t> ، لذلك نجد </a:t>
            </a:r>
            <a:r>
              <a:rPr lang="ar-SA" dirty="0" smtClean="0">
                <a:solidFill>
                  <a:srgbClr val="0070C0"/>
                </a:solidFill>
              </a:rPr>
              <a:t>الدول الغنية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تصبح </a:t>
            </a:r>
            <a:r>
              <a:rPr lang="ar-SA" dirty="0" smtClean="0">
                <a:solidFill>
                  <a:srgbClr val="0070C0"/>
                </a:solidFill>
              </a:rPr>
              <a:t>أ</a:t>
            </a:r>
            <a:r>
              <a:rPr lang="ar-SA" dirty="0">
                <a:solidFill>
                  <a:srgbClr val="0070C0"/>
                </a:solidFill>
              </a:rPr>
              <a:t>ك</a:t>
            </a:r>
            <a:r>
              <a:rPr lang="ar-SA" dirty="0" smtClean="0">
                <a:solidFill>
                  <a:srgbClr val="0070C0"/>
                </a:solidFill>
              </a:rPr>
              <a:t>ثر </a:t>
            </a:r>
            <a:r>
              <a:rPr lang="ar-SA" dirty="0" smtClean="0">
                <a:solidFill>
                  <a:srgbClr val="0070C0"/>
                </a:solidFill>
              </a:rPr>
              <a:t>ثروة</a:t>
            </a:r>
            <a:r>
              <a:rPr lang="ar-SA" dirty="0" smtClean="0"/>
              <a:t> ، وتصبح </a:t>
            </a:r>
            <a:r>
              <a:rPr lang="ar-SA" dirty="0" smtClean="0">
                <a:solidFill>
                  <a:srgbClr val="ECA02F"/>
                </a:solidFill>
              </a:rPr>
              <a:t>الدول الفقيرة أكثر فقراً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60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ويؤكد أصحاب منظور الصراع علي أن علاج المشكلات </a:t>
            </a:r>
          </a:p>
          <a:p>
            <a:r>
              <a:rPr lang="ar-SA" dirty="0"/>
              <a:t> </a:t>
            </a:r>
            <a:r>
              <a:rPr lang="ar-SA" dirty="0" smtClean="0"/>
              <a:t>البيئية يتحقق عن طريق </a:t>
            </a:r>
            <a:r>
              <a:rPr lang="ar-SA" dirty="0" smtClean="0">
                <a:solidFill>
                  <a:srgbClr val="FF0000"/>
                </a:solidFill>
              </a:rPr>
              <a:t>عدم التعامل بقسـوة مع البيئة التي نعيش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فيها</a:t>
            </a:r>
            <a:r>
              <a:rPr lang="ar-SA" dirty="0" smtClean="0"/>
              <a:t> . وأن </a:t>
            </a:r>
            <a:r>
              <a:rPr lang="ar-SA" dirty="0" smtClean="0">
                <a:solidFill>
                  <a:srgbClr val="0070C0"/>
                </a:solidFill>
              </a:rPr>
              <a:t>يتـم وقـف استغـلال وتدميـر البيئة الطبيعية </a:t>
            </a:r>
            <a:r>
              <a:rPr lang="ar-SA" dirty="0" smtClean="0"/>
              <a:t>، وأن </a:t>
            </a:r>
            <a:r>
              <a:rPr lang="ar-SA" dirty="0" smtClean="0">
                <a:solidFill>
                  <a:srgbClr val="00B050"/>
                </a:solidFill>
              </a:rPr>
              <a:t>يتم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وضـع رفـاهية البشـر فـي المقـام الأول  ووضع الثـروة وتحقيـق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الأرباح في المقام الثاني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65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/>
              <a:t> 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0070C0"/>
                </a:solidFill>
              </a:rPr>
              <a:t>ويتضح مما سبق ما يلي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- يذهب نموذج الصراع إلي أن </a:t>
            </a:r>
            <a:r>
              <a:rPr lang="ar-SA" dirty="0" smtClean="0">
                <a:solidFill>
                  <a:srgbClr val="FF0000"/>
                </a:solidFill>
              </a:rPr>
              <a:t>المجتمعات تتسم غالباً بالصراع </a:t>
            </a:r>
            <a:r>
              <a:rPr lang="ar-SA" dirty="0" smtClean="0"/>
              <a:t>، </a:t>
            </a:r>
          </a:p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0070C0"/>
                </a:solidFill>
              </a:rPr>
              <a:t>ويعد هذا الصراع أساس التغير الاجتماعي </a:t>
            </a:r>
            <a:r>
              <a:rPr lang="ar-SA" dirty="0" smtClean="0"/>
              <a:t>في هذه المجتمعات . </a:t>
            </a:r>
          </a:p>
          <a:p>
            <a:r>
              <a:rPr lang="ar-SA" dirty="0" smtClean="0"/>
              <a:t> - ترجع الجذور الفكرية لهذا المنظور إلي آراء «</a:t>
            </a:r>
            <a:r>
              <a:rPr lang="ar-SA" dirty="0" smtClean="0">
                <a:solidFill>
                  <a:srgbClr val="00B050"/>
                </a:solidFill>
              </a:rPr>
              <a:t>كارل ماركس</a:t>
            </a:r>
            <a:r>
              <a:rPr lang="ar-SA" dirty="0" smtClean="0"/>
              <a:t>» في</a:t>
            </a:r>
          </a:p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7030A0"/>
                </a:solidFill>
              </a:rPr>
              <a:t>منتصف القرن التاسع عشر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99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- يري « </a:t>
            </a:r>
            <a:r>
              <a:rPr lang="ar-SA" dirty="0" smtClean="0">
                <a:solidFill>
                  <a:srgbClr val="00B0F0"/>
                </a:solidFill>
              </a:rPr>
              <a:t>ماركس</a:t>
            </a:r>
            <a:r>
              <a:rPr lang="ar-SA" dirty="0" smtClean="0"/>
              <a:t>» أن المجتمع الرأسمالي يتضمن طبقتين هما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الطبقة البورجوازية أو الرأسمالية </a:t>
            </a:r>
            <a:r>
              <a:rPr lang="ar-SA" dirty="0" smtClean="0">
                <a:solidFill>
                  <a:srgbClr val="00B050"/>
                </a:solidFill>
              </a:rPr>
              <a:t>وطبقة </a:t>
            </a:r>
            <a:r>
              <a:rPr lang="ar-SA" dirty="0" err="1" smtClean="0">
                <a:solidFill>
                  <a:srgbClr val="00B050"/>
                </a:solidFill>
              </a:rPr>
              <a:t>البروليتاريا</a:t>
            </a:r>
            <a:r>
              <a:rPr lang="ar-SA" dirty="0" smtClean="0">
                <a:solidFill>
                  <a:srgbClr val="00B050"/>
                </a:solidFill>
              </a:rPr>
              <a:t> أو العمال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وهذه الطبقات في صراع مستمر مع بعضها البعض .</a:t>
            </a:r>
          </a:p>
          <a:p>
            <a:endParaRPr lang="ar-SA" dirty="0"/>
          </a:p>
          <a:p>
            <a:r>
              <a:rPr lang="ar-SA" dirty="0" smtClean="0"/>
              <a:t>  - في ضـوء نمـوذج الصـراع ، نجـد أن </a:t>
            </a:r>
            <a:r>
              <a:rPr lang="ar-SA" dirty="0" smtClean="0">
                <a:solidFill>
                  <a:srgbClr val="00B050"/>
                </a:solidFill>
              </a:rPr>
              <a:t>التـوتـرات بين الجماعات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المختلفـة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70C0"/>
                </a:solidFill>
              </a:rPr>
              <a:t>والصـراع الطبقـي </a:t>
            </a:r>
            <a:r>
              <a:rPr lang="ar-SA" dirty="0" smtClean="0">
                <a:solidFill>
                  <a:srgbClr val="FF0000"/>
                </a:solidFill>
              </a:rPr>
              <a:t>يعـد المصـدر الأسـاسـي للتغيـر الاجتماعي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96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270</TotalTime>
  <Words>929</Words>
  <Application>Microsoft Office PowerPoint</Application>
  <PresentationFormat>A4 Paper (210x297 mm)</PresentationFormat>
  <Paragraphs>148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التاسعة</vt:lpstr>
      <vt:lpstr>    </vt:lpstr>
      <vt:lpstr>    </vt:lpstr>
      <vt:lpstr>   </vt:lpstr>
      <vt:lpstr>    </vt:lpstr>
      <vt:lpstr>    </vt:lpstr>
      <vt:lpstr>    </vt:lpstr>
      <vt:lpstr>    </vt:lpstr>
      <vt:lpstr>     </vt:lpstr>
      <vt:lpstr>   </vt:lpstr>
      <vt:lpstr>    </vt:lpstr>
      <vt:lpstr>   </vt:lpstr>
      <vt:lpstr>   </vt:lpstr>
      <vt:lpstr>   </vt:lpstr>
      <vt:lpstr>    </vt:lpstr>
      <vt:lpstr>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23</cp:revision>
  <dcterms:created xsi:type="dcterms:W3CDTF">2014-03-21T13:20:06Z</dcterms:created>
  <dcterms:modified xsi:type="dcterms:W3CDTF">2014-03-30T19:36:49Z</dcterms:modified>
</cp:coreProperties>
</file>