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2" r:id="rId3"/>
    <p:sldId id="318" r:id="rId4"/>
    <p:sldId id="308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09" r:id="rId13"/>
    <p:sldId id="320" r:id="rId14"/>
    <p:sldId id="319" r:id="rId15"/>
    <p:sldId id="31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013E36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المشكلات الاجتماعية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التاسعة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النظرية الاجتماعية والمشكلات الاجتماعية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منظور التفاعلية الرمزية</a:t>
            </a:r>
            <a:endParaRPr lang="en-US" sz="40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</a:t>
            </a:r>
            <a:r>
              <a:rPr lang="ar-SA" b="1" dirty="0" smtClean="0"/>
              <a:t>ثالثا : </a:t>
            </a:r>
            <a:r>
              <a:rPr lang="ar-SA" b="1" dirty="0" smtClean="0">
                <a:solidFill>
                  <a:srgbClr val="FF0000"/>
                </a:solidFill>
              </a:rPr>
              <a:t>منظور التفاعلية الرمزية </a:t>
            </a:r>
          </a:p>
          <a:p>
            <a:r>
              <a:rPr lang="ar-SA" dirty="0"/>
              <a:t> </a:t>
            </a:r>
            <a:r>
              <a:rPr lang="ar-SA" dirty="0" smtClean="0"/>
              <a:t>         يعد  «</a:t>
            </a:r>
            <a:r>
              <a:rPr lang="ar-SA" dirty="0" smtClean="0">
                <a:solidFill>
                  <a:srgbClr val="00B0F0"/>
                </a:solidFill>
              </a:rPr>
              <a:t>جورج </a:t>
            </a:r>
            <a:r>
              <a:rPr lang="ar-SA" dirty="0" err="1" smtClean="0">
                <a:solidFill>
                  <a:srgbClr val="00B0F0"/>
                </a:solidFill>
              </a:rPr>
              <a:t>هربرت</a:t>
            </a:r>
            <a:r>
              <a:rPr lang="ar-SA" dirty="0" smtClean="0">
                <a:solidFill>
                  <a:srgbClr val="00B0F0"/>
                </a:solidFill>
              </a:rPr>
              <a:t> ميد</a:t>
            </a:r>
            <a:r>
              <a:rPr lang="ar-SA" dirty="0" smtClean="0"/>
              <a:t>» </a:t>
            </a:r>
            <a:r>
              <a:rPr lang="ar-SA" dirty="0" smtClean="0">
                <a:solidFill>
                  <a:srgbClr val="7030A0"/>
                </a:solidFill>
              </a:rPr>
              <a:t>أول من قدم منظور التفاعلية 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الرمزية إلي علم الاجتماع الأمريكي خلال عام </a:t>
            </a:r>
            <a:r>
              <a:rPr lang="ar-SA" dirty="0" smtClean="0">
                <a:solidFill>
                  <a:srgbClr val="FF0000"/>
                </a:solidFill>
              </a:rPr>
              <a:t>1920</a:t>
            </a:r>
            <a:r>
              <a:rPr lang="ar-SA" dirty="0" smtClean="0"/>
              <a:t> . وقد لعب</a:t>
            </a:r>
          </a:p>
          <a:p>
            <a:r>
              <a:rPr lang="ar-SA" dirty="0"/>
              <a:t> </a:t>
            </a:r>
            <a:r>
              <a:rPr lang="ar-SA" dirty="0" smtClean="0"/>
              <a:t>«</a:t>
            </a:r>
            <a:r>
              <a:rPr lang="ar-SA" dirty="0" smtClean="0">
                <a:solidFill>
                  <a:srgbClr val="00B0F0"/>
                </a:solidFill>
              </a:rPr>
              <a:t>ميد</a:t>
            </a:r>
            <a:r>
              <a:rPr lang="ar-SA" dirty="0" smtClean="0"/>
              <a:t>» دورا هاما في نمو وتطوير التفاعلية الرمزية . ويرى أن 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00B050"/>
                </a:solidFill>
              </a:rPr>
              <a:t>مقدرة الكائنات البشرية علي استخدام الرموز </a:t>
            </a:r>
            <a:r>
              <a:rPr lang="ar-SA" dirty="0" smtClean="0"/>
              <a:t>هي التي </a:t>
            </a:r>
            <a:r>
              <a:rPr lang="ar-SA" dirty="0" smtClean="0">
                <a:solidFill>
                  <a:srgbClr val="7030A0"/>
                </a:solidFill>
              </a:rPr>
              <a:t>تميز الإنسان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عن الحيوان</a:t>
            </a:r>
            <a:r>
              <a:rPr lang="ar-SA" dirty="0" smtClean="0"/>
              <a:t> ، وتسمح بتكوين النظم الاجتماعية ، والمجتمعات ، </a:t>
            </a:r>
          </a:p>
          <a:p>
            <a:r>
              <a:rPr lang="ar-SA" dirty="0"/>
              <a:t> </a:t>
            </a:r>
            <a:r>
              <a:rPr lang="ar-SA" dirty="0" smtClean="0"/>
              <a:t>والثقافات .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52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يدور فكر التفاعلية الرمزية حول مفهومين أساسيين هما :</a:t>
            </a:r>
          </a:p>
          <a:p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الرموز</a:t>
            </a:r>
            <a:r>
              <a:rPr lang="ar-SA" dirty="0" smtClean="0"/>
              <a:t> و</a:t>
            </a:r>
            <a:r>
              <a:rPr lang="ar-SA" dirty="0" smtClean="0">
                <a:solidFill>
                  <a:srgbClr val="7030A0"/>
                </a:solidFill>
              </a:rPr>
              <a:t>المعاني</a:t>
            </a:r>
            <a:r>
              <a:rPr lang="ar-SA" dirty="0" smtClean="0"/>
              <a:t> في ضوء صورة معينة للمجتمع المتفاعل .</a:t>
            </a:r>
          </a:p>
          <a:p>
            <a:endParaRPr lang="ar-SA" dirty="0" smtClean="0"/>
          </a:p>
          <a:p>
            <a:r>
              <a:rPr lang="ar-SA" dirty="0" smtClean="0"/>
              <a:t>      وتشير التفاعلية الرمزية إلي </a:t>
            </a:r>
            <a:r>
              <a:rPr lang="ar-SA" dirty="0" smtClean="0">
                <a:solidFill>
                  <a:srgbClr val="0070C0"/>
                </a:solidFill>
              </a:rPr>
              <a:t>معنـى الرمـوز </a:t>
            </a:r>
            <a:r>
              <a:rPr lang="ar-SA" dirty="0" smtClean="0"/>
              <a:t>على اعتبار أنها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القدرة التي تمتلكها الكائنات الإنسانية للتعبير عن الأفكار باستخدام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الرموز في تعاملاتهم مع بعضهم البعض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وتهتم التفاعلية الرمزية </a:t>
            </a:r>
            <a:r>
              <a:rPr lang="ar-SA" dirty="0" smtClean="0">
                <a:solidFill>
                  <a:srgbClr val="00B050"/>
                </a:solidFill>
              </a:rPr>
              <a:t>بالطريقة التي يختار بها المشاركون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في عملية التفاعل الاجتماعي لمعاني الرموز </a:t>
            </a:r>
            <a:r>
              <a:rPr lang="ar-SA" dirty="0" smtClean="0"/>
              <a:t>، ويتفقون علي هذه</a:t>
            </a:r>
          </a:p>
          <a:p>
            <a:r>
              <a:rPr lang="ar-SA" dirty="0"/>
              <a:t> </a:t>
            </a:r>
            <a:r>
              <a:rPr lang="ar-SA" dirty="0" smtClean="0"/>
              <a:t>المعاني  .</a:t>
            </a:r>
          </a:p>
          <a:p>
            <a:r>
              <a:rPr lang="ar-SA" dirty="0"/>
              <a:t> </a:t>
            </a:r>
            <a:r>
              <a:rPr lang="ar-SA" dirty="0" smtClean="0"/>
              <a:t>    ويشير </a:t>
            </a:r>
            <a:r>
              <a:rPr lang="ar-SA" dirty="0" smtClean="0">
                <a:solidFill>
                  <a:srgbClr val="0070C0"/>
                </a:solidFill>
              </a:rPr>
              <a:t>مفهوم الرموز </a:t>
            </a:r>
            <a:r>
              <a:rPr lang="ar-SA" dirty="0" smtClean="0"/>
              <a:t>إلي </a:t>
            </a:r>
            <a:r>
              <a:rPr lang="ar-SA" dirty="0" smtClean="0">
                <a:solidFill>
                  <a:srgbClr val="FF0000"/>
                </a:solidFill>
              </a:rPr>
              <a:t>الأشياء التي ترمز إلي شيء آخر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أو يكون لها معاني أعمق من الجانب السطحي للرمز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499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525963"/>
          </a:xfrm>
        </p:spPr>
        <p:txBody>
          <a:bodyPr/>
          <a:lstStyle/>
          <a:p>
            <a:r>
              <a:rPr lang="ar-SA" dirty="0" smtClean="0"/>
              <a:t>    ويتم </a:t>
            </a:r>
            <a:r>
              <a:rPr lang="ar-SA" dirty="0" smtClean="0">
                <a:solidFill>
                  <a:srgbClr val="00B050"/>
                </a:solidFill>
              </a:rPr>
              <a:t>تحديد معنى الرموز </a:t>
            </a:r>
            <a:r>
              <a:rPr lang="ar-SA" dirty="0" smtClean="0"/>
              <a:t>عن طريق </a:t>
            </a:r>
            <a:r>
              <a:rPr lang="ar-SA" dirty="0" smtClean="0">
                <a:solidFill>
                  <a:srgbClr val="0070C0"/>
                </a:solidFill>
              </a:rPr>
              <a:t>الاتفاق بين أعضاء الجماعة </a:t>
            </a:r>
          </a:p>
          <a:p>
            <a:r>
              <a:rPr lang="ar-SA" sz="2800" b="1" dirty="0" smtClean="0">
                <a:solidFill>
                  <a:srgbClr val="FF0000"/>
                </a:solidFill>
              </a:rPr>
              <a:t>    مثال </a:t>
            </a:r>
          </a:p>
          <a:p>
            <a:r>
              <a:rPr lang="ar-SA" dirty="0"/>
              <a:t> </a:t>
            </a:r>
            <a:r>
              <a:rPr lang="ar-SA" dirty="0" smtClean="0"/>
              <a:t>     </a:t>
            </a:r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/>
              <a:t>يتعلم </a:t>
            </a:r>
            <a:r>
              <a:rPr lang="ar-SA" dirty="0" smtClean="0"/>
              <a:t>الأطفال </a:t>
            </a:r>
            <a:r>
              <a:rPr lang="ar-SA" dirty="0" smtClean="0">
                <a:solidFill>
                  <a:srgbClr val="FF0000"/>
                </a:solidFill>
              </a:rPr>
              <a:t>التمييز بين كل من رجل الشرطة ولاعب كرة القـدم عـن طـريـق نوعية المـلابس التي يرتدونها</a:t>
            </a:r>
            <a:r>
              <a:rPr lang="ar-SA" dirty="0" smtClean="0"/>
              <a:t> . </a:t>
            </a:r>
            <a:r>
              <a:rPr lang="ar-SA" dirty="0" smtClean="0"/>
              <a:t>وقد </a:t>
            </a:r>
            <a:r>
              <a:rPr lang="ar-SA" dirty="0" smtClean="0"/>
              <a:t>ينظر أحد </a:t>
            </a:r>
          </a:p>
          <a:p>
            <a:r>
              <a:rPr lang="ar-SA" dirty="0" smtClean="0"/>
              <a:t>أفراد مجتمع آخر لهذه الملابس على اعتبار أنها مجرد ملابس فقط .</a:t>
            </a:r>
          </a:p>
          <a:p>
            <a:r>
              <a:rPr lang="ar-SA" dirty="0"/>
              <a:t> </a:t>
            </a:r>
            <a:r>
              <a:rPr lang="ar-SA" dirty="0" smtClean="0"/>
              <a:t>   ونجد أن هؤلاء الذين تعلموا ما ترمز إليه هذه الملابس يمكنهم </a:t>
            </a:r>
          </a:p>
          <a:p>
            <a:r>
              <a:rPr lang="ar-SA" dirty="0" smtClean="0"/>
              <a:t>تحديد العمل الذى يؤديه كل من يرتدى نوع معين من هذه الملابس</a:t>
            </a:r>
          </a:p>
          <a:p>
            <a:r>
              <a:rPr lang="ar-SA" dirty="0" smtClean="0"/>
              <a:t>وبالتالي يمكنهم التفاعل بسهولة مع كل منهم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34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وتعد </a:t>
            </a:r>
            <a:r>
              <a:rPr lang="ar-SA" dirty="0" smtClean="0">
                <a:solidFill>
                  <a:srgbClr val="FF0000"/>
                </a:solidFill>
              </a:rPr>
              <a:t>اللغة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من أهم مجموعة الرموز اللازمة للتفاعل الاجتماعي</a:t>
            </a:r>
          </a:p>
          <a:p>
            <a:r>
              <a:rPr lang="ar-SA" dirty="0" smtClean="0"/>
              <a:t>ونجد أن </a:t>
            </a:r>
            <a:r>
              <a:rPr lang="ar-SA" dirty="0" smtClean="0">
                <a:solidFill>
                  <a:srgbClr val="00B050"/>
                </a:solidFill>
              </a:rPr>
              <a:t>الكلمـات ليس لها معـاني حقيقية في حد ذاتـها </a:t>
            </a:r>
            <a:r>
              <a:rPr lang="ar-SA" dirty="0" smtClean="0"/>
              <a:t>.بدليل أننا</a:t>
            </a:r>
          </a:p>
          <a:p>
            <a:r>
              <a:rPr lang="ar-SA" dirty="0" smtClean="0"/>
              <a:t>لا نفهم المعاني التي يقصـدها أحـد المتحـدثين بلغـة غيـر مألـوفة .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وتكتسب الكلمات </a:t>
            </a:r>
            <a:r>
              <a:rPr lang="ar-SA" dirty="0" smtClean="0"/>
              <a:t>المعاني التي يقول الناس أنهم يقصدونها من هذه</a:t>
            </a:r>
          </a:p>
          <a:p>
            <a:r>
              <a:rPr lang="ar-SA" dirty="0" smtClean="0"/>
              <a:t>الكلمات . وتعد </a:t>
            </a:r>
            <a:r>
              <a:rPr lang="ar-SA" dirty="0" smtClean="0">
                <a:solidFill>
                  <a:srgbClr val="FF0000"/>
                </a:solidFill>
              </a:rPr>
              <a:t>عملية الاتصال من خلال اللغة </a:t>
            </a:r>
            <a:r>
              <a:rPr lang="ar-SA" dirty="0" smtClean="0"/>
              <a:t>أحد أشكال التفاعلية الرمزية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87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كما يهتم منظور التفاعلية الرمزية </a:t>
            </a:r>
            <a:r>
              <a:rPr lang="ar-SA" dirty="0" smtClean="0">
                <a:solidFill>
                  <a:srgbClr val="FF0000"/>
                </a:solidFill>
              </a:rPr>
              <a:t>بالمعاني التي يعطيها الناس 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لسلوكهم وسلوك الآخرين في المجتمع</a:t>
            </a:r>
            <a:r>
              <a:rPr lang="ar-SA" dirty="0" smtClean="0"/>
              <a:t> .</a:t>
            </a:r>
          </a:p>
          <a:p>
            <a:r>
              <a:rPr lang="ar-SA" dirty="0"/>
              <a:t> </a:t>
            </a:r>
            <a:r>
              <a:rPr lang="ar-SA" dirty="0" smtClean="0"/>
              <a:t>    وينظر أنصار التفاعلية الرمزية إلي أفراد المجتمع على اعتبار</a:t>
            </a:r>
          </a:p>
          <a:p>
            <a:r>
              <a:rPr lang="ar-SA" dirty="0"/>
              <a:t> </a:t>
            </a:r>
            <a:r>
              <a:rPr lang="ar-SA" dirty="0" smtClean="0"/>
              <a:t>أنهـم مخلوقـات تحـاول بناء الحقيقـة ومعـرفة معاني الأشيـاء أو </a:t>
            </a:r>
          </a:p>
          <a:p>
            <a:r>
              <a:rPr lang="ar-SA" dirty="0"/>
              <a:t> </a:t>
            </a:r>
            <a:r>
              <a:rPr lang="ar-SA" dirty="0" smtClean="0"/>
              <a:t>الموضوعات أو الأحداث التي </a:t>
            </a:r>
            <a:r>
              <a:rPr lang="ar-SA" dirty="0" err="1" smtClean="0"/>
              <a:t>يواجهها</a:t>
            </a:r>
            <a:r>
              <a:rPr lang="ar-SA" dirty="0" smtClean="0"/>
              <a:t> الناس في حياتهم اليومية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96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وتشير بعض الافتراضات الرئيسية للتفاعلية الرمزية إلي أن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الإنسان يقوم بصياغة وتشكيل الواقع الاجتماعي الذي يعيش فيه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0070C0"/>
                </a:solidFill>
              </a:rPr>
              <a:t>من خلال عملية التفاعل الاجتماعي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 وعن طريق </a:t>
            </a:r>
            <a:r>
              <a:rPr lang="ar-SA" dirty="0" smtClean="0">
                <a:solidFill>
                  <a:srgbClr val="00B050"/>
                </a:solidFill>
              </a:rPr>
              <a:t>استخـدام الرمـوز مثل اللغـة </a:t>
            </a:r>
            <a:r>
              <a:rPr lang="ar-SA" dirty="0" smtClean="0"/>
              <a:t>وعن طريق </a:t>
            </a:r>
            <a:r>
              <a:rPr lang="ar-SA" dirty="0" smtClean="0">
                <a:solidFill>
                  <a:srgbClr val="D9791B"/>
                </a:solidFill>
              </a:rPr>
              <a:t>عمليـات </a:t>
            </a:r>
          </a:p>
          <a:p>
            <a:r>
              <a:rPr lang="ar-SA" dirty="0">
                <a:solidFill>
                  <a:srgbClr val="D9791B"/>
                </a:solidFill>
              </a:rPr>
              <a:t> </a:t>
            </a:r>
            <a:r>
              <a:rPr lang="ar-SA" dirty="0" smtClean="0">
                <a:solidFill>
                  <a:srgbClr val="D9791B"/>
                </a:solidFill>
              </a:rPr>
              <a:t>التفاعل الرمزي</a:t>
            </a:r>
            <a:r>
              <a:rPr lang="ar-SA" dirty="0" smtClean="0"/>
              <a:t> يتم تكوين </a:t>
            </a:r>
            <a:r>
              <a:rPr lang="ar-SA" dirty="0" smtClean="0">
                <a:solidFill>
                  <a:srgbClr val="7030A0"/>
                </a:solidFill>
              </a:rPr>
              <a:t>البناء الاجتماعي </a:t>
            </a:r>
            <a:r>
              <a:rPr lang="ar-SA" dirty="0" smtClean="0"/>
              <a:t>، والحفاظ عليه ، وليس</a:t>
            </a:r>
          </a:p>
          <a:p>
            <a:r>
              <a:rPr lang="ar-SA" dirty="0"/>
              <a:t> </a:t>
            </a:r>
            <a:r>
              <a:rPr lang="ar-SA" dirty="0" smtClean="0"/>
              <a:t>من الممكن فهـم أنمـاط التنظيـم الاجتمـاعي  بدون معـرفة العمليات الرمزية بين الأفراد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230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وترى التفاعلية الرمزية أن </a:t>
            </a:r>
            <a:r>
              <a:rPr lang="ar-SA" dirty="0" smtClean="0">
                <a:solidFill>
                  <a:srgbClr val="FF0000"/>
                </a:solidFill>
              </a:rPr>
              <a:t>المجتمـع نسـق متفـاعل </a:t>
            </a:r>
            <a:r>
              <a:rPr lang="ar-SA" dirty="0" smtClean="0"/>
              <a:t>، ولا يمكن </a:t>
            </a:r>
          </a:p>
          <a:p>
            <a:r>
              <a:rPr lang="ar-SA" dirty="0"/>
              <a:t> </a:t>
            </a:r>
            <a:r>
              <a:rPr lang="ar-SA" dirty="0" smtClean="0"/>
              <a:t>أن يوجد شيء في المجتمع خارج إطار التفاعل ، أي أن المجتمع كيان متجدد باستمرار بين لحظة وأخري .</a:t>
            </a:r>
          </a:p>
          <a:p>
            <a:endParaRPr lang="ar-SA" dirty="0"/>
          </a:p>
          <a:p>
            <a:r>
              <a:rPr lang="ar-SA" dirty="0" smtClean="0"/>
              <a:t>   ونجد أن </a:t>
            </a:r>
            <a:r>
              <a:rPr lang="ar-SA" dirty="0" smtClean="0">
                <a:solidFill>
                  <a:srgbClr val="0070C0"/>
                </a:solidFill>
              </a:rPr>
              <a:t>التفاعل بين الفرد والمجتمع </a:t>
            </a:r>
            <a:r>
              <a:rPr lang="ar-SA" dirty="0" smtClean="0"/>
              <a:t>هو الذى </a:t>
            </a:r>
            <a:r>
              <a:rPr lang="ar-SA" dirty="0" smtClean="0">
                <a:solidFill>
                  <a:srgbClr val="FF0000"/>
                </a:solidFill>
              </a:rPr>
              <a:t>يحدد هوية </a:t>
            </a:r>
            <a:r>
              <a:rPr lang="ar-SA" dirty="0" smtClean="0"/>
              <a:t>كل من</a:t>
            </a:r>
          </a:p>
          <a:p>
            <a:r>
              <a:rPr lang="ar-SA" dirty="0"/>
              <a:t> </a:t>
            </a:r>
            <a:r>
              <a:rPr lang="ar-SA" dirty="0" smtClean="0"/>
              <a:t>الفرد والمجتمع في نفس الوقت ، بحيث </a:t>
            </a:r>
            <a:r>
              <a:rPr lang="ar-SA" dirty="0" smtClean="0">
                <a:solidFill>
                  <a:srgbClr val="00B050"/>
                </a:solidFill>
              </a:rPr>
              <a:t>يصبح الفرد والمجتمع كيان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واحد له شخصيته المميزة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74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وتلعب </a:t>
            </a:r>
            <a:r>
              <a:rPr lang="ar-SA" dirty="0" smtClean="0">
                <a:solidFill>
                  <a:srgbClr val="FF0000"/>
                </a:solidFill>
              </a:rPr>
              <a:t>التنشئة الاجتماعية </a:t>
            </a:r>
            <a:r>
              <a:rPr lang="ar-SA" dirty="0" smtClean="0"/>
              <a:t>دورا هاما ومؤثرا في </a:t>
            </a:r>
            <a:r>
              <a:rPr lang="ar-SA" dirty="0" smtClean="0">
                <a:solidFill>
                  <a:srgbClr val="0070C0"/>
                </a:solidFill>
              </a:rPr>
              <a:t>ربط الفرد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بالجماعة ، وربط الجماعة بالمجتمع</a:t>
            </a:r>
            <a:r>
              <a:rPr lang="ar-SA" dirty="0" smtClean="0"/>
              <a:t> . إذ يولد الأطفال في الأسرة</a:t>
            </a:r>
          </a:p>
          <a:p>
            <a:r>
              <a:rPr lang="ar-SA" dirty="0"/>
              <a:t> </a:t>
            </a:r>
            <a:r>
              <a:rPr lang="ar-SA" dirty="0" smtClean="0"/>
              <a:t>وينتمى الطلاب للمؤسسات التعليمية ، ويعمل الرجال والنساء في </a:t>
            </a:r>
          </a:p>
          <a:p>
            <a:r>
              <a:rPr lang="ar-SA" dirty="0"/>
              <a:t> </a:t>
            </a:r>
            <a:r>
              <a:rPr lang="ar-SA" dirty="0" smtClean="0"/>
              <a:t>تنظيمـات مهنيـة مختلفة ، وينتمى الأفـراد إلي جماعات وهيئـات </a:t>
            </a:r>
          </a:p>
          <a:p>
            <a:r>
              <a:rPr lang="ar-SA" dirty="0"/>
              <a:t> </a:t>
            </a:r>
            <a:r>
              <a:rPr lang="ar-SA" dirty="0" smtClean="0"/>
              <a:t>متعددة الأنشطة داخل مجتمعاتهم . ومن ثم يكون الفـرد والمجتمع</a:t>
            </a:r>
          </a:p>
          <a:p>
            <a:r>
              <a:rPr lang="ar-SA" dirty="0"/>
              <a:t> </a:t>
            </a:r>
            <a:r>
              <a:rPr lang="ar-SA" dirty="0" smtClean="0"/>
              <a:t>وجهان لعملة واحدة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818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  وتنظر التفاعلية الرمزية إلي </a:t>
            </a:r>
            <a:r>
              <a:rPr lang="ar-SA" dirty="0" smtClean="0">
                <a:solidFill>
                  <a:srgbClr val="FF0000"/>
                </a:solidFill>
              </a:rPr>
              <a:t>السلوك</a:t>
            </a:r>
            <a:r>
              <a:rPr lang="ar-SA" dirty="0" smtClean="0"/>
              <a:t> على اعتبار أنه </a:t>
            </a:r>
            <a:r>
              <a:rPr lang="ar-SA" dirty="0" smtClean="0">
                <a:solidFill>
                  <a:srgbClr val="0070C0"/>
                </a:solidFill>
              </a:rPr>
              <a:t>الموضوع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الأساسي لعلم الاجتماع</a:t>
            </a:r>
            <a:r>
              <a:rPr lang="ar-SA" dirty="0" smtClean="0"/>
              <a:t> . لذلك يهتم أصحاب هذا المنظور بدراسة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00B050"/>
                </a:solidFill>
              </a:rPr>
              <a:t>التفـاعل بيـن الأشخـاص والجماعـات </a:t>
            </a:r>
            <a:r>
              <a:rPr lang="ar-SA" dirty="0" smtClean="0"/>
              <a:t>، مـع التركيـز علي دراسـة 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7030A0"/>
                </a:solidFill>
              </a:rPr>
              <a:t>اتجاهات الأشخاص والمعاني التي يعطيها الناس لسلوكهم وسلوك </a:t>
            </a:r>
          </a:p>
          <a:p>
            <a:r>
              <a:rPr lang="ar-SA" dirty="0" smtClean="0">
                <a:solidFill>
                  <a:srgbClr val="7030A0"/>
                </a:solidFill>
              </a:rPr>
              <a:t>الآخرين</a:t>
            </a:r>
            <a:r>
              <a:rPr lang="ar-SA" dirty="0" smtClean="0"/>
              <a:t> . أي أن هذا المنظور يهتم بدراسة </a:t>
            </a:r>
            <a:r>
              <a:rPr lang="ar-SA" dirty="0" smtClean="0">
                <a:solidFill>
                  <a:srgbClr val="FF0000"/>
                </a:solidFill>
              </a:rPr>
              <a:t>الاتجاه والمعنى </a:t>
            </a:r>
            <a:r>
              <a:rPr lang="ar-SA" dirty="0" smtClean="0"/>
              <a:t>، لذلك</a:t>
            </a:r>
          </a:p>
          <a:p>
            <a:r>
              <a:rPr lang="ar-SA" dirty="0"/>
              <a:t> </a:t>
            </a:r>
            <a:r>
              <a:rPr lang="ar-SA" dirty="0" smtClean="0"/>
              <a:t>فهو يجعل </a:t>
            </a:r>
            <a:r>
              <a:rPr lang="ar-SA" dirty="0" smtClean="0">
                <a:solidFill>
                  <a:srgbClr val="ECA02F"/>
                </a:solidFill>
              </a:rPr>
              <a:t>الشخصية</a:t>
            </a:r>
            <a:r>
              <a:rPr lang="ar-SA" dirty="0" smtClean="0"/>
              <a:t> محور دراسته . كما يهتـم بدراسـة العمليـات</a:t>
            </a:r>
          </a:p>
          <a:p>
            <a:r>
              <a:rPr lang="ar-SA" dirty="0" smtClean="0"/>
              <a:t>الاجتماعية 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16756" y="1340768"/>
            <a:ext cx="8915400" cy="4525963"/>
          </a:xfrm>
        </p:spPr>
        <p:txBody>
          <a:bodyPr/>
          <a:lstStyle/>
          <a:p>
            <a:r>
              <a:rPr lang="ar-SA" dirty="0" smtClean="0"/>
              <a:t>     </a:t>
            </a:r>
            <a:r>
              <a:rPr lang="ar-SA" b="1" dirty="0" smtClean="0">
                <a:solidFill>
                  <a:srgbClr val="0070C0"/>
                </a:solidFill>
              </a:rPr>
              <a:t>تطبيق المنظور التفاعلي في تفسير بعض المشكلات الاجتماعية</a:t>
            </a:r>
          </a:p>
          <a:p>
            <a:r>
              <a:rPr lang="ar-SA" b="1" dirty="0">
                <a:solidFill>
                  <a:srgbClr val="0070C0"/>
                </a:solidFill>
              </a:rPr>
              <a:t> </a:t>
            </a:r>
            <a:r>
              <a:rPr lang="ar-SA" b="1" dirty="0" smtClean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1- </a:t>
            </a:r>
            <a:r>
              <a:rPr lang="ar-SA" dirty="0" smtClean="0">
                <a:solidFill>
                  <a:srgbClr val="FF0000"/>
                </a:solidFill>
              </a:rPr>
              <a:t>تفسير المنظور التفاعلي لمشكلات التحضر </a:t>
            </a:r>
          </a:p>
          <a:p>
            <a:r>
              <a:rPr lang="ar-SA" b="1" dirty="0">
                <a:solidFill>
                  <a:schemeClr val="tx1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</a:rPr>
              <a:t>        </a:t>
            </a:r>
            <a:r>
              <a:rPr lang="ar-SA" dirty="0" smtClean="0">
                <a:solidFill>
                  <a:schemeClr val="tx1"/>
                </a:solidFill>
              </a:rPr>
              <a:t>يهتم أنصار هذا المنظور بتأثير </a:t>
            </a:r>
            <a:r>
              <a:rPr lang="ar-SA" dirty="0" smtClean="0">
                <a:solidFill>
                  <a:srgbClr val="00B050"/>
                </a:solidFill>
              </a:rPr>
              <a:t>عملية التحضر على المشاعر</a:t>
            </a:r>
          </a:p>
          <a:p>
            <a:r>
              <a:rPr lang="ar-SA" b="1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النفسية للأفـراد أو المـلايين مـن السكـان الذيـن يشعـرون بالـوحدة 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والضياع في المجتمعات الحضرية المعقدة</a:t>
            </a:r>
            <a:r>
              <a:rPr lang="ar-SA" dirty="0" smtClean="0">
                <a:solidFill>
                  <a:schemeClr val="tx1"/>
                </a:solidFill>
              </a:rPr>
              <a:t> . كما يركز أصحاب هذا المنظور اهتمامهم نحـو </a:t>
            </a:r>
            <a:r>
              <a:rPr lang="ar-SA" dirty="0" smtClean="0">
                <a:solidFill>
                  <a:srgbClr val="0070C0"/>
                </a:solidFill>
              </a:rPr>
              <a:t>دراسـة المشكلات النفسية الخطيرة الشائعة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بين الأفراد الذين يعيشون في المناطق المتخلفة مثل مشكلة المرض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العقلي وتعاطي المخدرات 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461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-18963" y="1417638"/>
            <a:ext cx="8915400" cy="4525963"/>
          </a:xfrm>
        </p:spPr>
        <p:txBody>
          <a:bodyPr/>
          <a:lstStyle/>
          <a:p>
            <a:r>
              <a:rPr lang="ar-SA" dirty="0" smtClean="0"/>
              <a:t>         ويشير بعض العلماء إلي أن </a:t>
            </a:r>
            <a:r>
              <a:rPr lang="ar-SA" dirty="0" smtClean="0">
                <a:solidFill>
                  <a:srgbClr val="FF0000"/>
                </a:solidFill>
              </a:rPr>
              <a:t>حياة المدينة تؤدي إلي نتائج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سلبية</a:t>
            </a:r>
            <a:r>
              <a:rPr lang="ar-SA" dirty="0" smtClean="0"/>
              <a:t> ينعكس أثرها علي كثير من الأفراد ، مما يجعـل أصحـاب </a:t>
            </a:r>
          </a:p>
          <a:p>
            <a:r>
              <a:rPr lang="ar-SA" dirty="0"/>
              <a:t> </a:t>
            </a:r>
            <a:r>
              <a:rPr lang="ar-SA" dirty="0" smtClean="0"/>
              <a:t>هذا المدخل </a:t>
            </a:r>
            <a:r>
              <a:rPr lang="ar-SA" dirty="0" smtClean="0">
                <a:solidFill>
                  <a:srgbClr val="0070C0"/>
                </a:solidFill>
              </a:rPr>
              <a:t>يفضلون حياة البلدة والمدينة الصغيرة عن الحياة في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المدن الكبرى .</a:t>
            </a:r>
          </a:p>
          <a:p>
            <a:r>
              <a:rPr lang="ar-SA" dirty="0"/>
              <a:t> </a:t>
            </a:r>
            <a:r>
              <a:rPr lang="ar-SA" dirty="0" smtClean="0"/>
              <a:t>       ومن أجل </a:t>
            </a:r>
            <a:r>
              <a:rPr lang="ar-SA" dirty="0" smtClean="0">
                <a:solidFill>
                  <a:srgbClr val="00B050"/>
                </a:solidFill>
              </a:rPr>
              <a:t>تحسين نوعية الحياة في المدينة </a:t>
            </a:r>
            <a:r>
              <a:rPr lang="ar-SA" dirty="0" smtClean="0"/>
              <a:t>، يقترح هؤلاء </a:t>
            </a:r>
          </a:p>
          <a:p>
            <a:r>
              <a:rPr lang="ar-SA" dirty="0"/>
              <a:t> </a:t>
            </a:r>
            <a:r>
              <a:rPr lang="ar-SA" dirty="0" smtClean="0"/>
              <a:t>العلماء </a:t>
            </a:r>
            <a:r>
              <a:rPr lang="ar-SA" dirty="0" smtClean="0">
                <a:solidFill>
                  <a:srgbClr val="FF0000"/>
                </a:solidFill>
              </a:rPr>
              <a:t>تقسيمها إلى وحـدات صغيـرة </a:t>
            </a:r>
            <a:r>
              <a:rPr lang="ar-SA" dirty="0" smtClean="0">
                <a:solidFill>
                  <a:srgbClr val="7030A0"/>
                </a:solidFill>
              </a:rPr>
              <a:t>حتى يتمكـن الأفـراد مـن 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المعيشة في مجتمعات محلية صغيـرة يشعـرون فيهـا بالانتمـاء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ويتمكنون فيها من تدعيم علاقات الجوار </a:t>
            </a:r>
            <a:r>
              <a:rPr lang="ar-SA" dirty="0" smtClean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647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2- </a:t>
            </a:r>
            <a:r>
              <a:rPr lang="ar-SA" dirty="0" smtClean="0">
                <a:solidFill>
                  <a:srgbClr val="FF0000"/>
                </a:solidFill>
              </a:rPr>
              <a:t>تفسير المنظور التفاعلي للمشكلات البيئية </a:t>
            </a:r>
          </a:p>
          <a:p>
            <a:r>
              <a:rPr lang="ar-SA" dirty="0"/>
              <a:t> </a:t>
            </a:r>
            <a:r>
              <a:rPr lang="ar-SA" dirty="0" smtClean="0"/>
              <a:t>         يري أصحاب المنظـور التفاعلـي أن الأزمـة أو </a:t>
            </a:r>
            <a:r>
              <a:rPr lang="ar-SA" dirty="0" smtClean="0">
                <a:solidFill>
                  <a:srgbClr val="FF0000"/>
                </a:solidFill>
              </a:rPr>
              <a:t>المشكلات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البيئية</a:t>
            </a:r>
            <a:r>
              <a:rPr lang="ar-SA" dirty="0" smtClean="0"/>
              <a:t> تنجم عن </a:t>
            </a:r>
            <a:r>
              <a:rPr lang="ar-SA" dirty="0" smtClean="0">
                <a:solidFill>
                  <a:srgbClr val="0070C0"/>
                </a:solidFill>
              </a:rPr>
              <a:t>القيم والأيديولوجيات والاتجاهات التي يتم تعلمها .</a:t>
            </a:r>
          </a:p>
          <a:p>
            <a:endParaRPr lang="ar-SA" dirty="0">
              <a:solidFill>
                <a:srgbClr val="0070C0"/>
              </a:solidFill>
            </a:endParaRPr>
          </a:p>
          <a:p>
            <a:r>
              <a:rPr lang="ar-SA" dirty="0" smtClean="0"/>
              <a:t>        ويري العديد من العلماء أن </a:t>
            </a:r>
            <a:r>
              <a:rPr lang="ar-SA" dirty="0" smtClean="0">
                <a:solidFill>
                  <a:srgbClr val="00B050"/>
                </a:solidFill>
              </a:rPr>
              <a:t>الاتجاه نحو الحضرية </a:t>
            </a:r>
            <a:r>
              <a:rPr lang="ar-SA" dirty="0" smtClean="0"/>
              <a:t>يؤدي إلي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D9791B"/>
                </a:solidFill>
              </a:rPr>
              <a:t>تدمير النظم البيئية </a:t>
            </a:r>
            <a:r>
              <a:rPr lang="ar-SA" dirty="0" smtClean="0"/>
              <a:t>، وبالتالي </a:t>
            </a:r>
            <a:r>
              <a:rPr lang="ar-SA" dirty="0" smtClean="0">
                <a:solidFill>
                  <a:srgbClr val="7030A0"/>
                </a:solidFill>
              </a:rPr>
              <a:t>ظهور المشكلات البيئية </a:t>
            </a:r>
            <a:r>
              <a:rPr lang="ar-SA" dirty="0" smtClean="0"/>
              <a:t>. 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</a:t>
            </a:r>
          </a:p>
          <a:p>
            <a:r>
              <a:rPr lang="ar-SA" dirty="0"/>
              <a:t> </a:t>
            </a:r>
            <a:r>
              <a:rPr lang="ar-SA" dirty="0" smtClean="0"/>
              <a:t>      ويشير غالبية العلماء إلي أن هناك بعض </a:t>
            </a:r>
            <a:r>
              <a:rPr lang="ar-SA" dirty="0" smtClean="0">
                <a:solidFill>
                  <a:srgbClr val="FF0000"/>
                </a:solidFill>
              </a:rPr>
              <a:t>المظاهر المرضية</a:t>
            </a:r>
          </a:p>
          <a:p>
            <a:r>
              <a:rPr lang="ar-SA" dirty="0"/>
              <a:t> </a:t>
            </a:r>
            <a:r>
              <a:rPr lang="ar-SA" dirty="0" smtClean="0"/>
              <a:t> ( </a:t>
            </a:r>
            <a:r>
              <a:rPr lang="ar-SA" dirty="0" err="1" smtClean="0">
                <a:solidFill>
                  <a:srgbClr val="0070C0"/>
                </a:solidFill>
              </a:rPr>
              <a:t>الباثولوجية</a:t>
            </a:r>
            <a:r>
              <a:rPr lang="ar-SA" dirty="0" smtClean="0"/>
              <a:t> ) التي تصاحب </a:t>
            </a:r>
            <a:r>
              <a:rPr lang="ar-SA" dirty="0" smtClean="0">
                <a:solidFill>
                  <a:srgbClr val="7030A0"/>
                </a:solidFill>
              </a:rPr>
              <a:t>الحضـرية وبدء عمليات التصنيع </a:t>
            </a:r>
            <a:r>
              <a:rPr lang="ar-SA" dirty="0" smtClean="0"/>
              <a:t>،</a:t>
            </a:r>
          </a:p>
          <a:p>
            <a:r>
              <a:rPr lang="ar-SA" dirty="0" smtClean="0"/>
              <a:t>مثل </a:t>
            </a:r>
            <a:r>
              <a:rPr lang="ar-SA" dirty="0" smtClean="0">
                <a:solidFill>
                  <a:srgbClr val="00B050"/>
                </a:solidFill>
              </a:rPr>
              <a:t>البطالة ، والطلاق ، والجريمة ، وجناح الأحداث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061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وتشير كثير من الدراسات  الاجتماعية إلي </a:t>
            </a:r>
            <a:r>
              <a:rPr lang="ar-SA" dirty="0" smtClean="0">
                <a:solidFill>
                  <a:srgbClr val="FF0000"/>
                </a:solidFill>
              </a:rPr>
              <a:t>تدهـور البيئـة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الاجتماعية للمدن</a:t>
            </a:r>
            <a:r>
              <a:rPr lang="ar-SA" dirty="0" smtClean="0"/>
              <a:t> ، فلم تسلـم البيئة الحضـرية من المتاعب الناجمة </a:t>
            </a:r>
          </a:p>
          <a:p>
            <a:r>
              <a:rPr lang="ar-SA" dirty="0"/>
              <a:t> </a:t>
            </a:r>
            <a:r>
              <a:rPr lang="ar-SA" dirty="0" smtClean="0"/>
              <a:t>عن تزايد السكان وجهلهم بالنظم البيئية المعروفة ، بل إن </a:t>
            </a:r>
            <a:r>
              <a:rPr lang="ar-SA" dirty="0" smtClean="0">
                <a:solidFill>
                  <a:srgbClr val="0070C0"/>
                </a:solidFill>
              </a:rPr>
              <a:t>اتجاههم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نحو سكني المـدن قد أخـل بنظم اجتماعية عديدة</a:t>
            </a:r>
            <a:r>
              <a:rPr lang="ar-SA" dirty="0" smtClean="0"/>
              <a:t> . وأدي إلي </a:t>
            </a:r>
            <a:r>
              <a:rPr lang="ar-SA" dirty="0" smtClean="0">
                <a:solidFill>
                  <a:srgbClr val="00B050"/>
                </a:solidFill>
              </a:rPr>
              <a:t>تفكـك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كثير من عناصرها التي كانت مترابطة</a:t>
            </a:r>
            <a:r>
              <a:rPr lang="ar-SA" dirty="0" smtClean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967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ويعتبر </a:t>
            </a:r>
            <a:r>
              <a:rPr lang="ar-SA" dirty="0" smtClean="0">
                <a:solidFill>
                  <a:srgbClr val="FF0000"/>
                </a:solidFill>
              </a:rPr>
              <a:t>تدهور البيئة </a:t>
            </a:r>
            <a:r>
              <a:rPr lang="ar-SA" dirty="0" smtClean="0"/>
              <a:t>سواء من الناحية الطبيعية أو الجمالية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0070C0"/>
                </a:solidFill>
              </a:rPr>
              <a:t>من المظاهـر الواضحة في مـدن العالـم الحديثـة </a:t>
            </a:r>
            <a:r>
              <a:rPr lang="ar-SA" dirty="0" smtClean="0"/>
              <a:t>، ومن </a:t>
            </a:r>
            <a:r>
              <a:rPr lang="ar-SA" dirty="0" smtClean="0">
                <a:solidFill>
                  <a:srgbClr val="FF0000"/>
                </a:solidFill>
              </a:rPr>
              <a:t>الأسبـاب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التي أدت إلي تدهور واضطراب البيئة في المدن</a:t>
            </a:r>
            <a:r>
              <a:rPr lang="ar-SA" dirty="0" smtClean="0"/>
              <a:t> ، تلك </a:t>
            </a:r>
            <a:r>
              <a:rPr lang="ar-SA" dirty="0" smtClean="0">
                <a:solidFill>
                  <a:srgbClr val="00B050"/>
                </a:solidFill>
              </a:rPr>
              <a:t>التأثيرات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المجردة من اللمسات الإنسانية للحياة الخاصة في الأحياء الفقيرة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منها </a:t>
            </a:r>
            <a:r>
              <a:rPr lang="ar-SA" dirty="0" smtClean="0"/>
              <a:t>، وتتضح هذه الصورة  في </a:t>
            </a:r>
            <a:r>
              <a:rPr lang="ar-SA" dirty="0" smtClean="0">
                <a:solidFill>
                  <a:srgbClr val="7030A0"/>
                </a:solidFill>
              </a:rPr>
              <a:t>المناطق الفقيرة </a:t>
            </a:r>
            <a:r>
              <a:rPr lang="ar-SA" dirty="0" smtClean="0"/>
              <a:t>. </a:t>
            </a:r>
          </a:p>
          <a:p>
            <a:r>
              <a:rPr lang="ar-SA" dirty="0"/>
              <a:t> </a:t>
            </a:r>
            <a:r>
              <a:rPr lang="ar-SA" dirty="0" smtClean="0"/>
              <a:t>      ففي </a:t>
            </a:r>
            <a:r>
              <a:rPr lang="ar-SA" dirty="0" smtClean="0">
                <a:solidFill>
                  <a:srgbClr val="D9791B"/>
                </a:solidFill>
              </a:rPr>
              <a:t>الأحياء الفقيرة </a:t>
            </a:r>
            <a:r>
              <a:rPr lang="ar-SA" dirty="0" smtClean="0"/>
              <a:t>– خاصة العشوائية – </a:t>
            </a:r>
            <a:r>
              <a:rPr lang="ar-SA" dirty="0" smtClean="0">
                <a:solidFill>
                  <a:srgbClr val="FF0000"/>
                </a:solidFill>
              </a:rPr>
              <a:t>ترتفع معدلات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الجريمة</a:t>
            </a:r>
            <a:r>
              <a:rPr lang="ar-SA" dirty="0" smtClean="0"/>
              <a:t> بشكل واضح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06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 وتشيـر العديـد مـن الدراسـات إلي أن </a:t>
            </a:r>
            <a:r>
              <a:rPr lang="ar-SA" dirty="0" smtClean="0">
                <a:solidFill>
                  <a:srgbClr val="FF0000"/>
                </a:solidFill>
              </a:rPr>
              <a:t>المـدن المزدحمـة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  تتسـم بسـوء الحـالة الصحيـة ، والتلـوث البيئي</a:t>
            </a:r>
            <a:r>
              <a:rPr lang="ar-SA" dirty="0" smtClean="0"/>
              <a:t> . كما أشارت إلي</a:t>
            </a:r>
          </a:p>
          <a:p>
            <a:r>
              <a:rPr lang="ar-SA" dirty="0"/>
              <a:t> </a:t>
            </a:r>
            <a:r>
              <a:rPr lang="ar-SA" dirty="0" smtClean="0"/>
              <a:t>أن </a:t>
            </a:r>
            <a:r>
              <a:rPr lang="ar-SA" dirty="0" smtClean="0">
                <a:solidFill>
                  <a:srgbClr val="00B050"/>
                </a:solidFill>
              </a:rPr>
              <a:t>الكثافـة السكانيـة العاليـة  في المـدن تعـد مـن العوامل المحفزة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للسلـوك </a:t>
            </a:r>
            <a:r>
              <a:rPr lang="ar-SA" dirty="0" err="1" smtClean="0">
                <a:solidFill>
                  <a:srgbClr val="00B050"/>
                </a:solidFill>
              </a:rPr>
              <a:t>الانحرافي</a:t>
            </a:r>
            <a:r>
              <a:rPr lang="ar-SA" dirty="0" smtClean="0"/>
              <a:t> ، كما </a:t>
            </a:r>
            <a:r>
              <a:rPr lang="ar-SA" dirty="0" smtClean="0">
                <a:solidFill>
                  <a:srgbClr val="7030A0"/>
                </a:solidFill>
              </a:rPr>
              <a:t>تدفـع الضغـوط الحضـرية سكـان المـدن 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إلي استخدام السلوك المتسم بالعنف </a:t>
            </a:r>
            <a:r>
              <a:rPr lang="ar-SA" dirty="0" smtClean="0"/>
              <a:t>.</a:t>
            </a:r>
          </a:p>
          <a:p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089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</a:t>
            </a:r>
          </a:p>
          <a:p>
            <a:r>
              <a:rPr lang="ar-SA" dirty="0"/>
              <a:t> </a:t>
            </a:r>
            <a:r>
              <a:rPr lang="ar-SA" dirty="0" smtClean="0"/>
              <a:t>      ويري أصحاب المدخل التفاعلي أنه يمكن </a:t>
            </a:r>
            <a:r>
              <a:rPr lang="ar-SA" dirty="0" smtClean="0">
                <a:solidFill>
                  <a:srgbClr val="FF0000"/>
                </a:solidFill>
              </a:rPr>
              <a:t>علاج المشكلات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البيئية</a:t>
            </a:r>
            <a:r>
              <a:rPr lang="ar-SA" dirty="0" smtClean="0"/>
              <a:t> عـن طريـق </a:t>
            </a:r>
            <a:r>
              <a:rPr lang="ar-SA" dirty="0" smtClean="0">
                <a:solidFill>
                  <a:srgbClr val="00B050"/>
                </a:solidFill>
              </a:rPr>
              <a:t>عـدم تعلـم الاتجاهـات التي تـؤدي إلي تدميـر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البيئة واستنزاف مواردها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7030A0"/>
                </a:solidFill>
              </a:rPr>
              <a:t>ولا يجب أن يتم نقل هذه الاتجاهات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عبر الأجيال المختلفة</a:t>
            </a:r>
            <a:r>
              <a:rPr lang="ar-SA" dirty="0" smtClean="0"/>
              <a:t> ، إذ أن </a:t>
            </a:r>
            <a:r>
              <a:rPr lang="ar-SA" dirty="0" smtClean="0">
                <a:solidFill>
                  <a:srgbClr val="0070C0"/>
                </a:solidFill>
              </a:rPr>
              <a:t>عـدم تعلـم هذه الاتجاهات الضارة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يـؤدي إلي إحـلال اتجاهـات جديـدة أخـري محلهـا </a:t>
            </a:r>
            <a:r>
              <a:rPr lang="ar-SA" dirty="0" smtClean="0"/>
              <a:t>، الأمر الذي </a:t>
            </a:r>
          </a:p>
          <a:p>
            <a:r>
              <a:rPr lang="ar-SA" dirty="0"/>
              <a:t> </a:t>
            </a:r>
            <a:r>
              <a:rPr lang="ar-SA" dirty="0" smtClean="0"/>
              <a:t>يساعد علي علاج المشكلات البيئية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43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82" y="1417638"/>
            <a:ext cx="8915400" cy="4525963"/>
          </a:xfrm>
        </p:spPr>
        <p:txBody>
          <a:bodyPr/>
          <a:lstStyle/>
          <a:p>
            <a:r>
              <a:rPr lang="ar-SA" dirty="0" smtClean="0"/>
              <a:t>   3- </a:t>
            </a:r>
            <a:r>
              <a:rPr lang="ar-SA" dirty="0" smtClean="0">
                <a:solidFill>
                  <a:srgbClr val="FF0000"/>
                </a:solidFill>
              </a:rPr>
              <a:t>تفسير المنظور التفاعلي لمشكلة الجريمة </a:t>
            </a:r>
          </a:p>
          <a:p>
            <a:r>
              <a:rPr lang="ar-SA" dirty="0"/>
              <a:t> </a:t>
            </a:r>
            <a:r>
              <a:rPr lang="ar-SA" dirty="0" smtClean="0"/>
              <a:t>       يدرس أصحاب المنظور التفاعلي الجريمة عن طريق </a:t>
            </a:r>
          </a:p>
          <a:p>
            <a:r>
              <a:rPr lang="ar-SA" dirty="0"/>
              <a:t> </a:t>
            </a:r>
            <a:r>
              <a:rPr lang="ar-SA" dirty="0" smtClean="0">
                <a:solidFill>
                  <a:srgbClr val="00B050"/>
                </a:solidFill>
              </a:rPr>
              <a:t>النظر إلي الطريقة التي تتطور بها قواعد السلوك من خلال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التفاعل بين أعضاء الجماعة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   وتعد </a:t>
            </a:r>
            <a:r>
              <a:rPr lang="ar-SA" dirty="0" smtClean="0">
                <a:solidFill>
                  <a:srgbClr val="FF0000"/>
                </a:solidFill>
              </a:rPr>
              <a:t>الجريمة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سلوك قد تم تعريفه عن طريق جمع من الناس</a:t>
            </a:r>
          </a:p>
          <a:p>
            <a:r>
              <a:rPr lang="ar-SA" dirty="0"/>
              <a:t> </a:t>
            </a:r>
            <a:r>
              <a:rPr lang="ar-SA" dirty="0" smtClean="0"/>
              <a:t>علي اعتبار أنه إما أن </a:t>
            </a:r>
            <a:r>
              <a:rPr lang="ar-SA" dirty="0" smtClean="0">
                <a:solidFill>
                  <a:srgbClr val="FF0000"/>
                </a:solidFill>
              </a:rPr>
              <a:t>يؤدى إلي الضرر الواقعي </a:t>
            </a:r>
            <a:r>
              <a:rPr lang="ar-SA" dirty="0" smtClean="0"/>
              <a:t>( مثل الاعتداء ،</a:t>
            </a:r>
          </a:p>
          <a:p>
            <a:r>
              <a:rPr lang="ar-SA" dirty="0" smtClean="0"/>
              <a:t>والقتل ) أو يشير إلي أنه </a:t>
            </a:r>
            <a:r>
              <a:rPr lang="ar-SA" dirty="0" smtClean="0">
                <a:solidFill>
                  <a:srgbClr val="D9791B"/>
                </a:solidFill>
              </a:rPr>
              <a:t>مصدر للإزعاج لأعضاء الجماعة </a:t>
            </a:r>
            <a:r>
              <a:rPr lang="ar-SA" dirty="0" smtClean="0"/>
              <a:t>( مثل</a:t>
            </a:r>
          </a:p>
          <a:p>
            <a:r>
              <a:rPr lang="ar-SA" dirty="0"/>
              <a:t> </a:t>
            </a:r>
            <a:r>
              <a:rPr lang="ar-SA" dirty="0" smtClean="0"/>
              <a:t>التسكع ، والتشرد ، وتعاطي المخدرات 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933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124744"/>
            <a:ext cx="8915400" cy="4525963"/>
          </a:xfrm>
        </p:spPr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        كما يدرس التفاعليون </a:t>
            </a:r>
            <a:r>
              <a:rPr lang="ar-SA" dirty="0" smtClean="0">
                <a:solidFill>
                  <a:srgbClr val="FF0000"/>
                </a:solidFill>
              </a:rPr>
              <a:t>العلاقـات بيـن المجـرميـن والضحايا </a:t>
            </a:r>
            <a:r>
              <a:rPr lang="ar-SA" dirty="0" smtClean="0"/>
              <a:t>، </a:t>
            </a:r>
          </a:p>
          <a:p>
            <a:r>
              <a:rPr lang="ar-SA" dirty="0"/>
              <a:t> </a:t>
            </a:r>
            <a:r>
              <a:rPr lang="ar-SA" dirty="0" smtClean="0"/>
              <a:t>وبين </a:t>
            </a:r>
            <a:r>
              <a:rPr lang="ar-SA" dirty="0" smtClean="0">
                <a:solidFill>
                  <a:srgbClr val="FF0000"/>
                </a:solidFill>
              </a:rPr>
              <a:t>رجـال الشـرطة والمشتبـه بهم </a:t>
            </a:r>
            <a:r>
              <a:rPr lang="ar-SA" dirty="0" smtClean="0"/>
              <a:t>. وقد كشفـت دراسـة عـن القتل</a:t>
            </a:r>
          </a:p>
          <a:p>
            <a:r>
              <a:rPr lang="ar-SA" dirty="0"/>
              <a:t> </a:t>
            </a:r>
            <a:r>
              <a:rPr lang="ar-SA" dirty="0" smtClean="0"/>
              <a:t>أن الضحايـا يسهمـون غالبـا في قيـام المجرميـن بقتلهـم عـن طريـق</a:t>
            </a:r>
          </a:p>
          <a:p>
            <a:r>
              <a:rPr lang="ar-SA" dirty="0"/>
              <a:t> </a:t>
            </a:r>
            <a:r>
              <a:rPr lang="ar-SA" dirty="0" smtClean="0"/>
              <a:t>قيامهـم ببـدء استخـدام القـوة أو تهديـد المجـرم بطـرق رمـزية مثـل </a:t>
            </a:r>
          </a:p>
          <a:p>
            <a:r>
              <a:rPr lang="ar-SA" dirty="0"/>
              <a:t> </a:t>
            </a:r>
            <a:r>
              <a:rPr lang="ar-SA" dirty="0" smtClean="0"/>
              <a:t>الاهانات . كما كشفت دراسة أخري عن أن </a:t>
            </a:r>
            <a:r>
              <a:rPr lang="ar-SA" dirty="0" smtClean="0">
                <a:solidFill>
                  <a:srgbClr val="FF0000"/>
                </a:solidFill>
              </a:rPr>
              <a:t>رجال الشرطة يعتمدون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علي الرمـوز</a:t>
            </a:r>
            <a:r>
              <a:rPr lang="ar-SA" dirty="0" smtClean="0"/>
              <a:t> – مـن سلـوك واتصـال لفظـي – لتحديـد ما إذا كانـوا </a:t>
            </a:r>
          </a:p>
          <a:p>
            <a:r>
              <a:rPr lang="ar-SA" dirty="0"/>
              <a:t> </a:t>
            </a:r>
            <a:r>
              <a:rPr lang="ar-SA" dirty="0" smtClean="0"/>
              <a:t>سيقومون بالقبض علي المشتبه بهم ،أو تحذيرهم ، أو تركهم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978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274</TotalTime>
  <Words>1267</Words>
  <Application>Microsoft Office PowerPoint</Application>
  <PresentationFormat>A4 Paper (210x297 mm)</PresentationFormat>
  <Paragraphs>187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التاسعة</vt:lpstr>
      <vt:lpstr>    </vt:lpstr>
      <vt:lpstr>   </vt:lpstr>
      <vt:lpstr>     </vt:lpstr>
      <vt:lpstr>   </vt:lpstr>
      <vt:lpstr>   </vt:lpstr>
      <vt:lpstr>    </vt:lpstr>
      <vt:lpstr>    </vt:lpstr>
      <vt:lpstr>   </vt:lpstr>
      <vt:lpstr>    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28</cp:revision>
  <dcterms:created xsi:type="dcterms:W3CDTF">2014-03-21T17:34:11Z</dcterms:created>
  <dcterms:modified xsi:type="dcterms:W3CDTF">2014-03-30T19:49:14Z</dcterms:modified>
</cp:coreProperties>
</file>