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92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08" r:id="rId15"/>
    <p:sldId id="309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266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F04316"/>
    <a:srgbClr val="ECA02F"/>
    <a:srgbClr val="43A79C"/>
    <a:srgbClr val="313B4A"/>
    <a:srgbClr val="EDBD1F"/>
    <a:srgbClr val="81AA52"/>
    <a:srgbClr val="0E478A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المشكلات الاجتماعية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الحادية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المشكلات البيئية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التلوث البيئي</a:t>
            </a:r>
            <a:endParaRPr lang="en-US" sz="44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عناصر المحاضرة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89" y="1449458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 smtClean="0"/>
              <a:t>   أولا : تعريف المشكلة البيئية</a:t>
            </a:r>
            <a:r>
              <a:rPr lang="en-US" dirty="0" smtClean="0"/>
              <a:t>  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ثانيا : الأسباب التي تؤدي إلي حدوث المشكلات البيئية</a:t>
            </a:r>
          </a:p>
          <a:p>
            <a:r>
              <a:rPr lang="ar-SA" dirty="0"/>
              <a:t> </a:t>
            </a:r>
            <a:r>
              <a:rPr lang="ar-SA" dirty="0" smtClean="0"/>
              <a:t>    ثالثا : تعريف التلوث البيئي</a:t>
            </a:r>
          </a:p>
          <a:p>
            <a:r>
              <a:rPr lang="ar-SA" dirty="0"/>
              <a:t> </a:t>
            </a:r>
            <a:r>
              <a:rPr lang="ar-SA" dirty="0" smtClean="0"/>
              <a:t>  رابعا : التصنيفات المختلفة لأشكال التلوث البيئي وأنواعه</a:t>
            </a:r>
          </a:p>
          <a:p>
            <a:r>
              <a:rPr lang="ar-SA" dirty="0"/>
              <a:t> </a:t>
            </a:r>
            <a:r>
              <a:rPr lang="ar-SA" dirty="0" smtClean="0"/>
              <a:t> خامسا : طرق مواجهة التلوث البيئي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33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أولا : </a:t>
            </a:r>
            <a:r>
              <a:rPr lang="ar-SA" dirty="0" smtClean="0">
                <a:solidFill>
                  <a:srgbClr val="FF0000"/>
                </a:solidFill>
              </a:rPr>
              <a:t>تعريف المشكلة البيئية </a:t>
            </a:r>
          </a:p>
          <a:p>
            <a:r>
              <a:rPr lang="ar-SA" dirty="0"/>
              <a:t> </a:t>
            </a:r>
            <a:r>
              <a:rPr lang="ar-SA" dirty="0" smtClean="0"/>
              <a:t>        تعد المشكلات البيئية من أخطر المشكلات التي تهدد المجتمع</a:t>
            </a:r>
          </a:p>
          <a:p>
            <a:r>
              <a:rPr lang="ar-SA" dirty="0"/>
              <a:t> </a:t>
            </a:r>
            <a:r>
              <a:rPr lang="ar-SA" dirty="0" smtClean="0"/>
              <a:t>ولقد </a:t>
            </a:r>
            <a:r>
              <a:rPr lang="ar-SA" dirty="0" smtClean="0">
                <a:solidFill>
                  <a:srgbClr val="0070C0"/>
                </a:solidFill>
              </a:rPr>
              <a:t>بـدأ الاهتمـام بمشكلة البيئـة علي مستـوي العالـم بانعقـاد مؤتمـر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الأمم المتحدة للبيئة البشرية </a:t>
            </a:r>
            <a:r>
              <a:rPr lang="ar-SA" dirty="0" smtClean="0"/>
              <a:t>في </a:t>
            </a:r>
            <a:r>
              <a:rPr lang="ar-SA" dirty="0" err="1" smtClean="0">
                <a:solidFill>
                  <a:srgbClr val="FF0000"/>
                </a:solidFill>
              </a:rPr>
              <a:t>استوكهلـم</a:t>
            </a:r>
            <a:r>
              <a:rPr lang="ar-SA" dirty="0" smtClean="0">
                <a:solidFill>
                  <a:srgbClr val="FF0000"/>
                </a:solidFill>
              </a:rPr>
              <a:t> بالسويـد </a:t>
            </a:r>
            <a:r>
              <a:rPr lang="ar-SA" dirty="0" smtClean="0"/>
              <a:t>عام </a:t>
            </a:r>
            <a:r>
              <a:rPr lang="ar-SA" dirty="0" smtClean="0">
                <a:solidFill>
                  <a:srgbClr val="FF0000"/>
                </a:solidFill>
              </a:rPr>
              <a:t>1972</a:t>
            </a:r>
            <a:r>
              <a:rPr lang="ar-SA" dirty="0" smtClean="0"/>
              <a:t> ، ثم</a:t>
            </a:r>
          </a:p>
          <a:p>
            <a:r>
              <a:rPr lang="ar-SA" dirty="0"/>
              <a:t> </a:t>
            </a:r>
            <a:r>
              <a:rPr lang="ar-SA" dirty="0" smtClean="0"/>
              <a:t>تلي ذلك العديد من المؤتمـرات التي اهتمت بالمشكـلات البيئيـة علي </a:t>
            </a:r>
          </a:p>
          <a:p>
            <a:r>
              <a:rPr lang="ar-SA" dirty="0"/>
              <a:t> </a:t>
            </a:r>
            <a:r>
              <a:rPr lang="ar-SA" dirty="0" smtClean="0"/>
              <a:t>كافة المستويات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078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       وتعرف </a:t>
            </a:r>
            <a:r>
              <a:rPr lang="ar-SA" dirty="0" smtClean="0">
                <a:solidFill>
                  <a:srgbClr val="FF0000"/>
                </a:solidFill>
              </a:rPr>
              <a:t>المشكلة البيئية </a:t>
            </a:r>
            <a:r>
              <a:rPr lang="ar-SA" dirty="0" smtClean="0"/>
              <a:t>بأنها « </a:t>
            </a:r>
            <a:r>
              <a:rPr lang="ar-SA" dirty="0" smtClean="0">
                <a:solidFill>
                  <a:srgbClr val="0070C0"/>
                </a:solidFill>
              </a:rPr>
              <a:t>كل تغير كمي وكيفي يحدث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لأحـد المـوارد الطبيعيـة فـي البيئـة بفعـل الإنسـان </a:t>
            </a:r>
            <a:r>
              <a:rPr lang="ar-SA" dirty="0" smtClean="0"/>
              <a:t>، أو بفعـل </a:t>
            </a:r>
            <a:r>
              <a:rPr lang="ar-SA" dirty="0" smtClean="0">
                <a:solidFill>
                  <a:srgbClr val="FF0000"/>
                </a:solidFill>
              </a:rPr>
              <a:t>أحـد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العوامل الفيزيقية</a:t>
            </a:r>
            <a:r>
              <a:rPr lang="ar-SA" dirty="0" smtClean="0"/>
              <a:t> فينقصه أو يغير من صفاته ، أو يخل من توازنه</a:t>
            </a:r>
          </a:p>
          <a:p>
            <a:r>
              <a:rPr lang="ar-SA" dirty="0"/>
              <a:t> </a:t>
            </a:r>
            <a:r>
              <a:rPr lang="ar-SA" dirty="0" smtClean="0"/>
              <a:t>بدرجة </a:t>
            </a:r>
            <a:r>
              <a:rPr lang="ar-SA" dirty="0" smtClean="0">
                <a:solidFill>
                  <a:srgbClr val="7030A0"/>
                </a:solidFill>
              </a:rPr>
              <a:t>تؤثـر تأثيـراً سلبياً </a:t>
            </a:r>
            <a:r>
              <a:rPr lang="ar-SA" dirty="0" smtClean="0"/>
              <a:t>علي الأحيـاء التي تعيش في هـذه البيئـة </a:t>
            </a:r>
          </a:p>
          <a:p>
            <a:r>
              <a:rPr lang="ar-SA" dirty="0"/>
              <a:t> </a:t>
            </a:r>
            <a:r>
              <a:rPr lang="ar-SA" dirty="0" smtClean="0"/>
              <a:t>وفي مقدمتها الإنسان»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160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ثانيا : </a:t>
            </a:r>
            <a:r>
              <a:rPr lang="ar-SA" dirty="0" smtClean="0">
                <a:solidFill>
                  <a:srgbClr val="FF0000"/>
                </a:solidFill>
              </a:rPr>
              <a:t>الأسباب التي تؤدي إلي حدوث المشكلات البيئية </a:t>
            </a:r>
          </a:p>
          <a:p>
            <a:r>
              <a:rPr lang="ar-SA" dirty="0"/>
              <a:t> </a:t>
            </a:r>
            <a:r>
              <a:rPr lang="ar-SA" dirty="0" smtClean="0"/>
              <a:t> 1- </a:t>
            </a:r>
            <a:r>
              <a:rPr lang="ar-SA" dirty="0" smtClean="0">
                <a:solidFill>
                  <a:srgbClr val="0070C0"/>
                </a:solidFill>
              </a:rPr>
              <a:t>الانفجار السكاني وما يترتب عليه من اتساع نمو المدن</a:t>
            </a:r>
          </a:p>
          <a:p>
            <a:r>
              <a:rPr lang="ar-SA" dirty="0"/>
              <a:t> </a:t>
            </a:r>
            <a:r>
              <a:rPr lang="ar-SA" dirty="0" smtClean="0"/>
              <a:t>       ويترتب ع</a:t>
            </a:r>
            <a:r>
              <a:rPr lang="ar-SA" dirty="0"/>
              <a:t>ل</a:t>
            </a:r>
            <a:r>
              <a:rPr lang="ar-SA" dirty="0" smtClean="0"/>
              <a:t>ي ذلك </a:t>
            </a:r>
            <a:r>
              <a:rPr lang="ar-SA" dirty="0" smtClean="0">
                <a:solidFill>
                  <a:srgbClr val="00B050"/>
                </a:solidFill>
              </a:rPr>
              <a:t>وجود مشكلات في الخدمات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70C0"/>
                </a:solidFill>
              </a:rPr>
              <a:t>وصعوبة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توفيـر الضـرورات للسكـان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D9791B"/>
                </a:solidFill>
              </a:rPr>
              <a:t>وزيـادة معـدلات استهـلاك الغـذاء </a:t>
            </a:r>
          </a:p>
          <a:p>
            <a:r>
              <a:rPr lang="ar-SA" dirty="0">
                <a:solidFill>
                  <a:srgbClr val="D9791B"/>
                </a:solidFill>
              </a:rPr>
              <a:t> </a:t>
            </a:r>
            <a:r>
              <a:rPr lang="ar-SA" dirty="0" smtClean="0">
                <a:solidFill>
                  <a:srgbClr val="D9791B"/>
                </a:solidFill>
              </a:rPr>
              <a:t>والطاقة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FF0000"/>
                </a:solidFill>
              </a:rPr>
              <a:t>واجهاد التربة الزراعية لتوفير الغذاء </a:t>
            </a:r>
            <a:r>
              <a:rPr lang="ar-SA" dirty="0" smtClean="0"/>
              <a:t>، مما يهدد البيئة</a:t>
            </a:r>
          </a:p>
          <a:p>
            <a:r>
              <a:rPr lang="ar-SA" dirty="0"/>
              <a:t> </a:t>
            </a:r>
            <a:r>
              <a:rPr lang="ar-SA" dirty="0" smtClean="0"/>
              <a:t>واختلال توازنها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840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2- </a:t>
            </a:r>
            <a:r>
              <a:rPr lang="ar-SA" dirty="0" smtClean="0">
                <a:solidFill>
                  <a:srgbClr val="0070C0"/>
                </a:solidFill>
              </a:rPr>
              <a:t>نقص المعرفة عن البيئة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وهو الأمر الذي يترتب عليه </a:t>
            </a:r>
            <a:r>
              <a:rPr lang="ar-SA" dirty="0" smtClean="0">
                <a:solidFill>
                  <a:srgbClr val="FF0000"/>
                </a:solidFill>
              </a:rPr>
              <a:t>عدم فهم المشكلات البيئية </a:t>
            </a:r>
            <a:r>
              <a:rPr lang="ar-SA" dirty="0" smtClean="0"/>
              <a:t>التي</a:t>
            </a:r>
          </a:p>
          <a:p>
            <a:r>
              <a:rPr lang="ar-SA" dirty="0"/>
              <a:t> </a:t>
            </a:r>
            <a:r>
              <a:rPr lang="ar-SA" dirty="0" smtClean="0"/>
              <a:t>يـزداد اتساعهـا يوما بعد يوم . ويصبح من الصعـب إيجاد حلول </a:t>
            </a:r>
          </a:p>
          <a:p>
            <a:r>
              <a:rPr lang="ar-SA" dirty="0"/>
              <a:t> </a:t>
            </a:r>
            <a:r>
              <a:rPr lang="ar-SA" dirty="0" smtClean="0"/>
              <a:t>لهذه المشكلة نظرا لعـدم وضوح العلاقـة المتداولـة بين الإنسـان </a:t>
            </a:r>
          </a:p>
          <a:p>
            <a:r>
              <a:rPr lang="ar-SA" dirty="0"/>
              <a:t> </a:t>
            </a:r>
            <a:r>
              <a:rPr lang="ar-SA" dirty="0" smtClean="0"/>
              <a:t>والبيئة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376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3- </a:t>
            </a:r>
            <a:r>
              <a:rPr lang="ar-SA" dirty="0" smtClean="0">
                <a:solidFill>
                  <a:srgbClr val="0070C0"/>
                </a:solidFill>
              </a:rPr>
              <a:t>الاستغلال غير الرشيد للتكنولوجيا في البيئة</a:t>
            </a:r>
          </a:p>
          <a:p>
            <a:r>
              <a:rPr lang="ar-SA" dirty="0"/>
              <a:t> </a:t>
            </a:r>
            <a:r>
              <a:rPr lang="ar-SA" dirty="0" smtClean="0"/>
              <a:t>     ويترتب عليه </a:t>
            </a:r>
            <a:r>
              <a:rPr lang="ar-SA" dirty="0" smtClean="0">
                <a:solidFill>
                  <a:srgbClr val="FF0000"/>
                </a:solidFill>
              </a:rPr>
              <a:t>الإخلال بتوازن البيئة </a:t>
            </a:r>
            <a:r>
              <a:rPr lang="ar-SA" dirty="0" smtClean="0"/>
              <a:t>عن طريق </a:t>
            </a:r>
            <a:r>
              <a:rPr lang="ar-SA" dirty="0" smtClean="0">
                <a:solidFill>
                  <a:srgbClr val="00B050"/>
                </a:solidFill>
              </a:rPr>
              <a:t>استنزاف مزيد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من الموارد الطبيعية في الصناعة </a:t>
            </a:r>
            <a:r>
              <a:rPr lang="ar-SA" dirty="0" smtClean="0"/>
              <a:t>، وما يرتبط بها من تلوث الهواء</a:t>
            </a:r>
          </a:p>
          <a:p>
            <a:r>
              <a:rPr lang="ar-SA" dirty="0"/>
              <a:t> </a:t>
            </a:r>
            <a:r>
              <a:rPr lang="ar-SA" dirty="0" smtClean="0"/>
              <a:t>والماء والتربة والغذاء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722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4- </a:t>
            </a:r>
            <a:r>
              <a:rPr lang="ar-SA" dirty="0" smtClean="0">
                <a:solidFill>
                  <a:srgbClr val="0070C0"/>
                </a:solidFill>
              </a:rPr>
              <a:t>اختلال القيم والاتجاهات </a:t>
            </a:r>
          </a:p>
          <a:p>
            <a:r>
              <a:rPr lang="ar-SA" dirty="0"/>
              <a:t> </a:t>
            </a:r>
            <a:r>
              <a:rPr lang="ar-SA" dirty="0" smtClean="0"/>
              <a:t>     يعتبر اختلال القيم والاتجاهات انعكاس لمشكلات البيئة ،كما </a:t>
            </a:r>
          </a:p>
          <a:p>
            <a:r>
              <a:rPr lang="ar-SA" dirty="0"/>
              <a:t> </a:t>
            </a:r>
            <a:r>
              <a:rPr lang="ar-SA" dirty="0" smtClean="0"/>
              <a:t>أن </a:t>
            </a:r>
            <a:r>
              <a:rPr lang="ar-SA" dirty="0" smtClean="0">
                <a:solidFill>
                  <a:srgbClr val="FF0000"/>
                </a:solidFill>
              </a:rPr>
              <a:t>القيم والاتجاهات </a:t>
            </a:r>
            <a:r>
              <a:rPr lang="ar-SA" dirty="0" smtClean="0">
                <a:solidFill>
                  <a:srgbClr val="00B050"/>
                </a:solidFill>
              </a:rPr>
              <a:t>تكتسب الصفـة الاجتماعيـة من سلوك الناس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تجاه بيئتهم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646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</a:t>
            </a:r>
          </a:p>
          <a:p>
            <a:r>
              <a:rPr lang="ar-SA" dirty="0"/>
              <a:t> </a:t>
            </a:r>
            <a:r>
              <a:rPr lang="ar-SA" dirty="0" smtClean="0"/>
              <a:t>     5 - </a:t>
            </a:r>
            <a:r>
              <a:rPr lang="ar-SA" dirty="0" smtClean="0">
                <a:solidFill>
                  <a:srgbClr val="0070C0"/>
                </a:solidFill>
              </a:rPr>
              <a:t>إساءة استخدام الموارد والثروات الطبيعية </a:t>
            </a:r>
          </a:p>
          <a:p>
            <a:r>
              <a:rPr lang="ar-SA" dirty="0"/>
              <a:t> </a:t>
            </a:r>
            <a:r>
              <a:rPr lang="ar-SA" dirty="0" smtClean="0"/>
              <a:t>      الثروات الطبيعية هي جزء من الطبيعة يستغله الإنسان في</a:t>
            </a:r>
          </a:p>
          <a:p>
            <a:r>
              <a:rPr lang="ar-SA" dirty="0"/>
              <a:t> </a:t>
            </a:r>
            <a:r>
              <a:rPr lang="ar-SA" dirty="0" smtClean="0"/>
              <a:t>عملية الإنتاج ، ونجد أن </a:t>
            </a:r>
            <a:r>
              <a:rPr lang="ar-SA" dirty="0" smtClean="0">
                <a:solidFill>
                  <a:srgbClr val="FF0000"/>
                </a:solidFill>
              </a:rPr>
              <a:t>بعض ممـارسـات الإنسـان الخاطئة </a:t>
            </a:r>
            <a:r>
              <a:rPr lang="ar-SA" dirty="0" smtClean="0"/>
              <a:t>قد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0070C0"/>
                </a:solidFill>
              </a:rPr>
              <a:t>تؤدي إلي نفاذ الثروات الطبيعية والتي تمثل أحد مشكلات البيئة </a:t>
            </a:r>
            <a:r>
              <a:rPr lang="ar-SA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517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ثالثا : </a:t>
            </a:r>
            <a:r>
              <a:rPr lang="ar-SA" dirty="0" smtClean="0">
                <a:solidFill>
                  <a:srgbClr val="FF0000"/>
                </a:solidFill>
              </a:rPr>
              <a:t>تعريف التلوث البيئي </a:t>
            </a:r>
          </a:p>
          <a:p>
            <a:r>
              <a:rPr lang="ar-SA" dirty="0"/>
              <a:t> </a:t>
            </a:r>
            <a:r>
              <a:rPr lang="ar-SA" dirty="0" smtClean="0"/>
              <a:t>     يقصد بالتلوث البيئي </a:t>
            </a:r>
            <a:r>
              <a:rPr lang="ar-SA" dirty="0" smtClean="0">
                <a:solidFill>
                  <a:schemeClr val="tx1"/>
                </a:solidFill>
              </a:rPr>
              <a:t>«</a:t>
            </a:r>
            <a:r>
              <a:rPr lang="ar-SA" dirty="0" smtClean="0">
                <a:solidFill>
                  <a:srgbClr val="0070C0"/>
                </a:solidFill>
              </a:rPr>
              <a:t> كافة الطرق التي من خلالها يتسبب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الإنسان في إلحاق الضرر بالبيئة الطبيعية</a:t>
            </a:r>
            <a:r>
              <a:rPr lang="ar-SA" dirty="0" smtClean="0"/>
              <a:t>»</a:t>
            </a:r>
          </a:p>
          <a:p>
            <a:r>
              <a:rPr lang="ar-SA" dirty="0"/>
              <a:t> </a:t>
            </a:r>
            <a:r>
              <a:rPr lang="ar-SA" dirty="0" smtClean="0"/>
              <a:t>   وقد يكون </a:t>
            </a:r>
            <a:r>
              <a:rPr lang="ar-SA" dirty="0" smtClean="0">
                <a:solidFill>
                  <a:srgbClr val="FF0000"/>
                </a:solidFill>
              </a:rPr>
              <a:t>التلوث منظوراً </a:t>
            </a:r>
            <a:r>
              <a:rPr lang="ar-SA" dirty="0" smtClean="0"/>
              <a:t>كالنفايات ، أو بصورة دخان اسود</a:t>
            </a:r>
          </a:p>
          <a:p>
            <a:r>
              <a:rPr lang="ar-SA" dirty="0"/>
              <a:t> </a:t>
            </a:r>
            <a:r>
              <a:rPr lang="ar-SA" dirty="0" smtClean="0"/>
              <a:t>ينبعث من أحد المصانع ، وقد يكون </a:t>
            </a:r>
            <a:r>
              <a:rPr lang="ar-SA" dirty="0" smtClean="0">
                <a:solidFill>
                  <a:srgbClr val="FF0000"/>
                </a:solidFill>
              </a:rPr>
              <a:t>غير منظور </a:t>
            </a:r>
            <a:r>
              <a:rPr lang="ar-SA" dirty="0" smtClean="0"/>
              <a:t>ومن غير رائحة</a:t>
            </a:r>
          </a:p>
          <a:p>
            <a:r>
              <a:rPr lang="ar-SA" dirty="0"/>
              <a:t> </a:t>
            </a:r>
            <a:r>
              <a:rPr lang="ar-SA" dirty="0" smtClean="0"/>
              <a:t>أو طعم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173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  ونجد أن هناك بعض </a:t>
            </a:r>
            <a:r>
              <a:rPr lang="ar-SA" dirty="0" smtClean="0">
                <a:solidFill>
                  <a:srgbClr val="0070C0"/>
                </a:solidFill>
              </a:rPr>
              <a:t>أنواع من التلوث </a:t>
            </a:r>
            <a:r>
              <a:rPr lang="ar-SA" dirty="0" smtClean="0">
                <a:solidFill>
                  <a:srgbClr val="00B050"/>
                </a:solidFill>
              </a:rPr>
              <a:t>قد لا تتسبب في تلوث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اليابسة والماء والهواء</a:t>
            </a:r>
            <a:r>
              <a:rPr lang="ar-SA" dirty="0" smtClean="0">
                <a:solidFill>
                  <a:srgbClr val="0070C0"/>
                </a:solidFill>
              </a:rPr>
              <a:t> ، </a:t>
            </a:r>
            <a:r>
              <a:rPr lang="ar-SA" dirty="0" smtClean="0">
                <a:solidFill>
                  <a:srgbClr val="7030A0"/>
                </a:solidFill>
              </a:rPr>
              <a:t>ولكنها كفيلة بإضعاف متعة الحياة عند 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الناس والكائنات الحية الأخرى </a:t>
            </a:r>
            <a:r>
              <a:rPr lang="ar-SA" dirty="0" smtClean="0"/>
              <a:t>.</a:t>
            </a:r>
          </a:p>
          <a:p>
            <a:r>
              <a:rPr lang="ar-SA" sz="4000" b="1" dirty="0">
                <a:solidFill>
                  <a:srgbClr val="FF0000"/>
                </a:solidFill>
              </a:rPr>
              <a:t> </a:t>
            </a:r>
            <a:r>
              <a:rPr lang="ar-SA" sz="4000" b="1" dirty="0" smtClean="0">
                <a:solidFill>
                  <a:srgbClr val="FF0000"/>
                </a:solidFill>
              </a:rPr>
              <a:t>    مثال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dirty="0" smtClean="0">
                <a:solidFill>
                  <a:srgbClr val="FF0000"/>
                </a:solidFill>
              </a:rPr>
              <a:t>الضجيج المنبعث من حركة المرور أو الآلات </a:t>
            </a:r>
            <a:r>
              <a:rPr lang="ar-SA" dirty="0" smtClean="0"/>
              <a:t>يمكن اعتباره</a:t>
            </a:r>
          </a:p>
          <a:p>
            <a:r>
              <a:rPr lang="ar-SA" dirty="0"/>
              <a:t> </a:t>
            </a:r>
            <a:r>
              <a:rPr lang="ar-SA" dirty="0" smtClean="0"/>
              <a:t>شكلاً من أشكال التلوث التي تفسد متعة الحياة في المجتمعات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848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وقد يعرف التلوث بأنه « </a:t>
            </a:r>
            <a:r>
              <a:rPr lang="ar-SA" dirty="0" smtClean="0">
                <a:solidFill>
                  <a:srgbClr val="7030A0"/>
                </a:solidFill>
              </a:rPr>
              <a:t>الحالة القائمة في البيئة والناتجة عن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التغيرات المستحدثة فيها والتي تسبب للإنسان الإزعاج أو الأمراض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أو الوفاة بطريقة مباشرة أو عن طريق الإخلال بالأنظمة البيئية</a:t>
            </a:r>
            <a:r>
              <a:rPr lang="ar-SA" dirty="0" smtClean="0"/>
              <a:t>»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dirty="0" smtClean="0"/>
              <a:t>         و</a:t>
            </a:r>
            <a:r>
              <a:rPr lang="ar-SA" dirty="0" smtClean="0"/>
              <a:t>يطلق علي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مسببات التلوث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اسم </a:t>
            </a:r>
            <a:r>
              <a:rPr lang="ar-SA" dirty="0" smtClean="0">
                <a:solidFill>
                  <a:srgbClr val="00B050"/>
                </a:solidFill>
              </a:rPr>
              <a:t>الملوثات</a:t>
            </a:r>
            <a:r>
              <a:rPr lang="ar-SA" dirty="0" smtClean="0"/>
              <a:t> </a:t>
            </a:r>
            <a:r>
              <a:rPr lang="ar-SA" dirty="0" smtClean="0"/>
              <a:t>، </a:t>
            </a:r>
            <a:r>
              <a:rPr lang="ar-SA" dirty="0" smtClean="0"/>
              <a:t>وتعرف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D9791B"/>
                </a:solidFill>
              </a:rPr>
              <a:t> الملوثات </a:t>
            </a:r>
            <a:r>
              <a:rPr lang="ar-SA" dirty="0" smtClean="0"/>
              <a:t>بأنها  </a:t>
            </a:r>
            <a:r>
              <a:rPr lang="ar-SA" dirty="0" smtClean="0">
                <a:solidFill>
                  <a:srgbClr val="0070C0"/>
                </a:solidFill>
              </a:rPr>
              <a:t>المواد أو الميكروبات التي تلحق الضرر بالإنسان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43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كما يمكن تعريف </a:t>
            </a:r>
            <a:r>
              <a:rPr lang="ar-SA" dirty="0" smtClean="0">
                <a:solidFill>
                  <a:srgbClr val="0070C0"/>
                </a:solidFill>
              </a:rPr>
              <a:t>التلوث البيئي </a:t>
            </a:r>
            <a:r>
              <a:rPr lang="ar-SA" dirty="0" smtClean="0"/>
              <a:t>بأنه « </a:t>
            </a:r>
            <a:r>
              <a:rPr lang="ar-SA" dirty="0" smtClean="0">
                <a:solidFill>
                  <a:srgbClr val="FF0000"/>
                </a:solidFill>
              </a:rPr>
              <a:t>إفساد المكونات البيئية</a:t>
            </a:r>
            <a:r>
              <a:rPr lang="ar-SA" dirty="0" smtClean="0"/>
              <a:t>»</a:t>
            </a:r>
          </a:p>
          <a:p>
            <a:r>
              <a:rPr lang="ar-SA" dirty="0"/>
              <a:t> </a:t>
            </a:r>
            <a:r>
              <a:rPr lang="ar-SA" dirty="0" smtClean="0"/>
              <a:t>حيث تتحول هذه المكونات من عناصر مفيدة إلي عناصر ضارة</a:t>
            </a:r>
          </a:p>
          <a:p>
            <a:r>
              <a:rPr lang="ar-SA" dirty="0"/>
              <a:t> </a:t>
            </a:r>
            <a:r>
              <a:rPr lang="ar-SA" dirty="0" smtClean="0"/>
              <a:t>مما يفقد الكثير من دورها في صنع الحياة .</a:t>
            </a:r>
          </a:p>
          <a:p>
            <a:r>
              <a:rPr lang="ar-SA" dirty="0"/>
              <a:t> </a:t>
            </a:r>
            <a:r>
              <a:rPr lang="ar-SA" dirty="0" smtClean="0"/>
              <a:t>     </a:t>
            </a:r>
            <a:r>
              <a:rPr lang="ar-SA" sz="4000" b="1" dirty="0" smtClean="0">
                <a:solidFill>
                  <a:srgbClr val="FF0000"/>
                </a:solidFill>
              </a:rPr>
              <a:t>مثال</a:t>
            </a:r>
          </a:p>
          <a:p>
            <a:r>
              <a:rPr lang="ar-SA" dirty="0">
                <a:solidFill>
                  <a:srgbClr val="00B0F0"/>
                </a:solidFill>
              </a:rPr>
              <a:t> </a:t>
            </a:r>
            <a:r>
              <a:rPr lang="ar-SA" dirty="0" smtClean="0">
                <a:solidFill>
                  <a:srgbClr val="00B0F0"/>
                </a:solidFill>
              </a:rPr>
              <a:t>   ثاني أكسيد الكربون </a:t>
            </a:r>
            <a:r>
              <a:rPr lang="ar-SA" dirty="0" smtClean="0"/>
              <a:t>يعتبر عنصراً هاماً من عناصر الهواء ،</a:t>
            </a:r>
          </a:p>
          <a:p>
            <a:r>
              <a:rPr lang="ar-SA" dirty="0"/>
              <a:t> </a:t>
            </a:r>
            <a:r>
              <a:rPr lang="ar-SA" dirty="0" smtClean="0"/>
              <a:t>ولكنه </a:t>
            </a:r>
            <a:r>
              <a:rPr lang="ar-SA" dirty="0" smtClean="0">
                <a:solidFill>
                  <a:srgbClr val="00B050"/>
                </a:solidFill>
              </a:rPr>
              <a:t>يتحول إلي ملوث إذا زاد أو نقص عن معدله الطبيعي </a:t>
            </a:r>
            <a:r>
              <a:rPr lang="ar-SA" dirty="0" smtClean="0"/>
              <a:t>.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رابعا : </a:t>
            </a:r>
            <a:r>
              <a:rPr lang="ar-SA" dirty="0" smtClean="0">
                <a:solidFill>
                  <a:srgbClr val="FF0000"/>
                </a:solidFill>
              </a:rPr>
              <a:t>التصنيفات المختلفة لأشكال التلوث وأنواعه</a:t>
            </a:r>
          </a:p>
          <a:p>
            <a:r>
              <a:rPr lang="ar-SA" dirty="0"/>
              <a:t> </a:t>
            </a:r>
            <a:r>
              <a:rPr lang="ar-SA" dirty="0" smtClean="0"/>
              <a:t>    1- </a:t>
            </a:r>
            <a:r>
              <a:rPr lang="ar-SA" dirty="0" smtClean="0">
                <a:solidFill>
                  <a:srgbClr val="0070C0"/>
                </a:solidFill>
              </a:rPr>
              <a:t>تصنيف التلوث حسب الاهتمامات الدولية 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النوع الأول </a:t>
            </a:r>
            <a:r>
              <a:rPr lang="ar-SA" dirty="0" smtClean="0"/>
              <a:t>:  ويطلق عليه اسم « </a:t>
            </a:r>
            <a:r>
              <a:rPr lang="ar-SA" dirty="0" smtClean="0">
                <a:solidFill>
                  <a:srgbClr val="00B050"/>
                </a:solidFill>
              </a:rPr>
              <a:t>التلوث عبر الحدود</a:t>
            </a:r>
            <a:r>
              <a:rPr lang="ar-SA" dirty="0" smtClean="0"/>
              <a:t>» وينتقل</a:t>
            </a:r>
          </a:p>
          <a:p>
            <a:r>
              <a:rPr lang="ar-SA" dirty="0"/>
              <a:t> </a:t>
            </a:r>
            <a:r>
              <a:rPr lang="ar-SA" dirty="0" smtClean="0"/>
              <a:t>    عبر المياه أو الهواء ويحتاج إلي تعاون دولي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النوع الثاني </a:t>
            </a:r>
            <a:r>
              <a:rPr lang="ar-SA" dirty="0" smtClean="0"/>
              <a:t>:       وهـو الـذي يضـر بالمناطـق المعـروفة باسـم </a:t>
            </a:r>
          </a:p>
          <a:p>
            <a:r>
              <a:rPr lang="ar-SA" dirty="0" smtClean="0"/>
              <a:t>      « </a:t>
            </a:r>
            <a:r>
              <a:rPr lang="ar-SA" dirty="0" smtClean="0">
                <a:solidFill>
                  <a:srgbClr val="0070C0"/>
                </a:solidFill>
              </a:rPr>
              <a:t>المال العام</a:t>
            </a:r>
            <a:r>
              <a:rPr lang="ar-SA" dirty="0" smtClean="0"/>
              <a:t>» وهي التي تقع في وراء حدود الولاية الإقليمية</a:t>
            </a:r>
          </a:p>
          <a:p>
            <a:r>
              <a:rPr lang="ar-SA" dirty="0"/>
              <a:t> </a:t>
            </a:r>
            <a:r>
              <a:rPr lang="ar-SA" dirty="0" smtClean="0"/>
              <a:t>     للدولة وتعتبر ملكيتها شائعة بين الدول مثل مناطق </a:t>
            </a:r>
            <a:r>
              <a:rPr lang="ar-SA" dirty="0" smtClean="0">
                <a:solidFill>
                  <a:srgbClr val="F04316"/>
                </a:solidFill>
              </a:rPr>
              <a:t>أعالي البحار</a:t>
            </a:r>
          </a:p>
          <a:p>
            <a:r>
              <a:rPr lang="ar-SA" dirty="0">
                <a:solidFill>
                  <a:srgbClr val="F04316"/>
                </a:solidFill>
              </a:rPr>
              <a:t> </a:t>
            </a:r>
            <a:r>
              <a:rPr lang="ar-SA" dirty="0" smtClean="0">
                <a:solidFill>
                  <a:srgbClr val="F04316"/>
                </a:solidFill>
              </a:rPr>
              <a:t>     والقضب الجنوبي للكرة الأرضية .</a:t>
            </a:r>
            <a:endParaRPr lang="en-US" dirty="0">
              <a:solidFill>
                <a:srgbClr val="F04316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 smtClean="0">
                <a:solidFill>
                  <a:srgbClr val="F04316"/>
                </a:solidFill>
              </a:rPr>
              <a:t>النوع الثالث </a:t>
            </a:r>
            <a:r>
              <a:rPr lang="ar-SA" dirty="0" smtClean="0"/>
              <a:t>: وهو ما يطلق عليه التلوث الضار «</a:t>
            </a:r>
            <a:r>
              <a:rPr lang="ar-SA" dirty="0" smtClean="0">
                <a:solidFill>
                  <a:srgbClr val="0070C0"/>
                </a:solidFill>
              </a:rPr>
              <a:t>بالتراث الثقافي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  والطبيعي العالمي</a:t>
            </a:r>
            <a:r>
              <a:rPr lang="ar-SA" dirty="0" smtClean="0"/>
              <a:t>» ويتمثـل في الأضـرار التي تلحـق بالآثـار </a:t>
            </a:r>
          </a:p>
          <a:p>
            <a:r>
              <a:rPr lang="ar-SA" dirty="0"/>
              <a:t> </a:t>
            </a:r>
            <a:r>
              <a:rPr lang="ar-SA" dirty="0" smtClean="0"/>
              <a:t>     التي لها شهرة عالمية ، وقد تتدخل منظمات دولية مثل </a:t>
            </a:r>
            <a:r>
              <a:rPr lang="ar-SA" dirty="0" smtClean="0">
                <a:solidFill>
                  <a:srgbClr val="FF0000"/>
                </a:solidFill>
              </a:rPr>
              <a:t>اليونسكو</a:t>
            </a:r>
          </a:p>
          <a:p>
            <a:r>
              <a:rPr lang="ar-SA" dirty="0"/>
              <a:t> </a:t>
            </a:r>
            <a:r>
              <a:rPr lang="ar-SA" dirty="0" smtClean="0"/>
              <a:t>     لحماية تلك الآثار من التلف أو الضرر .</a:t>
            </a:r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202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8915400" cy="4525963"/>
          </a:xfrm>
        </p:spPr>
        <p:txBody>
          <a:bodyPr/>
          <a:lstStyle/>
          <a:p>
            <a:r>
              <a:rPr lang="ar-SA" dirty="0" smtClean="0"/>
              <a:t>  2- </a:t>
            </a:r>
            <a:r>
              <a:rPr lang="ar-SA" dirty="0" smtClean="0">
                <a:solidFill>
                  <a:srgbClr val="0070C0"/>
                </a:solidFill>
              </a:rPr>
              <a:t>تصنيف التلوث حسب درجته </a:t>
            </a:r>
          </a:p>
          <a:p>
            <a:r>
              <a:rPr lang="ar-SA" dirty="0"/>
              <a:t> </a:t>
            </a:r>
            <a:r>
              <a:rPr lang="ar-SA" dirty="0" smtClean="0"/>
              <a:t>   أ - </a:t>
            </a:r>
            <a:r>
              <a:rPr lang="ar-SA" dirty="0" smtClean="0">
                <a:solidFill>
                  <a:srgbClr val="FF0000"/>
                </a:solidFill>
              </a:rPr>
              <a:t>التلوث المقبول </a:t>
            </a:r>
            <a:r>
              <a:rPr lang="ar-SA" dirty="0" smtClean="0"/>
              <a:t>: وهو درجة من درجات التلوث التي لا يتأثر</a:t>
            </a:r>
          </a:p>
          <a:p>
            <a:r>
              <a:rPr lang="ar-SA" dirty="0"/>
              <a:t> </a:t>
            </a:r>
            <a:r>
              <a:rPr lang="ar-SA" dirty="0" smtClean="0"/>
              <a:t> بها توازن النظام الإيكولوجي ، </a:t>
            </a:r>
            <a:r>
              <a:rPr lang="ar-SA" dirty="0" smtClean="0">
                <a:solidFill>
                  <a:srgbClr val="00B050"/>
                </a:solidFill>
              </a:rPr>
              <a:t>ولا يكون مصحوباً بأية أخطار أو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مشاكل بيئية رئيسية .</a:t>
            </a:r>
          </a:p>
          <a:p>
            <a:r>
              <a:rPr lang="ar-SA" dirty="0"/>
              <a:t> </a:t>
            </a:r>
            <a:r>
              <a:rPr lang="ar-SA" dirty="0" smtClean="0"/>
              <a:t>  ب - </a:t>
            </a:r>
            <a:r>
              <a:rPr lang="ar-SA" dirty="0" smtClean="0">
                <a:solidFill>
                  <a:srgbClr val="FF0000"/>
                </a:solidFill>
              </a:rPr>
              <a:t>التلوث الخطر </a:t>
            </a:r>
            <a:r>
              <a:rPr lang="ar-SA" dirty="0" smtClean="0"/>
              <a:t>: وتعاني منه العديد من الدول الصناعية لأنه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04316"/>
                </a:solidFill>
              </a:rPr>
              <a:t>ينتج مـن النشاط الصناعي وزيادة النشـاط التعديني </a:t>
            </a:r>
            <a:r>
              <a:rPr lang="ar-SA" dirty="0" smtClean="0"/>
              <a:t>،ويكـون </a:t>
            </a:r>
            <a:r>
              <a:rPr lang="ar-SA" dirty="0" smtClean="0">
                <a:solidFill>
                  <a:srgbClr val="7030A0"/>
                </a:solidFill>
              </a:rPr>
              <a:t>لكمية ونـوعية الملوثـات تأثيـر سلبـي علـي العناصـر البيئيـة الطبيعيـة والبشرية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928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ج - </a:t>
            </a:r>
            <a:r>
              <a:rPr lang="ar-SA" dirty="0" smtClean="0">
                <a:solidFill>
                  <a:srgbClr val="FF0000"/>
                </a:solidFill>
              </a:rPr>
              <a:t>التلوث المدمر </a:t>
            </a:r>
            <a:r>
              <a:rPr lang="ar-SA" dirty="0" smtClean="0"/>
              <a:t>: ويمثل هذا النوع </a:t>
            </a:r>
            <a:r>
              <a:rPr lang="ar-SA" dirty="0" smtClean="0">
                <a:solidFill>
                  <a:srgbClr val="0070C0"/>
                </a:solidFill>
              </a:rPr>
              <a:t>المرحلة التي ينهار فيها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 النظام الإيكولوجي </a:t>
            </a:r>
            <a:r>
              <a:rPr lang="ar-SA" dirty="0" smtClean="0"/>
              <a:t>ويصبح غيـر قـادر علي العطـاء  نظـراً </a:t>
            </a:r>
          </a:p>
          <a:p>
            <a:r>
              <a:rPr lang="ar-SA" dirty="0"/>
              <a:t> </a:t>
            </a:r>
            <a:r>
              <a:rPr lang="ar-SA" dirty="0" smtClean="0"/>
              <a:t>    لاختلال  مستـوي التـوازن البيئـي بشكـل جـذري .</a:t>
            </a:r>
          </a:p>
          <a:p>
            <a:r>
              <a:rPr lang="ar-SA" dirty="0"/>
              <a:t> </a:t>
            </a:r>
            <a:r>
              <a:rPr lang="ar-SA" dirty="0" smtClean="0"/>
              <a:t>       </a:t>
            </a:r>
            <a:r>
              <a:rPr lang="ar-SA" sz="4000" b="1" dirty="0" smtClean="0">
                <a:solidFill>
                  <a:srgbClr val="FF0000"/>
                </a:solidFill>
              </a:rPr>
              <a:t>مثال</a:t>
            </a:r>
            <a:r>
              <a:rPr lang="ar-SA" dirty="0" smtClean="0"/>
              <a:t>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  حادثة تشر نوبل التي وقعت في المفاعلات النووية في أوكرانيا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447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3 - </a:t>
            </a:r>
            <a:r>
              <a:rPr lang="ar-SA" dirty="0" smtClean="0">
                <a:solidFill>
                  <a:srgbClr val="0070C0"/>
                </a:solidFill>
              </a:rPr>
              <a:t>تصنيف التلوث حسب مصادره </a:t>
            </a:r>
          </a:p>
          <a:p>
            <a:r>
              <a:rPr lang="ar-SA" dirty="0"/>
              <a:t> </a:t>
            </a:r>
            <a:r>
              <a:rPr lang="ar-SA" dirty="0" smtClean="0"/>
              <a:t>    أ - </a:t>
            </a:r>
            <a:r>
              <a:rPr lang="ar-SA" dirty="0" smtClean="0">
                <a:solidFill>
                  <a:srgbClr val="FF0000"/>
                </a:solidFill>
              </a:rPr>
              <a:t>التلوث الطبيعي </a:t>
            </a:r>
            <a:r>
              <a:rPr lang="ar-SA" dirty="0" smtClean="0"/>
              <a:t>: وينتج عن </a:t>
            </a:r>
            <a:r>
              <a:rPr lang="ar-SA" dirty="0" smtClean="0">
                <a:solidFill>
                  <a:srgbClr val="00B050"/>
                </a:solidFill>
              </a:rPr>
              <a:t>الملوثات النابعة من البيئة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   ذاتها</a:t>
            </a:r>
            <a:r>
              <a:rPr lang="ar-SA" dirty="0" smtClean="0"/>
              <a:t> مثل : </a:t>
            </a:r>
            <a:r>
              <a:rPr lang="ar-SA" dirty="0" smtClean="0">
                <a:solidFill>
                  <a:srgbClr val="D9791B"/>
                </a:solidFill>
              </a:rPr>
              <a:t>الزلازل والبراكين وزحف الكثبان الرملية علي </a:t>
            </a:r>
          </a:p>
          <a:p>
            <a:r>
              <a:rPr lang="ar-SA" dirty="0">
                <a:solidFill>
                  <a:srgbClr val="D9791B"/>
                </a:solidFill>
              </a:rPr>
              <a:t> </a:t>
            </a:r>
            <a:r>
              <a:rPr lang="ar-SA" dirty="0" smtClean="0">
                <a:solidFill>
                  <a:srgbClr val="D9791B"/>
                </a:solidFill>
              </a:rPr>
              <a:t>   المزارع والأمطار الغزيرة التي تجرف التربة وغيرها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568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ب - </a:t>
            </a:r>
            <a:r>
              <a:rPr lang="ar-SA" dirty="0" smtClean="0">
                <a:solidFill>
                  <a:srgbClr val="FF0000"/>
                </a:solidFill>
              </a:rPr>
              <a:t>التلوث بسبب التلوث البشري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   وينقسم إلي نوعين :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FF0000"/>
                </a:solidFill>
              </a:rPr>
              <a:t> الأول </a:t>
            </a:r>
            <a:r>
              <a:rPr lang="ar-SA" dirty="0" smtClean="0"/>
              <a:t>: </a:t>
            </a:r>
            <a:r>
              <a:rPr lang="ar-SA" dirty="0" smtClean="0">
                <a:solidFill>
                  <a:srgbClr val="0070C0"/>
                </a:solidFill>
              </a:rPr>
              <a:t>تلوث مادي </a:t>
            </a:r>
            <a:r>
              <a:rPr lang="ar-SA" dirty="0" smtClean="0"/>
              <a:t>مثل </a:t>
            </a:r>
            <a:r>
              <a:rPr lang="ar-SA" dirty="0" smtClean="0">
                <a:solidFill>
                  <a:srgbClr val="7030A0"/>
                </a:solidFill>
              </a:rPr>
              <a:t>تلوث الماء والهواء والتربة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الثاني</a:t>
            </a:r>
            <a:r>
              <a:rPr lang="ar-SA" dirty="0" smtClean="0"/>
              <a:t> : </a:t>
            </a:r>
            <a:r>
              <a:rPr lang="ar-SA" dirty="0" smtClean="0">
                <a:solidFill>
                  <a:srgbClr val="00B050"/>
                </a:solidFill>
              </a:rPr>
              <a:t>تلوث غير مادي </a:t>
            </a:r>
            <a:r>
              <a:rPr lang="ar-SA" dirty="0" smtClean="0">
                <a:solidFill>
                  <a:srgbClr val="ECA02F"/>
                </a:solidFill>
              </a:rPr>
              <a:t>مثل الضوضاء والإشعاعات المختلفة </a:t>
            </a:r>
          </a:p>
          <a:p>
            <a:r>
              <a:rPr lang="ar-SA" dirty="0">
                <a:solidFill>
                  <a:srgbClr val="ECA02F"/>
                </a:solidFill>
              </a:rPr>
              <a:t> </a:t>
            </a:r>
            <a:r>
              <a:rPr lang="ar-SA" dirty="0" smtClean="0">
                <a:solidFill>
                  <a:srgbClr val="ECA02F"/>
                </a:solidFill>
              </a:rPr>
              <a:t>    والتلوث الثقافي والإعلامي والأخلاقي وتلوث الآثار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778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480" y="1417638"/>
            <a:ext cx="8915400" cy="4525963"/>
          </a:xfrm>
        </p:spPr>
        <p:txBody>
          <a:bodyPr/>
          <a:lstStyle/>
          <a:p>
            <a:pPr algn="ctr"/>
            <a:r>
              <a:rPr lang="ar-SA" dirty="0" smtClean="0"/>
              <a:t>  « </a:t>
            </a:r>
            <a:r>
              <a:rPr lang="ar-SA" sz="3600" dirty="0" smtClean="0">
                <a:solidFill>
                  <a:srgbClr val="FF0000"/>
                </a:solidFill>
              </a:rPr>
              <a:t>أهم أشكال التلوث الناتج عن النشاط البشري</a:t>
            </a:r>
            <a:r>
              <a:rPr lang="ar-SA" dirty="0" smtClean="0"/>
              <a:t>»</a:t>
            </a:r>
          </a:p>
          <a:p>
            <a:r>
              <a:rPr lang="ar-SA" dirty="0" smtClean="0"/>
              <a:t>    1- </a:t>
            </a:r>
            <a:r>
              <a:rPr lang="ar-SA" dirty="0" smtClean="0">
                <a:solidFill>
                  <a:srgbClr val="0070C0"/>
                </a:solidFill>
              </a:rPr>
              <a:t>تلوث المياه </a:t>
            </a:r>
          </a:p>
          <a:p>
            <a:r>
              <a:rPr lang="ar-SA" dirty="0"/>
              <a:t> </a:t>
            </a:r>
            <a:r>
              <a:rPr lang="ar-SA" dirty="0" smtClean="0"/>
              <a:t>    يقصد </a:t>
            </a:r>
            <a:r>
              <a:rPr lang="ar-SA" dirty="0" smtClean="0">
                <a:solidFill>
                  <a:srgbClr val="FF0000"/>
                </a:solidFill>
              </a:rPr>
              <a:t>بالتلوث المائي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FF0000"/>
                </a:solidFill>
              </a:rPr>
              <a:t>إحداث خلل وتلف </a:t>
            </a:r>
            <a:r>
              <a:rPr lang="ar-SA" dirty="0" smtClean="0">
                <a:solidFill>
                  <a:srgbClr val="0070C0"/>
                </a:solidFill>
              </a:rPr>
              <a:t>في نوعية المياه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بحيث تصبح غير صالحة لاستخداماتها الأساسية وغير قادرة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علي احتواء الكائنات الدقيقة في نظامها الإيكولوجي</a:t>
            </a:r>
            <a:r>
              <a:rPr lang="ar-SA" dirty="0" smtClean="0"/>
              <a:t>»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dirty="0" smtClean="0">
                <a:solidFill>
                  <a:srgbClr val="7030A0"/>
                </a:solidFill>
              </a:rPr>
              <a:t>وينتج تلوث المياه عن </a:t>
            </a:r>
            <a:r>
              <a:rPr lang="ar-SA" dirty="0" smtClean="0">
                <a:solidFill>
                  <a:srgbClr val="00B050"/>
                </a:solidFill>
              </a:rPr>
              <a:t>الصرف الصحي في الأنهار، </a:t>
            </a:r>
            <a:r>
              <a:rPr lang="ar-SA" dirty="0" smtClean="0">
                <a:solidFill>
                  <a:srgbClr val="0070C0"/>
                </a:solidFill>
              </a:rPr>
              <a:t>والصرف </a:t>
            </a:r>
            <a:r>
              <a:rPr lang="ar-SA" dirty="0" smtClean="0">
                <a:solidFill>
                  <a:srgbClr val="0070C0"/>
                </a:solidFill>
              </a:rPr>
              <a:t>الصناعي</a:t>
            </a:r>
            <a:r>
              <a:rPr lang="ar-SA" dirty="0" smtClean="0">
                <a:solidFill>
                  <a:srgbClr val="00B050"/>
                </a:solidFill>
              </a:rPr>
              <a:t>، </a:t>
            </a:r>
            <a:r>
              <a:rPr lang="ar-SA" dirty="0" smtClean="0">
                <a:solidFill>
                  <a:srgbClr val="FF0000"/>
                </a:solidFill>
              </a:rPr>
              <a:t>وصرف وسائل النقل البحري </a:t>
            </a:r>
            <a:r>
              <a:rPr lang="ar-SA" dirty="0" smtClean="0">
                <a:solidFill>
                  <a:srgbClr val="00B050"/>
                </a:solidFill>
              </a:rPr>
              <a:t>، بالإضافة إلي </a:t>
            </a:r>
            <a:r>
              <a:rPr lang="ar-SA" dirty="0" smtClean="0">
                <a:solidFill>
                  <a:srgbClr val="D9791B"/>
                </a:solidFill>
              </a:rPr>
              <a:t>حوادث النقل البحري التي تتسبب في تسرب المواد البترولية إلي المياه</a:t>
            </a:r>
            <a:endParaRPr lang="ar-SA" dirty="0">
              <a:solidFill>
                <a:srgbClr val="D9791B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716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2 -</a:t>
            </a:r>
            <a:r>
              <a:rPr lang="ar-SA" dirty="0" smtClean="0">
                <a:solidFill>
                  <a:srgbClr val="0070C0"/>
                </a:solidFill>
              </a:rPr>
              <a:t> تلوث الهواء 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dirty="0" smtClean="0">
                <a:solidFill>
                  <a:srgbClr val="FF0000"/>
                </a:solidFill>
              </a:rPr>
              <a:t>يحدث تلوث الهواء </a:t>
            </a:r>
            <a:r>
              <a:rPr lang="ar-SA" dirty="0" smtClean="0"/>
              <a:t>عندما يختلط بمواد معينة مثل </a:t>
            </a:r>
            <a:r>
              <a:rPr lang="ar-SA" dirty="0" smtClean="0">
                <a:solidFill>
                  <a:srgbClr val="0070C0"/>
                </a:solidFill>
              </a:rPr>
              <a:t>ثاني أكسيد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الكبريت وأول أكسيد الكربون وعوادم السيارات والدخان والشوائب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المختلفة وغيرها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    وتتمثل </a:t>
            </a:r>
            <a:r>
              <a:rPr lang="ar-SA" dirty="0" smtClean="0">
                <a:solidFill>
                  <a:srgbClr val="00B050"/>
                </a:solidFill>
              </a:rPr>
              <a:t>مصـادر تلـوث الهـواء </a:t>
            </a:r>
            <a:r>
              <a:rPr lang="ar-SA" dirty="0" smtClean="0"/>
              <a:t>في </a:t>
            </a:r>
            <a:r>
              <a:rPr lang="ar-SA" dirty="0" smtClean="0">
                <a:solidFill>
                  <a:srgbClr val="F04316"/>
                </a:solidFill>
              </a:rPr>
              <a:t>وسائـل النقل </a:t>
            </a:r>
            <a:r>
              <a:rPr lang="ar-SA" dirty="0" smtClean="0"/>
              <a:t>المختلفة التي </a:t>
            </a:r>
          </a:p>
          <a:p>
            <a:r>
              <a:rPr lang="ar-SA" dirty="0"/>
              <a:t> </a:t>
            </a:r>
            <a:r>
              <a:rPr lang="ar-SA" dirty="0" smtClean="0"/>
              <a:t>تستخدم طاقة حركية من البنزين والسولار ، </a:t>
            </a:r>
            <a:r>
              <a:rPr lang="ar-SA" dirty="0" smtClean="0">
                <a:solidFill>
                  <a:srgbClr val="F04316"/>
                </a:solidFill>
              </a:rPr>
              <a:t>محطات توليد الكهرباء</a:t>
            </a:r>
          </a:p>
          <a:p>
            <a:r>
              <a:rPr lang="ar-SA" dirty="0">
                <a:solidFill>
                  <a:srgbClr val="F04316"/>
                </a:solidFill>
              </a:rPr>
              <a:t> </a:t>
            </a:r>
            <a:r>
              <a:rPr lang="ar-SA" dirty="0" smtClean="0">
                <a:solidFill>
                  <a:srgbClr val="F04316"/>
                </a:solidFill>
              </a:rPr>
              <a:t>التقليدية ، والأنشطة الصناعية ، والأنشطة المنزلية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925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3 - </a:t>
            </a:r>
            <a:r>
              <a:rPr lang="ar-SA" dirty="0" smtClean="0">
                <a:solidFill>
                  <a:srgbClr val="0070C0"/>
                </a:solidFill>
              </a:rPr>
              <a:t>تلوث التربة </a:t>
            </a:r>
          </a:p>
          <a:p>
            <a:r>
              <a:rPr lang="ar-SA" dirty="0"/>
              <a:t> </a:t>
            </a:r>
            <a:r>
              <a:rPr lang="ar-SA" dirty="0" smtClean="0"/>
              <a:t>     يمكن تعريف </a:t>
            </a:r>
            <a:r>
              <a:rPr lang="ar-SA" dirty="0" smtClean="0">
                <a:solidFill>
                  <a:srgbClr val="FF0000"/>
                </a:solidFill>
              </a:rPr>
              <a:t>تلوث التربة </a:t>
            </a:r>
            <a:r>
              <a:rPr lang="ar-SA" dirty="0" smtClean="0"/>
              <a:t>بأنه « </a:t>
            </a:r>
            <a:r>
              <a:rPr lang="ar-SA" dirty="0" smtClean="0">
                <a:solidFill>
                  <a:srgbClr val="00B050"/>
                </a:solidFill>
              </a:rPr>
              <a:t>التدمير الذي يصيب طبقة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التربة الرقيقة الصحية المنتجة حيث ينمو الغذاء</a:t>
            </a:r>
            <a:r>
              <a:rPr lang="ar-SA" dirty="0" smtClean="0"/>
              <a:t>» .</a:t>
            </a:r>
          </a:p>
          <a:p>
            <a:r>
              <a:rPr lang="ar-SA" dirty="0"/>
              <a:t> </a:t>
            </a:r>
            <a:r>
              <a:rPr lang="ar-SA" dirty="0" smtClean="0"/>
              <a:t>       ومن </a:t>
            </a:r>
            <a:r>
              <a:rPr lang="ar-SA" dirty="0" smtClean="0">
                <a:solidFill>
                  <a:srgbClr val="FF0000"/>
                </a:solidFill>
              </a:rPr>
              <a:t>أهـم الممـارسات البشريـة التي تسهـم في تدمير التربة </a:t>
            </a:r>
          </a:p>
          <a:p>
            <a:r>
              <a:rPr lang="ar-SA" dirty="0" smtClean="0">
                <a:solidFill>
                  <a:srgbClr val="D9791B"/>
                </a:solidFill>
              </a:rPr>
              <a:t>الإفراط في استخدام المبيدات والأسمدة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70C0"/>
                </a:solidFill>
              </a:rPr>
              <a:t>عـدم وجـود نظام صرف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جيد للأراضي الزراعية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FF0000"/>
                </a:solidFill>
              </a:rPr>
              <a:t>عمليات التعدين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7030A0"/>
                </a:solidFill>
              </a:rPr>
              <a:t>الحروب الكبرى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50"/>
                </a:solidFill>
              </a:rPr>
              <a:t>دفن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النفايات في الأراضي</a:t>
            </a:r>
            <a:r>
              <a:rPr lang="ar-SA" dirty="0" smtClean="0"/>
              <a:t> ،</a:t>
            </a:r>
            <a:r>
              <a:rPr lang="ar-SA" dirty="0" smtClean="0">
                <a:solidFill>
                  <a:srgbClr val="43A79C"/>
                </a:solidFill>
              </a:rPr>
              <a:t>الزحف العمراني علي الأراضي الزراعية </a:t>
            </a:r>
            <a:r>
              <a:rPr lang="ar-SA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017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4 - </a:t>
            </a:r>
            <a:r>
              <a:rPr lang="ar-SA" dirty="0" smtClean="0">
                <a:solidFill>
                  <a:srgbClr val="0070C0"/>
                </a:solidFill>
              </a:rPr>
              <a:t>التلوث بالضجيج </a:t>
            </a:r>
            <a:r>
              <a:rPr lang="ar-SA" dirty="0" smtClean="0"/>
              <a:t>(</a:t>
            </a:r>
            <a:r>
              <a:rPr lang="ar-SA" dirty="0" smtClean="0">
                <a:solidFill>
                  <a:srgbClr val="FF0000"/>
                </a:solidFill>
              </a:rPr>
              <a:t>السمعي</a:t>
            </a:r>
            <a:r>
              <a:rPr lang="ar-SA" dirty="0" smtClean="0"/>
              <a:t>)</a:t>
            </a:r>
          </a:p>
          <a:p>
            <a:r>
              <a:rPr lang="ar-SA" dirty="0"/>
              <a:t> </a:t>
            </a:r>
            <a:r>
              <a:rPr lang="ar-SA" dirty="0" smtClean="0"/>
              <a:t>      يمكن تعريف </a:t>
            </a:r>
            <a:r>
              <a:rPr lang="ar-SA" dirty="0" smtClean="0">
                <a:solidFill>
                  <a:srgbClr val="FF0000"/>
                </a:solidFill>
              </a:rPr>
              <a:t>الضجيج</a:t>
            </a:r>
            <a:r>
              <a:rPr lang="ar-SA" dirty="0" smtClean="0"/>
              <a:t> بأنه « </a:t>
            </a:r>
            <a:r>
              <a:rPr lang="ar-SA" dirty="0" smtClean="0">
                <a:solidFill>
                  <a:srgbClr val="0070C0"/>
                </a:solidFill>
              </a:rPr>
              <a:t>أي نوع من الأصوات التي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تزعج الإنسان أو تضر به</a:t>
            </a:r>
            <a:r>
              <a:rPr lang="ar-SA" dirty="0" smtClean="0"/>
              <a:t>» .</a:t>
            </a:r>
          </a:p>
          <a:p>
            <a:r>
              <a:rPr lang="ar-SA" dirty="0"/>
              <a:t> </a:t>
            </a:r>
            <a:r>
              <a:rPr lang="ar-SA" dirty="0" smtClean="0"/>
              <a:t>        وتتمثل </a:t>
            </a:r>
            <a:r>
              <a:rPr lang="ar-SA" dirty="0" smtClean="0">
                <a:solidFill>
                  <a:srgbClr val="00B050"/>
                </a:solidFill>
              </a:rPr>
              <a:t>مصادر الضجيج </a:t>
            </a:r>
            <a:r>
              <a:rPr lang="ar-SA" dirty="0" smtClean="0"/>
              <a:t>في </a:t>
            </a:r>
            <a:r>
              <a:rPr lang="ar-SA" dirty="0" smtClean="0">
                <a:solidFill>
                  <a:srgbClr val="7030A0"/>
                </a:solidFill>
              </a:rPr>
              <a:t>وجود المصانع وسط الأحياء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السكنية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ECA02F"/>
                </a:solidFill>
              </a:rPr>
              <a:t>وسائل النقل من مركبات وقطارات وطائرات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F04316"/>
                </a:solidFill>
              </a:rPr>
              <a:t>مكبرات</a:t>
            </a:r>
          </a:p>
          <a:p>
            <a:r>
              <a:rPr lang="ar-SA" dirty="0">
                <a:solidFill>
                  <a:srgbClr val="F04316"/>
                </a:solidFill>
              </a:rPr>
              <a:t> </a:t>
            </a:r>
            <a:r>
              <a:rPr lang="ar-SA" dirty="0" smtClean="0">
                <a:solidFill>
                  <a:srgbClr val="F04316"/>
                </a:solidFill>
              </a:rPr>
              <a:t>الصوت التي تستخدم في المناسبات</a:t>
            </a:r>
            <a:r>
              <a:rPr lang="ar-SA" dirty="0" smtClean="0"/>
              <a:t> ، بالإضافة إلي </a:t>
            </a:r>
            <a:r>
              <a:rPr lang="ar-SA" dirty="0" smtClean="0">
                <a:solidFill>
                  <a:srgbClr val="FF0000"/>
                </a:solidFill>
              </a:rPr>
              <a:t>أجهزة التكييف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4104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خامسا : </a:t>
            </a:r>
            <a:r>
              <a:rPr lang="ar-SA" dirty="0" smtClean="0">
                <a:solidFill>
                  <a:srgbClr val="FF0000"/>
                </a:solidFill>
              </a:rPr>
              <a:t>طرق مواجهة التلوث البيئي </a:t>
            </a:r>
          </a:p>
          <a:p>
            <a:r>
              <a:rPr lang="ar-SA" dirty="0" smtClean="0"/>
              <a:t>  1- الاهتمام </a:t>
            </a:r>
            <a:r>
              <a:rPr lang="ar-SA" dirty="0" smtClean="0">
                <a:solidFill>
                  <a:srgbClr val="FF0000"/>
                </a:solidFill>
              </a:rPr>
              <a:t>بالوعي البيئي </a:t>
            </a:r>
            <a:r>
              <a:rPr lang="ar-SA" dirty="0" smtClean="0"/>
              <a:t>ضمن برامج التعليم في المدارس </a:t>
            </a:r>
          </a:p>
          <a:p>
            <a:r>
              <a:rPr lang="ar-SA" dirty="0"/>
              <a:t> </a:t>
            </a:r>
            <a:r>
              <a:rPr lang="ar-SA" dirty="0" smtClean="0"/>
              <a:t>    والجامعات ووسائل الإعلام .</a:t>
            </a:r>
          </a:p>
          <a:p>
            <a:r>
              <a:rPr lang="ar-SA" dirty="0"/>
              <a:t> </a:t>
            </a:r>
            <a:r>
              <a:rPr lang="ar-SA" dirty="0" smtClean="0"/>
              <a:t>2 - </a:t>
            </a:r>
            <a:r>
              <a:rPr lang="ar-SA" dirty="0" smtClean="0">
                <a:solidFill>
                  <a:srgbClr val="00B050"/>
                </a:solidFill>
              </a:rPr>
              <a:t>إعداد الفنيين الأكفاء </a:t>
            </a:r>
            <a:r>
              <a:rPr lang="ar-SA" dirty="0" smtClean="0"/>
              <a:t>في مجالات علوم البيئة</a:t>
            </a:r>
          </a:p>
          <a:p>
            <a:r>
              <a:rPr lang="ar-SA" dirty="0"/>
              <a:t> </a:t>
            </a:r>
            <a:r>
              <a:rPr lang="ar-SA" dirty="0" smtClean="0"/>
              <a:t>3 - </a:t>
            </a:r>
            <a:r>
              <a:rPr lang="ar-SA" dirty="0" smtClean="0">
                <a:solidFill>
                  <a:srgbClr val="0070C0"/>
                </a:solidFill>
              </a:rPr>
              <a:t>سن القوانين والتشريعات </a:t>
            </a:r>
            <a:r>
              <a:rPr lang="ar-SA" dirty="0" smtClean="0"/>
              <a:t>الخاصة بحماية البيئة من التلوث</a:t>
            </a:r>
          </a:p>
          <a:p>
            <a:r>
              <a:rPr lang="ar-SA" dirty="0"/>
              <a:t> </a:t>
            </a:r>
            <a:r>
              <a:rPr lang="ar-SA" dirty="0" smtClean="0"/>
              <a:t>4 - تخطيط القطاع الصناعي بصورة أفضل</a:t>
            </a:r>
          </a:p>
          <a:p>
            <a:r>
              <a:rPr lang="ar-SA" dirty="0"/>
              <a:t> </a:t>
            </a:r>
            <a:r>
              <a:rPr lang="ar-SA" dirty="0" smtClean="0"/>
              <a:t>5 - </a:t>
            </a:r>
            <a:r>
              <a:rPr lang="ar-SA" dirty="0" smtClean="0">
                <a:solidFill>
                  <a:srgbClr val="7030A0"/>
                </a:solidFill>
              </a:rPr>
              <a:t>الإدارة السليمة والملائمة للنفايات </a:t>
            </a:r>
            <a:r>
              <a:rPr lang="ar-SA" dirty="0" smtClean="0"/>
              <a:t>بكافة أنواعها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1704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6 - </a:t>
            </a:r>
            <a:r>
              <a:rPr lang="ar-SA" dirty="0" smtClean="0">
                <a:solidFill>
                  <a:srgbClr val="FF0000"/>
                </a:solidFill>
              </a:rPr>
              <a:t>تخطيط المدن بصورة أفضل </a:t>
            </a:r>
            <a:r>
              <a:rPr lang="ar-SA" dirty="0" smtClean="0"/>
              <a:t>ومراقبة نموها السكاني </a:t>
            </a:r>
          </a:p>
          <a:p>
            <a:r>
              <a:rPr lang="ar-SA" dirty="0"/>
              <a:t> </a:t>
            </a:r>
            <a:r>
              <a:rPr lang="ar-SA" dirty="0" smtClean="0"/>
              <a:t>7 - التوسع في </a:t>
            </a:r>
            <a:r>
              <a:rPr lang="ar-SA" dirty="0" smtClean="0">
                <a:solidFill>
                  <a:srgbClr val="FF0000"/>
                </a:solidFill>
              </a:rPr>
              <a:t>إقامة المحميات الطبيعية </a:t>
            </a:r>
          </a:p>
          <a:p>
            <a:r>
              <a:rPr lang="ar-SA" dirty="0"/>
              <a:t> </a:t>
            </a:r>
            <a:r>
              <a:rPr lang="ar-SA" dirty="0" smtClean="0"/>
              <a:t>8 - </a:t>
            </a:r>
            <a:r>
              <a:rPr lang="ar-SA" dirty="0" smtClean="0">
                <a:solidFill>
                  <a:srgbClr val="0070C0"/>
                </a:solidFill>
              </a:rPr>
              <a:t>تهجير الصناعات الملوثة للبيئة</a:t>
            </a:r>
            <a:r>
              <a:rPr lang="ar-SA" dirty="0" smtClean="0"/>
              <a:t> بعيداً عن أماكن تجمع البشر </a:t>
            </a:r>
          </a:p>
          <a:p>
            <a:r>
              <a:rPr lang="ar-SA" dirty="0"/>
              <a:t> </a:t>
            </a:r>
            <a:r>
              <a:rPr lang="ar-SA" smtClean="0"/>
              <a:t>9 - </a:t>
            </a:r>
            <a:r>
              <a:rPr lang="ar-SA" dirty="0" smtClean="0"/>
              <a:t>التشجيع علي </a:t>
            </a:r>
            <a:r>
              <a:rPr lang="ar-SA" dirty="0" smtClean="0">
                <a:solidFill>
                  <a:srgbClr val="00B050"/>
                </a:solidFill>
              </a:rPr>
              <a:t>استخدام الطاقة النظيفة </a:t>
            </a:r>
            <a:r>
              <a:rPr lang="ar-SA" dirty="0" smtClean="0"/>
              <a:t>غير الملوثة للبيئة </a:t>
            </a:r>
          </a:p>
          <a:p>
            <a:r>
              <a:rPr lang="ar-SA" dirty="0" smtClean="0"/>
              <a:t>10- الاهتمام بعملية </a:t>
            </a:r>
            <a:r>
              <a:rPr lang="ar-SA" dirty="0" smtClean="0">
                <a:solidFill>
                  <a:srgbClr val="F04316"/>
                </a:solidFill>
              </a:rPr>
              <a:t>التشجير</a:t>
            </a:r>
            <a:r>
              <a:rPr lang="ar-SA" dirty="0" smtClean="0"/>
              <a:t> علي نطاق واسع للتخلص من ملوثات</a:t>
            </a:r>
          </a:p>
          <a:p>
            <a:r>
              <a:rPr lang="ar-SA" dirty="0"/>
              <a:t> </a:t>
            </a:r>
            <a:r>
              <a:rPr lang="ar-SA" dirty="0" smtClean="0"/>
              <a:t>    الهواء وامتصاصها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4263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521</TotalTime>
  <Words>1326</Words>
  <Application>Microsoft Office PowerPoint</Application>
  <PresentationFormat>A4 Paper (210x297 mm)</PresentationFormat>
  <Paragraphs>213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الحادية عشر</vt:lpstr>
      <vt:lpstr>عناصر المحاضرة </vt:lpstr>
      <vt:lpstr>    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    </vt:lpstr>
      <vt:lpstr>   </vt:lpstr>
      <vt:lpstr>   </vt:lpstr>
      <vt:lpstr>   </vt:lpstr>
      <vt:lpstr>    </vt:lpstr>
      <vt:lpstr>    </vt:lpstr>
      <vt:lpstr>    </vt:lpstr>
      <vt:lpstr>    </vt:lpstr>
      <vt:lpstr>     </vt:lpstr>
      <vt:lpstr>    </vt:lpstr>
      <vt:lpstr>   </vt:lpstr>
      <vt:lpstr>   </vt:lpstr>
      <vt:lpstr>   </vt:lpstr>
      <vt:lpstr>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34</cp:revision>
  <dcterms:created xsi:type="dcterms:W3CDTF">2014-03-24T04:23:21Z</dcterms:created>
  <dcterms:modified xsi:type="dcterms:W3CDTF">2014-03-30T20:07:04Z</dcterms:modified>
</cp:coreProperties>
</file>