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88" r:id="rId4"/>
    <p:sldId id="290" r:id="rId5"/>
    <p:sldId id="297" r:id="rId6"/>
    <p:sldId id="292" r:id="rId7"/>
    <p:sldId id="294" r:id="rId8"/>
    <p:sldId id="295" r:id="rId9"/>
    <p:sldId id="296" r:id="rId10"/>
    <p:sldId id="298" r:id="rId11"/>
    <p:sldId id="302" r:id="rId12"/>
    <p:sldId id="303" r:id="rId13"/>
    <p:sldId id="304" r:id="rId14"/>
    <p:sldId id="305" r:id="rId15"/>
    <p:sldId id="306" r:id="rId16"/>
    <p:sldId id="307" r:id="rId17"/>
    <p:sldId id="308" r:id="rId18"/>
    <p:sldId id="309" r:id="rId19"/>
    <p:sldId id="310"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90" d="100"/>
          <a:sy n="90" d="100"/>
        </p:scale>
        <p:origin x="-600" y="174"/>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الخدمة الاجتماعية ورعاية الشباب</a:t>
            </a:r>
          </a:p>
          <a:p>
            <a:pPr algn="ctr"/>
            <a:r>
              <a:rPr lang="ar-SA" sz="2800" b="1" dirty="0" smtClean="0">
                <a:solidFill>
                  <a:srgbClr val="00B050"/>
                </a:solidFill>
                <a:latin typeface="Calibri" pitchFamily="34" charset="0"/>
                <a:cs typeface="Times New Roman" pitchFamily="18" charset="0"/>
              </a:rPr>
              <a:t>المستوي السابع</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dirty="0">
                <a:solidFill>
                  <a:srgbClr val="376092"/>
                </a:solidFill>
                <a:latin typeface="ae_AlMateen" pitchFamily="2" charset="-78"/>
                <a:cs typeface="ae_AlMateen" pitchFamily="2" charset="-78"/>
              </a:rPr>
              <a:t>المحاضرة </a:t>
            </a:r>
            <a:r>
              <a:rPr lang="ar-SA" sz="4800" b="1" spc="-150" dirty="0" smtClean="0">
                <a:solidFill>
                  <a:srgbClr val="376092"/>
                </a:solidFill>
                <a:latin typeface="ae_AlMateen" pitchFamily="2" charset="-78"/>
                <a:cs typeface="ae_AlMateen" pitchFamily="2" charset="-78"/>
              </a:rPr>
              <a:t>السابعة</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6000" b="1" dirty="0" smtClean="0">
                <a:solidFill>
                  <a:srgbClr val="FF0000"/>
                </a:solidFill>
                <a:ea typeface="Calibri"/>
                <a:cs typeface="Arial"/>
              </a:rPr>
              <a:t>الفصل الثالث</a:t>
            </a:r>
            <a:endParaRPr lang="en-US" sz="60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4000" b="1" dirty="0" smtClean="0">
                <a:ea typeface="Calibri"/>
                <a:cs typeface="Simplified Arabic"/>
              </a:rPr>
              <a:t>- تابع تصنيف حاجات الشباب</a:t>
            </a:r>
            <a:endParaRPr lang="en-US" sz="2400" dirty="0">
              <a:ea typeface="Calibri"/>
              <a:cs typeface="Arial"/>
            </a:endParaRPr>
          </a:p>
          <a:p>
            <a:pPr lvl="0" rtl="1">
              <a:lnSpc>
                <a:spcPct val="115000"/>
              </a:lnSpc>
              <a:spcAft>
                <a:spcPts val="0"/>
              </a:spcAft>
              <a:buFont typeface="Simplified Arabic"/>
              <a:buChar char="-"/>
            </a:pPr>
            <a:r>
              <a:rPr lang="ar-SA" sz="4000" b="1" dirty="0" smtClean="0">
                <a:ea typeface="Calibri"/>
                <a:cs typeface="Simplified Arabic"/>
              </a:rPr>
              <a:t>تعريف المشكلة- مشكلات الشباب</a:t>
            </a:r>
          </a:p>
          <a:p>
            <a:pPr lvl="0" rtl="1">
              <a:lnSpc>
                <a:spcPct val="115000"/>
              </a:lnSpc>
              <a:spcAft>
                <a:spcPts val="0"/>
              </a:spcAft>
              <a:buFont typeface="Simplified Arabic"/>
              <a:buChar char="-"/>
            </a:pPr>
            <a:r>
              <a:rPr lang="ar-SA" sz="4000" b="1" dirty="0" smtClean="0">
                <a:ea typeface="Calibri"/>
                <a:cs typeface="Simplified Arabic"/>
              </a:rPr>
              <a:t>خصائص مشكلات الشباب</a:t>
            </a:r>
          </a:p>
          <a:p>
            <a:pPr lvl="0" rtl="1">
              <a:lnSpc>
                <a:spcPct val="115000"/>
              </a:lnSpc>
              <a:spcAft>
                <a:spcPts val="0"/>
              </a:spcAft>
              <a:buFont typeface="Simplified Arabic"/>
              <a:buChar char="-"/>
            </a:pPr>
            <a:r>
              <a:rPr lang="ar-SA" sz="4000" b="1" dirty="0" smtClean="0">
                <a:ea typeface="Calibri"/>
                <a:cs typeface="Simplified Arabic"/>
              </a:rPr>
              <a:t>-طبيعة المشكلة الشبابية في الوطن العربي</a:t>
            </a:r>
            <a:endParaRPr lang="ar-SA" sz="4000" b="1" dirty="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 rtl="1">
              <a:lnSpc>
                <a:spcPct val="115000"/>
              </a:lnSpc>
              <a:spcAft>
                <a:spcPts val="1000"/>
              </a:spcAft>
            </a:pPr>
            <a:r>
              <a:rPr lang="ar-SA" sz="4000" b="1" dirty="0" smtClean="0">
                <a:ea typeface="Calibri"/>
                <a:cs typeface="Simplified Arabic"/>
              </a:rPr>
              <a:t> </a:t>
            </a:r>
            <a:r>
              <a:rPr lang="ar-SA" sz="4000" b="1" dirty="0">
                <a:ea typeface="Calibri"/>
                <a:cs typeface="Simplified Arabic"/>
              </a:rPr>
              <a:t>تابع تصنيف حاجات الشباب</a:t>
            </a:r>
          </a:p>
        </p:txBody>
      </p:sp>
      <p:sp>
        <p:nvSpPr>
          <p:cNvPr id="3" name="عنصر نائب للمحتوى 2"/>
          <p:cNvSpPr>
            <a:spLocks noGrp="1"/>
          </p:cNvSpPr>
          <p:nvPr>
            <p:ph idx="1"/>
          </p:nvPr>
        </p:nvSpPr>
        <p:spPr>
          <a:xfrm>
            <a:off x="495300" y="1295400"/>
            <a:ext cx="8915400" cy="4830763"/>
          </a:xfrm>
        </p:spPr>
        <p:txBody>
          <a:bodyPr/>
          <a:lstStyle/>
          <a:p>
            <a:pPr rtl="1">
              <a:lnSpc>
                <a:spcPct val="115000"/>
              </a:lnSpc>
              <a:spcAft>
                <a:spcPts val="1000"/>
              </a:spcAft>
            </a:pPr>
            <a:r>
              <a:rPr lang="ar-SA" sz="2800" b="1" dirty="0" smtClean="0">
                <a:solidFill>
                  <a:srgbClr val="0070C0"/>
                </a:solidFill>
                <a:ea typeface="Calibri"/>
                <a:cs typeface="Simplified Arabic"/>
              </a:rPr>
              <a:t>هناك </a:t>
            </a:r>
            <a:r>
              <a:rPr lang="ar-SA" sz="2800" b="1" dirty="0">
                <a:solidFill>
                  <a:srgbClr val="0070C0"/>
                </a:solidFill>
                <a:ea typeface="Calibri"/>
                <a:cs typeface="Simplified Arabic"/>
              </a:rPr>
              <a:t>من قسم الحاجات الأساسية للشباب الى أربعة حاجات </a:t>
            </a:r>
            <a:r>
              <a:rPr lang="ar-SA" sz="2800" b="1" dirty="0" err="1">
                <a:solidFill>
                  <a:srgbClr val="0070C0"/>
                </a:solidFill>
                <a:ea typeface="Calibri"/>
                <a:cs typeface="Simplified Arabic"/>
              </a:rPr>
              <a:t>هى</a:t>
            </a:r>
            <a:r>
              <a:rPr lang="ar-SA" sz="2800" b="1" dirty="0">
                <a:solidFill>
                  <a:srgbClr val="0070C0"/>
                </a:solidFill>
                <a:ea typeface="Calibri"/>
                <a:cs typeface="Simplified Arabic"/>
              </a:rPr>
              <a:t>: </a:t>
            </a:r>
            <a:endParaRPr lang="en-US" sz="1800" dirty="0">
              <a:solidFill>
                <a:srgbClr val="0070C0"/>
              </a:solidFill>
              <a:ea typeface="Calibri"/>
              <a:cs typeface="Arial"/>
            </a:endParaRPr>
          </a:p>
          <a:p>
            <a:pPr rtl="1">
              <a:lnSpc>
                <a:spcPct val="115000"/>
              </a:lnSpc>
              <a:spcAft>
                <a:spcPts val="1000"/>
              </a:spcAft>
            </a:pPr>
            <a:r>
              <a:rPr lang="ar-SA" sz="2800" dirty="0">
                <a:ea typeface="Calibri"/>
                <a:cs typeface="Simplified Arabic"/>
              </a:rPr>
              <a:t>        </a:t>
            </a:r>
            <a:r>
              <a:rPr lang="ar-SA" sz="2400" dirty="0">
                <a:ea typeface="Calibri"/>
                <a:cs typeface="Simplified Arabic"/>
              </a:rPr>
              <a:t>- الحاجة الى </a:t>
            </a:r>
            <a:r>
              <a:rPr lang="ar-SA" sz="2400" dirty="0" smtClean="0">
                <a:ea typeface="Calibri"/>
                <a:cs typeface="Simplified Arabic"/>
              </a:rPr>
              <a:t>الأمن </a:t>
            </a:r>
            <a:endParaRPr lang="en-US" sz="2400" dirty="0">
              <a:ea typeface="Calibri"/>
              <a:cs typeface="Arial"/>
            </a:endParaRPr>
          </a:p>
          <a:p>
            <a:pPr rtl="1">
              <a:lnSpc>
                <a:spcPct val="115000"/>
              </a:lnSpc>
              <a:spcAft>
                <a:spcPts val="1000"/>
              </a:spcAft>
            </a:pPr>
            <a:r>
              <a:rPr lang="ar-SA" sz="2400" dirty="0">
                <a:ea typeface="Calibri"/>
                <a:cs typeface="Simplified Arabic"/>
              </a:rPr>
              <a:t>        -  الحاجة إلى المعافاة</a:t>
            </a:r>
            <a:endParaRPr lang="en-US" sz="2400" dirty="0">
              <a:ea typeface="Calibri"/>
              <a:cs typeface="Arial"/>
            </a:endParaRPr>
          </a:p>
          <a:p>
            <a:pPr rtl="1">
              <a:lnSpc>
                <a:spcPct val="115000"/>
              </a:lnSpc>
              <a:spcAft>
                <a:spcPts val="1000"/>
              </a:spcAft>
            </a:pPr>
            <a:r>
              <a:rPr lang="ar-SA" sz="2400" dirty="0">
                <a:ea typeface="Calibri"/>
                <a:cs typeface="Simplified Arabic"/>
              </a:rPr>
              <a:t>        -  الحاجة  إلى الحرية</a:t>
            </a:r>
            <a:endParaRPr lang="en-US" sz="2400" dirty="0">
              <a:ea typeface="Calibri"/>
              <a:cs typeface="Arial"/>
            </a:endParaRPr>
          </a:p>
          <a:p>
            <a:pPr rtl="1">
              <a:lnSpc>
                <a:spcPct val="115000"/>
              </a:lnSpc>
              <a:spcAft>
                <a:spcPts val="1000"/>
              </a:spcAft>
            </a:pPr>
            <a:r>
              <a:rPr lang="ar-SA" sz="2400" dirty="0">
                <a:ea typeface="Calibri"/>
                <a:cs typeface="Simplified Arabic"/>
              </a:rPr>
              <a:t>        - الحاجة إلى الهوية</a:t>
            </a:r>
            <a:endParaRPr lang="en-US" sz="2400" dirty="0">
              <a:ea typeface="Calibri"/>
              <a:cs typeface="Arial"/>
            </a:endParaRPr>
          </a:p>
          <a:p>
            <a:pPr algn="just" rtl="1">
              <a:lnSpc>
                <a:spcPct val="115000"/>
              </a:lnSpc>
              <a:spcAft>
                <a:spcPts val="1000"/>
              </a:spcAft>
            </a:pPr>
            <a:r>
              <a:rPr lang="ar-SA" sz="2600" dirty="0">
                <a:ea typeface="Calibri"/>
                <a:cs typeface="Simplified Arabic"/>
              </a:rPr>
              <a:t>  وأن عددا من هذه الحاجات  الأساسية يتطلب إشباعا منذ الطفولة حتى الشباب، مثل الحاجة إلى الأمن وإلى المعافاة، وهناك حاجات أساسية أخرى تتطلب الإشباع في مرحلة الشباب، مثل الحاجة إلى الحرية والهوية.</a:t>
            </a:r>
            <a:endParaRPr lang="en-US" sz="2600" dirty="0">
              <a:ea typeface="Calibri"/>
              <a:cs typeface="Arial"/>
            </a:endParaRP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solidFill>
                  <a:srgbClr val="72A376">
                    <a:lumMod val="75000"/>
                  </a:srgbClr>
                </a:solidFill>
                <a:ea typeface="Calibri"/>
                <a:cs typeface="Simplified Arabic"/>
              </a:rPr>
              <a:t>تابع </a:t>
            </a:r>
            <a:r>
              <a:rPr lang="ar-SA" sz="4000" b="1" dirty="0">
                <a:solidFill>
                  <a:srgbClr val="72A376">
                    <a:lumMod val="75000"/>
                  </a:srgbClr>
                </a:solidFill>
                <a:ea typeface="Calibri"/>
                <a:cs typeface="Simplified Arabic"/>
              </a:rPr>
              <a:t>تصنيف حاجات الشباب</a:t>
            </a:r>
            <a:endParaRPr lang="en-US" sz="4000" b="1" dirty="0">
              <a:solidFill>
                <a:srgbClr val="0070C0"/>
              </a:solidFill>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400" b="1" dirty="0">
                <a:solidFill>
                  <a:srgbClr val="0070C0"/>
                </a:solidFill>
                <a:ea typeface="Calibri"/>
                <a:cs typeface="Simplified Arabic"/>
              </a:rPr>
              <a:t>الحاجة  إلى الأمن </a:t>
            </a:r>
            <a:r>
              <a:rPr lang="ar-SA" sz="2400" b="1" dirty="0" smtClean="0">
                <a:solidFill>
                  <a:srgbClr val="0070C0"/>
                </a:solidFill>
                <a:ea typeface="Calibri"/>
                <a:cs typeface="Simplified Arabic"/>
              </a:rPr>
              <a:t>:</a:t>
            </a:r>
            <a:endParaRPr lang="ar-SA" sz="2400" dirty="0" smtClean="0">
              <a:solidFill>
                <a:srgbClr val="0070C0"/>
              </a:solidFill>
              <a:ea typeface="Calibri"/>
              <a:cs typeface="Arial"/>
            </a:endParaRPr>
          </a:p>
          <a:p>
            <a:pPr rtl="1">
              <a:lnSpc>
                <a:spcPct val="115000"/>
              </a:lnSpc>
              <a:spcAft>
                <a:spcPts val="1000"/>
              </a:spcAft>
            </a:pPr>
            <a:r>
              <a:rPr lang="ar-SA" sz="2100" dirty="0" smtClean="0">
                <a:ea typeface="Calibri"/>
                <a:cs typeface="Simplified Arabic"/>
              </a:rPr>
              <a:t>فالشباب </a:t>
            </a:r>
            <a:r>
              <a:rPr lang="ar-SA" sz="2100" dirty="0">
                <a:ea typeface="Calibri"/>
                <a:cs typeface="Simplified Arabic"/>
              </a:rPr>
              <a:t>يحتاج إلى أن يعيش في بيئة توفر له الأمن والسلامة، وتحميه من المخاطر ومن أمثلة هذه المخاطر : التعرض للاعتداء والقتل، والحوادث، والمخدرات، والسرقة والاحتيال، والتحرش الجنسي، والتسلط الإعلامي الخارجي على الخصوص، </a:t>
            </a:r>
            <a:r>
              <a:rPr lang="ar-SA" sz="2100" dirty="0" smtClean="0">
                <a:ea typeface="Calibri"/>
                <a:cs typeface="Simplified Arabic"/>
              </a:rPr>
              <a:t>إضافة </a:t>
            </a:r>
            <a:r>
              <a:rPr lang="ar-SA" sz="2100" dirty="0">
                <a:ea typeface="Calibri"/>
                <a:cs typeface="Simplified Arabic"/>
              </a:rPr>
              <a:t>إلى الحروب والفتن التي تخل بأمن الجماعات </a:t>
            </a:r>
            <a:r>
              <a:rPr lang="ar-SA" sz="2100" dirty="0" smtClean="0">
                <a:ea typeface="Calibri"/>
                <a:cs typeface="Simplified Arabic"/>
              </a:rPr>
              <a:t>والأفراد.</a:t>
            </a:r>
            <a:r>
              <a:rPr lang="ar-SA" sz="2100" dirty="0" smtClean="0">
                <a:ea typeface="Calibri"/>
                <a:cs typeface="Arial"/>
              </a:rPr>
              <a:t>   </a:t>
            </a:r>
          </a:p>
          <a:p>
            <a:pPr rtl="1">
              <a:lnSpc>
                <a:spcPct val="115000"/>
              </a:lnSpc>
              <a:spcAft>
                <a:spcPts val="1000"/>
              </a:spcAft>
            </a:pPr>
            <a:r>
              <a:rPr lang="ar-SA" sz="2100" dirty="0" smtClean="0">
                <a:ea typeface="Calibri"/>
                <a:cs typeface="Simplified Arabic"/>
              </a:rPr>
              <a:t>وتحتل الحاجة </a:t>
            </a:r>
            <a:r>
              <a:rPr lang="ar-SA" sz="2100" dirty="0">
                <a:ea typeface="Calibri"/>
                <a:cs typeface="Simplified Arabic"/>
              </a:rPr>
              <a:t>إلى الأمن طليعة الحاجات الأساسية للفرد والمجتمع، لأن انعدام الأمن في  أشكاله المختلفة يهدد سلامتهما  وبقاءهما معا . </a:t>
            </a:r>
            <a:endParaRPr lang="ar-SA" sz="2100" dirty="0" smtClean="0">
              <a:ea typeface="Calibri"/>
              <a:cs typeface="Simplified Arabic"/>
            </a:endParaRPr>
          </a:p>
          <a:p>
            <a:pPr rtl="1">
              <a:lnSpc>
                <a:spcPct val="115000"/>
              </a:lnSpc>
              <a:spcAft>
                <a:spcPts val="1000"/>
              </a:spcAft>
            </a:pPr>
            <a:r>
              <a:rPr lang="ar-SA" sz="2100" b="1" dirty="0">
                <a:ea typeface="Calibri"/>
                <a:cs typeface="Simplified Arabic"/>
              </a:rPr>
              <a:t>وتنقسم الحاجة إلى الأمن الى قسمين هما</a:t>
            </a:r>
            <a:r>
              <a:rPr lang="ar-SA" sz="2100" dirty="0">
                <a:ea typeface="Calibri"/>
                <a:cs typeface="Simplified Arabic"/>
              </a:rPr>
              <a:t> :</a:t>
            </a:r>
            <a:endParaRPr lang="en-US" sz="2100" dirty="0">
              <a:ea typeface="Calibri"/>
              <a:cs typeface="Arial"/>
            </a:endParaRPr>
          </a:p>
          <a:p>
            <a:pPr rtl="1">
              <a:lnSpc>
                <a:spcPct val="115000"/>
              </a:lnSpc>
              <a:spcAft>
                <a:spcPts val="1000"/>
              </a:spcAft>
            </a:pPr>
            <a:r>
              <a:rPr lang="ar-SA" sz="2100" dirty="0" smtClean="0">
                <a:ea typeface="Calibri"/>
                <a:cs typeface="Simplified Arabic"/>
              </a:rPr>
              <a:t>ـ الحاجة إلى الأمن الفردي :  وهو الأمن من الحوادث والجريمة والشعور بالطمأنينة.</a:t>
            </a:r>
          </a:p>
          <a:p>
            <a:pPr rtl="1">
              <a:lnSpc>
                <a:spcPct val="115000"/>
              </a:lnSpc>
              <a:spcAft>
                <a:spcPts val="1000"/>
              </a:spcAft>
            </a:pPr>
            <a:r>
              <a:rPr lang="ar-SA" sz="2100" dirty="0" smtClean="0">
                <a:ea typeface="Calibri"/>
                <a:cs typeface="Simplified Arabic"/>
              </a:rPr>
              <a:t> الحاجة إلى الأمن الجماعي : ضد الهجوم والحرب والكوارث الخطيرة.</a:t>
            </a:r>
            <a:endParaRPr lang="en-US" sz="2100" dirty="0" smtClean="0">
              <a:ea typeface="Calibri"/>
              <a:cs typeface="Arial"/>
            </a:endParaRPr>
          </a:p>
          <a:p>
            <a:pPr rtl="1">
              <a:lnSpc>
                <a:spcPct val="115000"/>
              </a:lnSpc>
              <a:spcAft>
                <a:spcPts val="1000"/>
              </a:spcAft>
            </a:pPr>
            <a:endParaRPr lang="en-US" sz="2100" dirty="0">
              <a:ea typeface="Calibri"/>
              <a:cs typeface="Arial"/>
            </a:endParaRPr>
          </a:p>
        </p:txBody>
      </p:sp>
    </p:spTree>
    <p:extLst>
      <p:ext uri="{BB962C8B-B14F-4D97-AF65-F5344CB8AC3E}">
        <p14:creationId xmlns:p14="http://schemas.microsoft.com/office/powerpoint/2010/main" xmlns="" val="40309407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r>
              <a:rPr lang="ar-SA" sz="4000" b="1" dirty="0">
                <a:solidFill>
                  <a:srgbClr val="72A376">
                    <a:lumMod val="75000"/>
                  </a:srgbClr>
                </a:solidFill>
                <a:ea typeface="Calibri"/>
                <a:cs typeface="Simplified Arabic"/>
              </a:rPr>
              <a:t>تابع تصنيف حاجات الشباب</a:t>
            </a:r>
            <a:endParaRPr lang="ar-SA" sz="3600" b="1" dirty="0">
              <a:solidFill>
                <a:srgbClr val="FF0000"/>
              </a:solidFil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en-US" sz="2800" b="1" dirty="0">
                <a:solidFill>
                  <a:srgbClr val="0070C0"/>
                </a:solidFill>
                <a:latin typeface="Simplified Arabic"/>
                <a:ea typeface="Calibri"/>
                <a:cs typeface="Arial"/>
              </a:rPr>
              <a:t> </a:t>
            </a:r>
            <a:r>
              <a:rPr lang="ar-SA" sz="2800" b="1" dirty="0">
                <a:solidFill>
                  <a:srgbClr val="0070C0"/>
                </a:solidFill>
                <a:latin typeface="Simplified Arabic"/>
                <a:ea typeface="Calibri"/>
                <a:cs typeface="Arial"/>
              </a:rPr>
              <a:t>الحاجة إلى المعافاة </a:t>
            </a:r>
            <a:r>
              <a:rPr lang="ar-SA" sz="2800" b="1" dirty="0" smtClean="0">
                <a:solidFill>
                  <a:srgbClr val="0070C0"/>
                </a:solidFill>
                <a:latin typeface="Simplified Arabic"/>
                <a:ea typeface="Calibri"/>
                <a:cs typeface="Arial"/>
              </a:rPr>
              <a:t>:</a:t>
            </a:r>
            <a:endParaRPr lang="ar-SA" sz="2800" dirty="0" smtClean="0">
              <a:solidFill>
                <a:srgbClr val="0070C0"/>
              </a:solidFill>
              <a:ea typeface="Calibri"/>
              <a:cs typeface="Arial"/>
            </a:endParaRPr>
          </a:p>
          <a:p>
            <a:pPr rtl="1">
              <a:lnSpc>
                <a:spcPct val="115000"/>
              </a:lnSpc>
              <a:spcAft>
                <a:spcPts val="1000"/>
              </a:spcAft>
            </a:pPr>
            <a:r>
              <a:rPr lang="ar-SA" sz="2800" dirty="0">
                <a:solidFill>
                  <a:srgbClr val="0070C0"/>
                </a:solidFill>
                <a:ea typeface="Calibri"/>
                <a:cs typeface="Arial"/>
              </a:rPr>
              <a:t> </a:t>
            </a:r>
            <a:r>
              <a:rPr lang="ar-SA" sz="2800" dirty="0" smtClean="0">
                <a:solidFill>
                  <a:srgbClr val="0070C0"/>
                </a:solidFill>
                <a:ea typeface="Calibri"/>
                <a:cs typeface="Arial"/>
              </a:rPr>
              <a:t>  </a:t>
            </a:r>
            <a:r>
              <a:rPr lang="ar-SA" sz="2600" dirty="0" smtClean="0">
                <a:ea typeface="Calibri"/>
                <a:cs typeface="Simplified Arabic"/>
              </a:rPr>
              <a:t>وهذه </a:t>
            </a:r>
            <a:r>
              <a:rPr lang="ar-SA" sz="2600" dirty="0">
                <a:ea typeface="Calibri"/>
                <a:cs typeface="Simplified Arabic"/>
              </a:rPr>
              <a:t>الحاجة ذات أهمية في استمرار حياة الفرد والمجتمع بعد الحاجة إلى الأمن، والمعافاة دليلاً على زوال التوتر.</a:t>
            </a:r>
            <a:endParaRPr lang="en-US" sz="2600" dirty="0">
              <a:ea typeface="Calibri"/>
              <a:cs typeface="Arial"/>
            </a:endParaRPr>
          </a:p>
          <a:p>
            <a:pPr rtl="1">
              <a:lnSpc>
                <a:spcPct val="115000"/>
              </a:lnSpc>
              <a:spcAft>
                <a:spcPts val="1000"/>
              </a:spcAft>
            </a:pPr>
            <a:r>
              <a:rPr lang="ar-SA" sz="2600" dirty="0">
                <a:ea typeface="Calibri"/>
                <a:cs typeface="Simplified Arabic"/>
              </a:rPr>
              <a:t> </a:t>
            </a:r>
            <a:r>
              <a:rPr lang="ar-SA" sz="2600" b="1" dirty="0">
                <a:ea typeface="Calibri"/>
                <a:cs typeface="Simplified Arabic"/>
              </a:rPr>
              <a:t>وتنقسم الحاجة إلى المعافاة </a:t>
            </a:r>
            <a:r>
              <a:rPr lang="ar-SA" sz="2600" b="1" dirty="0" smtClean="0">
                <a:ea typeface="Calibri"/>
                <a:cs typeface="Simplified Arabic"/>
              </a:rPr>
              <a:t>إلى </a:t>
            </a:r>
            <a:r>
              <a:rPr lang="ar-SA" sz="2600" b="1" dirty="0">
                <a:ea typeface="Calibri"/>
                <a:cs typeface="Simplified Arabic"/>
              </a:rPr>
              <a:t>عدة حاجات </a:t>
            </a:r>
            <a:r>
              <a:rPr lang="ar-SA" sz="2600" b="1" dirty="0" err="1">
                <a:ea typeface="Calibri"/>
                <a:cs typeface="Simplified Arabic"/>
              </a:rPr>
              <a:t>هى</a:t>
            </a:r>
            <a:r>
              <a:rPr lang="ar-SA" sz="2600" b="1" dirty="0">
                <a:ea typeface="Calibri"/>
                <a:cs typeface="Simplified Arabic"/>
              </a:rPr>
              <a:t> :</a:t>
            </a:r>
            <a:endParaRPr lang="en-US" sz="2600" dirty="0">
              <a:ea typeface="Calibri"/>
              <a:cs typeface="Arial"/>
            </a:endParaRPr>
          </a:p>
          <a:p>
            <a:pPr rtl="1">
              <a:lnSpc>
                <a:spcPct val="115000"/>
              </a:lnSpc>
              <a:spcAft>
                <a:spcPts val="1000"/>
              </a:spcAft>
            </a:pPr>
            <a:r>
              <a:rPr lang="ar-SA" sz="2600" dirty="0">
                <a:ea typeface="Calibri"/>
                <a:cs typeface="Simplified Arabic"/>
              </a:rPr>
              <a:t>أ- الحاجة إلى المعافاة الوظيفية العضوية:  ولها مظهرين هما :</a:t>
            </a:r>
            <a:endParaRPr lang="en-US" sz="2600" dirty="0">
              <a:ea typeface="Calibri"/>
              <a:cs typeface="Arial"/>
            </a:endParaRPr>
          </a:p>
          <a:p>
            <a:pPr rtl="1">
              <a:lnSpc>
                <a:spcPct val="115000"/>
              </a:lnSpc>
              <a:spcAft>
                <a:spcPts val="1000"/>
              </a:spcAft>
            </a:pPr>
            <a:r>
              <a:rPr lang="ar-SA" sz="2600" u="sng" dirty="0">
                <a:ea typeface="Calibri"/>
                <a:cs typeface="Simplified Arabic"/>
              </a:rPr>
              <a:t>المظهر </a:t>
            </a:r>
            <a:r>
              <a:rPr lang="ar-SA" sz="2600" u="sng" dirty="0" smtClean="0">
                <a:ea typeface="Calibri"/>
                <a:cs typeface="Simplified Arabic"/>
              </a:rPr>
              <a:t>الأول </a:t>
            </a:r>
            <a:r>
              <a:rPr lang="ar-SA" sz="2600" dirty="0" smtClean="0">
                <a:ea typeface="Calibri"/>
                <a:cs typeface="Simplified Arabic"/>
              </a:rPr>
              <a:t>:</a:t>
            </a:r>
            <a:r>
              <a:rPr lang="ar-SA" sz="2600" dirty="0" smtClean="0">
                <a:ea typeface="Calibri"/>
                <a:cs typeface="Arial"/>
              </a:rPr>
              <a:t> </a:t>
            </a:r>
            <a:r>
              <a:rPr lang="ar-SA" sz="2600" dirty="0" smtClean="0">
                <a:ea typeface="Calibri"/>
                <a:cs typeface="Simplified Arabic"/>
              </a:rPr>
              <a:t>الحاجة </a:t>
            </a:r>
            <a:r>
              <a:rPr lang="ar-SA" sz="2600" dirty="0">
                <a:ea typeface="Calibri"/>
                <a:cs typeface="Simplified Arabic"/>
              </a:rPr>
              <a:t>إلى المعافاة  الوظيفية العضوية الداخلية : وتتعلق بالغذاء والهواء والماء والنوم.</a:t>
            </a:r>
            <a:endParaRPr lang="en-US" sz="2600" dirty="0">
              <a:ea typeface="Calibri"/>
              <a:cs typeface="Arial"/>
            </a:endParaRPr>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solidFill>
                  <a:srgbClr val="72A376">
                    <a:lumMod val="75000"/>
                  </a:srgbClr>
                </a:solidFill>
                <a:ea typeface="Calibri"/>
                <a:cs typeface="Simplified Arabic"/>
              </a:rPr>
              <a:t>تابع تصنيف حاجات الشباب</a:t>
            </a:r>
            <a:endParaRPr lang="en-US" sz="2400" dirty="0">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600" u="sng" dirty="0">
                <a:ea typeface="Calibri"/>
                <a:cs typeface="Simplified Arabic"/>
              </a:rPr>
              <a:t>المظهر </a:t>
            </a:r>
            <a:r>
              <a:rPr lang="ar-SA" sz="2600" u="sng" dirty="0" err="1">
                <a:ea typeface="Calibri"/>
                <a:cs typeface="Simplified Arabic"/>
              </a:rPr>
              <a:t>الثانى</a:t>
            </a:r>
            <a:r>
              <a:rPr lang="ar-SA" sz="2600" u="sng" dirty="0">
                <a:ea typeface="Calibri"/>
                <a:cs typeface="Simplified Arabic"/>
              </a:rPr>
              <a:t> </a:t>
            </a:r>
            <a:r>
              <a:rPr lang="ar-SA" sz="2600" u="sng" dirty="0" smtClean="0">
                <a:ea typeface="Calibri"/>
                <a:cs typeface="Simplified Arabic"/>
              </a:rPr>
              <a:t>:</a:t>
            </a:r>
            <a:r>
              <a:rPr lang="ar-SA" sz="2600" u="sng" dirty="0" smtClean="0">
                <a:ea typeface="Calibri"/>
                <a:cs typeface="Arial"/>
              </a:rPr>
              <a:t>  </a:t>
            </a:r>
            <a:r>
              <a:rPr lang="ar-SA" sz="2600" dirty="0" smtClean="0">
                <a:ea typeface="Calibri"/>
                <a:cs typeface="Simplified Arabic"/>
              </a:rPr>
              <a:t>الحاجة </a:t>
            </a:r>
            <a:r>
              <a:rPr lang="ar-SA" sz="2600" dirty="0">
                <a:ea typeface="Calibri"/>
                <a:cs typeface="Simplified Arabic"/>
              </a:rPr>
              <a:t>إلى المعافاة الوظيفية العضوية الخارجية : وتتعلق بتصريف الطاقة بواسطة الحركة وطرد الفضلات بالإفراز.</a:t>
            </a:r>
            <a:endParaRPr lang="en-US" sz="2600" dirty="0">
              <a:ea typeface="Calibri"/>
              <a:cs typeface="Arial"/>
            </a:endParaRPr>
          </a:p>
          <a:p>
            <a:pPr rtl="1">
              <a:lnSpc>
                <a:spcPct val="115000"/>
              </a:lnSpc>
              <a:spcAft>
                <a:spcPts val="1000"/>
              </a:spcAft>
            </a:pPr>
            <a:r>
              <a:rPr lang="ar-SA" sz="2600" dirty="0">
                <a:ea typeface="Calibri"/>
                <a:cs typeface="Simplified Arabic"/>
              </a:rPr>
              <a:t>ب- الحاجة إلى المعافاة البيئية : وتتعلق بالحاجة إلى المعافاة المناخية المرتبطة بالحماية من تقلبات الجو، والألفة  الأسرية.</a:t>
            </a:r>
            <a:endParaRPr lang="en-US" sz="2600" dirty="0">
              <a:ea typeface="Calibri"/>
              <a:cs typeface="Arial"/>
            </a:endParaRPr>
          </a:p>
          <a:p>
            <a:pPr rtl="1">
              <a:lnSpc>
                <a:spcPct val="115000"/>
              </a:lnSpc>
              <a:spcAft>
                <a:spcPts val="1000"/>
              </a:spcAft>
            </a:pPr>
            <a:r>
              <a:rPr lang="ar-SA" sz="2600" dirty="0">
                <a:ea typeface="Calibri"/>
                <a:cs typeface="Simplified Arabic"/>
              </a:rPr>
              <a:t>ج- الحاجة إلى المعافاة البدنية : وتشبع بتوفير الصحة والحماية من الأمراض.</a:t>
            </a:r>
            <a:endParaRPr lang="en-US" sz="2600" dirty="0">
              <a:ea typeface="Calibri"/>
              <a:cs typeface="Arial"/>
            </a:endParaRPr>
          </a:p>
          <a:p>
            <a:pPr rtl="1">
              <a:lnSpc>
                <a:spcPct val="115000"/>
              </a:lnSpc>
              <a:spcAft>
                <a:spcPts val="1000"/>
              </a:spcAft>
            </a:pPr>
            <a:r>
              <a:rPr lang="ar-SA" sz="2600" dirty="0">
                <a:ea typeface="Calibri"/>
                <a:cs typeface="Simplified Arabic"/>
              </a:rPr>
              <a:t>د- الحاجة إلى المعافاة  الاجتماعية الثقافية : ويقصد بها الحاجة إلى الثقافة التي يكمن مدلولها في التعبير عن الشخصية، والحوار، والتربية والتعليم.</a:t>
            </a:r>
            <a:endParaRPr lang="en-US" sz="2600" dirty="0">
              <a:ea typeface="Calibri"/>
              <a:cs typeface="Arial"/>
            </a:endParaRPr>
          </a:p>
        </p:txBody>
      </p:sp>
    </p:spTree>
    <p:extLst>
      <p:ext uri="{BB962C8B-B14F-4D97-AF65-F5344CB8AC3E}">
        <p14:creationId xmlns:p14="http://schemas.microsoft.com/office/powerpoint/2010/main" xmlns="" val="13592262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solidFill>
                  <a:srgbClr val="72A376">
                    <a:lumMod val="75000"/>
                  </a:srgbClr>
                </a:solidFill>
                <a:ea typeface="Calibri"/>
                <a:cs typeface="Simplified Arabic"/>
              </a:rPr>
              <a:t>تابع تصنيف حاجات الشباب</a:t>
            </a:r>
            <a:endParaRPr lang="en-US" sz="3200" dirty="0">
              <a:solidFill>
                <a:srgbClr val="FF0000"/>
              </a:solidFill>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800" b="1" dirty="0">
                <a:solidFill>
                  <a:srgbClr val="0070C0"/>
                </a:solidFill>
                <a:ea typeface="Calibri"/>
                <a:cs typeface="Simplified Arabic"/>
              </a:rPr>
              <a:t>الحاجة إلى الحرية :</a:t>
            </a:r>
            <a:endParaRPr lang="en-US" sz="1800" dirty="0">
              <a:solidFill>
                <a:srgbClr val="0070C0"/>
              </a:solidFill>
              <a:ea typeface="Calibri"/>
              <a:cs typeface="Arial"/>
            </a:endParaRPr>
          </a:p>
          <a:p>
            <a:pPr rtl="1">
              <a:lnSpc>
                <a:spcPct val="115000"/>
              </a:lnSpc>
              <a:spcAft>
                <a:spcPts val="1000"/>
              </a:spcAft>
            </a:pPr>
            <a:r>
              <a:rPr lang="ar-SA" sz="2800" dirty="0">
                <a:ea typeface="Calibri"/>
                <a:cs typeface="Simplified Arabic"/>
              </a:rPr>
              <a:t> وهي من الحاجات الأساسية  التي تشمل :</a:t>
            </a:r>
            <a:endParaRPr lang="en-US" sz="1800" dirty="0">
              <a:ea typeface="Calibri"/>
              <a:cs typeface="Arial"/>
            </a:endParaRPr>
          </a:p>
          <a:p>
            <a:pPr rtl="1">
              <a:lnSpc>
                <a:spcPct val="115000"/>
              </a:lnSpc>
              <a:spcAft>
                <a:spcPts val="1000"/>
              </a:spcAft>
            </a:pPr>
            <a:r>
              <a:rPr lang="ar-SA" sz="2600" dirty="0">
                <a:ea typeface="Calibri"/>
                <a:cs typeface="Simplified Arabic"/>
              </a:rPr>
              <a:t>أ- </a:t>
            </a:r>
            <a:r>
              <a:rPr lang="ar-SA" sz="2600" u="sng" dirty="0">
                <a:ea typeface="Calibri"/>
                <a:cs typeface="Simplified Arabic"/>
              </a:rPr>
              <a:t>الحاجة إلى حرية الحركة</a:t>
            </a:r>
            <a:r>
              <a:rPr lang="ar-SA" sz="2600" b="1" u="sng" dirty="0">
                <a:ea typeface="Calibri"/>
                <a:cs typeface="Simplified Arabic"/>
              </a:rPr>
              <a:t> </a:t>
            </a:r>
            <a:r>
              <a:rPr lang="ar-SA" sz="2600" dirty="0">
                <a:ea typeface="Calibri"/>
                <a:cs typeface="Simplified Arabic"/>
              </a:rPr>
              <a:t>: وتتعلق بالحق في السفر واستقبال الضيوف، والحق في التعبير والكتابة والنشر.</a:t>
            </a:r>
            <a:endParaRPr lang="en-US" sz="2600" dirty="0">
              <a:ea typeface="Calibri"/>
              <a:cs typeface="Arial"/>
            </a:endParaRPr>
          </a:p>
          <a:p>
            <a:pPr rtl="1">
              <a:lnSpc>
                <a:spcPct val="115000"/>
              </a:lnSpc>
              <a:spcAft>
                <a:spcPts val="1000"/>
              </a:spcAft>
            </a:pPr>
            <a:r>
              <a:rPr lang="ar-SA" sz="2600" dirty="0">
                <a:ea typeface="Calibri"/>
                <a:cs typeface="Simplified Arabic"/>
              </a:rPr>
              <a:t>ب-</a:t>
            </a:r>
            <a:r>
              <a:rPr lang="ar-SA" sz="2600" u="sng" dirty="0">
                <a:ea typeface="Calibri"/>
                <a:cs typeface="Simplified Arabic"/>
              </a:rPr>
              <a:t>الحاجة إلى الحرية السياسية</a:t>
            </a:r>
            <a:r>
              <a:rPr lang="ar-SA" sz="2600" dirty="0">
                <a:ea typeface="Calibri"/>
                <a:cs typeface="Simplified Arabic"/>
              </a:rPr>
              <a:t>: وتتعلق بالحق في اكتساب الوعي والادراك، والحق في التعبئة للقيام بأعمال تطوعية اجتماعية وغيرها، والحق في المواجهة والمقارنة السياسية.</a:t>
            </a:r>
            <a:endParaRPr lang="en-US" sz="2600" dirty="0">
              <a:ea typeface="Calibri"/>
              <a:cs typeface="Arial"/>
            </a:endParaRPr>
          </a:p>
        </p:txBody>
      </p:sp>
    </p:spTree>
    <p:extLst>
      <p:ext uri="{BB962C8B-B14F-4D97-AF65-F5344CB8AC3E}">
        <p14:creationId xmlns:p14="http://schemas.microsoft.com/office/powerpoint/2010/main" xmlns="" val="23423150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solidFill>
                  <a:srgbClr val="72A376">
                    <a:lumMod val="75000"/>
                  </a:srgbClr>
                </a:solidFill>
                <a:ea typeface="Calibri"/>
                <a:cs typeface="Simplified Arabic"/>
              </a:rPr>
              <a:t>تابع تصنيف حاجات الشباب</a:t>
            </a:r>
            <a:endParaRPr lang="en-US" sz="3200" dirty="0">
              <a:solidFill>
                <a:srgbClr val="FF0000"/>
              </a:solidFill>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600" dirty="0">
                <a:ea typeface="Calibri"/>
                <a:cs typeface="Simplified Arabic"/>
              </a:rPr>
              <a:t>ج- </a:t>
            </a:r>
            <a:r>
              <a:rPr lang="ar-SA" sz="2600" u="sng" dirty="0">
                <a:ea typeface="Calibri"/>
                <a:cs typeface="Simplified Arabic"/>
              </a:rPr>
              <a:t>الحاجة إلى الحرية القضائية</a:t>
            </a:r>
            <a:r>
              <a:rPr lang="ar-SA" sz="2600" dirty="0">
                <a:ea typeface="Calibri"/>
                <a:cs typeface="Simplified Arabic"/>
              </a:rPr>
              <a:t>:  وتتعلق هذه الحاجة بحق التقاضي أمام العدالة سواء كان بالنسبة للطفل أو الشاب والراشد، وخاصة بالنسبة للشباب إذا ما تعرض لظلم أو استغلال, أو </a:t>
            </a:r>
            <a:r>
              <a:rPr lang="ar-SA" sz="2600" dirty="0" err="1">
                <a:ea typeface="Calibri"/>
                <a:cs typeface="Simplified Arabic"/>
              </a:rPr>
              <a:t>أى</a:t>
            </a:r>
            <a:r>
              <a:rPr lang="ar-SA" sz="2600" dirty="0">
                <a:ea typeface="Calibri"/>
                <a:cs typeface="Simplified Arabic"/>
              </a:rPr>
              <a:t> أعمال تمس كرامته كإنسان.</a:t>
            </a:r>
            <a:endParaRPr lang="en-US" sz="2600" dirty="0">
              <a:ea typeface="Calibri"/>
              <a:cs typeface="Arial"/>
            </a:endParaRPr>
          </a:p>
          <a:p>
            <a:pPr rtl="1">
              <a:lnSpc>
                <a:spcPct val="115000"/>
              </a:lnSpc>
              <a:spcAft>
                <a:spcPts val="1000"/>
              </a:spcAft>
            </a:pPr>
            <a:r>
              <a:rPr lang="ar-SA" sz="2600" dirty="0">
                <a:ea typeface="Calibri"/>
                <a:cs typeface="Simplified Arabic"/>
              </a:rPr>
              <a:t>د- </a:t>
            </a:r>
            <a:r>
              <a:rPr lang="ar-SA" sz="2600" u="sng" dirty="0">
                <a:ea typeface="Calibri"/>
                <a:cs typeface="Simplified Arabic"/>
              </a:rPr>
              <a:t>الحاجة إلى العمل</a:t>
            </a:r>
            <a:r>
              <a:rPr lang="ar-SA" sz="2600" dirty="0">
                <a:ea typeface="Calibri"/>
                <a:cs typeface="Simplified Arabic"/>
              </a:rPr>
              <a:t>: وتتضمن هذه الحاجة الحق في العمل وممارسة مهنة.</a:t>
            </a:r>
            <a:endParaRPr lang="en-US" sz="2600" dirty="0">
              <a:ea typeface="Calibri"/>
              <a:cs typeface="Arial"/>
            </a:endParaRPr>
          </a:p>
          <a:p>
            <a:pPr rtl="1">
              <a:lnSpc>
                <a:spcPct val="115000"/>
              </a:lnSpc>
              <a:spcAft>
                <a:spcPts val="1000"/>
              </a:spcAft>
            </a:pPr>
            <a:r>
              <a:rPr lang="ar-SA" sz="2600" dirty="0">
                <a:ea typeface="Calibri"/>
                <a:cs typeface="Simplified Arabic"/>
              </a:rPr>
              <a:t>هـ-</a:t>
            </a:r>
            <a:r>
              <a:rPr lang="ar-SA" sz="2600" u="sng" dirty="0">
                <a:ea typeface="Calibri"/>
                <a:cs typeface="Simplified Arabic"/>
              </a:rPr>
              <a:t>الحاجة إلى حرية الاختيار</a:t>
            </a:r>
            <a:r>
              <a:rPr lang="ar-SA" sz="2600" dirty="0">
                <a:ea typeface="Calibri"/>
                <a:cs typeface="Simplified Arabic"/>
              </a:rPr>
              <a:t>: وتتعلق بالحق في اختيار المهنة، والحق في اختيار الزوج، والحق في اختيار موقع السكن.</a:t>
            </a:r>
            <a:endParaRPr lang="en-US" sz="2600" dirty="0">
              <a:ea typeface="Calibri"/>
              <a:cs typeface="Arial"/>
            </a:endParaRPr>
          </a:p>
        </p:txBody>
      </p:sp>
    </p:spTree>
    <p:extLst>
      <p:ext uri="{BB962C8B-B14F-4D97-AF65-F5344CB8AC3E}">
        <p14:creationId xmlns:p14="http://schemas.microsoft.com/office/powerpoint/2010/main" xmlns="" val="2490473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solidFill>
                  <a:srgbClr val="72A376">
                    <a:lumMod val="75000"/>
                  </a:srgbClr>
                </a:solidFill>
                <a:ea typeface="Calibri"/>
                <a:cs typeface="Simplified Arabic"/>
              </a:rPr>
              <a:t>تابع تصنيف حاجات الشباب</a:t>
            </a:r>
            <a:endParaRPr lang="en-US" sz="3600" dirty="0">
              <a:solidFill>
                <a:srgbClr val="FF0000"/>
              </a:solidFill>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800" b="1" dirty="0">
                <a:solidFill>
                  <a:srgbClr val="0070C0"/>
                </a:solidFill>
                <a:latin typeface="Simplified Arabic"/>
                <a:ea typeface="Calibri"/>
                <a:cs typeface="Arial"/>
              </a:rPr>
              <a:t> الحاجة إلى الهوية :</a:t>
            </a:r>
            <a:r>
              <a:rPr lang="ar-SA" sz="2800" b="1" dirty="0">
                <a:solidFill>
                  <a:srgbClr val="0070C0"/>
                </a:solidFill>
                <a:ea typeface="Calibri"/>
                <a:cs typeface="Simplified Arabic"/>
              </a:rPr>
              <a:t> </a:t>
            </a:r>
            <a:endParaRPr lang="en-US" sz="2800" dirty="0">
              <a:solidFill>
                <a:srgbClr val="0070C0"/>
              </a:solidFill>
              <a:ea typeface="Calibri"/>
              <a:cs typeface="Arial"/>
            </a:endParaRPr>
          </a:p>
          <a:p>
            <a:pPr rtl="1">
              <a:lnSpc>
                <a:spcPct val="115000"/>
              </a:lnSpc>
              <a:spcAft>
                <a:spcPts val="1000"/>
              </a:spcAft>
            </a:pPr>
            <a:r>
              <a:rPr lang="ar-SA" sz="2400" dirty="0">
                <a:ea typeface="Calibri"/>
                <a:cs typeface="Simplified Arabic"/>
              </a:rPr>
              <a:t>  وتشمل هذه الحاجات الآتي :</a:t>
            </a:r>
            <a:endParaRPr lang="en-US" sz="1600" dirty="0">
              <a:ea typeface="Calibri"/>
              <a:cs typeface="Arial"/>
            </a:endParaRPr>
          </a:p>
          <a:p>
            <a:pPr rtl="1">
              <a:lnSpc>
                <a:spcPct val="115000"/>
              </a:lnSpc>
              <a:spcAft>
                <a:spcPts val="1000"/>
              </a:spcAft>
            </a:pPr>
            <a:r>
              <a:rPr lang="ar-SA" sz="2400" dirty="0">
                <a:ea typeface="Calibri"/>
                <a:cs typeface="Simplified Arabic"/>
              </a:rPr>
              <a:t> - </a:t>
            </a:r>
            <a:r>
              <a:rPr lang="ar-SA" sz="2400" u="sng" dirty="0">
                <a:ea typeface="Calibri"/>
                <a:cs typeface="Simplified Arabic"/>
              </a:rPr>
              <a:t>الحاجات الفردية </a:t>
            </a:r>
            <a:r>
              <a:rPr lang="ar-SA" sz="2400" dirty="0">
                <a:ea typeface="Calibri"/>
                <a:cs typeface="Simplified Arabic"/>
              </a:rPr>
              <a:t>: مثل الحاجة إلى التعبير الشخصي والقيام بحركات هادفة </a:t>
            </a:r>
            <a:r>
              <a:rPr lang="ar-SA" sz="2400" dirty="0" smtClean="0">
                <a:ea typeface="Calibri"/>
                <a:cs typeface="Simplified Arabic"/>
              </a:rPr>
              <a:t>وإلى </a:t>
            </a:r>
            <a:r>
              <a:rPr lang="ar-SA" sz="2400" dirty="0">
                <a:ea typeface="Calibri"/>
                <a:cs typeface="Simplified Arabic"/>
              </a:rPr>
              <a:t>الإبداع، وتحقيق الطموحات والإمكانيات الذاتية، والإحساس بالسعادة والفرح، وتحديد هدف .</a:t>
            </a:r>
            <a:endParaRPr lang="en-US" sz="1600" dirty="0">
              <a:ea typeface="Calibri"/>
              <a:cs typeface="Arial"/>
            </a:endParaRPr>
          </a:p>
          <a:p>
            <a:pPr rtl="1">
              <a:lnSpc>
                <a:spcPct val="115000"/>
              </a:lnSpc>
              <a:spcAft>
                <a:spcPts val="1000"/>
              </a:spcAft>
            </a:pPr>
            <a:r>
              <a:rPr lang="ar-SA" sz="2400" dirty="0">
                <a:ea typeface="Calibri"/>
                <a:cs typeface="Simplified Arabic"/>
              </a:rPr>
              <a:t>- </a:t>
            </a:r>
            <a:r>
              <a:rPr lang="ar-SA" sz="2400" u="sng" dirty="0">
                <a:ea typeface="Calibri"/>
                <a:cs typeface="Simplified Arabic"/>
              </a:rPr>
              <a:t>الحاجات الجماعية </a:t>
            </a:r>
            <a:r>
              <a:rPr lang="ar-SA" sz="2400" dirty="0">
                <a:ea typeface="Calibri"/>
                <a:cs typeface="Simplified Arabic"/>
              </a:rPr>
              <a:t>: مثل </a:t>
            </a:r>
            <a:r>
              <a:rPr lang="ar-SA" sz="2400" dirty="0" smtClean="0">
                <a:ea typeface="Calibri"/>
                <a:cs typeface="Simplified Arabic"/>
              </a:rPr>
              <a:t>الحاجة </a:t>
            </a:r>
            <a:r>
              <a:rPr lang="ar-SA" sz="2400" dirty="0">
                <a:ea typeface="Calibri"/>
                <a:cs typeface="Simplified Arabic"/>
              </a:rPr>
              <a:t>إلى العطف والحب والحياة الزوجية، والحاجة إلى الانتماء وإلى التضامن والمساندة والمرافقة.</a:t>
            </a:r>
            <a:endParaRPr lang="en-US" sz="1600" dirty="0">
              <a:ea typeface="Calibri"/>
              <a:cs typeface="Arial"/>
            </a:endParaRPr>
          </a:p>
        </p:txBody>
      </p:sp>
    </p:spTree>
    <p:extLst>
      <p:ext uri="{BB962C8B-B14F-4D97-AF65-F5344CB8AC3E}">
        <p14:creationId xmlns:p14="http://schemas.microsoft.com/office/powerpoint/2010/main" xmlns="" val="10665959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SA" sz="4000" b="1" dirty="0">
                <a:solidFill>
                  <a:srgbClr val="72A376">
                    <a:lumMod val="75000"/>
                  </a:srgbClr>
                </a:solidFill>
                <a:ea typeface="Calibri"/>
                <a:cs typeface="Simplified Arabic"/>
              </a:rPr>
              <a:t>تابع تصنيف حاجات الشباب</a:t>
            </a:r>
            <a:endParaRPr lang="en-US" sz="2800" dirty="0">
              <a:solidFill>
                <a:srgbClr val="FF0000"/>
              </a:solidFill>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600" dirty="0">
                <a:ea typeface="Calibri"/>
                <a:cs typeface="Simplified Arabic"/>
              </a:rPr>
              <a:t>-  </a:t>
            </a:r>
            <a:r>
              <a:rPr lang="ar-SA" sz="2600" u="sng" dirty="0">
                <a:ea typeface="Calibri"/>
                <a:cs typeface="Simplified Arabic"/>
              </a:rPr>
              <a:t>الحاجات المرتبطة بالمجتمع أو الحاجات الاجتماعية </a:t>
            </a:r>
            <a:r>
              <a:rPr lang="ar-SA" sz="2600" dirty="0">
                <a:ea typeface="Calibri"/>
                <a:cs typeface="Simplified Arabic"/>
              </a:rPr>
              <a:t>وهي :</a:t>
            </a:r>
            <a:endParaRPr lang="en-US" sz="2600" dirty="0">
              <a:ea typeface="Calibri"/>
              <a:cs typeface="Arial"/>
            </a:endParaRPr>
          </a:p>
          <a:p>
            <a:pPr rtl="1">
              <a:lnSpc>
                <a:spcPct val="115000"/>
              </a:lnSpc>
              <a:spcAft>
                <a:spcPts val="1000"/>
              </a:spcAft>
            </a:pPr>
            <a:r>
              <a:rPr lang="ar-SA" sz="2600" dirty="0">
                <a:ea typeface="Calibri"/>
                <a:cs typeface="Simplified Arabic"/>
              </a:rPr>
              <a:t>أ) حاجة الفرد إلى أن يكون نشيطا وغير تابع، والحاجة إلى فهم ما يشكل الوجود الشخصي للفرد، والحاجة إلى الشفافية الاجتماعية، والاستثارة.</a:t>
            </a:r>
            <a:endParaRPr lang="en-US" sz="2600" dirty="0">
              <a:ea typeface="Calibri"/>
              <a:cs typeface="Arial"/>
            </a:endParaRPr>
          </a:p>
          <a:p>
            <a:pPr rtl="1">
              <a:lnSpc>
                <a:spcPct val="115000"/>
              </a:lnSpc>
              <a:spcAft>
                <a:spcPts val="1000"/>
              </a:spcAft>
            </a:pPr>
            <a:r>
              <a:rPr lang="ar-SA" sz="2600" dirty="0">
                <a:ea typeface="Calibri"/>
                <a:cs typeface="Simplified Arabic"/>
              </a:rPr>
              <a:t>ب) الحاجة إلى الطبيعة : وهى الارتباط بالطبيعة لحمايتها والاستفادة من مكوناتها التي تساهم في ضمان حياة الأفراد والمجتمعات.</a:t>
            </a:r>
            <a:endParaRPr lang="en-US" sz="2600" dirty="0">
              <a:ea typeface="Calibri"/>
              <a:cs typeface="Arial"/>
            </a:endParaRPr>
          </a:p>
        </p:txBody>
      </p:sp>
    </p:spTree>
    <p:extLst>
      <p:ext uri="{BB962C8B-B14F-4D97-AF65-F5344CB8AC3E}">
        <p14:creationId xmlns:p14="http://schemas.microsoft.com/office/powerpoint/2010/main" xmlns="" val="3841847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EG" sz="3600" b="1" dirty="0">
                <a:ea typeface="Calibri"/>
                <a:cs typeface="Simplified Arabic"/>
              </a:rPr>
              <a:t>المشكلات الشبابية :</a:t>
            </a:r>
            <a:endParaRPr lang="en-US" sz="3600" dirty="0">
              <a:ea typeface="Calibri"/>
              <a:cs typeface="Arial"/>
            </a:endParaRPr>
          </a:p>
        </p:txBody>
      </p:sp>
      <p:sp>
        <p:nvSpPr>
          <p:cNvPr id="3" name="عنصر نائب للمحتوى 2"/>
          <p:cNvSpPr>
            <a:spLocks noGrp="1"/>
          </p:cNvSpPr>
          <p:nvPr>
            <p:ph idx="1"/>
          </p:nvPr>
        </p:nvSpPr>
        <p:spPr/>
        <p:txBody>
          <a:bodyPr/>
          <a:lstStyle/>
          <a:p>
            <a:pPr algn="just" rtl="1">
              <a:lnSpc>
                <a:spcPct val="115000"/>
              </a:lnSpc>
              <a:spcAft>
                <a:spcPts val="1000"/>
              </a:spcAft>
            </a:pPr>
            <a:r>
              <a:rPr lang="ar-EG" sz="2400" dirty="0">
                <a:ea typeface="Calibri"/>
                <a:cs typeface="Simplified Arabic"/>
              </a:rPr>
              <a:t> ترجع مشكلات الشباب نتيجة لتفاعل بعض العوامل الذاتية </a:t>
            </a:r>
            <a:r>
              <a:rPr lang="ar-EG" sz="2400" dirty="0" smtClean="0">
                <a:ea typeface="Calibri"/>
                <a:cs typeface="Simplified Arabic"/>
              </a:rPr>
              <a:t>التي </a:t>
            </a:r>
            <a:r>
              <a:rPr lang="ar-EG" sz="2400" dirty="0">
                <a:ea typeface="Calibri"/>
                <a:cs typeface="Simplified Arabic"/>
              </a:rPr>
              <a:t>ترجع لطبيعة شخصية الشاب نفسه مع بعض المتغيرات والتغيرات المجتمعية </a:t>
            </a:r>
            <a:r>
              <a:rPr lang="ar-EG" sz="2400" dirty="0" smtClean="0">
                <a:solidFill>
                  <a:prstClr val="black"/>
                </a:solidFill>
                <a:ea typeface="Calibri"/>
                <a:cs typeface="Simplified Arabic"/>
              </a:rPr>
              <a:t>المحلية </a:t>
            </a:r>
            <a:r>
              <a:rPr lang="ar-SA" sz="2400" dirty="0" smtClean="0">
                <a:solidFill>
                  <a:prstClr val="black"/>
                </a:solidFill>
                <a:ea typeface="Calibri"/>
                <a:cs typeface="Simplified Arabic"/>
              </a:rPr>
              <a:t>و</a:t>
            </a:r>
            <a:r>
              <a:rPr lang="ar-EG" sz="2400" dirty="0" smtClean="0">
                <a:ea typeface="Calibri"/>
                <a:cs typeface="Simplified Arabic"/>
              </a:rPr>
              <a:t>العالمية، </a:t>
            </a:r>
            <a:r>
              <a:rPr lang="ar-EG" sz="2400" dirty="0">
                <a:ea typeface="Calibri"/>
                <a:cs typeface="Simplified Arabic"/>
              </a:rPr>
              <a:t>حيث تتفاعل هذه العوامل بعضها مع البعض ، خاصة العوامل السلبية ، مما يساهم </a:t>
            </a:r>
            <a:r>
              <a:rPr lang="ar-EG" sz="2400" dirty="0" err="1">
                <a:ea typeface="Calibri"/>
                <a:cs typeface="Simplified Arabic"/>
              </a:rPr>
              <a:t>فى</a:t>
            </a:r>
            <a:r>
              <a:rPr lang="ar-EG" sz="2400" dirty="0">
                <a:ea typeface="Calibri"/>
                <a:cs typeface="Simplified Arabic"/>
              </a:rPr>
              <a:t> حدوث المشكلات المختلفة </a:t>
            </a:r>
            <a:r>
              <a:rPr lang="ar-EG" sz="2400" dirty="0" err="1">
                <a:ea typeface="Calibri"/>
                <a:cs typeface="Simplified Arabic"/>
              </a:rPr>
              <a:t>التى</a:t>
            </a:r>
            <a:r>
              <a:rPr lang="ar-EG" sz="2400" dirty="0">
                <a:ea typeface="Calibri"/>
                <a:cs typeface="Simplified Arabic"/>
              </a:rPr>
              <a:t> تؤثر بالسلب على نمو وتقدم المجتمع ،وعلى الأسرة والشاب </a:t>
            </a:r>
            <a:r>
              <a:rPr lang="ar-EG" sz="2400" dirty="0" smtClean="0">
                <a:ea typeface="Calibri"/>
                <a:cs typeface="Simplified Arabic"/>
              </a:rPr>
              <a:t>نفسه</a:t>
            </a:r>
            <a:r>
              <a:rPr lang="ar-SA" sz="2400" dirty="0">
                <a:ea typeface="Calibri"/>
                <a:cs typeface="Simplified Arabic"/>
              </a:rPr>
              <a:t>،</a:t>
            </a:r>
            <a:r>
              <a:rPr lang="ar-EG" sz="2400" dirty="0" smtClean="0">
                <a:ea typeface="Calibri"/>
                <a:cs typeface="Simplified Arabic"/>
              </a:rPr>
              <a:t> </a:t>
            </a:r>
            <a:r>
              <a:rPr lang="ar-EG" sz="2400" dirty="0">
                <a:ea typeface="Calibri"/>
                <a:cs typeface="Simplified Arabic"/>
              </a:rPr>
              <a:t>مما يتطلب التدخل وبذل الجهود المختلفة من قبل المجتمع ومؤسساته المختلفة لمواجهتها </a:t>
            </a:r>
            <a:r>
              <a:rPr lang="ar-EG" sz="2400" dirty="0" err="1">
                <a:ea typeface="Calibri"/>
                <a:cs typeface="Simplified Arabic"/>
              </a:rPr>
              <a:t>فى</a:t>
            </a:r>
            <a:r>
              <a:rPr lang="ar-EG" sz="2400" dirty="0">
                <a:ea typeface="Calibri"/>
                <a:cs typeface="Simplified Arabic"/>
              </a:rPr>
              <a:t> </a:t>
            </a:r>
            <a:r>
              <a:rPr lang="ar-EG" sz="2400" dirty="0" smtClean="0">
                <a:ea typeface="Calibri"/>
                <a:cs typeface="Simplified Arabic"/>
              </a:rPr>
              <a:t>بدايتها</a:t>
            </a:r>
            <a:r>
              <a:rPr lang="ar-SA" sz="2400" dirty="0" smtClean="0">
                <a:ea typeface="Calibri"/>
                <a:cs typeface="Simplified Arabic"/>
              </a:rPr>
              <a:t>.</a:t>
            </a:r>
          </a:p>
          <a:p>
            <a:pPr algn="just" rtl="1">
              <a:lnSpc>
                <a:spcPct val="115000"/>
              </a:lnSpc>
              <a:spcAft>
                <a:spcPts val="1000"/>
              </a:spcAft>
            </a:pPr>
            <a:r>
              <a:rPr lang="ar-EG" sz="2400" dirty="0" smtClean="0">
                <a:ea typeface="Calibri"/>
                <a:cs typeface="Simplified Arabic"/>
              </a:rPr>
              <a:t>ومشكلات </a:t>
            </a:r>
            <a:r>
              <a:rPr lang="ar-EG" sz="2400" dirty="0">
                <a:ea typeface="Calibri"/>
                <a:cs typeface="Simplified Arabic"/>
              </a:rPr>
              <a:t>الشباب تختلف من مجتمع الى أخر، بل تختلف </a:t>
            </a:r>
            <a:r>
              <a:rPr lang="ar-EG" sz="2400" dirty="0" err="1">
                <a:ea typeface="Calibri"/>
                <a:cs typeface="Simplified Arabic"/>
              </a:rPr>
              <a:t>فى</a:t>
            </a:r>
            <a:r>
              <a:rPr lang="ar-EG" sz="2400" dirty="0">
                <a:ea typeface="Calibri"/>
                <a:cs typeface="Simplified Arabic"/>
              </a:rPr>
              <a:t> المجتمع نفسه من منطقة جغرافية لأخري ، فعل سبيل المثال تختلف مشكلات الشباب </a:t>
            </a:r>
            <a:r>
              <a:rPr lang="ar-EG" sz="2400" dirty="0" err="1">
                <a:ea typeface="Calibri"/>
                <a:cs typeface="Simplified Arabic"/>
              </a:rPr>
              <a:t>فى</a:t>
            </a:r>
            <a:r>
              <a:rPr lang="ar-EG" sz="2400" dirty="0">
                <a:ea typeface="Calibri"/>
                <a:cs typeface="Simplified Arabic"/>
              </a:rPr>
              <a:t> المجتمع السعودي ،</a:t>
            </a:r>
            <a:r>
              <a:rPr lang="ar-EG" sz="2400" dirty="0" err="1">
                <a:ea typeface="Calibri"/>
                <a:cs typeface="Simplified Arabic"/>
              </a:rPr>
              <a:t>فى</a:t>
            </a:r>
            <a:r>
              <a:rPr lang="ar-EG" sz="2400" dirty="0">
                <a:ea typeface="Calibri"/>
                <a:cs typeface="Simplified Arabic"/>
              </a:rPr>
              <a:t> الريف عن الحضر عن البدو ،،الخ، كما تختلف هذه المشكلات من شاب لأخر ، ومن مجال أو قطاع </a:t>
            </a:r>
            <a:r>
              <a:rPr lang="ar-EG" sz="2400" dirty="0" smtClean="0">
                <a:ea typeface="Calibri"/>
                <a:cs typeface="Simplified Arabic"/>
              </a:rPr>
              <a:t>شبابي </a:t>
            </a:r>
            <a:r>
              <a:rPr lang="ar-EG" sz="2400" dirty="0">
                <a:ea typeface="Calibri"/>
                <a:cs typeface="Simplified Arabic"/>
              </a:rPr>
              <a:t>لآخر.</a:t>
            </a:r>
            <a:endParaRPr lang="en-US" sz="2400" dirty="0">
              <a:ea typeface="Calibri"/>
              <a:cs typeface="Arial"/>
            </a:endParaRPr>
          </a:p>
        </p:txBody>
      </p:sp>
    </p:spTree>
    <p:extLst>
      <p:ext uri="{BB962C8B-B14F-4D97-AF65-F5344CB8AC3E}">
        <p14:creationId xmlns:p14="http://schemas.microsoft.com/office/powerpoint/2010/main" xmlns="" val="32229825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lnSpc>
                <a:spcPct val="115000"/>
              </a:lnSpc>
              <a:spcAft>
                <a:spcPts val="1000"/>
              </a:spcAft>
            </a:pPr>
            <a:r>
              <a:rPr lang="ar-EG" sz="3200" b="1" dirty="0">
                <a:ea typeface="Calibri"/>
                <a:cs typeface="Simplified Arabic"/>
              </a:rPr>
              <a:t>تعريف المشكلة بصفة عامة :</a:t>
            </a:r>
            <a:endParaRPr lang="en-US" sz="2000" dirty="0">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800" dirty="0" smtClean="0">
                <a:ea typeface="Calibri"/>
                <a:cs typeface="Simplified Arabic"/>
              </a:rPr>
              <a:t>   </a:t>
            </a:r>
            <a:r>
              <a:rPr lang="ar-EG" sz="2800" dirty="0" smtClean="0">
                <a:ea typeface="Calibri"/>
                <a:cs typeface="Simplified Arabic"/>
              </a:rPr>
              <a:t>تعرف </a:t>
            </a:r>
            <a:r>
              <a:rPr lang="ar-EG" sz="2800" dirty="0">
                <a:ea typeface="Calibri"/>
                <a:cs typeface="Simplified Arabic"/>
              </a:rPr>
              <a:t>بأنها وضع </a:t>
            </a:r>
            <a:r>
              <a:rPr lang="ar-EG" sz="2800" dirty="0" smtClean="0">
                <a:ea typeface="Calibri"/>
                <a:cs typeface="Simplified Arabic"/>
              </a:rPr>
              <a:t>اجتماعي </a:t>
            </a:r>
            <a:r>
              <a:rPr lang="ar-EG" sz="2800" dirty="0">
                <a:ea typeface="Calibri"/>
                <a:cs typeface="Simplified Arabic"/>
              </a:rPr>
              <a:t>غير مرغوب فيه . كما تعرف بأنها موقف يتضمن صعوبة </a:t>
            </a:r>
            <a:r>
              <a:rPr lang="ar-EG" sz="2800" dirty="0" smtClean="0">
                <a:ea typeface="Calibri"/>
                <a:cs typeface="Simplified Arabic"/>
              </a:rPr>
              <a:t>ينبغي </a:t>
            </a:r>
            <a:r>
              <a:rPr lang="ar-EG" sz="2800" dirty="0">
                <a:ea typeface="Calibri"/>
                <a:cs typeface="Simplified Arabic"/>
              </a:rPr>
              <a:t>حلها </a:t>
            </a:r>
            <a:r>
              <a:rPr lang="ar-SA" sz="2800" dirty="0">
                <a:ea typeface="Calibri"/>
                <a:cs typeface="Simplified Arabic"/>
              </a:rPr>
              <a:t>أ</a:t>
            </a:r>
            <a:r>
              <a:rPr lang="ar-EG" sz="2800" dirty="0" smtClean="0">
                <a:ea typeface="Calibri"/>
                <a:cs typeface="Simplified Arabic"/>
              </a:rPr>
              <a:t>و </a:t>
            </a:r>
            <a:r>
              <a:rPr lang="ar-EG" sz="2800" dirty="0">
                <a:ea typeface="Calibri"/>
                <a:cs typeface="Simplified Arabic"/>
              </a:rPr>
              <a:t>السيطرة عليها. وتعرف بأنها انحراف السلوك </a:t>
            </a:r>
            <a:r>
              <a:rPr lang="ar-EG" sz="2800" dirty="0" smtClean="0">
                <a:ea typeface="Calibri"/>
                <a:cs typeface="Simplified Arabic"/>
              </a:rPr>
              <a:t>الاجتماعي </a:t>
            </a:r>
            <a:r>
              <a:rPr lang="ar-EG" sz="2800" dirty="0">
                <a:ea typeface="Calibri"/>
                <a:cs typeface="Simplified Arabic"/>
              </a:rPr>
              <a:t>عن القواعد الذى حددها المجتمع للسلوك الصحيح. </a:t>
            </a:r>
            <a:endParaRPr lang="en-US" sz="1800" dirty="0">
              <a:ea typeface="Calibri"/>
              <a:cs typeface="Arial"/>
            </a:endParaRPr>
          </a:p>
          <a:p>
            <a:pPr algn="just" rtl="1">
              <a:lnSpc>
                <a:spcPct val="115000"/>
              </a:lnSpc>
              <a:spcAft>
                <a:spcPts val="1000"/>
              </a:spcAft>
            </a:pPr>
            <a:r>
              <a:rPr lang="ar-EG" sz="2800" dirty="0">
                <a:ea typeface="Calibri"/>
                <a:cs typeface="Simplified Arabic"/>
              </a:rPr>
              <a:t>   والمشكلة هي حالة من التباين أو الاختلاف بين واقع حالي أو مستقبلي، وهدف نسعى إلى تحقيقه. وعادة ما يكون هناك عقبات بين الواقع والمستهدف، كما أن العقبات قد تكون معلومة أو مجهولة. </a:t>
            </a:r>
            <a:endParaRPr lang="en-US" sz="2400" b="1" dirty="0">
              <a:ea typeface="Times New Roman"/>
              <a:cs typeface="Arial"/>
            </a:endParaRPr>
          </a:p>
        </p:txBody>
      </p:sp>
    </p:spTree>
    <p:extLst>
      <p:ext uri="{BB962C8B-B14F-4D97-AF65-F5344CB8AC3E}">
        <p14:creationId xmlns:p14="http://schemas.microsoft.com/office/powerpoint/2010/main" xmlns="" val="39352736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EG" sz="3200" b="1" dirty="0">
                <a:solidFill>
                  <a:srgbClr val="72A376">
                    <a:lumMod val="75000"/>
                  </a:srgbClr>
                </a:solidFill>
                <a:ea typeface="Calibri"/>
                <a:cs typeface="Simplified Arabic"/>
              </a:rPr>
              <a:t>تعريف المشكلة بصفة عامة :</a:t>
            </a:r>
            <a:endParaRPr lang="en-US" sz="2800" dirty="0">
              <a:solidFill>
                <a:srgbClr val="7030A0"/>
              </a:solidFill>
              <a:ea typeface="Calibri"/>
              <a:cs typeface="Arial"/>
            </a:endParaRPr>
          </a:p>
        </p:txBody>
      </p:sp>
      <p:sp>
        <p:nvSpPr>
          <p:cNvPr id="3" name="عنصر نائب للمحتوى 2"/>
          <p:cNvSpPr>
            <a:spLocks noGrp="1"/>
          </p:cNvSpPr>
          <p:nvPr>
            <p:ph idx="1"/>
          </p:nvPr>
        </p:nvSpPr>
        <p:spPr/>
        <p:txBody>
          <a:bodyPr/>
          <a:lstStyle/>
          <a:p>
            <a:pPr lvl="0" algn="just" rtl="1">
              <a:lnSpc>
                <a:spcPct val="115000"/>
              </a:lnSpc>
              <a:spcAft>
                <a:spcPts val="1000"/>
              </a:spcAft>
              <a:buFont typeface="Wingdings"/>
              <a:buChar char=""/>
              <a:tabLst>
                <a:tab pos="457200" algn="l"/>
              </a:tabLst>
            </a:pPr>
            <a:r>
              <a:rPr lang="ar-EG" sz="2400" dirty="0">
                <a:ea typeface="Calibri"/>
                <a:cs typeface="Simplified Arabic"/>
              </a:rPr>
              <a:t>هناك العديد من التعاريف لمفهوم المشكلة </a:t>
            </a:r>
            <a:r>
              <a:rPr lang="en-US" sz="2400" dirty="0">
                <a:latin typeface="Simplified Arabic"/>
                <a:ea typeface="Calibri"/>
                <a:cs typeface="Arial"/>
              </a:rPr>
              <a:t>Problem</a:t>
            </a:r>
            <a:r>
              <a:rPr lang="ar-EG" sz="2400" dirty="0">
                <a:ea typeface="Calibri"/>
                <a:cs typeface="Simplified Arabic"/>
              </a:rPr>
              <a:t> ، فالمشكلة كما عرفها (سميث) (</a:t>
            </a:r>
            <a:r>
              <a:rPr lang="en-US" sz="2400" dirty="0">
                <a:latin typeface="Simplified Arabic"/>
                <a:ea typeface="Calibri"/>
                <a:cs typeface="Arial"/>
              </a:rPr>
              <a:t>Smith</a:t>
            </a:r>
            <a:r>
              <a:rPr lang="ar-EG" sz="2400" dirty="0">
                <a:ea typeface="Calibri"/>
                <a:cs typeface="Simplified Arabic"/>
              </a:rPr>
              <a:t>) </a:t>
            </a:r>
            <a:r>
              <a:rPr lang="ar-EG" sz="2400" dirty="0" smtClean="0">
                <a:ea typeface="Calibri"/>
                <a:cs typeface="Simplified Arabic"/>
              </a:rPr>
              <a:t>: </a:t>
            </a:r>
            <a:r>
              <a:rPr lang="ar-EG" sz="2400" dirty="0">
                <a:ea typeface="Calibri"/>
                <a:cs typeface="Simplified Arabic"/>
              </a:rPr>
              <a:t>موقف يسعى فيه الفرد للبحث عن وسائل فعالة للتغلب على عائق أو عوائق تحول دون الوصول لهدف ذي قيمة .</a:t>
            </a:r>
            <a:endParaRPr lang="en-US" sz="2400" dirty="0">
              <a:ea typeface="Calibri"/>
              <a:cs typeface="Arial"/>
            </a:endParaRPr>
          </a:p>
          <a:p>
            <a:pPr lvl="0" algn="just" rtl="1">
              <a:lnSpc>
                <a:spcPct val="115000"/>
              </a:lnSpc>
              <a:spcAft>
                <a:spcPts val="1000"/>
              </a:spcAft>
              <a:buFont typeface="Wingdings"/>
              <a:buChar char=""/>
              <a:tabLst>
                <a:tab pos="457200" algn="l"/>
              </a:tabLst>
            </a:pPr>
            <a:r>
              <a:rPr lang="ar-EG" sz="2400" dirty="0">
                <a:ea typeface="Calibri"/>
                <a:cs typeface="Simplified Arabic"/>
              </a:rPr>
              <a:t>وعرفها (المليجي) بأنها هي أي نقص يواجهه الكائن الحي في التوافق ، وتنجم المشكلة عادة عن عائق في سبيل هدف لا يمكن بلوغه بالسلوك الذي اعتاده الفرد . مما يؤدى إلى شعوره بالتردد أو الحيرة والتوتر . وهذا يدفعه إلى أن يسعى لحل حتى يتخلص مما يعانيه من ضيق </a:t>
            </a:r>
            <a:r>
              <a:rPr lang="ar-EG" sz="2400" dirty="0" smtClean="0">
                <a:ea typeface="Calibri"/>
                <a:cs typeface="Simplified Arabic"/>
              </a:rPr>
              <a:t>وتوتر</a:t>
            </a:r>
            <a:r>
              <a:rPr lang="ar-SA" sz="2400" dirty="0" smtClean="0">
                <a:ea typeface="Calibri"/>
                <a:cs typeface="Simplified Arabic"/>
              </a:rPr>
              <a:t>.</a:t>
            </a:r>
            <a:endParaRPr lang="en-US" sz="2400" dirty="0">
              <a:ea typeface="Calibri"/>
              <a:cs typeface="Arial"/>
            </a:endParaRPr>
          </a:p>
          <a:p>
            <a:pPr lvl="0" algn="just" rtl="1">
              <a:lnSpc>
                <a:spcPct val="115000"/>
              </a:lnSpc>
              <a:spcAft>
                <a:spcPts val="1000"/>
              </a:spcAft>
              <a:buFont typeface="Wingdings"/>
              <a:buChar char=""/>
              <a:tabLst>
                <a:tab pos="457200" algn="l"/>
              </a:tabLst>
            </a:pPr>
            <a:r>
              <a:rPr lang="ar-EG" sz="2400" dirty="0">
                <a:ea typeface="Calibri"/>
                <a:cs typeface="Simplified Arabic"/>
              </a:rPr>
              <a:t>وفي معجم علم النفس ، المشكلة وعي الفرد باستحالة التغلب على الصعوبات والتناقضات الناشئة في موقف معين عن طريق المعرفة والخبرة المتوفرة .</a:t>
            </a:r>
            <a:endParaRPr lang="en-US" sz="2400" dirty="0">
              <a:ea typeface="Calibri"/>
              <a:cs typeface="Arial"/>
            </a:endParaRPr>
          </a:p>
        </p:txBody>
      </p:sp>
    </p:spTree>
    <p:extLst>
      <p:ext uri="{BB962C8B-B14F-4D97-AF65-F5344CB8AC3E}">
        <p14:creationId xmlns:p14="http://schemas.microsoft.com/office/powerpoint/2010/main" xmlns="" val="32118016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3200" b="1" dirty="0">
                <a:ea typeface="Calibri"/>
                <a:cs typeface="Simplified Arabic"/>
              </a:rPr>
              <a:t>تعريف مشكلات الشباب : </a:t>
            </a:r>
            <a:endParaRPr lang="en-US" sz="3200" dirty="0">
              <a:solidFill>
                <a:srgbClr val="FF0000"/>
              </a:solidFill>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600" dirty="0">
                <a:ea typeface="Calibri"/>
                <a:cs typeface="Simplified Arabic"/>
              </a:rPr>
              <a:t> </a:t>
            </a:r>
            <a:r>
              <a:rPr lang="ar-SA" sz="2600" dirty="0" err="1">
                <a:ea typeface="Calibri"/>
                <a:cs typeface="Simplified Arabic"/>
              </a:rPr>
              <a:t>هى</a:t>
            </a:r>
            <a:r>
              <a:rPr lang="ar-SA" sz="2600" dirty="0">
                <a:ea typeface="Calibri"/>
                <a:cs typeface="Simplified Arabic"/>
              </a:rPr>
              <a:t> مجموعة الصعوبات والأوضاع غير المرغوب فيها </a:t>
            </a:r>
            <a:r>
              <a:rPr lang="ar-SA" sz="2600" dirty="0" err="1">
                <a:ea typeface="Calibri"/>
                <a:cs typeface="Simplified Arabic"/>
              </a:rPr>
              <a:t>والتى</a:t>
            </a:r>
            <a:r>
              <a:rPr lang="ar-SA" sz="2600" dirty="0">
                <a:ea typeface="Calibri"/>
                <a:cs typeface="Simplified Arabic"/>
              </a:rPr>
              <a:t> تواجه الشباب </a:t>
            </a:r>
            <a:r>
              <a:rPr lang="ar-SA" sz="2600" dirty="0" err="1">
                <a:ea typeface="Calibri"/>
                <a:cs typeface="Simplified Arabic"/>
              </a:rPr>
              <a:t>فى</a:t>
            </a:r>
            <a:r>
              <a:rPr lang="ar-SA" sz="2600" dirty="0">
                <a:ea typeface="Calibri"/>
                <a:cs typeface="Simplified Arabic"/>
              </a:rPr>
              <a:t> كافة </a:t>
            </a:r>
            <a:r>
              <a:rPr lang="ar-SA" sz="2600" dirty="0" smtClean="0">
                <a:ea typeface="Calibri"/>
                <a:cs typeface="Simplified Arabic"/>
              </a:rPr>
              <a:t>أبعاد </a:t>
            </a:r>
            <a:r>
              <a:rPr lang="ar-SA" sz="2600" dirty="0">
                <a:ea typeface="Calibri"/>
                <a:cs typeface="Simplified Arabic"/>
              </a:rPr>
              <a:t>الشخصية وتعجز قدرتهم على حلها مما يجعلهم </a:t>
            </a:r>
            <a:r>
              <a:rPr lang="ar-SA" sz="2600" dirty="0" err="1">
                <a:ea typeface="Calibri"/>
                <a:cs typeface="Simplified Arabic"/>
              </a:rPr>
              <a:t>فى</a:t>
            </a:r>
            <a:r>
              <a:rPr lang="ar-SA" sz="2600" dirty="0">
                <a:ea typeface="Calibri"/>
                <a:cs typeface="Simplified Arabic"/>
              </a:rPr>
              <a:t> حاجة الى المساعدة. </a:t>
            </a:r>
            <a:endParaRPr lang="en-US" sz="2600" dirty="0">
              <a:ea typeface="Calibri"/>
              <a:cs typeface="Arial"/>
            </a:endParaRPr>
          </a:p>
          <a:p>
            <a:pPr algn="just" rtl="1">
              <a:lnSpc>
                <a:spcPct val="115000"/>
              </a:lnSpc>
              <a:spcAft>
                <a:spcPts val="1000"/>
              </a:spcAft>
            </a:pPr>
            <a:r>
              <a:rPr lang="ar-SA" sz="2600" dirty="0">
                <a:ea typeface="Calibri"/>
                <a:cs typeface="Simplified Arabic"/>
              </a:rPr>
              <a:t>    </a:t>
            </a:r>
            <a:r>
              <a:rPr lang="ar-SA" sz="2600" b="1" dirty="0">
                <a:ea typeface="Calibri"/>
                <a:cs typeface="Simplified Arabic"/>
              </a:rPr>
              <a:t>ويمكننا تعريف مشكلات الشباب بأنها</a:t>
            </a:r>
            <a:r>
              <a:rPr lang="ar-SA" sz="2600" dirty="0">
                <a:ea typeface="Calibri"/>
                <a:cs typeface="Simplified Arabic"/>
              </a:rPr>
              <a:t> : مجموعة من الظروف والمواقف والأوضاع الصعبة غير المرغوب فيها اجتماعيا ولا تتفق مع نظم وقواعد ومعايير وقيم المجتمع ، </a:t>
            </a:r>
            <a:r>
              <a:rPr lang="ar-SA" sz="2600" dirty="0" err="1">
                <a:ea typeface="Calibri"/>
                <a:cs typeface="Simplified Arabic"/>
              </a:rPr>
              <a:t>والتى</a:t>
            </a:r>
            <a:r>
              <a:rPr lang="ar-SA" sz="2600" dirty="0">
                <a:ea typeface="Calibri"/>
                <a:cs typeface="Simplified Arabic"/>
              </a:rPr>
              <a:t> تظهر نتيجة حاجات الشباب غير المشبعة ، أو نتيجة تفاعل شخصية الشاب نفسه مع بعض التغيرات والتطورات المجتمعية العالمية والمحلية، مما يؤدى إلى ظهور بعض العقبات والعراقيل ، </a:t>
            </a:r>
            <a:r>
              <a:rPr lang="ar-SA" sz="2600" dirty="0" err="1">
                <a:ea typeface="Calibri"/>
                <a:cs typeface="Simplified Arabic"/>
              </a:rPr>
              <a:t>التى</a:t>
            </a:r>
            <a:r>
              <a:rPr lang="ar-SA" sz="2600" dirty="0">
                <a:ea typeface="Calibri"/>
                <a:cs typeface="Simplified Arabic"/>
              </a:rPr>
              <a:t> تعجز قدرات وامكانيات ومهارات وخبرات الشاب عن مواجهتها ، مما يتطلب التدخل من قبل المختصين والمؤسسات المختلفة لمواجهتها .</a:t>
            </a:r>
            <a:endParaRPr lang="en-US" sz="2600" b="1" dirty="0">
              <a:ea typeface="Calibri"/>
              <a:cs typeface="Arial"/>
            </a:endParaRPr>
          </a:p>
        </p:txBody>
      </p:sp>
    </p:spTree>
    <p:extLst>
      <p:ext uri="{BB962C8B-B14F-4D97-AF65-F5344CB8AC3E}">
        <p14:creationId xmlns:p14="http://schemas.microsoft.com/office/powerpoint/2010/main" xmlns="" val="5215648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3200" b="1" dirty="0">
                <a:ea typeface="Calibri"/>
                <a:cs typeface="Simplified Arabic"/>
              </a:rPr>
              <a:t>خصائص مشكلات الشباب </a:t>
            </a:r>
            <a:r>
              <a:rPr lang="ar-SA" sz="3200" b="1" dirty="0" smtClean="0">
                <a:ea typeface="Calibri"/>
                <a:cs typeface="Simplified Arabic"/>
              </a:rPr>
              <a:t>:</a:t>
            </a:r>
            <a:endParaRPr lang="en-US" sz="1800" dirty="0">
              <a:ea typeface="Calibri"/>
              <a:cs typeface="Arial"/>
            </a:endParaRPr>
          </a:p>
        </p:txBody>
      </p:sp>
      <p:sp>
        <p:nvSpPr>
          <p:cNvPr id="3" name="عنصر نائب للمحتوى 2"/>
          <p:cNvSpPr>
            <a:spLocks noGrp="1"/>
          </p:cNvSpPr>
          <p:nvPr>
            <p:ph idx="1"/>
          </p:nvPr>
        </p:nvSpPr>
        <p:spPr>
          <a:xfrm>
            <a:off x="495300" y="1600200"/>
            <a:ext cx="8915400" cy="4800600"/>
          </a:xfrm>
        </p:spPr>
        <p:txBody>
          <a:bodyPr/>
          <a:lstStyle/>
          <a:p>
            <a:pPr lvl="0" algn="just" rtl="1">
              <a:lnSpc>
                <a:spcPct val="115000"/>
              </a:lnSpc>
              <a:spcAft>
                <a:spcPts val="0"/>
              </a:spcAft>
              <a:buFont typeface="Simplified Arabic"/>
              <a:buChar char="-"/>
            </a:pPr>
            <a:r>
              <a:rPr lang="ar-SA" sz="2400" dirty="0">
                <a:ea typeface="Times New Roman"/>
                <a:cs typeface="Simplified Arabic"/>
              </a:rPr>
              <a:t>تختلف من مجتمع الى آخر حيث تختلف مثلا مشكلات الشباب السعودي عن مشكلات الشباب </a:t>
            </a:r>
            <a:r>
              <a:rPr lang="ar-SA" sz="2400" dirty="0" err="1">
                <a:ea typeface="Times New Roman"/>
                <a:cs typeface="Simplified Arabic"/>
              </a:rPr>
              <a:t>فى</a:t>
            </a:r>
            <a:r>
              <a:rPr lang="ar-SA" sz="2400" dirty="0">
                <a:ea typeface="Times New Roman"/>
                <a:cs typeface="Simplified Arabic"/>
              </a:rPr>
              <a:t> المجتمعات الغربية .</a:t>
            </a:r>
            <a:endParaRPr lang="en-US" sz="2400" dirty="0">
              <a:ea typeface="Times New Roman"/>
              <a:cs typeface="Arial"/>
            </a:endParaRPr>
          </a:p>
          <a:p>
            <a:pPr lvl="0" algn="just" rtl="1">
              <a:lnSpc>
                <a:spcPct val="115000"/>
              </a:lnSpc>
              <a:spcAft>
                <a:spcPts val="0"/>
              </a:spcAft>
              <a:buFont typeface="Simplified Arabic"/>
              <a:buChar char="-"/>
            </a:pPr>
            <a:r>
              <a:rPr lang="ar-SA" sz="2400" dirty="0">
                <a:ea typeface="Times New Roman"/>
                <a:cs typeface="Simplified Arabic"/>
              </a:rPr>
              <a:t>تختلف طبيعة المشكلات من شاب لآخر وفقا لمستواه </a:t>
            </a:r>
            <a:r>
              <a:rPr lang="ar-SA" sz="2400" dirty="0" err="1">
                <a:ea typeface="Times New Roman"/>
                <a:cs typeface="Simplified Arabic"/>
              </a:rPr>
              <a:t>التعليمى</a:t>
            </a:r>
            <a:r>
              <a:rPr lang="ar-SA" sz="2400" dirty="0">
                <a:ea typeface="Times New Roman"/>
                <a:cs typeface="Simplified Arabic"/>
              </a:rPr>
              <a:t> </a:t>
            </a:r>
            <a:r>
              <a:rPr lang="ar-SA" sz="2400" dirty="0" err="1">
                <a:ea typeface="Times New Roman"/>
                <a:cs typeface="Simplified Arabic"/>
              </a:rPr>
              <a:t>والثقافى</a:t>
            </a:r>
            <a:r>
              <a:rPr lang="ar-SA" sz="2400" dirty="0">
                <a:ea typeface="Times New Roman"/>
                <a:cs typeface="Simplified Arabic"/>
              </a:rPr>
              <a:t> </a:t>
            </a:r>
            <a:r>
              <a:rPr lang="ar-SA" sz="2400" dirty="0" err="1">
                <a:ea typeface="Times New Roman"/>
                <a:cs typeface="Simplified Arabic"/>
              </a:rPr>
              <a:t>والاقتصادى</a:t>
            </a:r>
            <a:r>
              <a:rPr lang="ar-SA" sz="2400" dirty="0">
                <a:ea typeface="Times New Roman"/>
                <a:cs typeface="Simplified Arabic"/>
              </a:rPr>
              <a:t> والمجتمع المحلى الذى يعيش فيه.</a:t>
            </a:r>
            <a:endParaRPr lang="en-US" sz="2400" dirty="0">
              <a:ea typeface="Times New Roman"/>
              <a:cs typeface="Arial"/>
            </a:endParaRPr>
          </a:p>
          <a:p>
            <a:pPr lvl="0" algn="just" rtl="1">
              <a:lnSpc>
                <a:spcPct val="115000"/>
              </a:lnSpc>
              <a:spcAft>
                <a:spcPts val="1000"/>
              </a:spcAft>
              <a:buFont typeface="Simplified Arabic"/>
              <a:buChar char="-"/>
            </a:pPr>
            <a:r>
              <a:rPr lang="ar-SA" sz="2400" dirty="0">
                <a:ea typeface="Times New Roman"/>
                <a:cs typeface="Simplified Arabic"/>
              </a:rPr>
              <a:t>  تختلف من ثقافة فرعية لأخرى ومن شريحة شبابية لأخرى داخل المجتمع الواحد (تختلف </a:t>
            </a:r>
            <a:r>
              <a:rPr lang="ar-SA" sz="2400" dirty="0" err="1">
                <a:ea typeface="Times New Roman"/>
                <a:cs typeface="Simplified Arabic"/>
              </a:rPr>
              <a:t>فى</a:t>
            </a:r>
            <a:r>
              <a:rPr lang="ar-SA" sz="2400" dirty="0">
                <a:ea typeface="Times New Roman"/>
                <a:cs typeface="Simplified Arabic"/>
              </a:rPr>
              <a:t> الريف عن </a:t>
            </a:r>
            <a:r>
              <a:rPr lang="ar-SA" sz="2400" dirty="0" smtClean="0">
                <a:ea typeface="Times New Roman"/>
                <a:cs typeface="Simplified Arabic"/>
              </a:rPr>
              <a:t>الحضر </a:t>
            </a:r>
            <a:r>
              <a:rPr lang="ar-SA" sz="2400" dirty="0">
                <a:ea typeface="Times New Roman"/>
                <a:cs typeface="Simplified Arabic"/>
              </a:rPr>
              <a:t>، </a:t>
            </a:r>
            <a:r>
              <a:rPr lang="ar-SA" sz="2400" dirty="0" smtClean="0">
                <a:ea typeface="Times New Roman"/>
                <a:cs typeface="Simplified Arabic"/>
              </a:rPr>
              <a:t>ومن شباب </a:t>
            </a:r>
            <a:r>
              <a:rPr lang="ar-SA" sz="2400" dirty="0">
                <a:ea typeface="Times New Roman"/>
                <a:cs typeface="Simplified Arabic"/>
              </a:rPr>
              <a:t>العمال عن الطلاب ،،  الخ </a:t>
            </a:r>
            <a:r>
              <a:rPr lang="ar-SA" sz="2400" dirty="0" smtClean="0">
                <a:ea typeface="Times New Roman"/>
                <a:cs typeface="Simplified Arabic"/>
              </a:rPr>
              <a:t>)</a:t>
            </a:r>
          </a:p>
          <a:p>
            <a:pPr lvl="0" rtl="1">
              <a:lnSpc>
                <a:spcPct val="115000"/>
              </a:lnSpc>
              <a:spcAft>
                <a:spcPts val="0"/>
              </a:spcAft>
              <a:buFont typeface="Simplified Arabic"/>
              <a:buChar char="-"/>
            </a:pPr>
            <a:r>
              <a:rPr lang="ar-SA" sz="2400" dirty="0">
                <a:ea typeface="Times New Roman"/>
                <a:cs typeface="Simplified Arabic"/>
              </a:rPr>
              <a:t>ترتبط هذه المشكلات بأيديولوجية وعقيدة وتوجهات وطموحات الشباب.</a:t>
            </a:r>
            <a:endParaRPr lang="en-US" sz="2400" dirty="0">
              <a:ea typeface="Times New Roman"/>
              <a:cs typeface="Arial"/>
            </a:endParaRPr>
          </a:p>
          <a:p>
            <a:pPr lvl="0" algn="just" rtl="1">
              <a:lnSpc>
                <a:spcPct val="115000"/>
              </a:lnSpc>
              <a:spcAft>
                <a:spcPts val="1000"/>
              </a:spcAft>
              <a:buFont typeface="Simplified Arabic"/>
              <a:buChar char="-"/>
            </a:pPr>
            <a:r>
              <a:rPr lang="ar-SA" sz="2400" dirty="0">
                <a:ea typeface="Times New Roman"/>
                <a:cs typeface="Simplified Arabic"/>
              </a:rPr>
              <a:t>ترتبط هذه المشكلات ببعضها البعض ، بمعنى أن المشكلة الواحدة قد يترتب عليها ظهور العديد من المشكلات </a:t>
            </a:r>
            <a:r>
              <a:rPr lang="ar-SA" sz="2400" dirty="0" smtClean="0">
                <a:ea typeface="Times New Roman"/>
                <a:cs typeface="Simplified Arabic"/>
              </a:rPr>
              <a:t>الأخرى </a:t>
            </a:r>
            <a:r>
              <a:rPr lang="ar-SA" sz="2400" dirty="0">
                <a:ea typeface="Times New Roman"/>
                <a:cs typeface="Simplified Arabic"/>
              </a:rPr>
              <a:t>، فالمشكلة الاقتصادية ، قد يترتب عليها ظهور مشكلات نفسية  واجتماعية وصحية ،وهكذا بالمثل المشكلات </a:t>
            </a:r>
            <a:r>
              <a:rPr lang="ar-SA" sz="2400" dirty="0" smtClean="0">
                <a:ea typeface="Times New Roman"/>
                <a:cs typeface="Simplified Arabic"/>
              </a:rPr>
              <a:t>الأخرى  </a:t>
            </a:r>
            <a:r>
              <a:rPr lang="ar-SA" sz="2400" dirty="0">
                <a:ea typeface="Times New Roman"/>
                <a:cs typeface="Simplified Arabic"/>
              </a:rPr>
              <a:t>.</a:t>
            </a:r>
            <a:endParaRPr lang="en-US" sz="2400" dirty="0">
              <a:ea typeface="Times New Roman"/>
              <a:cs typeface="Arial"/>
            </a:endParaRPr>
          </a:p>
          <a:p>
            <a:pPr lvl="0" algn="just" rtl="1">
              <a:lnSpc>
                <a:spcPct val="115000"/>
              </a:lnSpc>
              <a:spcAft>
                <a:spcPts val="1000"/>
              </a:spcAft>
              <a:buFont typeface="Simplified Arabic"/>
              <a:buChar char="-"/>
            </a:pPr>
            <a:endParaRPr lang="en-US" sz="2400" dirty="0">
              <a:ea typeface="Times New Roman"/>
              <a:cs typeface="Arial"/>
            </a:endParaRPr>
          </a:p>
        </p:txBody>
      </p:sp>
    </p:spTree>
    <p:extLst>
      <p:ext uri="{BB962C8B-B14F-4D97-AF65-F5344CB8AC3E}">
        <p14:creationId xmlns:p14="http://schemas.microsoft.com/office/powerpoint/2010/main" xmlns="" val="40147168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3200" b="1" dirty="0">
                <a:ea typeface="Calibri"/>
                <a:cs typeface="Simplified Arabic"/>
              </a:rPr>
              <a:t>طبيعة المشكلة الشبابية</a:t>
            </a:r>
            <a:r>
              <a:rPr lang="ar-SA" sz="3200" dirty="0">
                <a:ea typeface="Calibri"/>
                <a:cs typeface="Simplified Arabic"/>
              </a:rPr>
              <a:t> </a:t>
            </a:r>
            <a:r>
              <a:rPr lang="ar-SA" sz="3200" b="1" dirty="0" err="1">
                <a:ea typeface="Calibri"/>
                <a:cs typeface="Simplified Arabic"/>
              </a:rPr>
              <a:t>فى</a:t>
            </a:r>
            <a:r>
              <a:rPr lang="ar-SA" sz="3200" b="1" dirty="0">
                <a:ea typeface="Calibri"/>
                <a:cs typeface="Simplified Arabic"/>
              </a:rPr>
              <a:t> المجتمع العربي</a:t>
            </a:r>
            <a:r>
              <a:rPr lang="ar-SA" sz="3200" b="1" dirty="0" smtClean="0">
                <a:ea typeface="Calibri"/>
                <a:cs typeface="Simplified Arabic"/>
              </a:rPr>
              <a:t>:</a:t>
            </a:r>
            <a:endParaRPr lang="en-US" sz="2000" dirty="0">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800" dirty="0">
                <a:ea typeface="Calibri"/>
                <a:cs typeface="Simplified Arabic"/>
              </a:rPr>
              <a:t> قبل عرض مشكلات الشباب العربي ، يجب </a:t>
            </a:r>
            <a:r>
              <a:rPr lang="ar-EG" sz="2800" dirty="0">
                <a:ea typeface="Calibri"/>
                <a:cs typeface="Simplified Arabic"/>
              </a:rPr>
              <a:t>أن نشير الى بعض الاعتبارات الخاصة </a:t>
            </a:r>
            <a:r>
              <a:rPr lang="ar-EG" sz="2800" u="sng" dirty="0">
                <a:ea typeface="Calibri"/>
                <a:cs typeface="Simplified Arabic"/>
              </a:rPr>
              <a:t>بطبيعة هذه المشكلات منها ما يلى </a:t>
            </a:r>
            <a:r>
              <a:rPr lang="ar-EG" sz="2800" dirty="0">
                <a:ea typeface="Calibri"/>
                <a:cs typeface="Simplified Arabic"/>
              </a:rPr>
              <a:t>:</a:t>
            </a:r>
            <a:endParaRPr lang="en-US" sz="1800" dirty="0">
              <a:ea typeface="Calibri"/>
              <a:cs typeface="Arial"/>
            </a:endParaRPr>
          </a:p>
          <a:p>
            <a:pPr lvl="0" rtl="1">
              <a:lnSpc>
                <a:spcPct val="115000"/>
              </a:lnSpc>
              <a:spcAft>
                <a:spcPts val="0"/>
              </a:spcAft>
              <a:buFont typeface="Simplified Arabic"/>
              <a:buChar char="-"/>
            </a:pPr>
            <a:r>
              <a:rPr lang="ar-SA" sz="2800" dirty="0">
                <a:ea typeface="Times New Roman"/>
                <a:cs typeface="Simplified Arabic"/>
              </a:rPr>
              <a:t> ترجع مشكلات الشباب إلى تفاعل سلبى بين عوامل ذاتية ترجع لشخصية الشباب وعوامل مجتمعية ترجع  لظروف المجتمع .</a:t>
            </a:r>
            <a:endParaRPr lang="en-US" sz="1800" dirty="0">
              <a:ea typeface="Times New Roman"/>
              <a:cs typeface="Arial"/>
            </a:endParaRPr>
          </a:p>
          <a:p>
            <a:pPr lvl="0" rtl="1">
              <a:lnSpc>
                <a:spcPct val="115000"/>
              </a:lnSpc>
              <a:spcAft>
                <a:spcPts val="0"/>
              </a:spcAft>
              <a:buFont typeface="Simplified Arabic"/>
              <a:buChar char="-"/>
            </a:pPr>
            <a:r>
              <a:rPr lang="ar-SA" sz="2800" dirty="0">
                <a:ea typeface="Times New Roman"/>
                <a:cs typeface="Simplified Arabic"/>
              </a:rPr>
              <a:t> تنقسم مشكلات الشباب الى عدة أنواع ، منها </a:t>
            </a:r>
            <a:r>
              <a:rPr lang="ar-SA" sz="2800" dirty="0" smtClean="0">
                <a:ea typeface="Times New Roman"/>
                <a:cs typeface="Simplified Arabic"/>
              </a:rPr>
              <a:t>التالي </a:t>
            </a:r>
            <a:r>
              <a:rPr lang="ar-SA" sz="2800" dirty="0">
                <a:ea typeface="Times New Roman"/>
                <a:cs typeface="Simplified Arabic"/>
              </a:rPr>
              <a:t>:</a:t>
            </a:r>
            <a:endParaRPr lang="en-US" sz="1800" dirty="0">
              <a:ea typeface="Times New Roman"/>
              <a:cs typeface="Arial"/>
            </a:endParaRPr>
          </a:p>
          <a:p>
            <a:pPr lvl="0" rtl="1">
              <a:lnSpc>
                <a:spcPct val="115000"/>
              </a:lnSpc>
              <a:spcAft>
                <a:spcPts val="0"/>
              </a:spcAft>
              <a:buFont typeface="Symbol"/>
              <a:buChar char=""/>
            </a:pPr>
            <a:r>
              <a:rPr lang="ar-SA" sz="2800" dirty="0">
                <a:ea typeface="Calibri"/>
                <a:cs typeface="Simplified Arabic"/>
              </a:rPr>
              <a:t>مشكلات تعانى منها الشريحة الشبابية بصفة عامة.</a:t>
            </a:r>
            <a:endParaRPr lang="en-US" sz="1800" dirty="0">
              <a:ea typeface="Calibri"/>
              <a:cs typeface="Arial"/>
            </a:endParaRPr>
          </a:p>
          <a:p>
            <a:pPr lvl="0" rtl="1">
              <a:lnSpc>
                <a:spcPct val="115000"/>
              </a:lnSpc>
              <a:spcAft>
                <a:spcPts val="1000"/>
              </a:spcAft>
              <a:buFont typeface="Symbol"/>
              <a:buChar char=""/>
            </a:pPr>
            <a:r>
              <a:rPr lang="ar-SA" sz="2800" dirty="0">
                <a:ea typeface="Calibri"/>
                <a:cs typeface="Simplified Arabic"/>
              </a:rPr>
              <a:t>مشكلات تعانى منها بعض فئات الشباب كالشباب </a:t>
            </a:r>
            <a:r>
              <a:rPr lang="ar-SA" sz="2800" dirty="0" err="1">
                <a:ea typeface="Calibri"/>
                <a:cs typeface="Simplified Arabic"/>
              </a:rPr>
              <a:t>الجامعى</a:t>
            </a:r>
            <a:r>
              <a:rPr lang="ar-SA" sz="2800" dirty="0">
                <a:ea typeface="Calibri"/>
                <a:cs typeface="Simplified Arabic"/>
              </a:rPr>
              <a:t>، </a:t>
            </a:r>
            <a:r>
              <a:rPr lang="ar-SA" sz="2800" dirty="0" err="1">
                <a:ea typeface="Calibri"/>
                <a:cs typeface="Simplified Arabic"/>
              </a:rPr>
              <a:t>الريفى</a:t>
            </a:r>
            <a:r>
              <a:rPr lang="ar-SA" sz="2800" dirty="0">
                <a:ea typeface="Calibri"/>
                <a:cs typeface="Simplified Arabic"/>
              </a:rPr>
              <a:t>، </a:t>
            </a:r>
            <a:r>
              <a:rPr lang="ar-SA" sz="2800" dirty="0" err="1">
                <a:ea typeface="Calibri"/>
                <a:cs typeface="Simplified Arabic"/>
              </a:rPr>
              <a:t>الحضرى</a:t>
            </a:r>
            <a:r>
              <a:rPr lang="ar-SA" sz="2800" dirty="0">
                <a:ea typeface="Calibri"/>
                <a:cs typeface="Simplified Arabic"/>
              </a:rPr>
              <a:t>، الخ .  </a:t>
            </a:r>
            <a:endParaRPr lang="en-US" sz="2800" dirty="0">
              <a:ea typeface="Calibri"/>
              <a:cs typeface="Arial"/>
            </a:endParaRPr>
          </a:p>
        </p:txBody>
      </p:sp>
    </p:spTree>
    <p:extLst>
      <p:ext uri="{BB962C8B-B14F-4D97-AF65-F5344CB8AC3E}">
        <p14:creationId xmlns:p14="http://schemas.microsoft.com/office/powerpoint/2010/main" xmlns="" val="42596010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SA" sz="3200" b="1" dirty="0">
                <a:solidFill>
                  <a:srgbClr val="72A376">
                    <a:lumMod val="75000"/>
                  </a:srgbClr>
                </a:solidFill>
                <a:ea typeface="Calibri"/>
                <a:cs typeface="Simplified Arabic"/>
              </a:rPr>
              <a:t>طبيعة المشكلة الشبابية</a:t>
            </a:r>
            <a:r>
              <a:rPr lang="ar-SA" sz="3200" dirty="0">
                <a:solidFill>
                  <a:srgbClr val="72A376">
                    <a:lumMod val="75000"/>
                  </a:srgbClr>
                </a:solidFill>
                <a:ea typeface="Calibri"/>
                <a:cs typeface="Simplified Arabic"/>
              </a:rPr>
              <a:t> </a:t>
            </a:r>
            <a:r>
              <a:rPr lang="ar-SA" sz="3200" b="1" dirty="0" err="1">
                <a:solidFill>
                  <a:srgbClr val="72A376">
                    <a:lumMod val="75000"/>
                  </a:srgbClr>
                </a:solidFill>
                <a:ea typeface="Calibri"/>
                <a:cs typeface="Simplified Arabic"/>
              </a:rPr>
              <a:t>فى</a:t>
            </a:r>
            <a:r>
              <a:rPr lang="ar-SA" sz="3200" b="1" dirty="0">
                <a:solidFill>
                  <a:srgbClr val="72A376">
                    <a:lumMod val="75000"/>
                  </a:srgbClr>
                </a:solidFill>
                <a:ea typeface="Calibri"/>
                <a:cs typeface="Simplified Arabic"/>
              </a:rPr>
              <a:t> المجتمع العربي:</a:t>
            </a:r>
            <a:endParaRPr lang="en-US" sz="3200" dirty="0">
              <a:solidFill>
                <a:srgbClr val="FF0000"/>
              </a:solidFill>
              <a:ea typeface="Calibri"/>
              <a:cs typeface="Arial"/>
            </a:endParaRPr>
          </a:p>
        </p:txBody>
      </p:sp>
      <p:sp>
        <p:nvSpPr>
          <p:cNvPr id="3" name="عنصر نائب للمحتوى 2"/>
          <p:cNvSpPr>
            <a:spLocks noGrp="1"/>
          </p:cNvSpPr>
          <p:nvPr>
            <p:ph idx="1"/>
          </p:nvPr>
        </p:nvSpPr>
        <p:spPr/>
        <p:txBody>
          <a:bodyPr/>
          <a:lstStyle/>
          <a:p>
            <a:pPr lvl="0" rtl="1">
              <a:lnSpc>
                <a:spcPct val="115000"/>
              </a:lnSpc>
              <a:spcAft>
                <a:spcPts val="0"/>
              </a:spcAft>
              <a:buFont typeface="Symbol"/>
              <a:buChar char=""/>
            </a:pPr>
            <a:r>
              <a:rPr lang="ar-SA" sz="2400" dirty="0">
                <a:ea typeface="Calibri"/>
                <a:cs typeface="Simplified Arabic"/>
              </a:rPr>
              <a:t>مشكلات أحادية الاتجاه وهى </a:t>
            </a:r>
            <a:r>
              <a:rPr lang="ar-SA" sz="2400" dirty="0" err="1">
                <a:ea typeface="Calibri"/>
                <a:cs typeface="Simplified Arabic"/>
              </a:rPr>
              <a:t>التى</a:t>
            </a:r>
            <a:r>
              <a:rPr lang="ar-SA" sz="2400" dirty="0">
                <a:ea typeface="Calibri"/>
                <a:cs typeface="Simplified Arabic"/>
              </a:rPr>
              <a:t> تكون </a:t>
            </a:r>
            <a:r>
              <a:rPr lang="ar-SA" sz="2400" dirty="0" err="1">
                <a:ea typeface="Calibri"/>
                <a:cs typeface="Simplified Arabic"/>
              </a:rPr>
              <a:t>فى</a:t>
            </a:r>
            <a:r>
              <a:rPr lang="ar-SA" sz="2400" dirty="0">
                <a:ea typeface="Calibri"/>
                <a:cs typeface="Simplified Arabic"/>
              </a:rPr>
              <a:t> ناحية من </a:t>
            </a:r>
            <a:r>
              <a:rPr lang="ar-SA" sz="2400" dirty="0" err="1">
                <a:ea typeface="Calibri"/>
                <a:cs typeface="Simplified Arabic"/>
              </a:rPr>
              <a:t>النواحى</a:t>
            </a:r>
            <a:r>
              <a:rPr lang="ar-SA" sz="2400" dirty="0">
                <a:ea typeface="Calibri"/>
                <a:cs typeface="Simplified Arabic"/>
              </a:rPr>
              <a:t> كالمشكلات النفسية أو العاطفية ، الاقتصادية ، وغيرها</a:t>
            </a:r>
            <a:endParaRPr lang="en-US" sz="1600" dirty="0">
              <a:ea typeface="Calibri"/>
              <a:cs typeface="Arial"/>
            </a:endParaRPr>
          </a:p>
          <a:p>
            <a:pPr lvl="0" rtl="1">
              <a:lnSpc>
                <a:spcPct val="115000"/>
              </a:lnSpc>
              <a:spcAft>
                <a:spcPts val="0"/>
              </a:spcAft>
              <a:buFont typeface="Symbol"/>
              <a:buChar char=""/>
            </a:pPr>
            <a:r>
              <a:rPr lang="ar-SA" sz="2400" dirty="0">
                <a:ea typeface="Calibri"/>
                <a:cs typeface="Simplified Arabic"/>
              </a:rPr>
              <a:t>مشكلات متعددة الاتجاه وهى </a:t>
            </a:r>
            <a:r>
              <a:rPr lang="ar-SA" sz="2400" dirty="0" err="1">
                <a:ea typeface="Calibri"/>
                <a:cs typeface="Simplified Arabic"/>
              </a:rPr>
              <a:t>التى</a:t>
            </a:r>
            <a:r>
              <a:rPr lang="ar-SA" sz="2400" dirty="0">
                <a:ea typeface="Calibri"/>
                <a:cs typeface="Simplified Arabic"/>
              </a:rPr>
              <a:t> ترجع لعوامل عديدة ، </a:t>
            </a:r>
            <a:r>
              <a:rPr lang="ar-SA" sz="2400" dirty="0" err="1">
                <a:ea typeface="Calibri"/>
                <a:cs typeface="Simplified Arabic"/>
              </a:rPr>
              <a:t>أى</a:t>
            </a:r>
            <a:r>
              <a:rPr lang="ar-SA" sz="2400" dirty="0">
                <a:ea typeface="Calibri"/>
                <a:cs typeface="Simplified Arabic"/>
              </a:rPr>
              <a:t> لا ترجع لعامل واحد .</a:t>
            </a:r>
            <a:endParaRPr lang="en-US" sz="1600" dirty="0">
              <a:ea typeface="Calibri"/>
              <a:cs typeface="Arial"/>
            </a:endParaRPr>
          </a:p>
          <a:p>
            <a:pPr lvl="0" rtl="1">
              <a:lnSpc>
                <a:spcPct val="115000"/>
              </a:lnSpc>
              <a:spcAft>
                <a:spcPts val="1000"/>
              </a:spcAft>
              <a:buFont typeface="Simplified Arabic"/>
              <a:buChar char="-"/>
            </a:pPr>
            <a:r>
              <a:rPr lang="ar-SA" sz="2400" dirty="0">
                <a:ea typeface="Times New Roman"/>
                <a:cs typeface="Simplified Arabic"/>
              </a:rPr>
              <a:t>تمر المشكلة الشبابية خلال مراحل وجودها بمرحلتين هما :-</a:t>
            </a:r>
            <a:endParaRPr lang="en-US" sz="1600" dirty="0">
              <a:ea typeface="Times New Roman"/>
              <a:cs typeface="Arial"/>
            </a:endParaRPr>
          </a:p>
          <a:p>
            <a:pPr rtl="1">
              <a:lnSpc>
                <a:spcPct val="115000"/>
              </a:lnSpc>
              <a:spcAft>
                <a:spcPts val="1000"/>
              </a:spcAft>
            </a:pPr>
            <a:r>
              <a:rPr lang="ar-SA" sz="2400" dirty="0">
                <a:ea typeface="Calibri"/>
                <a:cs typeface="Simplified Arabic"/>
              </a:rPr>
              <a:t>المرحلة الأولى: حيث تكون المشكلة مجرد مشكلة بسيطة وتحتاج لإجراءات بسيطة لمواجهتها .</a:t>
            </a:r>
            <a:endParaRPr lang="en-US" sz="1600" dirty="0">
              <a:ea typeface="Calibri"/>
              <a:cs typeface="Arial"/>
            </a:endParaRPr>
          </a:p>
          <a:p>
            <a:pPr rtl="1">
              <a:lnSpc>
                <a:spcPct val="115000"/>
              </a:lnSpc>
              <a:spcAft>
                <a:spcPts val="1000"/>
              </a:spcAft>
            </a:pPr>
            <a:r>
              <a:rPr lang="ar-SA" sz="2400" dirty="0">
                <a:ea typeface="Calibri"/>
                <a:cs typeface="Simplified Arabic"/>
              </a:rPr>
              <a:t>المرحلة الثانية: حيث تكون المشكلة عميقة وتتطلب اجراءات عديدة لمواجهتها .</a:t>
            </a:r>
            <a:endParaRPr lang="en-US" sz="1600" dirty="0">
              <a:ea typeface="Calibri"/>
              <a:cs typeface="Arial"/>
            </a:endParaRPr>
          </a:p>
        </p:txBody>
      </p:sp>
    </p:spTree>
    <p:extLst>
      <p:ext uri="{BB962C8B-B14F-4D97-AF65-F5344CB8AC3E}">
        <p14:creationId xmlns:p14="http://schemas.microsoft.com/office/powerpoint/2010/main" xmlns="" val="20536197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SA" sz="3200" b="1" dirty="0">
                <a:solidFill>
                  <a:srgbClr val="72A376">
                    <a:lumMod val="75000"/>
                  </a:srgbClr>
                </a:solidFill>
                <a:ea typeface="Calibri"/>
                <a:cs typeface="Simplified Arabic"/>
              </a:rPr>
              <a:t>طبيعة المشكلة الشبابية</a:t>
            </a:r>
            <a:r>
              <a:rPr lang="ar-SA" sz="3200" dirty="0">
                <a:solidFill>
                  <a:srgbClr val="72A376">
                    <a:lumMod val="75000"/>
                  </a:srgbClr>
                </a:solidFill>
                <a:ea typeface="Calibri"/>
                <a:cs typeface="Simplified Arabic"/>
              </a:rPr>
              <a:t> </a:t>
            </a:r>
            <a:r>
              <a:rPr lang="ar-SA" sz="3200" b="1" dirty="0" err="1">
                <a:solidFill>
                  <a:srgbClr val="72A376">
                    <a:lumMod val="75000"/>
                  </a:srgbClr>
                </a:solidFill>
                <a:ea typeface="Calibri"/>
                <a:cs typeface="Simplified Arabic"/>
              </a:rPr>
              <a:t>فى</a:t>
            </a:r>
            <a:r>
              <a:rPr lang="ar-SA" sz="3200" b="1" dirty="0">
                <a:solidFill>
                  <a:srgbClr val="72A376">
                    <a:lumMod val="75000"/>
                  </a:srgbClr>
                </a:solidFill>
                <a:ea typeface="Calibri"/>
                <a:cs typeface="Simplified Arabic"/>
              </a:rPr>
              <a:t> المجتمع العربي:</a:t>
            </a:r>
            <a:endParaRPr lang="en-US" sz="3200" dirty="0">
              <a:solidFill>
                <a:srgbClr val="FF0000"/>
              </a:solidFill>
              <a:ea typeface="Calibri"/>
              <a:cs typeface="Arial"/>
            </a:endParaRPr>
          </a:p>
        </p:txBody>
      </p:sp>
      <p:sp>
        <p:nvSpPr>
          <p:cNvPr id="3" name="عنصر نائب للمحتوى 2"/>
          <p:cNvSpPr>
            <a:spLocks noGrp="1"/>
          </p:cNvSpPr>
          <p:nvPr>
            <p:ph idx="1"/>
          </p:nvPr>
        </p:nvSpPr>
        <p:spPr/>
        <p:txBody>
          <a:bodyPr/>
          <a:lstStyle/>
          <a:p>
            <a:pPr lvl="0" algn="just" rtl="1">
              <a:lnSpc>
                <a:spcPct val="115000"/>
              </a:lnSpc>
              <a:spcAft>
                <a:spcPts val="1000"/>
              </a:spcAft>
              <a:buFont typeface="Simplified Arabic"/>
              <a:buChar char="-"/>
            </a:pPr>
            <a:r>
              <a:rPr lang="ar-SA" sz="2400" dirty="0">
                <a:ea typeface="Times New Roman"/>
                <a:cs typeface="Simplified Arabic"/>
              </a:rPr>
              <a:t> يلاحظ أيضا أن هناك اغراق وتركيز </a:t>
            </a:r>
            <a:r>
              <a:rPr lang="ar-SA" sz="2400" dirty="0" err="1">
                <a:ea typeface="Times New Roman"/>
                <a:cs typeface="Simplified Arabic"/>
              </a:rPr>
              <a:t>فى</a:t>
            </a:r>
            <a:r>
              <a:rPr lang="ar-SA" sz="2400" dirty="0">
                <a:ea typeface="Times New Roman"/>
                <a:cs typeface="Simplified Arabic"/>
              </a:rPr>
              <a:t> تحديد مشكلات الشباب بصفة عامة وهذا التعميم غير صحيح بالإضافة الى التركيز على مشكلات الشباب الجامعي وخاصة الذكور وإهمال مشكلات الاناث وأيضا اهمال مشكلات الشباب </a:t>
            </a:r>
            <a:r>
              <a:rPr lang="ar-SA" sz="2400" dirty="0" err="1">
                <a:ea typeface="Times New Roman"/>
                <a:cs typeface="Simplified Arabic"/>
              </a:rPr>
              <a:t>فى</a:t>
            </a:r>
            <a:r>
              <a:rPr lang="ar-SA" sz="2400" dirty="0">
                <a:ea typeface="Times New Roman"/>
                <a:cs typeface="Simplified Arabic"/>
              </a:rPr>
              <a:t> قطاعات كالقطاع الريفي أو العمالي بجانب التركيز على القطاعات الاخرى .</a:t>
            </a:r>
            <a:endParaRPr lang="en-US" sz="1600" dirty="0">
              <a:ea typeface="Times New Roman"/>
              <a:cs typeface="Arial"/>
            </a:endParaRPr>
          </a:p>
        </p:txBody>
      </p:sp>
    </p:spTree>
    <p:extLst>
      <p:ext uri="{BB962C8B-B14F-4D97-AF65-F5344CB8AC3E}">
        <p14:creationId xmlns:p14="http://schemas.microsoft.com/office/powerpoint/2010/main" xmlns="" val="20274298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2403</TotalTime>
  <Words>1137</Words>
  <Application>Microsoft Office PowerPoint</Application>
  <PresentationFormat>A4 Paper (210x297 mm)‎</PresentationFormat>
  <Paragraphs>94</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السابعة </vt:lpstr>
      <vt:lpstr>عناصر المحاضرة:</vt:lpstr>
      <vt:lpstr> تابع تصنيف حاجات الشباب</vt:lpstr>
      <vt:lpstr>تابع تصنيف حاجات الشباب</vt:lpstr>
      <vt:lpstr>تابع تصنيف حاجات الشباب</vt:lpstr>
      <vt:lpstr>تابع تصنيف حاجات الشباب</vt:lpstr>
      <vt:lpstr>تابع تصنيف حاجات الشباب</vt:lpstr>
      <vt:lpstr>تابع تصنيف حاجات الشباب</vt:lpstr>
      <vt:lpstr>تابع تصنيف حاجات الشباب</vt:lpstr>
      <vt:lpstr>تابع تصنيف حاجات الشباب</vt:lpstr>
      <vt:lpstr>المشكلات الشبابية :</vt:lpstr>
      <vt:lpstr>تعريف المشكلة بصفة عامة :</vt:lpstr>
      <vt:lpstr>تعريف المشكلة بصفة عامة :</vt:lpstr>
      <vt:lpstr>تعريف مشكلات الشباب : </vt:lpstr>
      <vt:lpstr>خصائص مشكلات الشباب :</vt:lpstr>
      <vt:lpstr>طبيعة المشكلة الشبابية فى المجتمع العربي:</vt:lpstr>
      <vt:lpstr>طبيعة المشكلة الشبابية فى المجتمع العربي:</vt:lpstr>
      <vt:lpstr>طبيعة المشكلة الشبابية فى المجتمع العربي:</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367</cp:revision>
  <dcterms:created xsi:type="dcterms:W3CDTF">2009-10-14T19:14:34Z</dcterms:created>
  <dcterms:modified xsi:type="dcterms:W3CDTF">2014-12-01T05:06:04Z</dcterms:modified>
</cp:coreProperties>
</file>