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349" r:id="rId5"/>
    <p:sldId id="350" r:id="rId6"/>
    <p:sldId id="351" r:id="rId7"/>
    <p:sldId id="352" r:id="rId8"/>
    <p:sldId id="353" r:id="rId9"/>
    <p:sldId id="354" r:id="rId10"/>
    <p:sldId id="355" r:id="rId11"/>
    <p:sldId id="356" r:id="rId12"/>
    <p:sldId id="357" r:id="rId13"/>
    <p:sldId id="358" r:id="rId14"/>
    <p:sldId id="348" r:id="rId15"/>
    <p:sldId id="359"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009900"/>
    <a:srgbClr val="CC0000"/>
    <a:srgbClr val="3B84AF"/>
    <a:srgbClr val="000000"/>
    <a:srgbClr val="709256"/>
    <a:srgbClr val="AD9968"/>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81" autoAdjust="0"/>
    <p:restoredTop sz="94664" autoAdjust="0"/>
  </p:normalViewPr>
  <p:slideViewPr>
    <p:cSldViewPr>
      <p:cViewPr>
        <p:scale>
          <a:sx n="70" d="100"/>
          <a:sy n="70" d="100"/>
        </p:scale>
        <p:origin x="282"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2538426"/>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التغير الاجتماعي</a:t>
            </a:r>
          </a:p>
          <a:p>
            <a:pPr algn="ctr"/>
            <a:endParaRPr lang="en-US" sz="2800" b="1" dirty="0">
              <a:latin typeface="Calibri" pitchFamily="34" charset="0"/>
            </a:endParaRPr>
          </a:p>
          <a:p>
            <a:pPr algn="ctr"/>
            <a:r>
              <a:rPr lang="ar-SA" sz="2600" b="1" dirty="0" smtClean="0">
                <a:solidFill>
                  <a:srgbClr val="002060"/>
                </a:solidFill>
                <a:latin typeface="Calibri" pitchFamily="34" charset="0"/>
                <a:cs typeface="Times New Roman" pitchFamily="18" charset="0"/>
              </a:rPr>
              <a:t>أستاذ المقرر:</a:t>
            </a:r>
          </a:p>
          <a:p>
            <a:pPr algn="ctr"/>
            <a:r>
              <a:rPr lang="ar-SA" sz="2600" b="1" dirty="0" smtClean="0">
                <a:solidFill>
                  <a:srgbClr val="002060"/>
                </a:solidFill>
                <a:latin typeface="Calibri" pitchFamily="34" charset="0"/>
                <a:cs typeface="Times New Roman" pitchFamily="18" charset="0"/>
              </a:rPr>
              <a:t>د</a:t>
            </a:r>
            <a:r>
              <a:rPr lang="en-US" sz="2600" b="1" dirty="0" smtClean="0">
                <a:solidFill>
                  <a:srgbClr val="002060"/>
                </a:solidFill>
                <a:latin typeface="Calibri" pitchFamily="34" charset="0"/>
                <a:cs typeface="Times New Roman" pitchFamily="18" charset="0"/>
              </a:rPr>
              <a:t>  .</a:t>
            </a:r>
            <a:r>
              <a:rPr lang="ar-SA" sz="2600" b="1" dirty="0" smtClean="0">
                <a:solidFill>
                  <a:srgbClr val="002060"/>
                </a:solidFill>
                <a:latin typeface="Calibri" pitchFamily="34" charset="0"/>
                <a:cs typeface="Times New Roman" pitchFamily="18" charset="0"/>
              </a:rPr>
              <a:t>فهد بن عبدالرحمن الخريّف</a:t>
            </a:r>
            <a:endParaRPr lang="en-US" sz="2600" b="1" dirty="0">
              <a:solidFill>
                <a:srgbClr val="00206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000" b="1" spc="-150" dirty="0" smtClean="0">
                <a:solidFill>
                  <a:srgbClr val="376092"/>
                </a:solidFill>
                <a:latin typeface="ae_AlMateen" pitchFamily="2" charset="-78"/>
                <a:cs typeface="+mj-cs"/>
              </a:rPr>
              <a:t>النظريات العاملية</a:t>
            </a:r>
            <a:br>
              <a:rPr lang="ar-SA" sz="4000" b="1" spc="-150" dirty="0" smtClean="0">
                <a:solidFill>
                  <a:srgbClr val="376092"/>
                </a:solidFill>
                <a:latin typeface="ae_AlMateen" pitchFamily="2" charset="-78"/>
                <a:cs typeface="+mj-cs"/>
              </a:rPr>
            </a:br>
            <a:r>
              <a:rPr lang="ar-SA" sz="4000" b="1" spc="-150" dirty="0" smtClean="0">
                <a:solidFill>
                  <a:srgbClr val="376092"/>
                </a:solidFill>
                <a:latin typeface="ae_AlMateen" pitchFamily="2" charset="-78"/>
                <a:cs typeface="+mj-cs"/>
              </a:rPr>
              <a:t>في التغير الاجتماعي</a:t>
            </a:r>
            <a:endParaRPr lang="en-US" sz="4000" b="1" spc="-150" dirty="0" smtClean="0">
              <a:solidFill>
                <a:srgbClr val="376092"/>
              </a:solidFill>
              <a:latin typeface="ae_AlMateen" pitchFamily="2" charset="-78"/>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114815"/>
          </a:xfrm>
        </p:spPr>
        <p:txBody>
          <a:bodyPr/>
          <a:lstStyle/>
          <a:p>
            <a:pPr rtl="1" eaLnBrk="1" hangingPunct="1">
              <a:buFont typeface="Arial" pitchFamily="34" charset="0"/>
              <a:buChar char="•"/>
            </a:pPr>
            <a:endParaRPr lang="ar-SA" b="1" dirty="0" smtClean="0">
              <a:solidFill>
                <a:srgbClr val="FF0000"/>
              </a:solidFill>
              <a:cs typeface="Arial" pitchFamily="34" charset="0"/>
            </a:endParaRPr>
          </a:p>
          <a:p>
            <a:pPr marL="0" indent="0" rtl="1" eaLnBrk="1" hangingPunct="1"/>
            <a:r>
              <a:rPr lang="ar-SA" b="1" dirty="0" smtClean="0">
                <a:solidFill>
                  <a:srgbClr val="FF0000"/>
                </a:solidFill>
                <a:cs typeface="Arial" pitchFamily="34" charset="0"/>
              </a:rPr>
              <a:t> نظرية العامل الثقافي في التغير الاجتماعي، وتشمل:</a:t>
            </a:r>
          </a:p>
          <a:p>
            <a:pPr marL="1555750" lvl="3" indent="322263" rtl="1">
              <a:buFont typeface="+mj-lt"/>
              <a:buAutoNum type="arabicPeriod"/>
              <a:tabLst>
                <a:tab pos="1878013" algn="l"/>
                <a:tab pos="2060575" algn="l"/>
                <a:tab pos="2243138" algn="l"/>
              </a:tabLst>
            </a:pPr>
            <a:r>
              <a:rPr lang="ar-SA" sz="2800" b="1" dirty="0" smtClean="0">
                <a:solidFill>
                  <a:srgbClr val="0070C0"/>
                </a:solidFill>
                <a:cs typeface="Arial" pitchFamily="34" charset="0"/>
              </a:rPr>
              <a:t>نظرية الانتشار الثقافي</a:t>
            </a:r>
          </a:p>
          <a:p>
            <a:pPr marL="1555750" lvl="3" indent="322263" rtl="1">
              <a:buFont typeface="+mj-lt"/>
              <a:buAutoNum type="arabicPeriod"/>
              <a:tabLst>
                <a:tab pos="1878013" algn="l"/>
                <a:tab pos="2060575" algn="l"/>
                <a:tab pos="2243138" algn="l"/>
              </a:tabLst>
            </a:pPr>
            <a:r>
              <a:rPr lang="ar-SA" sz="2800" b="1" dirty="0" smtClean="0">
                <a:solidFill>
                  <a:srgbClr val="0070C0"/>
                </a:solidFill>
                <a:cs typeface="Arial" pitchFamily="34" charset="0"/>
              </a:rPr>
              <a:t>نظرية الارتباط الثقافي</a:t>
            </a:r>
          </a:p>
          <a:p>
            <a:pPr marL="1555750" lvl="3" indent="322263" rtl="1">
              <a:buFont typeface="+mj-lt"/>
              <a:buAutoNum type="arabicPeriod"/>
              <a:tabLst>
                <a:tab pos="1878013" algn="l"/>
                <a:tab pos="2060575" algn="l"/>
                <a:tab pos="2243138" algn="l"/>
              </a:tabLst>
            </a:pPr>
            <a:r>
              <a:rPr lang="ar-SA" sz="2800" b="1" dirty="0" smtClean="0">
                <a:solidFill>
                  <a:srgbClr val="0070C0"/>
                </a:solidFill>
                <a:cs typeface="Arial" pitchFamily="34" charset="0"/>
              </a:rPr>
              <a:t>نظرية الصراع الثقافي</a:t>
            </a:r>
            <a:endParaRPr lang="ar-EG" sz="28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r>
              <a:rPr lang="ar-SA" sz="3600" b="1" dirty="0" smtClean="0">
                <a:solidFill>
                  <a:srgbClr val="FF0000"/>
                </a:solidFill>
              </a:rPr>
              <a:t>نظريات </a:t>
            </a:r>
            <a:r>
              <a:rPr lang="ar-SA" sz="3600" b="1" dirty="0">
                <a:solidFill>
                  <a:srgbClr val="FF0000"/>
                </a:solidFill>
              </a:rPr>
              <a:t>العامل </a:t>
            </a:r>
            <a:r>
              <a:rPr lang="ar-SA" sz="3600" b="1" dirty="0" smtClean="0">
                <a:solidFill>
                  <a:srgbClr val="FF0000"/>
                </a:solidFill>
              </a:rPr>
              <a:t>الثقافي</a:t>
            </a:r>
            <a:endParaRPr lang="ar-SA" sz="3600" b="1"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354013" algn="just" rtl="1">
              <a:spcBef>
                <a:spcPts val="0"/>
              </a:spcBef>
              <a:buNone/>
            </a:pPr>
            <a:r>
              <a:rPr lang="ar-SA" sz="2500" dirty="0" smtClean="0">
                <a:cs typeface="+mj-cs"/>
              </a:rPr>
              <a:t>تختلف </a:t>
            </a:r>
            <a:r>
              <a:rPr lang="ar-SA" sz="2500" dirty="0">
                <a:cs typeface="+mj-cs"/>
              </a:rPr>
              <a:t>المجتمعات عن بعضها باختلاف الثقافة التي تميز بين </a:t>
            </a:r>
            <a:r>
              <a:rPr lang="ar-SA" sz="2500" dirty="0" smtClean="0">
                <a:cs typeface="+mj-cs"/>
              </a:rPr>
              <a:t>الشعوب، </a:t>
            </a:r>
            <a:r>
              <a:rPr lang="ar-SA" sz="2500" dirty="0">
                <a:cs typeface="+mj-cs"/>
              </a:rPr>
              <a:t>كما أن الثقافة تختلف النظرة </a:t>
            </a:r>
            <a:r>
              <a:rPr lang="ar-SA" sz="2500" dirty="0" smtClean="0">
                <a:cs typeface="+mj-cs"/>
              </a:rPr>
              <a:t>اليها، </a:t>
            </a:r>
            <a:r>
              <a:rPr lang="ar-SA" sz="2500" dirty="0">
                <a:cs typeface="+mj-cs"/>
              </a:rPr>
              <a:t>وتتعد تعاريفها </a:t>
            </a:r>
            <a:r>
              <a:rPr lang="ar-SA" sz="2500" dirty="0" smtClean="0">
                <a:cs typeface="+mj-cs"/>
              </a:rPr>
              <a:t>.</a:t>
            </a:r>
          </a:p>
          <a:p>
            <a:pPr marL="0" indent="354013" algn="just" rtl="1">
              <a:spcBef>
                <a:spcPts val="0"/>
              </a:spcBef>
              <a:buNone/>
            </a:pPr>
            <a:r>
              <a:rPr lang="ar-SA" sz="2500" dirty="0" smtClean="0">
                <a:cs typeface="+mj-cs"/>
              </a:rPr>
              <a:t>فالأفكار </a:t>
            </a:r>
            <a:r>
              <a:rPr lang="ar-SA" sz="2500" dirty="0">
                <a:cs typeface="+mj-cs"/>
              </a:rPr>
              <a:t>والقيم </a:t>
            </a:r>
            <a:r>
              <a:rPr lang="ar-SA" sz="2500" dirty="0" smtClean="0">
                <a:cs typeface="+mj-cs"/>
              </a:rPr>
              <a:t>والأيديولوجيا </a:t>
            </a:r>
            <a:r>
              <a:rPr lang="ar-SA" sz="2500" dirty="0">
                <a:cs typeface="+mj-cs"/>
              </a:rPr>
              <a:t>وغيرها تعتبر من ميكانيزمات التغير الاجتماعي عند القائلين بهذه النظرية ، ولما كانت النظرية تنشر لذا ، تعتبر سببا في تغير مجالات عديدة في المجتمع وفي غيره من المجتمعات الأخرى ، فحينما يتبنى </a:t>
            </a:r>
            <a:r>
              <a:rPr lang="ar-SA" sz="2500" dirty="0" smtClean="0">
                <a:cs typeface="+mj-cs"/>
              </a:rPr>
              <a:t>مجتمع </a:t>
            </a:r>
            <a:r>
              <a:rPr lang="ar-SA" sz="2500" dirty="0">
                <a:cs typeface="+mj-cs"/>
              </a:rPr>
              <a:t>قيما معينة فإنها تؤثر في نظر أفراده نحو العلاقات الاجتماعية القائمة بينهم ، وفي اتجاهاتهم بشكل </a:t>
            </a:r>
            <a:r>
              <a:rPr lang="ar-SA" sz="2500" dirty="0" smtClean="0">
                <a:cs typeface="+mj-cs"/>
              </a:rPr>
              <a:t>عام.</a:t>
            </a:r>
          </a:p>
          <a:p>
            <a:pPr marL="0" indent="354013" algn="just" rtl="1">
              <a:spcBef>
                <a:spcPts val="0"/>
              </a:spcBef>
              <a:buNone/>
            </a:pPr>
            <a:r>
              <a:rPr lang="ar-SA" sz="2500" dirty="0" smtClean="0">
                <a:cs typeface="+mj-cs"/>
              </a:rPr>
              <a:t>ولقد </a:t>
            </a:r>
            <a:r>
              <a:rPr lang="ar-SA" sz="2500" dirty="0">
                <a:cs typeface="+mj-cs"/>
              </a:rPr>
              <a:t>أدت كثير من الحركات الفكرية الى تغيرات اجتماعية واسعة مثل حركة النهضة </a:t>
            </a:r>
            <a:r>
              <a:rPr lang="ar-SA" sz="2500" dirty="0" smtClean="0">
                <a:cs typeface="+mj-cs"/>
              </a:rPr>
              <a:t>الأوروبية </a:t>
            </a:r>
            <a:r>
              <a:rPr lang="ar-SA" sz="2500" dirty="0">
                <a:cs typeface="+mj-cs"/>
              </a:rPr>
              <a:t>، وفلسفة الثورة الفرنسية ، وغيرها من الحركات الاجتماعية والسياسية والدينية </a:t>
            </a:r>
            <a:r>
              <a:rPr lang="ar-SA" sz="2500" dirty="0" smtClean="0">
                <a:cs typeface="+mj-cs"/>
              </a:rPr>
              <a:t>.</a:t>
            </a:r>
          </a:p>
          <a:p>
            <a:pPr marL="0" indent="354013" algn="just" rtl="1">
              <a:spcBef>
                <a:spcPts val="0"/>
              </a:spcBef>
              <a:buNone/>
            </a:pPr>
            <a:r>
              <a:rPr lang="ar-SA" sz="2500" dirty="0" smtClean="0">
                <a:cs typeface="+mj-cs"/>
              </a:rPr>
              <a:t>كما </a:t>
            </a:r>
            <a:r>
              <a:rPr lang="ar-SA" sz="2500" dirty="0">
                <a:cs typeface="+mj-cs"/>
              </a:rPr>
              <a:t>أن الثقافة تعتبر عاملا للمنافسة الاجتماعية بما ينتج عنها من صراع فكري بين الفئات المختلفة في المجتمع مما يؤدي بالتالي الى حدوث تغير اجتماعي </a:t>
            </a:r>
            <a:r>
              <a:rPr lang="ar-SA" sz="2500" dirty="0" smtClean="0">
                <a:cs typeface="+mj-cs"/>
              </a:rPr>
              <a:t>جديد.</a:t>
            </a:r>
          </a:p>
          <a:p>
            <a:pPr marL="0" indent="354013" algn="just" rtl="1">
              <a:spcBef>
                <a:spcPts val="0"/>
              </a:spcBef>
              <a:buNone/>
            </a:pPr>
            <a:r>
              <a:rPr lang="ar-SA" sz="2500" dirty="0" smtClean="0">
                <a:cs typeface="+mj-cs"/>
              </a:rPr>
              <a:t>وتنطوي </a:t>
            </a:r>
            <a:r>
              <a:rPr lang="ar-SA" sz="2500" dirty="0">
                <a:cs typeface="+mj-cs"/>
              </a:rPr>
              <a:t>تحت اطار العامل الثقافي اتجاهات عديدة يجمعها خيط واحد وهو قولها : أن العناصر الثقافي تتفاعل مع بعضها مؤدية الى التغير </a:t>
            </a:r>
            <a:r>
              <a:rPr lang="ar-SA" sz="2500" dirty="0" smtClean="0">
                <a:cs typeface="+mj-cs"/>
              </a:rPr>
              <a:t>الثقافي، ولكنها </a:t>
            </a:r>
            <a:r>
              <a:rPr lang="ar-SA" sz="2500" dirty="0">
                <a:cs typeface="+mj-cs"/>
              </a:rPr>
              <a:t>تختلف </a:t>
            </a:r>
            <a:r>
              <a:rPr lang="ar-SA" sz="2500" dirty="0" smtClean="0">
                <a:cs typeface="+mj-cs"/>
              </a:rPr>
              <a:t>حول</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1650171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0" algn="just" rtl="1">
              <a:spcBef>
                <a:spcPts val="0"/>
              </a:spcBef>
              <a:buNone/>
            </a:pPr>
            <a:r>
              <a:rPr lang="ar-SA" sz="2500" dirty="0"/>
              <a:t>الطريقة المؤدية </a:t>
            </a:r>
            <a:r>
              <a:rPr lang="ar-SA" sz="2500" dirty="0" smtClean="0"/>
              <a:t>اليه، </a:t>
            </a:r>
            <a:r>
              <a:rPr lang="ar-SA" sz="2500" dirty="0"/>
              <a:t>غير أن الثقافة حقلا محوريا </a:t>
            </a:r>
            <a:r>
              <a:rPr lang="ar-SA" sz="2500" dirty="0" smtClean="0"/>
              <a:t>بينها.</a:t>
            </a:r>
          </a:p>
          <a:p>
            <a:pPr marL="0" indent="0" algn="just" rtl="1">
              <a:spcBef>
                <a:spcPts val="0"/>
              </a:spcBef>
              <a:buNone/>
            </a:pPr>
            <a:r>
              <a:rPr lang="ar-SA" sz="2500" b="1" dirty="0">
                <a:solidFill>
                  <a:srgbClr val="FF0000"/>
                </a:solidFill>
              </a:rPr>
              <a:t> </a:t>
            </a:r>
            <a:r>
              <a:rPr lang="ar-SA" sz="2500" b="1" dirty="0" smtClean="0">
                <a:solidFill>
                  <a:srgbClr val="FF0000"/>
                </a:solidFill>
              </a:rPr>
              <a:t>  ويمكن </a:t>
            </a:r>
            <a:r>
              <a:rPr lang="ar-SA" sz="2500" b="1" dirty="0">
                <a:solidFill>
                  <a:srgbClr val="FF0000"/>
                </a:solidFill>
              </a:rPr>
              <a:t>حصر الاتجاهات القائلة بالعامل الثقافي في التغير في ثلاثة اتجاهات رئيسية </a:t>
            </a:r>
            <a:r>
              <a:rPr lang="ar-SA" sz="2500" b="1" dirty="0" smtClean="0">
                <a:solidFill>
                  <a:srgbClr val="FF0000"/>
                </a:solidFill>
              </a:rPr>
              <a:t>هي:</a:t>
            </a:r>
            <a:endParaRPr lang="en-US" sz="2500" b="1" i="1" dirty="0">
              <a:solidFill>
                <a:srgbClr val="FF0000"/>
              </a:solidFill>
            </a:endParaRPr>
          </a:p>
          <a:p>
            <a:pPr lvl="0" algn="just" rtl="1">
              <a:spcBef>
                <a:spcPts val="0"/>
              </a:spcBef>
            </a:pPr>
            <a:r>
              <a:rPr lang="ar-SA" sz="2500" b="1" dirty="0">
                <a:solidFill>
                  <a:srgbClr val="0070C0"/>
                </a:solidFill>
              </a:rPr>
              <a:t>نظرية الانتشار الثقافي .</a:t>
            </a:r>
            <a:endParaRPr lang="en-US" sz="2500" b="1" i="1" dirty="0">
              <a:solidFill>
                <a:srgbClr val="0070C0"/>
              </a:solidFill>
            </a:endParaRPr>
          </a:p>
          <a:p>
            <a:pPr lvl="0" algn="just" rtl="1">
              <a:spcBef>
                <a:spcPts val="0"/>
              </a:spcBef>
            </a:pPr>
            <a:r>
              <a:rPr lang="ar-SA" sz="2500" b="1" dirty="0">
                <a:solidFill>
                  <a:srgbClr val="0070C0"/>
                </a:solidFill>
              </a:rPr>
              <a:t>نظرية الارتباط الثقافي .</a:t>
            </a:r>
            <a:endParaRPr lang="en-US" sz="2500" b="1" i="1" dirty="0">
              <a:solidFill>
                <a:srgbClr val="0070C0"/>
              </a:solidFill>
            </a:endParaRPr>
          </a:p>
          <a:p>
            <a:pPr lvl="0" algn="just" rtl="1">
              <a:spcBef>
                <a:spcPts val="0"/>
              </a:spcBef>
            </a:pPr>
            <a:r>
              <a:rPr lang="ar-SA" sz="2500" b="1" dirty="0">
                <a:solidFill>
                  <a:srgbClr val="0070C0"/>
                </a:solidFill>
              </a:rPr>
              <a:t>نظرية </a:t>
            </a:r>
            <a:r>
              <a:rPr lang="ar-SA" sz="2500" b="1" dirty="0" smtClean="0">
                <a:solidFill>
                  <a:srgbClr val="0070C0"/>
                </a:solidFill>
              </a:rPr>
              <a:t>الصراع </a:t>
            </a:r>
            <a:r>
              <a:rPr lang="ar-SA" sz="2500" b="1" smtClean="0">
                <a:solidFill>
                  <a:srgbClr val="0070C0"/>
                </a:solidFill>
              </a:rPr>
              <a:t>الثقافي </a:t>
            </a:r>
            <a:r>
              <a:rPr lang="ar-SA" sz="2500" b="1" dirty="0">
                <a:solidFill>
                  <a:srgbClr val="0070C0"/>
                </a:solidFill>
              </a:rPr>
              <a:t>.</a:t>
            </a:r>
            <a:endParaRPr lang="en-US" sz="2500" b="1" i="1" dirty="0">
              <a:solidFill>
                <a:srgbClr val="0070C0"/>
              </a:solidFill>
            </a:endParaRPr>
          </a:p>
          <a:p>
            <a:pPr marL="0" indent="0" algn="just" rtl="1">
              <a:spcBef>
                <a:spcPts val="0"/>
              </a:spcBef>
              <a:buNone/>
            </a:pPr>
            <a:endParaRPr lang="ar-SA" sz="2500" dirty="0"/>
          </a:p>
          <a:p>
            <a:pPr marL="0" indent="0" algn="just" rtl="1">
              <a:spcBef>
                <a:spcPts val="0"/>
              </a:spcBef>
              <a:buNone/>
            </a:pPr>
            <a:r>
              <a:rPr lang="ar-SA" sz="2500" dirty="0"/>
              <a:t> </a:t>
            </a:r>
            <a:r>
              <a:rPr lang="ar-SA" sz="2500" dirty="0" smtClean="0"/>
              <a:t>    وهي </a:t>
            </a:r>
            <a:r>
              <a:rPr lang="ar-SA" sz="2500" dirty="0"/>
              <a:t>تركز على آليات التغير الثقافي </a:t>
            </a:r>
            <a:r>
              <a:rPr lang="ar-SA" sz="2500" dirty="0" smtClean="0"/>
              <a:t>ومصادرة، </a:t>
            </a:r>
            <a:r>
              <a:rPr lang="ar-SA" sz="2500" dirty="0"/>
              <a:t>وهل هي داخلية أم خارجية ؟ وكيف يكون ذلك ؟</a:t>
            </a:r>
            <a:endParaRPr lang="en-US" sz="2500" i="1" dirty="0"/>
          </a:p>
          <a:p>
            <a:pPr marL="0" indent="0" algn="just" rtl="1">
              <a:spcBef>
                <a:spcPts val="0"/>
              </a:spcBef>
              <a:buNone/>
            </a:pPr>
            <a:r>
              <a:rPr lang="ar-SA" sz="2500" dirty="0" smtClean="0"/>
              <a:t>  وسنعرض </a:t>
            </a:r>
            <a:r>
              <a:rPr lang="ar-SA" sz="2500" dirty="0"/>
              <a:t>آراء هذه النظريات المتشابهة المختلفة على النحو التالي :</a:t>
            </a:r>
            <a:endParaRPr lang="en-US" sz="2500" i="1" dirty="0"/>
          </a:p>
          <a:p>
            <a:pPr marL="0" indent="354013" algn="just" rtl="1">
              <a:spcBef>
                <a:spcPts val="0"/>
              </a:spcBef>
              <a:buNone/>
            </a:pPr>
            <a:endParaRPr lang="en-US" sz="2500" dirty="0"/>
          </a:p>
          <a:p>
            <a:pPr marL="0" indent="354013" algn="just" rtl="1">
              <a:spcBef>
                <a:spcPts val="0"/>
              </a:spcBef>
              <a:buNone/>
            </a:pPr>
            <a:endParaRPr lang="en-US" sz="2500" dirty="0"/>
          </a:p>
          <a:p>
            <a:pPr marL="0" indent="354013" algn="just" rtl="1">
              <a:buNone/>
            </a:pPr>
            <a:endParaRPr lang="en-US" sz="2500" dirty="0"/>
          </a:p>
          <a:p>
            <a:pPr marL="0" indent="354013" algn="just" rtl="1">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1857296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0" algn="just" rtl="1">
              <a:buNone/>
            </a:pPr>
            <a:r>
              <a:rPr lang="ar-SA" sz="2500" b="1" dirty="0" smtClean="0">
                <a:solidFill>
                  <a:srgbClr val="0070C0"/>
                </a:solidFill>
              </a:rPr>
              <a:t>أولا : نظرية </a:t>
            </a:r>
            <a:r>
              <a:rPr lang="ar-SA" sz="2500" b="1" dirty="0">
                <a:solidFill>
                  <a:srgbClr val="0070C0"/>
                </a:solidFill>
              </a:rPr>
              <a:t>الانتشار الثقافي </a:t>
            </a:r>
            <a:r>
              <a:rPr lang="ar-SA" sz="2500" b="1" dirty="0" smtClean="0">
                <a:solidFill>
                  <a:srgbClr val="0070C0"/>
                </a:solidFill>
              </a:rPr>
              <a:t>:</a:t>
            </a:r>
          </a:p>
          <a:p>
            <a:pPr marL="0" indent="354013" algn="just" rtl="1">
              <a:buNone/>
            </a:pPr>
            <a:r>
              <a:rPr lang="ar-SA" sz="2500" dirty="0" smtClean="0"/>
              <a:t>تنطلق </a:t>
            </a:r>
            <a:r>
              <a:rPr lang="ar-SA" sz="2500" dirty="0"/>
              <a:t>النظرية الانتشارية من </a:t>
            </a:r>
            <a:r>
              <a:rPr lang="ar-SA" sz="2500" dirty="0" smtClean="0"/>
              <a:t>أن </a:t>
            </a:r>
            <a:r>
              <a:rPr lang="ar-SA" sz="2500" dirty="0"/>
              <a:t>التغير الثقافي يرجع الى عامل الانتشار ، فالانتشار عملية تنتشر بموجبها سمات ثقافية من منطقة الى </a:t>
            </a:r>
            <a:r>
              <a:rPr lang="ar-SA" sz="2500" dirty="0" smtClean="0"/>
              <a:t>أخرى، </a:t>
            </a:r>
            <a:r>
              <a:rPr lang="ar-SA" sz="2500" dirty="0"/>
              <a:t>والى </a:t>
            </a:r>
            <a:r>
              <a:rPr lang="ar-SA" sz="2500" dirty="0" smtClean="0"/>
              <a:t>أن </a:t>
            </a:r>
            <a:r>
              <a:rPr lang="ar-SA" sz="2500" dirty="0"/>
              <a:t>تعم تلك السمات أنحاء العالم ، لا ن من سمات الثقافة </a:t>
            </a:r>
            <a:r>
              <a:rPr lang="ar-SA" sz="2500" dirty="0" smtClean="0"/>
              <a:t>الانتشار.</a:t>
            </a:r>
          </a:p>
          <a:p>
            <a:pPr marL="0" indent="354013" algn="just" rtl="1">
              <a:buNone/>
            </a:pPr>
            <a:r>
              <a:rPr lang="ar-SA" sz="2500" dirty="0" smtClean="0"/>
              <a:t>وتميز </a:t>
            </a:r>
            <a:r>
              <a:rPr lang="ar-SA" sz="2500" dirty="0"/>
              <a:t>هذه النظرية بين انتقال التراث </a:t>
            </a:r>
            <a:r>
              <a:rPr lang="ar-SA" sz="2500" dirty="0" smtClean="0"/>
              <a:t>وانتشاره، </a:t>
            </a:r>
            <a:r>
              <a:rPr lang="ar-SA" sz="2500" dirty="0"/>
              <a:t>فيعني الأول : الانتقال الثقافي عبر </a:t>
            </a:r>
            <a:r>
              <a:rPr lang="ar-SA" sz="2500" dirty="0" smtClean="0"/>
              <a:t>الأجيال </a:t>
            </a:r>
            <a:r>
              <a:rPr lang="ar-SA" sz="2500" dirty="0"/>
              <a:t>( من جيل الى آخر) داخل المجتمع ، أما الثاني فهو يعني : انتقال سمات ثقافية من مجتمع الى آخر ، وبمعنى آخر أن التراث يعمل وفق عامل الزمن ، بينما الانتشار يعمل وفق عامل </a:t>
            </a:r>
            <a:r>
              <a:rPr lang="ar-SA" sz="2500" dirty="0" smtClean="0"/>
              <a:t>المكان.</a:t>
            </a:r>
          </a:p>
          <a:p>
            <a:pPr marL="0" indent="354013" algn="just" rtl="1">
              <a:buNone/>
            </a:pPr>
            <a:r>
              <a:rPr lang="ar-SA" sz="2500" dirty="0" smtClean="0"/>
              <a:t>وترجع </a:t>
            </a:r>
            <a:r>
              <a:rPr lang="ar-SA" sz="2500" dirty="0"/>
              <a:t>هذه النظرية التغيرات التي تحدث في مجتمع ، </a:t>
            </a:r>
            <a:r>
              <a:rPr lang="ar-SA" sz="2500" dirty="0" smtClean="0"/>
              <a:t>انمار </a:t>
            </a:r>
            <a:r>
              <a:rPr lang="ar-SA" sz="2500" dirty="0"/>
              <a:t>تأتي نتيجة استعارة سمات ثقافية من مجتمع ثان ، أي أن التغيرات الثقافية ترجع في مصدرها الى ثقافة </a:t>
            </a:r>
            <a:r>
              <a:rPr lang="ar-SA" sz="2500" dirty="0" smtClean="0"/>
              <a:t>أخرى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1198089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0" algn="just" rtl="1">
              <a:spcBef>
                <a:spcPts val="0"/>
              </a:spcBef>
              <a:buNone/>
            </a:pPr>
            <a:r>
              <a:rPr lang="ar-SA" sz="2500" dirty="0" smtClean="0">
                <a:cs typeface="+mj-cs"/>
              </a:rPr>
              <a:t>   انطلاقاً </a:t>
            </a:r>
            <a:r>
              <a:rPr lang="ar-SA" sz="2500" dirty="0">
                <a:cs typeface="+mj-cs"/>
              </a:rPr>
              <a:t>من ذلك تبني النظرية أفكارها على عامل الانتشار وهو كل الحالات لا يعني انتقال الأفراد </a:t>
            </a:r>
            <a:r>
              <a:rPr lang="ar-SA" sz="2500" dirty="0" smtClean="0">
                <a:cs typeface="+mj-cs"/>
              </a:rPr>
              <a:t>وإنما </a:t>
            </a:r>
            <a:r>
              <a:rPr lang="ar-SA" sz="2500" dirty="0">
                <a:cs typeface="+mj-cs"/>
              </a:rPr>
              <a:t>انتقال السمات </a:t>
            </a:r>
            <a:r>
              <a:rPr lang="ar-SA" sz="2500" dirty="0" smtClean="0">
                <a:cs typeface="+mj-cs"/>
              </a:rPr>
              <a:t>الثقافية. وقد </a:t>
            </a:r>
            <a:r>
              <a:rPr lang="ar-SA" sz="2500" dirty="0">
                <a:cs typeface="+mj-cs"/>
              </a:rPr>
              <a:t>جاء مصطلح الانتشار الثقافي في كتابات علماء </a:t>
            </a:r>
            <a:r>
              <a:rPr lang="ar-SA" sz="2500" dirty="0" smtClean="0">
                <a:cs typeface="+mj-cs"/>
              </a:rPr>
              <a:t>الأنثروبولوجيا </a:t>
            </a:r>
            <a:r>
              <a:rPr lang="ar-SA" sz="2500" dirty="0">
                <a:cs typeface="+mj-cs"/>
              </a:rPr>
              <a:t>حيث ذهب </a:t>
            </a:r>
            <a:r>
              <a:rPr lang="ar-SA" sz="2500" dirty="0" smtClean="0">
                <a:cs typeface="+mj-cs"/>
              </a:rPr>
              <a:t>تايلور </a:t>
            </a:r>
            <a:r>
              <a:rPr lang="ar-SA" sz="2500" dirty="0">
                <a:cs typeface="+mj-cs"/>
              </a:rPr>
              <a:t>في كتابة (الثقافة البدائية) الى أن فكرة الانتشار الثقافي جاءت لتكشف عن سر التشابه لكثير من السمات والعناصر القافية في مجتمعات متباعدة عن بعضها مرجعا ذلك التشابه الى انتشار وانتقالها من مصدر واحد أو من عدد المصادر نتيجة للاتصال الثقافي بين تلك المجتمعات وقد تكون هجرة العنصر الثقافي كاملة أو </a:t>
            </a:r>
            <a:r>
              <a:rPr lang="ar-SA" sz="2500" dirty="0" smtClean="0">
                <a:cs typeface="+mj-cs"/>
              </a:rPr>
              <a:t>جزئية.</a:t>
            </a:r>
          </a:p>
          <a:p>
            <a:pPr marL="0" indent="0" algn="just" rtl="1">
              <a:spcBef>
                <a:spcPts val="0"/>
              </a:spcBef>
              <a:buNone/>
            </a:pPr>
            <a:r>
              <a:rPr lang="ar-SA" sz="2500" dirty="0">
                <a:cs typeface="+mj-cs"/>
              </a:rPr>
              <a:t> </a:t>
            </a:r>
            <a:r>
              <a:rPr lang="ar-SA" sz="2500" dirty="0" smtClean="0">
                <a:cs typeface="+mj-cs"/>
              </a:rPr>
              <a:t>   وتعتمد </a:t>
            </a:r>
            <a:r>
              <a:rPr lang="ar-SA" sz="2500" dirty="0">
                <a:cs typeface="+mj-cs"/>
              </a:rPr>
              <a:t>عملية الانتشار على عامل الاختراع الذي يعتبر أصل الثقافة الجديدة ويؤدي في النهاية الى استمرارية بناء الثقافة وحفظها من الفناء وأما آليات الانتشار فهي متعددة منها : الهجرة والاستعمار والثورة وغيرها .ولا تخلو عملية الانتشار من وجود عوائق </a:t>
            </a:r>
            <a:r>
              <a:rPr lang="ar-SA" sz="2500" dirty="0" smtClean="0">
                <a:cs typeface="+mj-cs"/>
              </a:rPr>
              <a:t>الأمر </a:t>
            </a:r>
            <a:r>
              <a:rPr lang="ar-SA" sz="2500" dirty="0">
                <a:cs typeface="+mj-cs"/>
              </a:rPr>
              <a:t>الذي يؤدي الى مقاومة الثقافة المستعمرة </a:t>
            </a:r>
            <a:r>
              <a:rPr lang="ar-SA" sz="2500" dirty="0" smtClean="0">
                <a:cs typeface="+mj-cs"/>
              </a:rPr>
              <a:t>وإبطاء </a:t>
            </a:r>
            <a:r>
              <a:rPr lang="ar-SA" sz="2500" dirty="0">
                <a:cs typeface="+mj-cs"/>
              </a:rPr>
              <a:t>عملية التغير عموما </a:t>
            </a:r>
            <a:r>
              <a:rPr lang="ar-SA" sz="2500" dirty="0" smtClean="0">
                <a:cs typeface="+mj-cs"/>
              </a:rPr>
              <a:t>.</a:t>
            </a:r>
          </a:p>
          <a:p>
            <a:pPr marL="0" indent="0" algn="just" rtl="1">
              <a:spcBef>
                <a:spcPts val="0"/>
              </a:spcBef>
              <a:buNone/>
            </a:pPr>
            <a:r>
              <a:rPr lang="ar-SA" sz="2500" dirty="0">
                <a:cs typeface="+mj-cs"/>
              </a:rPr>
              <a:t> </a:t>
            </a:r>
            <a:r>
              <a:rPr lang="ar-SA" sz="2500" dirty="0" smtClean="0">
                <a:cs typeface="+mj-cs"/>
              </a:rPr>
              <a:t>  ويبدو </a:t>
            </a:r>
            <a:r>
              <a:rPr lang="ar-SA" sz="2500" dirty="0">
                <a:cs typeface="+mj-cs"/>
              </a:rPr>
              <a:t>ذلك بوضوح حينما تترسخ عناصر ثقافية في مجتمع فانه في هذه الحالة </a:t>
            </a:r>
            <a:r>
              <a:rPr lang="ar-SA" sz="2500" dirty="0" smtClean="0">
                <a:cs typeface="+mj-cs"/>
              </a:rPr>
              <a:t>يصعب</a:t>
            </a:r>
            <a:r>
              <a:rPr lang="ar-SA" sz="2500" dirty="0"/>
              <a:t> </a:t>
            </a:r>
            <a:r>
              <a:rPr lang="ar-SA" sz="2500" dirty="0" smtClean="0"/>
              <a:t>        .           إحلال </a:t>
            </a:r>
            <a:r>
              <a:rPr lang="ar-SA" sz="2500" dirty="0"/>
              <a:t>عناصر جديدة لتأخذ مكانا في النسق القائم </a:t>
            </a:r>
            <a:r>
              <a:rPr lang="ar-SA" sz="2500" dirty="0" smtClean="0"/>
              <a:t>.</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xmlns="" val="1736880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08992" y="1412776"/>
            <a:ext cx="9324528" cy="4824536"/>
          </a:xfrm>
        </p:spPr>
        <p:txBody>
          <a:bodyPr/>
          <a:lstStyle/>
          <a:p>
            <a:pPr marL="0" indent="354013" algn="just" rtl="1">
              <a:spcBef>
                <a:spcPts val="0"/>
              </a:spcBef>
              <a:buNone/>
            </a:pPr>
            <a:r>
              <a:rPr lang="ar-SA" sz="2500" dirty="0" smtClean="0"/>
              <a:t>وفي </a:t>
            </a:r>
            <a:r>
              <a:rPr lang="ar-SA" sz="2500" dirty="0"/>
              <a:t>كل الحالات يمكن ملاحظة العناصر المعوقة </a:t>
            </a:r>
            <a:r>
              <a:rPr lang="ar-SA" sz="2500" dirty="0" smtClean="0"/>
              <a:t>للانتشار،  </a:t>
            </a:r>
            <a:r>
              <a:rPr lang="ar-SA" sz="2500" dirty="0"/>
              <a:t>وهي تركز على انتقال الثقافة سواء عن طريق النقل أ</a:t>
            </a:r>
            <a:r>
              <a:rPr lang="ar-SA" sz="2500" dirty="0" smtClean="0"/>
              <a:t>م </a:t>
            </a:r>
            <a:r>
              <a:rPr lang="ar-SA" sz="2500" dirty="0"/>
              <a:t>الغزو أ</a:t>
            </a:r>
            <a:r>
              <a:rPr lang="ar-SA" sz="2500" dirty="0" smtClean="0"/>
              <a:t>م </a:t>
            </a:r>
            <a:r>
              <a:rPr lang="ar-SA" sz="2500" dirty="0"/>
              <a:t>الاستعارة متتبعة انتقال العناصر الثقافية عبر المكان وترى ان الهجرة </a:t>
            </a:r>
            <a:r>
              <a:rPr lang="ar-SA" sz="2500" dirty="0" smtClean="0"/>
              <a:t>تؤدي الى </a:t>
            </a:r>
            <a:r>
              <a:rPr lang="ar-SA" sz="2500" dirty="0"/>
              <a:t>انتقال وحدات ثقافية </a:t>
            </a:r>
            <a:r>
              <a:rPr lang="ar-SA" sz="2500" dirty="0" smtClean="0"/>
              <a:t>كبيرة، وأما </a:t>
            </a:r>
            <a:r>
              <a:rPr lang="ar-SA" sz="2500" dirty="0"/>
              <a:t>الاستعارة فتؤدي الى انتقال وحدات ثقافية بسيطة لا تحدث في البداية تغيرا يذكر في المجتمع الجديد </a:t>
            </a:r>
            <a:r>
              <a:rPr lang="ar-SA" sz="2500" dirty="0" smtClean="0"/>
              <a:t>.</a:t>
            </a:r>
          </a:p>
          <a:p>
            <a:pPr marL="0" indent="354013" algn="just" rtl="1">
              <a:spcBef>
                <a:spcPts val="0"/>
              </a:spcBef>
              <a:buNone/>
            </a:pPr>
            <a:r>
              <a:rPr lang="ar-SA" sz="2500" dirty="0" smtClean="0"/>
              <a:t>ونظرا </a:t>
            </a:r>
            <a:r>
              <a:rPr lang="ar-SA" sz="2500" dirty="0"/>
              <a:t>لسعة مجال الانتشار الثقافي وتعدد آلياته فقد وجدت مدارس مختلفة في أنحاء العالم ويمكن تمييز ثلاث مدارس هي :</a:t>
            </a:r>
            <a:endParaRPr lang="en-US" sz="2500" i="1" dirty="0"/>
          </a:p>
          <a:p>
            <a:pPr marL="0" indent="0" algn="just" rtl="1">
              <a:spcBef>
                <a:spcPts val="0"/>
              </a:spcBef>
              <a:buNone/>
            </a:pPr>
            <a:r>
              <a:rPr lang="ar-SA" sz="2500" dirty="0" smtClean="0"/>
              <a:t>1- المدرسة الألمانية النمساوية: </a:t>
            </a:r>
            <a:r>
              <a:rPr lang="ar-SA" sz="2500" dirty="0"/>
              <a:t>بزعامة جرايبنر وهي تبين وجود سبع </a:t>
            </a:r>
            <a:r>
              <a:rPr lang="ar-SA" sz="2500" dirty="0" smtClean="0"/>
              <a:t>أو </a:t>
            </a:r>
            <a:r>
              <a:rPr lang="ar-SA" sz="2500" dirty="0"/>
              <a:t>ثماني نماذج ثقافية </a:t>
            </a:r>
            <a:r>
              <a:rPr lang="ar-SA" sz="2500" dirty="0" smtClean="0"/>
              <a:t>اصليه </a:t>
            </a:r>
            <a:r>
              <a:rPr lang="ar-SA" sz="2500" dirty="0"/>
              <a:t>في العالم ذات طابع منسجم ومستقل ثم انتشرت في </a:t>
            </a:r>
            <a:r>
              <a:rPr lang="ar-SA" sz="2500" dirty="0" smtClean="0"/>
              <a:t>أرجاء </a:t>
            </a:r>
            <a:r>
              <a:rPr lang="ar-SA" sz="2500" dirty="0"/>
              <a:t>العالم بفعل عامل الانتشار وكان انتشار كل ثقافة </a:t>
            </a:r>
            <a:r>
              <a:rPr lang="ar-SA" sz="2500" dirty="0" smtClean="0"/>
              <a:t>أما </a:t>
            </a:r>
            <a:r>
              <a:rPr lang="ar-SA" sz="2500" dirty="0"/>
              <a:t>جزئيا </a:t>
            </a:r>
            <a:r>
              <a:rPr lang="ar-SA" sz="2500" dirty="0" smtClean="0"/>
              <a:t>أو كليا. وتنظر </a:t>
            </a:r>
            <a:r>
              <a:rPr lang="ar-SA" sz="2500" dirty="0"/>
              <a:t>الى دراسة الحياة البدائية باعتبارها مفتاحا لفهم الاتصال بين الثقافات المعاصرة .</a:t>
            </a:r>
            <a:endParaRPr lang="en-US" sz="2500" i="1" dirty="0"/>
          </a:p>
          <a:p>
            <a:pPr marL="0" indent="0" algn="just" rtl="1">
              <a:spcBef>
                <a:spcPts val="0"/>
              </a:spcBef>
              <a:buNone/>
            </a:pPr>
            <a:r>
              <a:rPr lang="ar-SA" sz="2500" dirty="0" smtClean="0"/>
              <a:t>2- المدرسة الإنجليزية: </a:t>
            </a:r>
            <a:r>
              <a:rPr lang="ar-SA" sz="2500" dirty="0"/>
              <a:t>بزعامة اليوت سميث </a:t>
            </a:r>
            <a:r>
              <a:rPr lang="ar-SA" sz="2500" dirty="0" smtClean="0"/>
              <a:t>وبري، وهي تقول </a:t>
            </a:r>
            <a:r>
              <a:rPr lang="ar-SA" sz="2500" dirty="0"/>
              <a:t>بمصدر واحد للثقافة </a:t>
            </a:r>
            <a:r>
              <a:rPr lang="ar-SA" sz="2500" dirty="0" smtClean="0"/>
              <a:t>وهي    الحضارة </a:t>
            </a:r>
            <a:r>
              <a:rPr lang="ar-SA" sz="2500" dirty="0"/>
              <a:t>المصرية التي عمت العالم الى ان جاءت </a:t>
            </a:r>
            <a:r>
              <a:rPr lang="ar-SA" sz="2500" dirty="0" smtClean="0"/>
              <a:t>الحضارة اليونانية وحلت </a:t>
            </a:r>
            <a:r>
              <a:rPr lang="ar-SA" sz="2500" dirty="0"/>
              <a:t>مكانها </a:t>
            </a:r>
            <a:r>
              <a:rPr lang="ar-SA" sz="2500" dirty="0" smtClean="0"/>
              <a:t>.</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xmlns="" val="685139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0" algn="just" rtl="1">
              <a:spcBef>
                <a:spcPts val="0"/>
              </a:spcBef>
              <a:buNone/>
            </a:pPr>
            <a:r>
              <a:rPr lang="ar-SA" sz="2500" dirty="0" smtClean="0"/>
              <a:t>3- المدرسة الأمريكية: </a:t>
            </a:r>
            <a:r>
              <a:rPr lang="ar-SA" sz="2500" dirty="0"/>
              <a:t>بزعامة </a:t>
            </a:r>
            <a:r>
              <a:rPr lang="ar-SA" sz="2500" dirty="0" smtClean="0"/>
              <a:t>(الفرد كروبير، وبواس) </a:t>
            </a:r>
            <a:r>
              <a:rPr lang="ar-SA" sz="2500" dirty="0"/>
              <a:t>وهي تهتم بالآثار المترتبة على عملية الانتشار الثقافي في </a:t>
            </a:r>
            <a:r>
              <a:rPr lang="ar-SA" sz="2500" dirty="0" smtClean="0"/>
              <a:t>المجتمعات، </a:t>
            </a:r>
            <a:r>
              <a:rPr lang="ar-SA" sz="2500" dirty="0"/>
              <a:t>وقد حاولت هذه المدرسة </a:t>
            </a:r>
            <a:r>
              <a:rPr lang="ar-SA" sz="2500" dirty="0" smtClean="0"/>
              <a:t>تلافي النقص والأخطاء </a:t>
            </a:r>
            <a:r>
              <a:rPr lang="ar-SA" sz="2500" dirty="0"/>
              <a:t>التي وقعت فيها المدرستان السابقتان من حيث انطلاقهما من بداية تجريبية متواضعة ومن فروض منتقاة </a:t>
            </a:r>
            <a:r>
              <a:rPr lang="ar-SA" sz="2500" dirty="0" smtClean="0"/>
              <a:t>....</a:t>
            </a:r>
            <a:endParaRPr lang="ar-SA" sz="2500" i="1" dirty="0" smtClean="0"/>
          </a:p>
          <a:p>
            <a:pPr marL="0" indent="0" algn="just" rtl="1">
              <a:spcBef>
                <a:spcPts val="0"/>
              </a:spcBef>
              <a:buNone/>
            </a:pPr>
            <a:r>
              <a:rPr lang="ar-SA" sz="2500" b="1" dirty="0" smtClean="0">
                <a:solidFill>
                  <a:srgbClr val="0070C0"/>
                </a:solidFill>
              </a:rPr>
              <a:t>تقييم </a:t>
            </a:r>
            <a:r>
              <a:rPr lang="ar-SA" sz="2500" b="1" dirty="0">
                <a:solidFill>
                  <a:srgbClr val="0070C0"/>
                </a:solidFill>
              </a:rPr>
              <a:t>: </a:t>
            </a:r>
            <a:endParaRPr lang="en-US" sz="2500" b="1" i="1" dirty="0">
              <a:solidFill>
                <a:srgbClr val="0070C0"/>
              </a:solidFill>
            </a:endParaRPr>
          </a:p>
          <a:p>
            <a:pPr marL="0" indent="0" algn="just" rtl="1">
              <a:spcBef>
                <a:spcPts val="0"/>
              </a:spcBef>
              <a:buNone/>
            </a:pPr>
            <a:r>
              <a:rPr lang="ar-SA" sz="2500" dirty="0" smtClean="0"/>
              <a:t>   يتبين </a:t>
            </a:r>
            <a:r>
              <a:rPr lang="ar-SA" sz="2500" dirty="0"/>
              <a:t>من كل </a:t>
            </a:r>
            <a:r>
              <a:rPr lang="ar-SA" sz="2500" dirty="0" smtClean="0"/>
              <a:t>ما سبق أن </a:t>
            </a:r>
            <a:r>
              <a:rPr lang="ar-SA" sz="2500" dirty="0"/>
              <a:t>النظرية الانتشارية تؤكد على الانتشار الثقافي </a:t>
            </a:r>
            <a:r>
              <a:rPr lang="ar-SA" sz="2500" dirty="0" smtClean="0"/>
              <a:t>بوصفه </a:t>
            </a:r>
            <a:r>
              <a:rPr lang="ar-SA" sz="2500" dirty="0"/>
              <a:t>عاملاً للتغير </a:t>
            </a:r>
            <a:r>
              <a:rPr lang="ar-SA" sz="2500" dirty="0" smtClean="0"/>
              <a:t>الاجتماعي،  وأدت  الى الاهتمام </a:t>
            </a:r>
            <a:r>
              <a:rPr lang="ar-SA" sz="2500" dirty="0"/>
              <a:t>من جديد بتاريخ </a:t>
            </a:r>
            <a:r>
              <a:rPr lang="ar-SA" sz="2500" dirty="0" smtClean="0"/>
              <a:t>الثقافة،  </a:t>
            </a:r>
            <a:r>
              <a:rPr lang="ar-SA" sz="2500" dirty="0"/>
              <a:t>ودراسة الروابط الثقافية بين المجتمعات.</a:t>
            </a:r>
            <a:endParaRPr lang="en-US" sz="2500" i="1" dirty="0"/>
          </a:p>
          <a:p>
            <a:pPr marL="0" indent="0" algn="just" rtl="1">
              <a:spcBef>
                <a:spcPts val="0"/>
              </a:spcBef>
              <a:buNone/>
            </a:pPr>
            <a:r>
              <a:rPr lang="ar-SA" sz="2500" dirty="0" smtClean="0"/>
              <a:t>   إن </a:t>
            </a:r>
            <a:r>
              <a:rPr lang="ar-SA" sz="2500" dirty="0"/>
              <a:t>هذه النظرية رغم أهميتها العلمية إلا أنها لا تخلو من النواقص التالية:</a:t>
            </a:r>
            <a:endParaRPr lang="en-US" sz="2500" i="1" dirty="0"/>
          </a:p>
          <a:p>
            <a:pPr marL="0" indent="0" algn="just" rtl="1">
              <a:spcBef>
                <a:spcPts val="0"/>
              </a:spcBef>
              <a:buNone/>
            </a:pPr>
            <a:r>
              <a:rPr lang="ar-SA" sz="2500" dirty="0"/>
              <a:t>أولاً</a:t>
            </a:r>
            <a:r>
              <a:rPr lang="ar-SA" sz="2500" dirty="0" smtClean="0"/>
              <a:t>: </a:t>
            </a:r>
            <a:r>
              <a:rPr lang="ar-SA" sz="2500" dirty="0"/>
              <a:t>ان التركيز على العامل الخارجي في عملية التغير الاجتماعي ينفي العوامل الداخلية التي تؤدي الى </a:t>
            </a:r>
            <a:r>
              <a:rPr lang="ar-SA" sz="2500" dirty="0" smtClean="0"/>
              <a:t>التغير، وإلغاء </a:t>
            </a:r>
            <a:r>
              <a:rPr lang="ar-SA" sz="2500" dirty="0"/>
              <a:t>لفاعلية المجتمع وآليات </a:t>
            </a:r>
            <a:r>
              <a:rPr lang="ar-SA" sz="2500" dirty="0" smtClean="0"/>
              <a:t>التغير فيه، ويحرم </a:t>
            </a:r>
            <a:r>
              <a:rPr lang="ar-SA" sz="2500" dirty="0"/>
              <a:t>المجتمع </a:t>
            </a:r>
            <a:r>
              <a:rPr lang="ar-SA" sz="2500" dirty="0" smtClean="0"/>
              <a:t>من        .      </a:t>
            </a:r>
            <a:r>
              <a:rPr lang="ar-SA" sz="2500" dirty="0"/>
              <a:t>الابتكار </a:t>
            </a:r>
            <a:r>
              <a:rPr lang="ar-SA" sz="2500" dirty="0" smtClean="0"/>
              <a:t>والاكتشاف، </a:t>
            </a:r>
            <a:r>
              <a:rPr lang="ar-SA" sz="2500" dirty="0"/>
              <a:t>وهذا ينافي الحقيقة </a:t>
            </a:r>
            <a:r>
              <a:rPr lang="ar-SA" sz="2500" dirty="0" smtClean="0"/>
              <a:t>الواقعية، </a:t>
            </a:r>
            <a:r>
              <a:rPr lang="ar-SA" sz="2500" dirty="0"/>
              <a:t>حيث أن القيم </a:t>
            </a:r>
            <a:r>
              <a:rPr lang="ar-SA" sz="2500" dirty="0" smtClean="0"/>
              <a:t>السائدة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xmlns="" val="2890806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a:solidFill>
                  <a:srgbClr val="FF0000"/>
                </a:solidFill>
                <a:cs typeface="+mj-cs"/>
              </a:rPr>
              <a:t>مقدمة</a:t>
            </a:r>
            <a:r>
              <a:rPr lang="ar-SA" dirty="0">
                <a:solidFill>
                  <a:srgbClr val="FF0000"/>
                </a:solidFill>
                <a:cs typeface="+mj-cs"/>
              </a:rPr>
              <a:t> </a:t>
            </a:r>
            <a:r>
              <a:rPr lang="ar-SA" sz="3600" dirty="0" smtClean="0">
                <a:solidFill>
                  <a:srgbClr val="FF0000"/>
                </a:solidFill>
                <a:cs typeface="+mj-cs"/>
              </a:rPr>
              <a:t>:</a:t>
            </a:r>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272480" y="1524000"/>
            <a:ext cx="9252520" cy="4713312"/>
          </a:xfrm>
        </p:spPr>
        <p:txBody>
          <a:bodyPr/>
          <a:lstStyle/>
          <a:p>
            <a:pPr marL="0" indent="0" algn="just" rtl="1">
              <a:spcBef>
                <a:spcPts val="0"/>
              </a:spcBef>
              <a:buNone/>
            </a:pPr>
            <a:r>
              <a:rPr lang="ar-SA" sz="2500" dirty="0"/>
              <a:t> </a:t>
            </a:r>
            <a:r>
              <a:rPr lang="ar-SA" sz="2500" dirty="0" smtClean="0"/>
              <a:t>والأيدولوجيات </a:t>
            </a:r>
            <a:r>
              <a:rPr lang="ar-SA" sz="2500" dirty="0"/>
              <a:t>وكل عناصر الثقافة تتفاعل وتؤدي بالتالي الى التغير.</a:t>
            </a:r>
            <a:endParaRPr lang="en-US" sz="2500" i="1" dirty="0"/>
          </a:p>
          <a:p>
            <a:pPr marL="0" indent="0" algn="just" rtl="1">
              <a:buNone/>
            </a:pPr>
            <a:r>
              <a:rPr lang="ar-SA" sz="2500" dirty="0" smtClean="0"/>
              <a:t>ثانياً: إن </a:t>
            </a:r>
            <a:r>
              <a:rPr lang="ar-SA" sz="2500" dirty="0"/>
              <a:t>عامل </a:t>
            </a:r>
            <a:r>
              <a:rPr lang="ar-SA" sz="2500" dirty="0" smtClean="0"/>
              <a:t>الإرادة </a:t>
            </a:r>
            <a:r>
              <a:rPr lang="ar-SA" sz="2500" dirty="0"/>
              <a:t>في التعبير عاملاً مهماً في الوقت الذي يكون مهملاً لدى </a:t>
            </a:r>
            <a:r>
              <a:rPr lang="ar-SA" sz="2500" dirty="0" smtClean="0"/>
              <a:t>الانتشاريين.</a:t>
            </a:r>
            <a:endParaRPr lang="en-US" sz="2500" i="1" dirty="0"/>
          </a:p>
          <a:p>
            <a:pPr marL="0" indent="0" algn="just" rtl="1">
              <a:buNone/>
            </a:pPr>
            <a:r>
              <a:rPr lang="ar-SA" sz="2500" dirty="0" smtClean="0"/>
              <a:t>ثالثاً: ومن </a:t>
            </a:r>
            <a:r>
              <a:rPr lang="ar-SA" sz="2500" dirty="0"/>
              <a:t>جهة أخرى لم يفسر الانتشاريون كيف ولماذا تنتشر السمات الثقافية من مجتمع دون آخر </a:t>
            </a:r>
            <a:r>
              <a:rPr lang="ar-SA" sz="2500" dirty="0" smtClean="0"/>
              <a:t>والى </a:t>
            </a:r>
            <a:r>
              <a:rPr lang="ar-SA" sz="2500" dirty="0"/>
              <a:t>مجتمع دون آخر ؟ الأمر الذي كان مهملاً عندهم كما أنهم </a:t>
            </a:r>
            <a:r>
              <a:rPr lang="ar-SA" sz="2500" dirty="0" smtClean="0"/>
              <a:t>لم يفسروا </a:t>
            </a:r>
            <a:r>
              <a:rPr lang="ar-SA" sz="2500" dirty="0"/>
              <a:t>أسباب انتشار الثقافة.</a:t>
            </a:r>
            <a:endParaRPr lang="en-US" sz="2500" i="1" dirty="0"/>
          </a:p>
          <a:p>
            <a:pPr marL="0" indent="0" algn="just" rtl="1">
              <a:buNone/>
            </a:pPr>
            <a:r>
              <a:rPr lang="ar-SA" sz="2500" dirty="0"/>
              <a:t> </a:t>
            </a:r>
            <a:r>
              <a:rPr lang="ar-SA" sz="2500" dirty="0" smtClean="0"/>
              <a:t>   ولم </a:t>
            </a:r>
            <a:r>
              <a:rPr lang="ar-SA" sz="2500" dirty="0"/>
              <a:t>ينتبه الانتشاريون الى عملية </a:t>
            </a:r>
            <a:r>
              <a:rPr lang="ar-SA" sz="2500" dirty="0" smtClean="0"/>
              <a:t>الثقافة، </a:t>
            </a:r>
            <a:r>
              <a:rPr lang="ar-SA" sz="2500" dirty="0"/>
              <a:t>وهي عملية </a:t>
            </a:r>
            <a:r>
              <a:rPr lang="ar-SA" sz="2500" dirty="0" smtClean="0"/>
              <a:t>معقدة، </a:t>
            </a:r>
            <a:r>
              <a:rPr lang="ar-SA" sz="2500" dirty="0"/>
              <a:t>في الوقت الذي ذهبوا فيه إلى الانتقال يكون </a:t>
            </a:r>
            <a:r>
              <a:rPr lang="ar-SA" sz="2500" dirty="0" smtClean="0"/>
              <a:t>ميكانيكياً، </a:t>
            </a:r>
            <a:r>
              <a:rPr lang="ar-SA" sz="2500" dirty="0"/>
              <a:t>وفي ذلك تبسيط لعملية الانتقال والاستقبال </a:t>
            </a:r>
            <a:r>
              <a:rPr lang="ar-SA" sz="2500" dirty="0" smtClean="0"/>
              <a:t>الثقافي. </a:t>
            </a:r>
            <a:r>
              <a:rPr lang="ar-SA" sz="2500" dirty="0"/>
              <a:t>كما أن النتائج التي توصلوا اليها لا تخدم نظرية عامة في التغير الثقافي. </a:t>
            </a:r>
            <a:endParaRPr lang="en-US" sz="2500" i="1" dirty="0"/>
          </a:p>
          <a:p>
            <a:pPr marL="0" indent="0" algn="just" rtl="1">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xmlns="" val="1553231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272480" y="1524000"/>
            <a:ext cx="9252520" cy="4713312"/>
          </a:xfrm>
        </p:spPr>
        <p:txBody>
          <a:bodyPr/>
          <a:lstStyle/>
          <a:p>
            <a:pPr marL="0" indent="0" algn="just" rtl="1">
              <a:spcBef>
                <a:spcPts val="0"/>
              </a:spcBef>
              <a:buNone/>
            </a:pPr>
            <a:r>
              <a:rPr lang="ar-SA" sz="2500" b="1" dirty="0" smtClean="0">
                <a:solidFill>
                  <a:srgbClr val="0070C0"/>
                </a:solidFill>
                <a:cs typeface="+mj-cs"/>
              </a:rPr>
              <a:t>ثانيا: نظرية الارتباط الثقافي: </a:t>
            </a:r>
          </a:p>
          <a:p>
            <a:pPr marL="0" indent="354013" algn="just" rtl="1">
              <a:spcBef>
                <a:spcPts val="0"/>
              </a:spcBef>
              <a:buNone/>
            </a:pPr>
            <a:r>
              <a:rPr lang="ar-SA" sz="2500" dirty="0" smtClean="0">
                <a:cs typeface="+mj-cs"/>
              </a:rPr>
              <a:t>تُرجع نظرية الارتباط الثقافي التغير الاجتماعي الى عوامل داخلية بالمجتمع، وهذا على عكس ما ذهبت اليه نظرية الانتشار الثقافي. كما أنها ترى أن التغير الاجتماعي يأتي من العناصر الكائنة في المجتمع وليس من خارجه.</a:t>
            </a:r>
          </a:p>
          <a:p>
            <a:pPr marL="0" indent="354013" algn="just" rtl="1">
              <a:spcBef>
                <a:spcPts val="0"/>
              </a:spcBef>
              <a:buNone/>
            </a:pPr>
            <a:r>
              <a:rPr lang="ar-SA" sz="2500" dirty="0" smtClean="0">
                <a:cs typeface="+mj-cs"/>
              </a:rPr>
              <a:t>ويمثل هذا الاتجاه العالِم(سوروكين) في كتابه( الديناميات الثقافية والاجتماعية) ويتفق سوروكين مع المؤرخين في أن هناك جوانب فريدة غير متكررة في التغير الاجتماعي.</a:t>
            </a:r>
          </a:p>
          <a:p>
            <a:pPr marL="0" indent="354013" algn="just" rtl="1">
              <a:spcBef>
                <a:spcPts val="0"/>
              </a:spcBef>
              <a:buNone/>
            </a:pPr>
            <a:r>
              <a:rPr lang="ar-SA" sz="2500" dirty="0" smtClean="0">
                <a:cs typeface="+mj-cs"/>
              </a:rPr>
              <a:t>ويرى (سوروكين) أن الاتجاه العام للتغير الاجتماعي يأخذ شكل التقدم المضطرد حتى يصل الى حد معين، ثم يحدث جمود، ثم نكوص الى حد معين، ثم يرتد التغير الثقافي الى الاتجاه المضاد الإيجابي.</a:t>
            </a:r>
          </a:p>
          <a:p>
            <a:pPr marL="0" indent="354013" algn="just" rtl="1">
              <a:spcBef>
                <a:spcPts val="0"/>
              </a:spcBef>
              <a:buNone/>
            </a:pPr>
            <a:r>
              <a:rPr lang="ar-SA" sz="2500" dirty="0" smtClean="0">
                <a:cs typeface="+mj-cs"/>
              </a:rPr>
              <a:t>وتقوم نظرية (سوروكين) في الارتباط الثقافي على مبدأين أساسيين هما:</a:t>
            </a:r>
          </a:p>
          <a:p>
            <a:pPr marL="457200" indent="-457200" algn="just" rtl="1">
              <a:spcBef>
                <a:spcPts val="0"/>
              </a:spcBef>
              <a:buFont typeface="+mj-lt"/>
              <a:buAutoNum type="arabicParenR"/>
            </a:pPr>
            <a:r>
              <a:rPr lang="ar-SA" sz="2500" dirty="0" smtClean="0">
                <a:solidFill>
                  <a:srgbClr val="FF0000"/>
                </a:solidFill>
                <a:cs typeface="+mj-cs"/>
              </a:rPr>
              <a:t>مبدأ التغير الداخلي الموروث:</a:t>
            </a:r>
            <a:r>
              <a:rPr lang="ar-SA" sz="2500" dirty="0" smtClean="0">
                <a:cs typeface="+mj-cs"/>
              </a:rPr>
              <a:t> ويقوم على حتمية التغير في المجتمع، وأن كل المجتمعات</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xmlns="" val="1045308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0" algn="just" rtl="1">
              <a:spcBef>
                <a:spcPts val="0"/>
              </a:spcBef>
              <a:buNone/>
            </a:pPr>
            <a:r>
              <a:rPr lang="ar-SA" sz="2500" dirty="0" smtClean="0">
                <a:cs typeface="+mj-cs"/>
              </a:rPr>
              <a:t>في تغير مستمر، حتى ولو بدت ثابتة من الخارج. وأن التغير يتم في شكل حلقات متصلة مترابطة تتأثر وتؤثر.</a:t>
            </a:r>
          </a:p>
          <a:p>
            <a:pPr marL="0" indent="268288" algn="just" rtl="1">
              <a:spcBef>
                <a:spcPts val="0"/>
              </a:spcBef>
              <a:buNone/>
            </a:pPr>
            <a:r>
              <a:rPr lang="ar-SA" sz="2500" dirty="0" smtClean="0">
                <a:cs typeface="+mj-cs"/>
              </a:rPr>
              <a:t>ويؤكد أن تغير النظام الاجتماعي إنما يكون نتيجة لسلسلة من التغيرات التراكمية الموروثة التي تحدد مستقبل التغير.</a:t>
            </a:r>
          </a:p>
          <a:p>
            <a:pPr marL="0" indent="0" algn="just" rtl="1">
              <a:spcBef>
                <a:spcPts val="0"/>
              </a:spcBef>
              <a:buNone/>
            </a:pPr>
            <a:r>
              <a:rPr lang="ar-SA" sz="2500" dirty="0" smtClean="0">
                <a:solidFill>
                  <a:srgbClr val="FF0000"/>
                </a:solidFill>
                <a:cs typeface="+mj-cs"/>
              </a:rPr>
              <a:t>2) مبدأ الحدية في التغير: </a:t>
            </a:r>
            <a:r>
              <a:rPr lang="ar-SA" sz="2500" dirty="0" smtClean="0">
                <a:cs typeface="+mj-cs"/>
              </a:rPr>
              <a:t>ويقوم على حدية العلاقة السببية بين المتغيرات المترابطة في تحديد عملية التغير، وفي اطار الممكنات المختلفة للمتباينات الأساسية للأنظمة الاجتماعية. فالنظام الاقتصادي يتغير في ضوء المتباينات التالية: الصيد، الرعي، الزراعة، التجارة، الصناعة. فهذه المتباينات تتكرر عبر العصور دون أن تسير سيرا مستقيما. ويقرر سوروكين: أن الثقافة لا تفنى، وإنما تتحول أو تمتص لكنها لا تفنى.</a:t>
            </a:r>
          </a:p>
          <a:p>
            <a:pPr marL="0" indent="354013" algn="just" rtl="1">
              <a:spcBef>
                <a:spcPts val="0"/>
              </a:spcBef>
              <a:buNone/>
            </a:pPr>
            <a:r>
              <a:rPr lang="ar-SA" sz="2500" dirty="0">
                <a:solidFill>
                  <a:srgbClr val="0070C0"/>
                </a:solidFill>
              </a:rPr>
              <a:t>تقييم نظرية الارتباط الثقافي (لسوروكين</a:t>
            </a:r>
            <a:r>
              <a:rPr lang="ar-SA" sz="2500" dirty="0" smtClean="0">
                <a:solidFill>
                  <a:srgbClr val="0070C0"/>
                </a:solidFill>
              </a:rPr>
              <a:t>):</a:t>
            </a:r>
            <a:r>
              <a:rPr lang="ar-SA" sz="2500" dirty="0" smtClean="0"/>
              <a:t> أنه بسط من عملية التغير الثقافي وقصرها في عامل واحد من (داخل الثقافة) ذاتها، وهذا فيه إهمال لعامل مهم في التغير الثقافي إلا     .        وهو عامل الانتشار الذي هو من أهم خصائص الثقافة.</a:t>
            </a:r>
            <a:endParaRPr lang="en-US" sz="2500" dirty="0">
              <a:solidFill>
                <a:srgbClr val="0070C0"/>
              </a:solidFill>
            </a:endParaRPr>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xmlns="" val="4189051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272480" y="1412776"/>
            <a:ext cx="9361040" cy="4824536"/>
          </a:xfrm>
        </p:spPr>
        <p:txBody>
          <a:bodyPr/>
          <a:lstStyle/>
          <a:p>
            <a:pPr marL="0" indent="0" algn="just" rtl="1">
              <a:spcBef>
                <a:spcPts val="0"/>
              </a:spcBef>
              <a:buNone/>
            </a:pPr>
            <a:r>
              <a:rPr lang="ar-SA" sz="2500" b="1" dirty="0" smtClean="0">
                <a:solidFill>
                  <a:srgbClr val="0070C0"/>
                </a:solidFill>
                <a:cs typeface="+mj-cs"/>
              </a:rPr>
              <a:t>ثالثا: نظرية الصراع الثقافي: </a:t>
            </a:r>
            <a:r>
              <a:rPr lang="ar-SA" sz="2500" b="1" dirty="0" smtClean="0">
                <a:solidFill>
                  <a:srgbClr val="00B0F0"/>
                </a:solidFill>
                <a:cs typeface="+mj-cs"/>
              </a:rPr>
              <a:t>(</a:t>
            </a:r>
            <a:r>
              <a:rPr lang="ar-SA" sz="2500" b="1" dirty="0" smtClean="0">
                <a:solidFill>
                  <a:srgbClr val="00B0F0"/>
                </a:solidFill>
                <a:cs typeface="+mj-cs"/>
                <a:sym typeface="Wingdings" pitchFamily="2" charset="2"/>
              </a:rPr>
              <a:t>المتناقضات الثقافية)</a:t>
            </a:r>
            <a:r>
              <a:rPr lang="ar-SA" sz="2500" b="1" dirty="0" smtClean="0">
                <a:solidFill>
                  <a:srgbClr val="00B0F0"/>
                </a:solidFill>
                <a:cs typeface="+mj-cs"/>
              </a:rPr>
              <a:t> </a:t>
            </a:r>
            <a:endParaRPr lang="ar-SA" sz="2500" b="1" dirty="0">
              <a:solidFill>
                <a:srgbClr val="00B0F0"/>
              </a:solidFill>
              <a:cs typeface="+mj-cs"/>
            </a:endParaRPr>
          </a:p>
          <a:p>
            <a:pPr marL="0" indent="354013" algn="just" rtl="1">
              <a:spcBef>
                <a:spcPts val="0"/>
              </a:spcBef>
              <a:buNone/>
            </a:pPr>
            <a:r>
              <a:rPr lang="ar-SA" sz="2500" dirty="0" smtClean="0">
                <a:cs typeface="+mj-cs"/>
              </a:rPr>
              <a:t>تضم نظرية الصراع اتجاهات عديدة في تفسير التغير الاجتماعي، منها: الاتجاه الماركسي الكلاسيكي، والحديث، واتجاهات أخرى. ويجمعها( كون التناقض يؤدي الى الصراع الذي هو سبب التغير الاجتماعي).</a:t>
            </a:r>
          </a:p>
          <a:p>
            <a:pPr marL="0" indent="354013" algn="just" rtl="1">
              <a:spcBef>
                <a:spcPts val="0"/>
              </a:spcBef>
              <a:buNone/>
            </a:pPr>
            <a:r>
              <a:rPr lang="ar-SA" sz="2500" dirty="0" smtClean="0">
                <a:cs typeface="+mj-cs"/>
              </a:rPr>
              <a:t>والصراع عملية اجتماعية، توجد بأوجه مختلفة في الحياة الاجتماعية، وأن المتناقضات الثقافية تنبع من داخل المجتمع، وأن إزالتها يؤدي الى تغيرات اجتماعية فيه.</a:t>
            </a:r>
          </a:p>
          <a:p>
            <a:pPr marL="0" indent="354013" algn="just" rtl="1">
              <a:spcBef>
                <a:spcPts val="0"/>
              </a:spcBef>
              <a:buNone/>
            </a:pPr>
            <a:r>
              <a:rPr lang="ar-SA" sz="2500" b="1" dirty="0" smtClean="0">
                <a:solidFill>
                  <a:srgbClr val="FF0000"/>
                </a:solidFill>
                <a:cs typeface="+mj-cs"/>
              </a:rPr>
              <a:t>ويكون حسم الصراع الثقافي </a:t>
            </a:r>
            <a:r>
              <a:rPr lang="ar-SA" sz="2500" dirty="0" smtClean="0">
                <a:cs typeface="+mj-cs"/>
              </a:rPr>
              <a:t>: بإنهاء جانب من العناصر الثقافية لحساب عناصر أخرى، واستبدالها بعناصر جديدة، وإما بتنمية العنصر الغالب في الثقافة. وفي كلتا الحالتين يحدث التغير في ثقافة المجتمع.</a:t>
            </a:r>
            <a:endParaRPr lang="en-US" sz="2500" dirty="0">
              <a:cs typeface="+mj-cs"/>
            </a:endParaRPr>
          </a:p>
          <a:p>
            <a:pPr marL="0" indent="354013" algn="just" rtl="1">
              <a:spcBef>
                <a:spcPts val="0"/>
              </a:spcBef>
              <a:buNone/>
            </a:pPr>
            <a:r>
              <a:rPr lang="ar-SA" sz="2500" b="1" dirty="0" smtClean="0">
                <a:solidFill>
                  <a:srgbClr val="FF0000"/>
                </a:solidFill>
                <a:cs typeface="+mj-cs"/>
              </a:rPr>
              <a:t>وللصراع أنواع عدة منها</a:t>
            </a:r>
            <a:r>
              <a:rPr lang="ar-SA" sz="2500" dirty="0" smtClean="0">
                <a:cs typeface="+mj-cs"/>
              </a:rPr>
              <a:t>: الصراع السياسي، والطبقي، والعرقي، والديني، والصناعي.</a:t>
            </a:r>
            <a:r>
              <a:rPr lang="ar-SA" sz="2500" dirty="0">
                <a:cs typeface="+mj-cs"/>
              </a:rPr>
              <a:t> وهناك الصراع على مراكز القوة المختلفة للاستئثار بالسلطة </a:t>
            </a:r>
            <a:r>
              <a:rPr lang="ar-SA" sz="2500" dirty="0" smtClean="0">
                <a:cs typeface="+mj-cs"/>
              </a:rPr>
              <a:t>أو الثروة </a:t>
            </a:r>
            <a:r>
              <a:rPr lang="ar-SA" sz="2500" dirty="0">
                <a:cs typeface="+mj-cs"/>
              </a:rPr>
              <a:t>أو </a:t>
            </a:r>
            <a:r>
              <a:rPr lang="ar-SA" sz="2500" dirty="0" smtClean="0">
                <a:cs typeface="+mj-cs"/>
              </a:rPr>
              <a:t>المركز الاجتماعي.</a:t>
            </a:r>
            <a:endParaRPr lang="en-US" sz="2500" dirty="0">
              <a:cs typeface="+mj-cs"/>
            </a:endParaRPr>
          </a:p>
          <a:p>
            <a:pPr marL="0" indent="354013" algn="just" rtl="1">
              <a:spcBef>
                <a:spcPts val="0"/>
              </a:spcBef>
              <a:buNone/>
            </a:pPr>
            <a:endParaRPr lang="ar-SA" sz="2500" dirty="0" smtClean="0">
              <a:cs typeface="+mj-cs"/>
            </a:endParaRPr>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xmlns="" val="256061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354013" algn="just" rtl="1">
              <a:buNone/>
            </a:pPr>
            <a:r>
              <a:rPr lang="ar-SA" sz="2500" dirty="0" smtClean="0">
                <a:cs typeface="+mj-cs"/>
              </a:rPr>
              <a:t>وتفسر نظرية الصراع الثقافي التغير الاجتماعي بالرجوع للمتناقضات الثقافية داخل المجتمع، وكلما زادت المتناقضات أدى الى زيادة حدة الصراع، وبالتالي حدة التغير الاجتماعي، كما تذهب الى ذلك النظرية الماركسية.</a:t>
            </a:r>
          </a:p>
          <a:p>
            <a:pPr marL="0" indent="354013" algn="just" rtl="1">
              <a:buNone/>
            </a:pPr>
            <a:r>
              <a:rPr lang="ar-SA" sz="2500" dirty="0" smtClean="0">
                <a:cs typeface="+mj-cs"/>
              </a:rPr>
              <a:t>ويؤكد (رالف درندورف) أن هناك بعض الاختلافات بين أنواع الصراع الاجتماعي، فهناك صراعات ذات منشأ خارجي تكون مفروضة على المجتمع، كالحروب. وصراعات ذات منشأ داخلي، كالصراع الذي بين الأحزاب السياسية، والذي بين نقابات العمال وأرباب العمل، ولكل منها تحليله السوسيولوجي، وله أهميته المتباينة في إحداث التغير الاجتماعي.</a:t>
            </a:r>
          </a:p>
          <a:p>
            <a:pPr marL="0" indent="354013" algn="just" rtl="1">
              <a:buNone/>
            </a:pPr>
            <a:r>
              <a:rPr lang="ar-SA" sz="2500" dirty="0" smtClean="0">
                <a:cs typeface="+mj-cs"/>
              </a:rPr>
              <a:t>وتر نظرية التناقضات الثقافية أن التوتر يزول بعد زوال علته المسببة له، أي أن النظام يعود الى حالة التوازن، لكن سرعان ما تظهر حالة من التناقضات تؤدي الى الصراع، وهكذا....، والتغير الاجتماعي يفسر بموجب طبيعة التناقضات الكائنة في المجتمع.</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xmlns="" val="2554038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0" algn="just" rtl="1">
              <a:buNone/>
            </a:pPr>
            <a:r>
              <a:rPr lang="ar-SA" sz="2500" b="1" dirty="0" smtClean="0">
                <a:solidFill>
                  <a:srgbClr val="0070C0"/>
                </a:solidFill>
              </a:rPr>
              <a:t>تقييم نظرية </a:t>
            </a:r>
            <a:r>
              <a:rPr lang="ar-SA" sz="2500" b="1" dirty="0" smtClean="0">
                <a:solidFill>
                  <a:srgbClr val="0070C0"/>
                </a:solidFill>
              </a:rPr>
              <a:t>الصراع </a:t>
            </a:r>
            <a:r>
              <a:rPr lang="ar-SA" sz="2500" b="1" dirty="0" smtClean="0">
                <a:solidFill>
                  <a:srgbClr val="0070C0"/>
                </a:solidFill>
              </a:rPr>
              <a:t>الثقافي:</a:t>
            </a:r>
          </a:p>
          <a:p>
            <a:pPr algn="just" rtl="1"/>
            <a:r>
              <a:rPr lang="ar-SA" sz="2500" dirty="0" smtClean="0"/>
              <a:t>أهملت وظيفة النسق السياسي والموقف العسكري والمنجزات التكنولوجية في إحداث التغير.</a:t>
            </a:r>
          </a:p>
          <a:p>
            <a:pPr algn="just" rtl="1"/>
            <a:r>
              <a:rPr lang="ar-SA" sz="2500" dirty="0" smtClean="0"/>
              <a:t>لا يمكن أن نرجع كل التغيرات الاجتماعية في المجتمع الى عامل واحد وهو حالة الصراع بين مختلف الفئات الاجتماعية.</a:t>
            </a:r>
          </a:p>
          <a:p>
            <a:pPr algn="just" rtl="1"/>
            <a:r>
              <a:rPr lang="ar-SA" sz="2500" dirty="0" smtClean="0"/>
              <a:t>هناك العديد من المجتمعات فيها تناقضات ثقافية ولم تؤدي الى صراع وتغير سلبي.</a:t>
            </a:r>
          </a:p>
          <a:p>
            <a:pPr algn="just" rtl="1"/>
            <a:endParaRPr lang="en-US" sz="2500" dirty="0"/>
          </a:p>
          <a:p>
            <a:pPr marL="0" indent="354013" algn="just" rtl="1">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p14="http://schemas.microsoft.com/office/powerpoint/2010/main" xmlns="" val="317272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3936</TotalTime>
  <Words>1598</Words>
  <Application>Microsoft Office PowerPoint</Application>
  <PresentationFormat>A4 Paper (210x297 mm)‎</PresentationFormat>
  <Paragraphs>91</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النظريات العاملية في التغير الاجتماعي</vt:lpstr>
      <vt:lpstr>عناصر المحاضرة</vt:lpstr>
      <vt:lpstr>نظريات العامل الثقافي</vt:lpstr>
      <vt:lpstr>الشريحة 5</vt:lpstr>
      <vt:lpstr>الشريحة 6</vt:lpstr>
      <vt:lpstr>الشريحة 7</vt:lpstr>
      <vt:lpstr>الشريحة 8</vt:lpstr>
      <vt:lpstr>الشريحة 9</vt:lpstr>
      <vt:lpstr>مقدمة :</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665</cp:revision>
  <dcterms:created xsi:type="dcterms:W3CDTF">2009-10-14T19:14:34Z</dcterms:created>
  <dcterms:modified xsi:type="dcterms:W3CDTF">2012-11-12T09:18:31Z</dcterms:modified>
</cp:coreProperties>
</file>