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335" r:id="rId5"/>
    <p:sldId id="348" r:id="rId6"/>
    <p:sldId id="350" r:id="rId7"/>
    <p:sldId id="349" r:id="rId8"/>
    <p:sldId id="351" r:id="rId9"/>
    <p:sldId id="35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9900"/>
    <a:srgbClr val="CC0000"/>
    <a:srgbClr val="3B84AF"/>
    <a:srgbClr val="000000"/>
    <a:srgbClr val="709256"/>
    <a:srgbClr val="AD9968"/>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80" d="100"/>
          <a:sy n="80" d="100"/>
        </p:scale>
        <p:origin x="-258" y="3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38426"/>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التغير الاجتماعي</a:t>
            </a:r>
          </a:p>
          <a:p>
            <a:pPr algn="ctr"/>
            <a:endParaRPr lang="en-US" sz="2800" b="1" dirty="0">
              <a:latin typeface="Calibri" pitchFamily="34" charset="0"/>
            </a:endParaRPr>
          </a:p>
          <a:p>
            <a:pPr algn="ctr"/>
            <a:r>
              <a:rPr lang="ar-SA" sz="2600" b="1" dirty="0" smtClean="0">
                <a:solidFill>
                  <a:srgbClr val="002060"/>
                </a:solidFill>
                <a:latin typeface="Calibri" pitchFamily="34" charset="0"/>
                <a:cs typeface="Times New Roman" pitchFamily="18" charset="0"/>
              </a:rPr>
              <a:t>أستاذ المقرر:</a:t>
            </a:r>
          </a:p>
          <a:p>
            <a:pPr algn="ctr"/>
            <a:r>
              <a:rPr lang="ar-SA" sz="2600" b="1" dirty="0" smtClean="0">
                <a:solidFill>
                  <a:srgbClr val="002060"/>
                </a:solidFill>
                <a:latin typeface="Calibri" pitchFamily="34" charset="0"/>
                <a:cs typeface="Times New Roman" pitchFamily="18" charset="0"/>
              </a:rPr>
              <a:t>د</a:t>
            </a:r>
            <a:r>
              <a:rPr lang="en-US" sz="2600" b="1" dirty="0" smtClean="0">
                <a:solidFill>
                  <a:srgbClr val="002060"/>
                </a:solidFill>
                <a:latin typeface="Calibri" pitchFamily="34" charset="0"/>
                <a:cs typeface="Times New Roman" pitchFamily="18" charset="0"/>
              </a:rPr>
              <a:t>  .</a:t>
            </a:r>
            <a:r>
              <a:rPr lang="ar-SA" sz="2600" b="1" dirty="0" smtClean="0">
                <a:solidFill>
                  <a:srgbClr val="002060"/>
                </a:solidFill>
                <a:latin typeface="Calibri" pitchFamily="34" charset="0"/>
                <a:cs typeface="Times New Roman" pitchFamily="18" charset="0"/>
              </a:rPr>
              <a:t>فهد بن عبدالرحمن الخريّف</a:t>
            </a:r>
            <a:endParaRPr lang="en-US" sz="2600" b="1" dirty="0">
              <a:solidFill>
                <a:srgbClr val="00206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j-cs"/>
              </a:rPr>
              <a:t>النظريات المعاصرة</a:t>
            </a:r>
            <a:br>
              <a:rPr lang="ar-SA" sz="4000" b="1" spc="-150" dirty="0" smtClean="0">
                <a:solidFill>
                  <a:srgbClr val="376092"/>
                </a:solidFill>
                <a:latin typeface="ae_AlMateen" pitchFamily="2" charset="-78"/>
                <a:cs typeface="+mj-cs"/>
              </a:rPr>
            </a:br>
            <a:r>
              <a:rPr lang="ar-SA" sz="4000" b="1" spc="-150" dirty="0" smtClean="0">
                <a:solidFill>
                  <a:srgbClr val="376092"/>
                </a:solidFill>
                <a:latin typeface="ae_AlMateen" pitchFamily="2" charset="-78"/>
                <a:cs typeface="+mj-cs"/>
              </a:rPr>
              <a:t>في التغير الاجتماعي</a:t>
            </a:r>
            <a:endParaRPr lang="en-US" sz="4000"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114815"/>
          </a:xfrm>
        </p:spPr>
        <p:txBody>
          <a:bodyPr/>
          <a:lstStyle/>
          <a:p>
            <a:pPr rtl="1" eaLnBrk="1" hangingPunct="1">
              <a:buFont typeface="Arial" pitchFamily="34" charset="0"/>
              <a:buChar char="•"/>
            </a:pPr>
            <a:endParaRPr lang="ar-SA" b="1" dirty="0" smtClean="0">
              <a:solidFill>
                <a:srgbClr val="FF0000"/>
              </a:solidFill>
              <a:cs typeface="Arial" pitchFamily="34" charset="0"/>
            </a:endParaRPr>
          </a:p>
          <a:p>
            <a:pPr marL="0" indent="0" rtl="1" eaLnBrk="1" hangingPunct="1"/>
            <a:r>
              <a:rPr lang="ar-SA" b="1" dirty="0" smtClean="0">
                <a:solidFill>
                  <a:srgbClr val="FF0000"/>
                </a:solidFill>
                <a:cs typeface="Arial" pitchFamily="34" charset="0"/>
              </a:rPr>
              <a:t>أولاً: مقدمة </a:t>
            </a:r>
          </a:p>
          <a:p>
            <a:pPr marL="0" indent="0" rtl="1" eaLnBrk="1" hangingPunct="1"/>
            <a:r>
              <a:rPr lang="ar-SA" b="1" dirty="0" smtClean="0">
                <a:solidFill>
                  <a:srgbClr val="FF0000"/>
                </a:solidFill>
                <a:cs typeface="Arial" pitchFamily="34" charset="0"/>
              </a:rPr>
              <a:t>ثانياً : النظرية الوظيفية والتغير الاجتماعي</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a:solidFill>
                  <a:srgbClr val="FF0000"/>
                </a:solidFill>
                <a:cs typeface="+mj-cs"/>
              </a:rPr>
              <a:t>مقدمة</a:t>
            </a:r>
            <a:r>
              <a:rPr lang="ar-SA" dirty="0">
                <a:solidFill>
                  <a:srgbClr val="FF0000"/>
                </a:solidFill>
                <a:cs typeface="+mj-cs"/>
              </a:rPr>
              <a:t> </a:t>
            </a:r>
            <a:r>
              <a:rPr lang="ar-SA" sz="3600" dirty="0" smtClean="0">
                <a:solidFill>
                  <a:srgbClr val="FF0000"/>
                </a:solidFill>
                <a:cs typeface="+mj-cs"/>
              </a:rPr>
              <a:t>:</a:t>
            </a:r>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4013" algn="just" rtl="1">
              <a:spcBef>
                <a:spcPts val="0"/>
              </a:spcBef>
              <a:buNone/>
            </a:pPr>
            <a:endParaRPr lang="ar-SA" sz="2500" dirty="0" smtClean="0">
              <a:cs typeface="+mj-cs"/>
            </a:endParaRPr>
          </a:p>
          <a:p>
            <a:pPr marL="0" indent="354013" algn="just" rtl="1">
              <a:spcBef>
                <a:spcPts val="0"/>
              </a:spcBef>
              <a:buNone/>
            </a:pPr>
            <a:r>
              <a:rPr lang="ar-SA" sz="2500" dirty="0" smtClean="0">
                <a:cs typeface="+mj-cs"/>
              </a:rPr>
              <a:t>قد استعرضنا في المحاضرات السابقة النظريات الكلاسيكية والنظريات العاملية التي تفسر التغير الاجتماعي، وفيما يلي سنستعرض النظريات المعاصرة في التغير الاجتماعي.</a:t>
            </a:r>
          </a:p>
          <a:p>
            <a:pPr marL="0" indent="354013" algn="just" rtl="1">
              <a:spcBef>
                <a:spcPts val="0"/>
              </a:spcBef>
              <a:buNone/>
            </a:pPr>
            <a:r>
              <a:rPr lang="ar-SA" sz="2500" dirty="0" smtClean="0">
                <a:cs typeface="+mj-cs"/>
              </a:rPr>
              <a:t>والنظريات المعاصرة عديدة ومتباينة يصعب استعراضها في هذا المقام، وسيتم الاقتصار على استعراض نظريتين معاصرتين في تفسير التغير الاجتماعين هما:</a:t>
            </a:r>
          </a:p>
          <a:p>
            <a:pPr algn="just" rtl="1">
              <a:spcBef>
                <a:spcPts val="0"/>
              </a:spcBef>
            </a:pPr>
            <a:r>
              <a:rPr lang="ar-SA" sz="2500" dirty="0" smtClean="0">
                <a:cs typeface="+mj-cs"/>
              </a:rPr>
              <a:t>النظرية الوظيفية</a:t>
            </a:r>
          </a:p>
          <a:p>
            <a:pPr algn="just" rtl="1">
              <a:spcBef>
                <a:spcPts val="0"/>
              </a:spcBef>
            </a:pPr>
            <a:r>
              <a:rPr lang="ar-SA" sz="2500" dirty="0" smtClean="0">
                <a:cs typeface="+mj-cs"/>
              </a:rPr>
              <a:t>النظرية التحديثية</a:t>
            </a:r>
          </a:p>
          <a:p>
            <a:pPr marL="0" indent="0" algn="just" rtl="1">
              <a:spcBef>
                <a:spcPts val="0"/>
              </a:spcBef>
              <a:buNone/>
            </a:pPr>
            <a:r>
              <a:rPr lang="ar-SA" sz="2500" dirty="0">
                <a:cs typeface="+mj-cs"/>
              </a:rPr>
              <a:t> </a:t>
            </a:r>
            <a:r>
              <a:rPr lang="ar-SA" sz="2500" dirty="0" smtClean="0">
                <a:cs typeface="+mj-cs"/>
              </a:rPr>
              <a:t>وسيكون ذلك بعرض الأفكار الجوهرية لكلا النظريتين، ومناقشتها وتقييم كل منها.</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445872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أولاً : النظرية الوظيفية </a:t>
            </a: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buNone/>
            </a:pPr>
            <a:r>
              <a:rPr lang="ar-SA" sz="2500" dirty="0" smtClean="0"/>
              <a:t>تحتل النظرية الوظيفية أهمية كبيرة في التحليل السوسيولوجي المعاصر، والاتجاه الوظيفي هو اتجاه قديم حديث، حيث ظهر في كتابات قدماء علماء الاجتماع والأنثروبولوجيا.</a:t>
            </a:r>
          </a:p>
          <a:p>
            <a:pPr marL="0" indent="354013" algn="just" rtl="1">
              <a:buNone/>
            </a:pPr>
            <a:r>
              <a:rPr lang="ar-SA" sz="2500" dirty="0" smtClean="0"/>
              <a:t>والنظرية الوظيفية ليست اتجاها واحدا محددا، بل تتشعب في اتجاهات عديدة تجمعها صفات عامة. </a:t>
            </a:r>
            <a:endParaRPr lang="en-US" sz="2500" dirty="0"/>
          </a:p>
          <a:p>
            <a:pPr marL="0" indent="0" algn="just" rtl="1">
              <a:buNone/>
            </a:pPr>
            <a:r>
              <a:rPr lang="ar-SA" sz="2500" b="1" dirty="0" smtClean="0">
                <a:solidFill>
                  <a:srgbClr val="FF0000"/>
                </a:solidFill>
                <a:cs typeface="+mj-cs"/>
              </a:rPr>
              <a:t>ما هي الوظيفية؟:</a:t>
            </a:r>
          </a:p>
          <a:p>
            <a:pPr marL="0" indent="355600" algn="just" rtl="1">
              <a:buNone/>
            </a:pPr>
            <a:r>
              <a:rPr lang="ar-SA" sz="2500" dirty="0" smtClean="0">
                <a:cs typeface="+mj-cs"/>
              </a:rPr>
              <a:t>مصطلح الوظيفية  من المصطلحات التي دار حولها الجدل بين علماء الاجتماع والأنثروبولوجيا، نتيجة لتعدد استخدامها في مواقف متباينة وفي علوم مختلفة.</a:t>
            </a:r>
          </a:p>
          <a:p>
            <a:pPr marL="0" indent="355600" algn="just" rtl="1">
              <a:buNone/>
            </a:pPr>
            <a:r>
              <a:rPr lang="ar-SA" sz="2500" dirty="0" smtClean="0">
                <a:cs typeface="+mj-cs"/>
              </a:rPr>
              <a:t>واستخدمت الوظيفة في الرياضيات، وفي الفلسفة التي تأثرت بالداروينية  في أواخر القرن(19)، وغالبا </a:t>
            </a:r>
            <a:r>
              <a:rPr lang="ar-SA" sz="2500" b="1" dirty="0" smtClean="0">
                <a:solidFill>
                  <a:srgbClr val="FF0000"/>
                </a:solidFill>
                <a:cs typeface="+mj-cs"/>
              </a:rPr>
              <a:t>ما تشير ( الوظيفة) الى الإسهام الذي يقدمه الجزء للكل، والى ضرورة تكامل الأجزاء وتساندها في اطار الكل... </a:t>
            </a:r>
            <a:r>
              <a:rPr lang="ar-SA" sz="2500" dirty="0" smtClean="0">
                <a:cs typeface="+mj-cs"/>
              </a:rPr>
              <a:t>الخ</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2554038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buNone/>
            </a:pPr>
            <a:r>
              <a:rPr lang="ar-SA" sz="2500" dirty="0" smtClean="0">
                <a:solidFill>
                  <a:srgbClr val="FF0000"/>
                </a:solidFill>
                <a:cs typeface="+mj-cs"/>
              </a:rPr>
              <a:t>والتحليل الوظيفي </a:t>
            </a:r>
            <a:r>
              <a:rPr lang="ar-SA" sz="2500" dirty="0" smtClean="0">
                <a:cs typeface="+mj-cs"/>
              </a:rPr>
              <a:t>: يشير الى دراسة الظواهر الاجتماعية، باعتبارها عمليات أو آثار لبناءات اجتماعية معينة كانساق القرابة أو الطبقة.. الخ.</a:t>
            </a:r>
          </a:p>
          <a:p>
            <a:pPr marL="0" indent="354013" algn="just" rtl="1">
              <a:buNone/>
            </a:pPr>
            <a:r>
              <a:rPr lang="ar-SA" sz="2500" dirty="0" smtClean="0">
                <a:cs typeface="+mj-cs"/>
              </a:rPr>
              <a:t>ومن اشهر من استخدم مفهوم الوظيفية (ميرتون) فقصد بها الآثار أو النتائج التي يمكن ملاحظتها، والتي تؤدي الى تحقيق التكيف والتوافق في نسق معين. كما ميز ميرتون بين مفهومين مهمين، هما : الوظيفة الظاهرة، والوظيفة الكامنة.</a:t>
            </a:r>
          </a:p>
          <a:p>
            <a:pPr marL="0" indent="354013" algn="just" rtl="1">
              <a:buNone/>
            </a:pPr>
            <a:r>
              <a:rPr lang="ar-SA" sz="2500" dirty="0" smtClean="0">
                <a:solidFill>
                  <a:srgbClr val="FF0000"/>
                </a:solidFill>
                <a:cs typeface="+mj-cs"/>
              </a:rPr>
              <a:t>وتهتم الوظيفية بدراسة مسائل ثلاث:(بناء النسق الاجتماعي، ووظيفته، ونموه وتطوره).</a:t>
            </a:r>
            <a:endParaRPr lang="en-US" sz="2500" dirty="0">
              <a:solidFill>
                <a:srgbClr val="FF0000"/>
              </a:solidFill>
              <a:cs typeface="+mj-cs"/>
            </a:endParaRPr>
          </a:p>
          <a:p>
            <a:pPr marL="0" indent="0" algn="just" rtl="1">
              <a:buNone/>
            </a:pPr>
            <a:r>
              <a:rPr lang="ar-SA" sz="2500" b="1" dirty="0" smtClean="0">
                <a:cs typeface="+mj-cs"/>
              </a:rPr>
              <a:t>الخلاصة: </a:t>
            </a:r>
            <a:r>
              <a:rPr lang="ar-SA" sz="2500" dirty="0" smtClean="0">
                <a:cs typeface="+mj-cs"/>
              </a:rPr>
              <a:t>أن الوظيفية تشير الى التأكيد على تكامل الأجزاء في الكل والتساند فيما بينها، وأن كل جزء يؤدي وظيفة خاصة لا يكون غيره قادرا على القيام بها. ويشبه ذلك الى حد بعيد قيام أعضاء الكائن العضوي بوظائف خاصة بكل عضو، وهي متساندة وضرورية من أجل أن يقوم الكل بعمله، ويحفظ استمراره، ووجوده. وكذلك المجتمع الذي يقوم الأفراد فيه بوظائف محددة وضرورية متساندة من أجل بناء المجتمع في نهاية الأمر.</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148617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Arial" pitchFamily="34" charset="0"/>
              </a:rPr>
              <a:t>الوظيفية والتغير الاجتماعي</a:t>
            </a: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spcBef>
                <a:spcPts val="0"/>
              </a:spcBef>
              <a:buNone/>
            </a:pPr>
            <a:r>
              <a:rPr lang="ar-SA" sz="2500" b="1" dirty="0" smtClean="0">
                <a:solidFill>
                  <a:srgbClr val="FF0000"/>
                </a:solidFill>
                <a:cs typeface="+mj-cs"/>
              </a:rPr>
              <a:t>تنظر الوظيفية الى ظاهرة التغير الاجتماعي </a:t>
            </a:r>
            <a:r>
              <a:rPr lang="ar-SA" sz="2500" dirty="0" smtClean="0">
                <a:cs typeface="+mj-cs"/>
              </a:rPr>
              <a:t>نظرات متباينة إلا أنها محدودة، وهي تقول بالتغير المحدود والبطيء في المجتمع.</a:t>
            </a:r>
          </a:p>
          <a:p>
            <a:pPr marL="0" indent="354013" algn="just" rtl="1">
              <a:spcBef>
                <a:spcPts val="0"/>
              </a:spcBef>
              <a:buNone/>
            </a:pPr>
            <a:r>
              <a:rPr lang="ar-SA" sz="2500" dirty="0" smtClean="0">
                <a:cs typeface="+mj-cs"/>
              </a:rPr>
              <a:t>ويبدي (ميرتون) الى أهمية دراسة المعوقات الوظيفية التي تحد من تكيف النسق </a:t>
            </a:r>
            <a:r>
              <a:rPr lang="ar-SA" sz="2500" dirty="0" smtClean="0">
                <a:cs typeface="+mj-cs"/>
              </a:rPr>
              <a:t>الاجتماعي(النظام، أو المجتمع) </a:t>
            </a:r>
            <a:r>
              <a:rPr lang="ar-SA" sz="2500" dirty="0" smtClean="0">
                <a:cs typeface="+mj-cs"/>
              </a:rPr>
              <a:t>أو توافقه. فالتفرقة العنصرية قد تكون معوقا وظيفيا في المجتمع الذي يرفع شعار الحرية والمساواة.</a:t>
            </a:r>
          </a:p>
          <a:p>
            <a:pPr marL="0" indent="354013" algn="just" rtl="1">
              <a:spcBef>
                <a:spcPts val="0"/>
              </a:spcBef>
              <a:buNone/>
            </a:pPr>
            <a:r>
              <a:rPr lang="ar-SA" sz="2500" dirty="0" smtClean="0">
                <a:cs typeface="+mj-cs"/>
              </a:rPr>
              <a:t>ويذهب أغلب الوظيفيين الى أن هناك عوامل متعددة ترتبط فيما بينها ارتباطا وظيفيا تسهم في تشكيل </a:t>
            </a:r>
            <a:r>
              <a:rPr lang="ar-SA" sz="2500" dirty="0" smtClean="0">
                <a:cs typeface="+mj-cs"/>
              </a:rPr>
              <a:t>المجتمع، </a:t>
            </a:r>
            <a:r>
              <a:rPr lang="ar-SA" sz="2500" dirty="0" smtClean="0">
                <a:cs typeface="+mj-cs"/>
              </a:rPr>
              <a:t>وتسهم في تغيره أيضا. </a:t>
            </a:r>
            <a:endParaRPr lang="ar-SA" sz="2500" dirty="0" smtClean="0">
              <a:cs typeface="+mj-cs"/>
            </a:endParaRPr>
          </a:p>
          <a:p>
            <a:pPr marL="0" indent="354013" algn="just" rtl="1">
              <a:spcBef>
                <a:spcPts val="0"/>
              </a:spcBef>
              <a:buNone/>
            </a:pPr>
            <a:r>
              <a:rPr lang="ar-SA" sz="2500" dirty="0" smtClean="0">
                <a:cs typeface="+mj-cs"/>
              </a:rPr>
              <a:t>وترى </a:t>
            </a:r>
            <a:r>
              <a:rPr lang="ar-SA" sz="2500" dirty="0" smtClean="0">
                <a:cs typeface="+mj-cs"/>
              </a:rPr>
              <a:t>النظرية الوظيفية: ان التغير الاجتماعي يطرأ على البناء الاجتماعي، ثم يتبعه تغير وظيفي من أجل تحقيق وجود النسق الاجتماعي ذاته. بينما لا ترى العكس، أي أن تغير الوظائف الاجتماعية لا يتبعه تغير في البناء الاجتماعي.</a:t>
            </a:r>
          </a:p>
          <a:p>
            <a:pPr marL="0" indent="354013" algn="just" rtl="1">
              <a:spcBef>
                <a:spcPts val="0"/>
              </a:spcBef>
              <a:buNone/>
            </a:pPr>
            <a:r>
              <a:rPr lang="ar-SA" sz="2500" dirty="0" smtClean="0">
                <a:cs typeface="+mj-cs"/>
              </a:rPr>
              <a:t>كما وأن آلية التغير الاجتماعي تأتي من عوامل خارجية عن المجتمع، ومن عوامل       .          داخلية فيه. </a:t>
            </a:r>
            <a:r>
              <a:rPr lang="ar-SA" sz="2500" dirty="0">
                <a:cs typeface="+mj-cs"/>
              </a:rPr>
              <a:t>و</a:t>
            </a:r>
            <a:r>
              <a:rPr lang="ar-SA" sz="2500" dirty="0" smtClean="0">
                <a:cs typeface="+mj-cs"/>
              </a:rPr>
              <a:t>يختلف الوظيفيون في هذه الفكرة.</a:t>
            </a:r>
            <a:endParaRPr lang="en-US" sz="2500" dirty="0">
              <a:cs typeface="+mj-cs"/>
            </a:endParaRPr>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886740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354013" algn="just" rtl="1">
              <a:buNone/>
            </a:pPr>
            <a:r>
              <a:rPr lang="ar-SA" sz="2500" dirty="0" smtClean="0">
                <a:cs typeface="+mj-cs"/>
              </a:rPr>
              <a:t>وتذهب النظرية الوظيفية الى أن التغير الاجتماعي يكون تدريجيا وليس فجائيا، وقد تؤدي العوامل المؤثرة في المجتمع الى تدعيم النسق(المجتمع) وتقويته بدلا من تغييره. وكمثال على ذلك فعند انتشار الأفكار العلمانية المختلفة في المجتمع، يقوم النسق(النظام) الديني بتدعيم نفسه كردة فعل من أجل المحافظة على بقائه. ويمكن ملاحظة ذلك في حال وأوضاع المجتمعات العربية  في مقاومة الأفكار العلمانية والإلحادية القادمة من الخارج، حيث يقوم النظام الديني بتعظيم دوره في الحياة الاجتماعية، ونشر ارتداء الحجاب لدى المرأة المسلمة  في أماكن العمل والتعليم وفي المجتمع عامة.</a:t>
            </a:r>
          </a:p>
          <a:p>
            <a:pPr marL="0" indent="354013" algn="just" rtl="1">
              <a:buNone/>
            </a:pPr>
            <a:r>
              <a:rPr lang="ar-SA" sz="2500" dirty="0" smtClean="0">
                <a:cs typeface="+mj-cs"/>
              </a:rPr>
              <a:t>وتمشيا مع فكرة التوازن في المجتمع، ترى النظرية الوظيفية أن التغير السريع والجذري هو ظاهرة شاذة، لأنها ترى بالتغير البطيء والتدريجي.</a:t>
            </a:r>
            <a:endParaRPr lang="en-US" sz="2500" dirty="0">
              <a:cs typeface="+mj-cs"/>
            </a:endParaRPr>
          </a:p>
          <a:p>
            <a:pPr marL="0" indent="354013"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667888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buNone/>
            </a:pPr>
            <a:r>
              <a:rPr lang="ar-SA" sz="2500" b="1" dirty="0" smtClean="0">
                <a:cs typeface="+mj-cs"/>
              </a:rPr>
              <a:t>نقد النظرية الوظيفية:</a:t>
            </a:r>
          </a:p>
          <a:p>
            <a:pPr marL="0" indent="273050" algn="just" rtl="1">
              <a:buNone/>
            </a:pPr>
            <a:r>
              <a:rPr lang="ar-SA" sz="2500" dirty="0" smtClean="0">
                <a:cs typeface="+mj-cs"/>
              </a:rPr>
              <a:t>وجهت للنظرية الوظيفية العديد من الانتقادات من أهمها:</a:t>
            </a:r>
          </a:p>
          <a:p>
            <a:pPr marL="457200" indent="-457200" algn="just" rtl="1">
              <a:buFont typeface="+mj-lt"/>
              <a:buAutoNum type="arabicPeriod"/>
            </a:pPr>
            <a:r>
              <a:rPr lang="ar-SA" sz="2500" dirty="0" smtClean="0">
                <a:cs typeface="+mj-cs"/>
              </a:rPr>
              <a:t>تعتبر النظرية الوظيفية غير كافية لتفسير عملية التغير الاجتماعي.</a:t>
            </a:r>
          </a:p>
          <a:p>
            <a:pPr marL="457200" indent="-457200" algn="just" rtl="1">
              <a:buFont typeface="+mj-lt"/>
              <a:buAutoNum type="arabicPeriod"/>
            </a:pPr>
            <a:r>
              <a:rPr lang="ar-SA" sz="2500" dirty="0" smtClean="0">
                <a:cs typeface="+mj-cs"/>
              </a:rPr>
              <a:t>هناك غموض في المصطلحات المستخدمة في التحليل الوظيفي، وتباين في معانيها لدى الوظيفيون أنفسهم.</a:t>
            </a:r>
          </a:p>
          <a:p>
            <a:pPr marL="457200" indent="-457200" algn="just" rtl="1">
              <a:buFont typeface="+mj-lt"/>
              <a:buAutoNum type="arabicPeriod"/>
            </a:pPr>
            <a:r>
              <a:rPr lang="ar-SA" sz="2500" dirty="0" smtClean="0">
                <a:cs typeface="+mj-cs"/>
              </a:rPr>
              <a:t>يؤخذ على النظرية الوظيفية من الناحية الأيديولوجية أنها ذات اتجاه محافظ، يحاول الإبقاء على النظام القائم.</a:t>
            </a:r>
          </a:p>
          <a:p>
            <a:pPr marL="457200" indent="-457200" algn="just" rtl="1">
              <a:buFont typeface="+mj-lt"/>
              <a:buAutoNum type="arabicPeriod"/>
            </a:pPr>
            <a:r>
              <a:rPr lang="ar-SA" sz="2500" dirty="0" smtClean="0">
                <a:cs typeface="+mj-cs"/>
              </a:rPr>
              <a:t>تعتبر الوظيفية التغير الاجتماعي ظاهرة مرضية خاصة اذا كان سريعا ومفاجئا، بينما ترى ان التوازن والاستقرار في المجتمع هو ظاهرة سوية. ويعبر ذلك عن نظرة تشاؤمية للتغير وفيها خوف من المستقبل.</a:t>
            </a:r>
            <a:endParaRPr lang="en-US" sz="2500" dirty="0">
              <a:cs typeface="+mj-cs"/>
            </a:endParaRPr>
          </a:p>
          <a:p>
            <a:pPr marL="0" indent="354013" algn="just" rtl="1">
              <a:buNone/>
            </a:pPr>
            <a:r>
              <a:rPr lang="ar-SA" sz="2500" dirty="0" smtClean="0">
                <a:cs typeface="+mj-cs"/>
              </a:rPr>
              <a:t>        ما سبق من نقد لا يقلل من أهمية الوظيفية لتفسير الثبات الاجتماعي</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3741677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3845</TotalTime>
  <Words>749</Words>
  <Application>Microsoft Office PowerPoint</Application>
  <PresentationFormat>A4 Paper (210x297 mm)</PresentationFormat>
  <Paragraphs>57</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النظريات المعاصرة في التغير الاجتماعي</vt:lpstr>
      <vt:lpstr>عناصر المحاضرة</vt:lpstr>
      <vt:lpstr>مقدمة :</vt:lpstr>
      <vt:lpstr>أولاً : النظرية الوظيفية </vt:lpstr>
      <vt:lpstr>عرض تقديمي في PowerPoint</vt:lpstr>
      <vt:lpstr>الوظيفية والتغير الاجتماعي</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641</cp:revision>
  <dcterms:created xsi:type="dcterms:W3CDTF">2009-10-14T19:14:34Z</dcterms:created>
  <dcterms:modified xsi:type="dcterms:W3CDTF">2012-11-13T10:16:27Z</dcterms:modified>
</cp:coreProperties>
</file>