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343" r:id="rId4"/>
    <p:sldId id="344" r:id="rId5"/>
    <p:sldId id="345" r:id="rId6"/>
    <p:sldId id="348" r:id="rId7"/>
    <p:sldId id="347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9900"/>
    <a:srgbClr val="CC0000"/>
    <a:srgbClr val="3B84AF"/>
    <a:srgbClr val="000000"/>
    <a:srgbClr val="709256"/>
    <a:srgbClr val="AD9968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1" autoAdjust="0"/>
    <p:restoredTop sz="94664" autoAdjust="0"/>
  </p:normalViewPr>
  <p:slideViewPr>
    <p:cSldViewPr>
      <p:cViewPr>
        <p:scale>
          <a:sx n="80" d="100"/>
          <a:sy n="80" d="100"/>
        </p:scale>
        <p:origin x="-72" y="21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11/25/2012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53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latin typeface="Calibri" pitchFamily="34" charset="0"/>
                <a:cs typeface="Times New Roman" pitchFamily="18" charset="0"/>
              </a:rPr>
              <a:t>التغير الاجتماعي</a:t>
            </a:r>
          </a:p>
          <a:p>
            <a:pPr algn="ctr"/>
            <a:endParaRPr lang="en-US" sz="2800" b="1" dirty="0"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أستاذ المقرر:</a:t>
            </a:r>
          </a:p>
          <a:p>
            <a:pPr algn="ctr"/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.</a:t>
            </a:r>
            <a:r>
              <a:rPr lang="ar-SA" sz="26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فهد بن عبدالرحمن الخريّف</a:t>
            </a:r>
            <a:endParaRPr lang="en-US" sz="2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z="40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التغير الاجتماعي </a:t>
            </a:r>
            <a:br>
              <a:rPr lang="ar-SA" sz="40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</a:br>
            <a:r>
              <a:rPr lang="ar-SA" sz="4000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 الأخيرة</a:t>
            </a:r>
            <a:endParaRPr lang="en-US" sz="4000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9195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sz="36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713312"/>
          </a:xfrm>
        </p:spPr>
        <p:txBody>
          <a:bodyPr/>
          <a:lstStyle/>
          <a:p>
            <a:pPr rtl="1" eaLnBrk="1" hangingPunct="1"/>
            <a:r>
              <a:rPr lang="ar-SA" sz="2800" b="1" dirty="0">
                <a:solidFill>
                  <a:srgbClr val="7030A0"/>
                </a:solidFill>
                <a:cs typeface="+mj-cs"/>
              </a:rPr>
              <a:t>تعريف التغير الاجتماعي</a:t>
            </a:r>
          </a:p>
          <a:p>
            <a:pPr rtl="1" eaLnBrk="1" hangingPunct="1"/>
            <a:r>
              <a:rPr lang="ar-SA" sz="2800" b="1" dirty="0">
                <a:solidFill>
                  <a:srgbClr val="7030A0"/>
                </a:solidFill>
                <a:cs typeface="+mj-cs"/>
              </a:rPr>
              <a:t>صفات التغير الاجتماعي ومجالاته</a:t>
            </a:r>
          </a:p>
          <a:p>
            <a:pPr rtl="1" eaLnBrk="1" hangingPunct="1"/>
            <a:r>
              <a:rPr lang="ar-SA" sz="2800" b="1" dirty="0">
                <a:solidFill>
                  <a:srgbClr val="7030A0"/>
                </a:solidFill>
                <a:cs typeface="+mj-cs"/>
              </a:rPr>
              <a:t>مصادر التغير الاجتماعي وآلياته</a:t>
            </a:r>
          </a:p>
          <a:p>
            <a:pPr rtl="1" eaLnBrk="1" hangingPunct="1"/>
            <a:r>
              <a:rPr lang="ar-SA" sz="2800" b="1" dirty="0">
                <a:solidFill>
                  <a:srgbClr val="7030A0"/>
                </a:solidFill>
                <a:cs typeface="+mj-cs"/>
              </a:rPr>
              <a:t>مصطلحات التغير الاجتماعي</a:t>
            </a:r>
            <a:r>
              <a:rPr lang="en-US" sz="2800" b="1" dirty="0">
                <a:solidFill>
                  <a:srgbClr val="7030A0"/>
                </a:solidFill>
                <a:cs typeface="+mj-cs"/>
              </a:rPr>
              <a:t> </a:t>
            </a:r>
            <a:r>
              <a:rPr lang="ar-SA" sz="2800" b="1" dirty="0" smtClean="0">
                <a:cs typeface="+mj-cs"/>
              </a:rPr>
              <a:t>(التقدم، التطور، النمو، التنمية الاجتماعية)</a:t>
            </a:r>
            <a:endParaRPr lang="en-US" sz="2800" b="1" dirty="0">
              <a:cs typeface="+mj-cs"/>
            </a:endParaRPr>
          </a:p>
          <a:p>
            <a:pPr marL="0" indent="354013" algn="just" rtl="1">
              <a:spcBef>
                <a:spcPts val="0"/>
              </a:spcBef>
              <a:buNone/>
            </a:pPr>
            <a:r>
              <a:rPr lang="ar-SA" sz="2800" dirty="0" smtClean="0">
                <a:cs typeface="+mj-cs"/>
              </a:rPr>
              <a:t>ــــــــــــــــــــــــــ</a:t>
            </a:r>
          </a:p>
          <a:p>
            <a:pPr algn="just" rtl="1">
              <a:spcBef>
                <a:spcPts val="0"/>
              </a:spcBef>
            </a:pPr>
            <a:r>
              <a:rPr lang="ar-SA" sz="2800" b="1" dirty="0" smtClean="0">
                <a:solidFill>
                  <a:srgbClr val="7030A0"/>
                </a:solidFill>
                <a:cs typeface="+mj-cs"/>
              </a:rPr>
              <a:t>الدراسة </a:t>
            </a:r>
            <a:r>
              <a:rPr lang="ar-SA" sz="2800" b="1" dirty="0">
                <a:solidFill>
                  <a:srgbClr val="7030A0"/>
                </a:solidFill>
                <a:cs typeface="+mj-cs"/>
              </a:rPr>
              <a:t>الاجتماعية للتغير </a:t>
            </a:r>
            <a:r>
              <a:rPr lang="ar-SA" sz="2800" b="1" dirty="0" smtClean="0">
                <a:solidFill>
                  <a:srgbClr val="7030A0"/>
                </a:solidFill>
                <a:cs typeface="+mj-cs"/>
              </a:rPr>
              <a:t>الاجتماعي.</a:t>
            </a:r>
          </a:p>
          <a:p>
            <a:pPr algn="just" rtl="1">
              <a:spcBef>
                <a:spcPts val="0"/>
              </a:spcBef>
            </a:pPr>
            <a:r>
              <a:rPr lang="ar-SA" sz="2800" b="1" dirty="0" smtClean="0">
                <a:solidFill>
                  <a:srgbClr val="7030A0"/>
                </a:solidFill>
                <a:cs typeface="+mj-cs"/>
              </a:rPr>
              <a:t>صعوبة </a:t>
            </a:r>
            <a:r>
              <a:rPr lang="ar-SA" sz="2800" b="1" dirty="0">
                <a:solidFill>
                  <a:srgbClr val="7030A0"/>
                </a:solidFill>
                <a:cs typeface="+mj-cs"/>
              </a:rPr>
              <a:t>دراسة التغير </a:t>
            </a:r>
            <a:r>
              <a:rPr lang="ar-SA" sz="2800" b="1" dirty="0" smtClean="0">
                <a:solidFill>
                  <a:srgbClr val="7030A0"/>
                </a:solidFill>
                <a:cs typeface="+mj-cs"/>
              </a:rPr>
              <a:t>الاجتماعي </a:t>
            </a:r>
            <a:r>
              <a:rPr lang="ar-SA" sz="2400" b="1" dirty="0" smtClean="0">
                <a:cs typeface="+mj-cs"/>
              </a:rPr>
              <a:t>(طبيعة </a:t>
            </a:r>
            <a:r>
              <a:rPr lang="ar-SA" sz="2400" b="1" dirty="0">
                <a:cs typeface="+mj-cs"/>
              </a:rPr>
              <a:t>الظاهرة </a:t>
            </a:r>
            <a:r>
              <a:rPr lang="ar-SA" sz="2400" b="1" dirty="0" smtClean="0">
                <a:cs typeface="+mj-cs"/>
              </a:rPr>
              <a:t>الاجتماعية، موقف الباحثة منها)</a:t>
            </a:r>
            <a:endParaRPr lang="ar-SA" sz="2800" b="1" dirty="0" smtClean="0">
              <a:cs typeface="+mj-cs"/>
            </a:endParaRPr>
          </a:p>
          <a:p>
            <a:pPr algn="just" rtl="1">
              <a:spcBef>
                <a:spcPts val="0"/>
              </a:spcBef>
            </a:pPr>
            <a:r>
              <a:rPr lang="ar-SA" sz="2800" b="1" dirty="0" smtClean="0">
                <a:solidFill>
                  <a:srgbClr val="7030A0"/>
                </a:solidFill>
                <a:cs typeface="+mj-cs"/>
              </a:rPr>
              <a:t>تفسير </a:t>
            </a:r>
            <a:r>
              <a:rPr lang="ar-SA" sz="2800" b="1" dirty="0">
                <a:solidFill>
                  <a:srgbClr val="7030A0"/>
                </a:solidFill>
                <a:cs typeface="+mj-cs"/>
              </a:rPr>
              <a:t>عملية التغير الاجتماعي</a:t>
            </a:r>
            <a:endParaRPr lang="ar-SA" sz="2800" b="1" dirty="0" smtClean="0">
              <a:solidFill>
                <a:srgbClr val="7030A0"/>
              </a:solidFill>
              <a:cs typeface="+mj-cs"/>
            </a:endParaRPr>
          </a:p>
          <a:p>
            <a:pPr marL="0" indent="354013" algn="just" rtl="1">
              <a:spcBef>
                <a:spcPts val="0"/>
              </a:spcBef>
              <a:buNone/>
            </a:pPr>
            <a:endParaRPr lang="en-US" sz="2800" b="1" dirty="0">
              <a:solidFill>
                <a:srgbClr val="7030A0"/>
              </a:solidFill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770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9195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sz="36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713312"/>
          </a:xfrm>
        </p:spPr>
        <p:txBody>
          <a:bodyPr/>
          <a:lstStyle/>
          <a:p>
            <a:pPr rtl="1" eaLnBrk="1" hangingPunct="1">
              <a:spcBef>
                <a:spcPts val="0"/>
              </a:spcBef>
            </a:pPr>
            <a:r>
              <a:rPr lang="ar-SA" sz="2800" b="1" dirty="0">
                <a:solidFill>
                  <a:srgbClr val="7030A0"/>
                </a:solidFill>
                <a:cs typeface="Arial" pitchFamily="34" charset="0"/>
              </a:rPr>
              <a:t>التغير بين المجتمع الريفي والحضري.</a:t>
            </a:r>
          </a:p>
          <a:p>
            <a:pPr rtl="1" eaLnBrk="1" hangingPunct="1">
              <a:spcBef>
                <a:spcPts val="0"/>
              </a:spcBef>
            </a:pPr>
            <a:r>
              <a:rPr lang="ar-SA" sz="2800" b="1" dirty="0">
                <a:solidFill>
                  <a:srgbClr val="7030A0"/>
                </a:solidFill>
                <a:cs typeface="Arial" pitchFamily="34" charset="0"/>
              </a:rPr>
              <a:t>التغير الاجتماعي والتغير الثقافي.</a:t>
            </a:r>
          </a:p>
          <a:p>
            <a:pPr rtl="1" eaLnBrk="1" hangingPunct="1">
              <a:spcBef>
                <a:spcPts val="0"/>
              </a:spcBef>
            </a:pPr>
            <a:r>
              <a:rPr lang="ar-SA" sz="2800" b="1" dirty="0">
                <a:solidFill>
                  <a:srgbClr val="7030A0"/>
                </a:solidFill>
                <a:cs typeface="Arial" pitchFamily="34" charset="0"/>
              </a:rPr>
              <a:t>التغير الاجتماعي قديما وحديثا.</a:t>
            </a:r>
            <a:endParaRPr lang="en-US" sz="2800" b="1" dirty="0">
              <a:solidFill>
                <a:srgbClr val="7030A0"/>
              </a:solidFill>
              <a:cs typeface="Arial" pitchFamily="34" charset="0"/>
            </a:endParaRPr>
          </a:p>
          <a:p>
            <a:pPr marL="0" indent="354013" algn="just" rtl="1">
              <a:spcBef>
                <a:spcPts val="0"/>
              </a:spcBef>
              <a:buNone/>
            </a:pPr>
            <a:r>
              <a:rPr lang="ar-SA" sz="2800" dirty="0" smtClean="0">
                <a:solidFill>
                  <a:srgbClr val="7030A0"/>
                </a:solidFill>
                <a:cs typeface="+mj-cs"/>
              </a:rPr>
              <a:t>ـــــــــــــــــــــــــــــــــــــــــــــــــــــــ</a:t>
            </a:r>
          </a:p>
          <a:p>
            <a:pPr marL="0" indent="0" rtl="1" eaLnBrk="1" hangingPunct="1">
              <a:spcBef>
                <a:spcPts val="0"/>
              </a:spcBef>
            </a:pPr>
            <a:r>
              <a:rPr lang="ar-SA" sz="2800" b="1" dirty="0" smtClean="0">
                <a:solidFill>
                  <a:srgbClr val="7030A0"/>
                </a:solidFill>
                <a:cs typeface="Arial" pitchFamily="34" charset="0"/>
              </a:rPr>
              <a:t>نظريات التغير الاجتماعي:</a:t>
            </a:r>
          </a:p>
          <a:p>
            <a:pPr marL="514350" indent="-514350" rtl="1" eaLnBrk="1" hangingPunct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>
                <a:solidFill>
                  <a:srgbClr val="7030A0"/>
                </a:solidFill>
                <a:cs typeface="Arial" pitchFamily="34" charset="0"/>
              </a:rPr>
              <a:t>نظريات </a:t>
            </a:r>
            <a:r>
              <a:rPr lang="ar-SA" sz="2800" b="1" dirty="0">
                <a:solidFill>
                  <a:srgbClr val="7030A0"/>
                </a:solidFill>
                <a:cs typeface="Arial" pitchFamily="34" charset="0"/>
              </a:rPr>
              <a:t>التقدم </a:t>
            </a:r>
            <a:r>
              <a:rPr lang="ar-SA" sz="2800" b="1" dirty="0" smtClean="0">
                <a:solidFill>
                  <a:srgbClr val="7030A0"/>
                </a:solidFill>
                <a:cs typeface="Arial" pitchFamily="34" charset="0"/>
              </a:rPr>
              <a:t>الاجتماعي</a:t>
            </a:r>
            <a:r>
              <a:rPr lang="ar-SA" sz="2800" b="1" dirty="0" smtClean="0">
                <a:cs typeface="Arial" pitchFamily="34" charset="0"/>
              </a:rPr>
              <a:t>( جان </a:t>
            </a:r>
            <a:r>
              <a:rPr lang="ar-SA" sz="2800" b="1" dirty="0">
                <a:cs typeface="Arial" pitchFamily="34" charset="0"/>
              </a:rPr>
              <a:t>جاك </a:t>
            </a:r>
            <a:r>
              <a:rPr lang="ar-SA" sz="2800" b="1" dirty="0" smtClean="0">
                <a:cs typeface="Arial" pitchFamily="34" charset="0"/>
              </a:rPr>
              <a:t>روسو،  </a:t>
            </a:r>
            <a:r>
              <a:rPr lang="ar-SA" sz="2800" b="1" dirty="0" err="1" smtClean="0">
                <a:cs typeface="Arial" pitchFamily="34" charset="0"/>
              </a:rPr>
              <a:t>كوندرسيه</a:t>
            </a:r>
            <a:r>
              <a:rPr lang="ar-SA" sz="2800" b="1" dirty="0" smtClean="0">
                <a:cs typeface="Arial" pitchFamily="34" charset="0"/>
              </a:rPr>
              <a:t>، أوجست كونت)</a:t>
            </a:r>
            <a:endParaRPr lang="ar-SA" sz="2800" b="1" dirty="0">
              <a:cs typeface="Arial" pitchFamily="34" charset="0"/>
            </a:endParaRPr>
          </a:p>
          <a:p>
            <a:pPr marL="514350" indent="-514350" rtl="1" eaLnBrk="1" hangingPunct="1">
              <a:spcBef>
                <a:spcPts val="0"/>
              </a:spcBef>
              <a:buFont typeface="+mj-lt"/>
              <a:buAutoNum type="arabicPeriod" startAt="2"/>
            </a:pPr>
            <a:r>
              <a:rPr lang="ar-SA" sz="2800" b="1" dirty="0" smtClean="0">
                <a:solidFill>
                  <a:srgbClr val="7030A0"/>
                </a:solidFill>
                <a:cs typeface="Arial" pitchFamily="34" charset="0"/>
              </a:rPr>
              <a:t>نظرية </a:t>
            </a:r>
            <a:r>
              <a:rPr lang="ar-SA" sz="2800" b="1" dirty="0">
                <a:solidFill>
                  <a:srgbClr val="7030A0"/>
                </a:solidFill>
                <a:cs typeface="Arial" pitchFamily="34" charset="0"/>
              </a:rPr>
              <a:t>الدورة الاجتماعية </a:t>
            </a:r>
            <a:r>
              <a:rPr lang="ar-SA" sz="2800" b="1" dirty="0" smtClean="0">
                <a:cs typeface="Arial" pitchFamily="34" charset="0"/>
              </a:rPr>
              <a:t>(ابن خلدون، فيكو) .</a:t>
            </a:r>
          </a:p>
          <a:p>
            <a:pPr marL="514350" indent="-514350" rtl="1" eaLnBrk="1" hangingPunct="1">
              <a:spcBef>
                <a:spcPts val="0"/>
              </a:spcBef>
              <a:buFont typeface="+mj-lt"/>
              <a:buAutoNum type="arabicPeriod" startAt="2"/>
            </a:pPr>
            <a:r>
              <a:rPr lang="ar-SA" sz="2800" b="1" dirty="0" smtClean="0">
                <a:solidFill>
                  <a:srgbClr val="7030A0"/>
                </a:solidFill>
                <a:cs typeface="Arial" pitchFamily="34" charset="0"/>
              </a:rPr>
              <a:t>نظرية </a:t>
            </a:r>
            <a:r>
              <a:rPr lang="ar-SA" sz="2800" b="1" dirty="0">
                <a:solidFill>
                  <a:srgbClr val="7030A0"/>
                </a:solidFill>
                <a:cs typeface="Arial" pitchFamily="34" charset="0"/>
              </a:rPr>
              <a:t>التطور </a:t>
            </a:r>
            <a:r>
              <a:rPr lang="ar-SA" sz="2800" b="1" dirty="0" smtClean="0">
                <a:solidFill>
                  <a:srgbClr val="7030A0"/>
                </a:solidFill>
                <a:cs typeface="Arial" pitchFamily="34" charset="0"/>
              </a:rPr>
              <a:t>الاجتماعي </a:t>
            </a:r>
            <a:r>
              <a:rPr lang="ar-SA" sz="2800" b="1" dirty="0" smtClean="0">
                <a:cs typeface="Arial" pitchFamily="34" charset="0"/>
              </a:rPr>
              <a:t>(</a:t>
            </a:r>
            <a:r>
              <a:rPr lang="ar-SA" sz="2800" b="1" dirty="0" err="1" smtClean="0">
                <a:cs typeface="Arial" pitchFamily="34" charset="0"/>
              </a:rPr>
              <a:t>هربرت</a:t>
            </a:r>
            <a:r>
              <a:rPr lang="ar-SA" sz="2800" b="1" dirty="0" smtClean="0">
                <a:cs typeface="Arial" pitchFamily="34" charset="0"/>
              </a:rPr>
              <a:t> </a:t>
            </a:r>
            <a:r>
              <a:rPr lang="ar-SA" sz="2800" b="1" dirty="0">
                <a:cs typeface="Arial" pitchFamily="34" charset="0"/>
              </a:rPr>
              <a:t>سبنسر </a:t>
            </a:r>
            <a:r>
              <a:rPr lang="ar-SA" sz="2800" b="1" dirty="0" smtClean="0">
                <a:cs typeface="Arial" pitchFamily="34" charset="0"/>
              </a:rPr>
              <a:t>).</a:t>
            </a:r>
            <a:endParaRPr lang="ar-SA" sz="2800" b="1" dirty="0">
              <a:cs typeface="Arial" pitchFamily="34" charset="0"/>
            </a:endParaRPr>
          </a:p>
          <a:p>
            <a:pPr marL="0" indent="354013" algn="just" rtl="1">
              <a:spcBef>
                <a:spcPts val="0"/>
              </a:spcBef>
              <a:buNone/>
            </a:pPr>
            <a:endParaRPr lang="en-US" sz="2800" dirty="0">
              <a:solidFill>
                <a:srgbClr val="7030A0"/>
              </a:solidFill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19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9195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sz="36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713312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800" b="1" dirty="0" smtClean="0">
                <a:solidFill>
                  <a:srgbClr val="7030A0"/>
                </a:solidFill>
                <a:cs typeface="Times New Roman"/>
              </a:rPr>
              <a:t>النظريات </a:t>
            </a:r>
            <a:r>
              <a:rPr lang="ar-SA" sz="2800" b="1" dirty="0">
                <a:solidFill>
                  <a:srgbClr val="7030A0"/>
                </a:solidFill>
                <a:cs typeface="Times New Roman"/>
              </a:rPr>
              <a:t>العاملية </a:t>
            </a:r>
            <a:r>
              <a:rPr lang="ar-SA" sz="2800" b="1" dirty="0" smtClean="0">
                <a:solidFill>
                  <a:srgbClr val="7030A0"/>
                </a:solidFill>
                <a:cs typeface="Times New Roman"/>
              </a:rPr>
              <a:t>: </a:t>
            </a:r>
            <a:endParaRPr lang="ar-SA" sz="2800" b="1" dirty="0">
              <a:solidFill>
                <a:srgbClr val="7030A0"/>
              </a:solidFill>
              <a:cs typeface="Times New Roman"/>
            </a:endParaRPr>
          </a:p>
          <a:p>
            <a:pPr marL="355600" lvl="0" indent="-355600" algn="just" rtl="1">
              <a:spcBef>
                <a:spcPts val="0"/>
              </a:spcBef>
              <a:buFont typeface="+mj-lt"/>
              <a:buAutoNum type="arabicPeriod"/>
              <a:tabLst>
                <a:tab pos="354013" algn="l"/>
              </a:tabLst>
            </a:pPr>
            <a:r>
              <a:rPr lang="ar-SA" sz="2800" b="1" dirty="0" smtClean="0">
                <a:solidFill>
                  <a:prstClr val="black"/>
                </a:solidFill>
                <a:cs typeface="Times New Roman"/>
              </a:rPr>
              <a:t>نظرية العامل التكنولوجي.</a:t>
            </a:r>
          </a:p>
          <a:p>
            <a:pPr marL="355600" lvl="0" indent="-355600" algn="just" rtl="1">
              <a:spcBef>
                <a:spcPts val="0"/>
              </a:spcBef>
              <a:buFont typeface="+mj-lt"/>
              <a:buAutoNum type="arabicPeriod"/>
              <a:tabLst>
                <a:tab pos="354013" algn="l"/>
              </a:tabLst>
            </a:pPr>
            <a:r>
              <a:rPr lang="ar-SA" sz="2800" b="1" dirty="0" err="1" smtClean="0">
                <a:solidFill>
                  <a:prstClr val="black"/>
                </a:solidFill>
                <a:cs typeface="Times New Roman"/>
              </a:rPr>
              <a:t>نظريةالعامل</a:t>
            </a:r>
            <a:r>
              <a:rPr lang="ar-SA" sz="2800" b="1" dirty="0" smtClean="0">
                <a:solidFill>
                  <a:prstClr val="black"/>
                </a:solidFill>
                <a:cs typeface="Times New Roman"/>
              </a:rPr>
              <a:t> الديموغرافي.</a:t>
            </a:r>
          </a:p>
          <a:p>
            <a:pPr marL="355600" lvl="0" indent="-355600" algn="just" rtl="1">
              <a:spcBef>
                <a:spcPts val="0"/>
              </a:spcBef>
              <a:buFont typeface="+mj-lt"/>
              <a:buAutoNum type="arabicPeriod"/>
              <a:tabLst>
                <a:tab pos="354013" algn="l"/>
              </a:tabLst>
            </a:pPr>
            <a:r>
              <a:rPr lang="ar-SA" sz="2800" b="1" dirty="0" smtClean="0">
                <a:solidFill>
                  <a:prstClr val="black"/>
                </a:solidFill>
                <a:cs typeface="Times New Roman"/>
              </a:rPr>
              <a:t>نظرية العامل الأيكولوجي.</a:t>
            </a:r>
          </a:p>
          <a:p>
            <a:pPr marL="355600" lvl="0" indent="-355600" algn="just" rtl="1">
              <a:spcBef>
                <a:spcPts val="0"/>
              </a:spcBef>
              <a:buFont typeface="+mj-lt"/>
              <a:buAutoNum type="arabicPeriod"/>
              <a:tabLst>
                <a:tab pos="354013" algn="l"/>
              </a:tabLst>
            </a:pPr>
            <a:r>
              <a:rPr lang="ar-SA" sz="2800" b="1" dirty="0" smtClean="0">
                <a:solidFill>
                  <a:prstClr val="black"/>
                </a:solidFill>
                <a:cs typeface="Times New Roman"/>
              </a:rPr>
              <a:t>نظرية العامل الاقتصادي.</a:t>
            </a:r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  <a:tabLst>
                <a:tab pos="354013" algn="l"/>
              </a:tabLst>
            </a:pPr>
            <a:r>
              <a:rPr lang="ar-SA" sz="2800" b="1" dirty="0" smtClean="0">
                <a:solidFill>
                  <a:prstClr val="black"/>
                </a:solidFill>
                <a:cs typeface="Times New Roman"/>
              </a:rPr>
              <a:t>نظرية </a:t>
            </a:r>
            <a:r>
              <a:rPr lang="ar-SA" sz="2800" b="1" dirty="0">
                <a:solidFill>
                  <a:prstClr val="black"/>
                </a:solidFill>
                <a:cs typeface="Times New Roman"/>
              </a:rPr>
              <a:t>العامل الثقافي </a:t>
            </a:r>
            <a:r>
              <a:rPr lang="ar-SA" sz="2800" b="1" dirty="0" smtClean="0">
                <a:solidFill>
                  <a:prstClr val="black"/>
                </a:solidFill>
                <a:cs typeface="Times New Roman"/>
              </a:rPr>
              <a:t> .....  </a:t>
            </a:r>
            <a:r>
              <a:rPr lang="ar-SA" sz="2800" b="1" dirty="0">
                <a:solidFill>
                  <a:srgbClr val="0070C0"/>
                </a:solidFill>
                <a:cs typeface="Arial" pitchFamily="34" charset="0"/>
              </a:rPr>
              <a:t>نظرية الانتشار الثقافي</a:t>
            </a:r>
          </a:p>
          <a:p>
            <a:pPr marL="1555750" lvl="3" indent="0" rtl="1">
              <a:buNone/>
              <a:tabLst>
                <a:tab pos="1878013" algn="l"/>
                <a:tab pos="2060575" algn="l"/>
                <a:tab pos="2243138" algn="l"/>
              </a:tabLst>
            </a:pPr>
            <a:r>
              <a:rPr lang="ar-SA" sz="2800" b="1" dirty="0" smtClean="0">
                <a:solidFill>
                  <a:srgbClr val="0070C0"/>
                </a:solidFill>
                <a:cs typeface="Arial" pitchFamily="34" charset="0"/>
              </a:rPr>
              <a:t>                     نظرية </a:t>
            </a:r>
            <a:r>
              <a:rPr lang="ar-SA" sz="2800" b="1" dirty="0">
                <a:solidFill>
                  <a:srgbClr val="0070C0"/>
                </a:solidFill>
                <a:cs typeface="Arial" pitchFamily="34" charset="0"/>
              </a:rPr>
              <a:t>الارتباط الثقافي</a:t>
            </a:r>
          </a:p>
          <a:p>
            <a:pPr marL="1555750" lvl="3" indent="0" rtl="1">
              <a:buNone/>
              <a:tabLst>
                <a:tab pos="1878013" algn="l"/>
                <a:tab pos="2060575" algn="l"/>
                <a:tab pos="2243138" algn="l"/>
              </a:tabLst>
            </a:pPr>
            <a:r>
              <a:rPr lang="ar-SA" sz="2800" b="1" dirty="0" smtClean="0">
                <a:solidFill>
                  <a:srgbClr val="0070C0"/>
                </a:solidFill>
                <a:cs typeface="Arial" pitchFamily="34" charset="0"/>
              </a:rPr>
              <a:t>                     نظرية </a:t>
            </a:r>
            <a:r>
              <a:rPr lang="ar-SA" sz="2800" b="1" dirty="0">
                <a:solidFill>
                  <a:srgbClr val="0070C0"/>
                </a:solidFill>
                <a:cs typeface="Arial" pitchFamily="34" charset="0"/>
              </a:rPr>
              <a:t>الصراع الثقافي</a:t>
            </a:r>
            <a:endParaRPr lang="ar-EG" sz="2800" b="1" dirty="0">
              <a:solidFill>
                <a:srgbClr val="0070C0"/>
              </a:solidFill>
              <a:cs typeface="Arial" pitchFamily="34" charset="0"/>
            </a:endParaRPr>
          </a:p>
          <a:p>
            <a:pPr marL="0" indent="354013" algn="just" rtl="1">
              <a:spcBef>
                <a:spcPts val="0"/>
              </a:spcBef>
              <a:buNone/>
            </a:pPr>
            <a:endParaRPr lang="en-US" sz="2800" b="1" dirty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70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9195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sz="36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713312"/>
          </a:xfrm>
        </p:spPr>
        <p:txBody>
          <a:bodyPr/>
          <a:lstStyle/>
          <a:p>
            <a:pPr rtl="1">
              <a:spcBef>
                <a:spcPts val="0"/>
              </a:spcBef>
            </a:pPr>
            <a:r>
              <a:rPr lang="ar-SA" sz="2800" b="1" spc="-150" dirty="0">
                <a:solidFill>
                  <a:srgbClr val="7030A0"/>
                </a:solidFill>
                <a:latin typeface="ae_AlMateen" pitchFamily="2" charset="-78"/>
              </a:rPr>
              <a:t>النظريات </a:t>
            </a:r>
            <a:r>
              <a:rPr lang="ar-SA" sz="2800" b="1" spc="-150" dirty="0" smtClean="0">
                <a:solidFill>
                  <a:srgbClr val="7030A0"/>
                </a:solidFill>
                <a:latin typeface="ae_AlMateen" pitchFamily="2" charset="-78"/>
              </a:rPr>
              <a:t>المعاصرة في </a:t>
            </a:r>
            <a:r>
              <a:rPr lang="ar-SA" sz="2800" b="1" spc="-150" dirty="0">
                <a:solidFill>
                  <a:srgbClr val="7030A0"/>
                </a:solidFill>
                <a:latin typeface="ae_AlMateen" pitchFamily="2" charset="-78"/>
              </a:rPr>
              <a:t>التغير </a:t>
            </a:r>
            <a:r>
              <a:rPr lang="ar-SA" sz="2800" b="1" spc="-150" dirty="0" smtClean="0">
                <a:solidFill>
                  <a:srgbClr val="7030A0"/>
                </a:solidFill>
                <a:latin typeface="ae_AlMateen" pitchFamily="2" charset="-78"/>
              </a:rPr>
              <a:t>الاجتماعي</a:t>
            </a:r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>
                <a:cs typeface="Arial" pitchFamily="34" charset="0"/>
              </a:rPr>
              <a:t>النظرية </a:t>
            </a:r>
            <a:r>
              <a:rPr lang="ar-SA" sz="2800" b="1" dirty="0">
                <a:cs typeface="Arial" pitchFamily="34" charset="0"/>
              </a:rPr>
              <a:t>الوظيفية والتغير </a:t>
            </a:r>
            <a:r>
              <a:rPr lang="ar-SA" sz="2800" b="1" dirty="0" smtClean="0">
                <a:cs typeface="Arial" pitchFamily="34" charset="0"/>
              </a:rPr>
              <a:t>الاجتماعي.</a:t>
            </a:r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>
                <a:cs typeface="Arial" pitchFamily="34" charset="0"/>
              </a:rPr>
              <a:t> النظريات </a:t>
            </a:r>
            <a:r>
              <a:rPr lang="ar-SA" sz="2800" b="1" dirty="0">
                <a:cs typeface="Arial" pitchFamily="34" charset="0"/>
              </a:rPr>
              <a:t>التحديثية  في التغير </a:t>
            </a:r>
            <a:r>
              <a:rPr lang="ar-SA" sz="2800" b="1" dirty="0" smtClean="0">
                <a:cs typeface="Arial" pitchFamily="34" charset="0"/>
              </a:rPr>
              <a:t>الاجتماعي</a:t>
            </a:r>
          </a:p>
          <a:p>
            <a:pPr marL="0" indent="354013" algn="just" rtl="1">
              <a:spcBef>
                <a:spcPts val="0"/>
              </a:spcBef>
              <a:buNone/>
            </a:pPr>
            <a:endParaRPr lang="ar-SA" sz="2800" b="1" spc="-150" dirty="0" smtClean="0">
              <a:solidFill>
                <a:srgbClr val="7030A0"/>
              </a:solidFill>
              <a:latin typeface="ae_AlMateen" pitchFamily="2" charset="-78"/>
            </a:endParaRPr>
          </a:p>
          <a:p>
            <a:pPr algn="just" rtl="1">
              <a:spcBef>
                <a:spcPts val="0"/>
              </a:spcBef>
            </a:pPr>
            <a:r>
              <a:rPr lang="ar-SA" sz="2800" b="1" spc="-150" dirty="0" smtClean="0">
                <a:solidFill>
                  <a:srgbClr val="7030A0"/>
                </a:solidFill>
                <a:latin typeface="ae_AlMateen" pitchFamily="2" charset="-78"/>
              </a:rPr>
              <a:t>معوقات </a:t>
            </a:r>
            <a:r>
              <a:rPr lang="ar-SA" sz="2800" b="1" spc="-150" dirty="0">
                <a:solidFill>
                  <a:srgbClr val="7030A0"/>
                </a:solidFill>
                <a:latin typeface="ae_AlMateen" pitchFamily="2" charset="-78"/>
              </a:rPr>
              <a:t>التغير </a:t>
            </a:r>
            <a:r>
              <a:rPr lang="ar-SA" sz="2800" b="1" spc="-150" dirty="0" smtClean="0">
                <a:solidFill>
                  <a:srgbClr val="7030A0"/>
                </a:solidFill>
                <a:latin typeface="ae_AlMateen" pitchFamily="2" charset="-78"/>
              </a:rPr>
              <a:t>الاجتماعي.</a:t>
            </a:r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/>
              <a:t>العوائق </a:t>
            </a:r>
            <a:r>
              <a:rPr lang="ar-SA" sz="2800" b="1" dirty="0"/>
              <a:t>الاجتماعية </a:t>
            </a:r>
            <a:r>
              <a:rPr lang="ar-SA" sz="2800" b="1" dirty="0" smtClean="0"/>
              <a:t>.</a:t>
            </a:r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/>
              <a:t>العوائق </a:t>
            </a:r>
            <a:r>
              <a:rPr lang="ar-SA" sz="2800" b="1" dirty="0"/>
              <a:t>الاقتصادية </a:t>
            </a:r>
            <a:r>
              <a:rPr lang="ar-SA" sz="2800" b="1" dirty="0" smtClean="0"/>
              <a:t>.</a:t>
            </a:r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/>
              <a:t>العوائق </a:t>
            </a:r>
            <a:r>
              <a:rPr lang="ar-SA" sz="2800" b="1" dirty="0"/>
              <a:t>الأيكولوجية . </a:t>
            </a:r>
            <a:endParaRPr lang="ar-SA" sz="2800" b="1" dirty="0" smtClean="0"/>
          </a:p>
          <a:p>
            <a:pPr marL="514350" indent="-51435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800" b="1" dirty="0" smtClean="0"/>
              <a:t>العوائق السياسية.</a:t>
            </a:r>
            <a:endParaRPr lang="en-US" sz="2800" dirty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6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39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89195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endParaRPr lang="ar-SA" sz="36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81000" y="1524000"/>
            <a:ext cx="9144000" cy="4713312"/>
          </a:xfrm>
        </p:spPr>
        <p:txBody>
          <a:bodyPr/>
          <a:lstStyle/>
          <a:p>
            <a:pPr algn="just" rtl="1">
              <a:spcBef>
                <a:spcPts val="0"/>
              </a:spcBef>
            </a:pPr>
            <a:r>
              <a:rPr lang="ar-SA" sz="2800" b="1" dirty="0">
                <a:solidFill>
                  <a:srgbClr val="7030A0"/>
                </a:solidFill>
              </a:rPr>
              <a:t>مظاهر التغير على المجتمع السعودي</a:t>
            </a:r>
            <a:endParaRPr lang="en-US" sz="2800" b="1" dirty="0">
              <a:solidFill>
                <a:srgbClr val="7030A0"/>
              </a:solidFill>
            </a:endParaRPr>
          </a:p>
          <a:p>
            <a:pPr marL="457200" indent="-4572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500" b="1" dirty="0" smtClean="0"/>
              <a:t>التغيرات </a:t>
            </a:r>
            <a:r>
              <a:rPr lang="ar-SA" sz="2500" b="1" dirty="0"/>
              <a:t>الاجتماعية </a:t>
            </a:r>
            <a:r>
              <a:rPr lang="ar-SA" sz="2500" b="1" dirty="0" smtClean="0"/>
              <a:t>.</a:t>
            </a:r>
            <a:endParaRPr lang="en-US" sz="2500" b="1" dirty="0"/>
          </a:p>
          <a:p>
            <a:pPr marL="457200" indent="-4572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500" b="1" dirty="0" smtClean="0"/>
              <a:t>التغيرات </a:t>
            </a:r>
            <a:r>
              <a:rPr lang="ar-SA" sz="2500" b="1" dirty="0"/>
              <a:t>في مجال التعليم </a:t>
            </a:r>
            <a:r>
              <a:rPr lang="ar-SA" sz="2500" b="1" dirty="0" smtClean="0"/>
              <a:t>.</a:t>
            </a:r>
            <a:endParaRPr lang="en-US" sz="2500" dirty="0"/>
          </a:p>
          <a:p>
            <a:pPr marL="457200" indent="-4572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500" b="1" dirty="0" smtClean="0"/>
              <a:t>التغيرات </a:t>
            </a:r>
            <a:r>
              <a:rPr lang="ar-SA" sz="2500" b="1" dirty="0"/>
              <a:t>الاقتصادية بعد اكتشاف البـترول </a:t>
            </a:r>
            <a:r>
              <a:rPr lang="ar-SA" sz="2500" b="1" dirty="0" smtClean="0"/>
              <a:t>.</a:t>
            </a:r>
            <a:endParaRPr lang="en-US" sz="2500" b="1" dirty="0"/>
          </a:p>
          <a:p>
            <a:pPr marL="457200" indent="-4572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500" b="1" dirty="0" smtClean="0"/>
              <a:t>البناء </a:t>
            </a:r>
            <a:r>
              <a:rPr lang="ar-SA" sz="2500" b="1" dirty="0"/>
              <a:t>المهني والحراك الاجتماعي </a:t>
            </a:r>
            <a:r>
              <a:rPr lang="ar-SA" sz="2500" b="1" dirty="0" smtClean="0"/>
              <a:t>.</a:t>
            </a:r>
            <a:endParaRPr lang="ar-SA" sz="2500" b="1" dirty="0"/>
          </a:p>
          <a:p>
            <a:pPr marL="457200" indent="-457200" algn="just" rtl="1">
              <a:spcBef>
                <a:spcPts val="0"/>
              </a:spcBef>
              <a:buFont typeface="+mj-lt"/>
              <a:buAutoNum type="arabicPeriod"/>
            </a:pPr>
            <a:r>
              <a:rPr lang="ar-SA" sz="2500" b="1" dirty="0" smtClean="0"/>
              <a:t>النظام </a:t>
            </a:r>
            <a:r>
              <a:rPr lang="ar-SA" sz="2500" b="1" dirty="0" err="1" smtClean="0"/>
              <a:t>القرابي</a:t>
            </a:r>
            <a:r>
              <a:rPr lang="ar-SA" sz="2500" b="1" dirty="0" smtClean="0"/>
              <a:t> .</a:t>
            </a:r>
            <a:endParaRPr lang="ar-SA" sz="2500" dirty="0"/>
          </a:p>
          <a:p>
            <a:pPr marL="457200" indent="-457200" algn="just" rtl="1">
              <a:spcBef>
                <a:spcPts val="0"/>
              </a:spcBef>
              <a:buFont typeface="+mj-lt"/>
              <a:buAutoNum type="arabicPeriod"/>
            </a:pPr>
            <a:endParaRPr lang="en-US" sz="2500" dirty="0">
              <a:cs typeface="+mj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087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3795</TotalTime>
  <Words>224</Words>
  <Application>Microsoft Office PowerPoint</Application>
  <PresentationFormat>A4 Paper (210x297 mm)‎</PresentationFormat>
  <Paragraphs>57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الشريحة 1</vt:lpstr>
      <vt:lpstr>التغير الاجتماعي  المحاضرة الأخيرة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balsabbgh</cp:lastModifiedBy>
  <cp:revision>653</cp:revision>
  <dcterms:created xsi:type="dcterms:W3CDTF">2009-10-14T19:14:34Z</dcterms:created>
  <dcterms:modified xsi:type="dcterms:W3CDTF">2012-11-25T10:11:50Z</dcterms:modified>
</cp:coreProperties>
</file>