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335" r:id="rId5"/>
    <p:sldId id="336" r:id="rId6"/>
    <p:sldId id="337" r:id="rId7"/>
    <p:sldId id="338" r:id="rId8"/>
    <p:sldId id="339" r:id="rId9"/>
    <p:sldId id="340" r:id="rId10"/>
    <p:sldId id="341" r:id="rId11"/>
    <p:sldId id="342" r:id="rId12"/>
    <p:sldId id="343" r:id="rId13"/>
    <p:sldId id="344"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009900"/>
    <a:srgbClr val="CC0000"/>
    <a:srgbClr val="3B84AF"/>
    <a:srgbClr val="000000"/>
    <a:srgbClr val="709256"/>
    <a:srgbClr val="AD9968"/>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481" autoAdjust="0"/>
    <p:restoredTop sz="94664" autoAdjust="0"/>
  </p:normalViewPr>
  <p:slideViewPr>
    <p:cSldViewPr>
      <p:cViewPr>
        <p:scale>
          <a:sx n="80" d="100"/>
          <a:sy n="80" d="100"/>
        </p:scale>
        <p:origin x="-72"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11/25/2012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2538426"/>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التغير الاجتماعي</a:t>
            </a:r>
          </a:p>
          <a:p>
            <a:pPr algn="ctr"/>
            <a:endParaRPr lang="en-US" sz="2800" b="1" dirty="0">
              <a:latin typeface="Calibri" pitchFamily="34" charset="0"/>
            </a:endParaRPr>
          </a:p>
          <a:p>
            <a:pPr algn="ctr"/>
            <a:r>
              <a:rPr lang="ar-SA" sz="2600" b="1" dirty="0" smtClean="0">
                <a:solidFill>
                  <a:srgbClr val="002060"/>
                </a:solidFill>
                <a:latin typeface="Calibri" pitchFamily="34" charset="0"/>
                <a:cs typeface="Times New Roman" pitchFamily="18" charset="0"/>
              </a:rPr>
              <a:t>أستاذ المقرر:</a:t>
            </a:r>
          </a:p>
          <a:p>
            <a:pPr algn="ctr"/>
            <a:r>
              <a:rPr lang="ar-SA" sz="2600" b="1" dirty="0" smtClean="0">
                <a:solidFill>
                  <a:srgbClr val="002060"/>
                </a:solidFill>
                <a:latin typeface="Calibri" pitchFamily="34" charset="0"/>
                <a:cs typeface="Times New Roman" pitchFamily="18" charset="0"/>
              </a:rPr>
              <a:t>د</a:t>
            </a:r>
            <a:r>
              <a:rPr lang="en-US" sz="2600" b="1" dirty="0" smtClean="0">
                <a:solidFill>
                  <a:srgbClr val="002060"/>
                </a:solidFill>
                <a:latin typeface="Calibri" pitchFamily="34" charset="0"/>
                <a:cs typeface="Times New Roman" pitchFamily="18" charset="0"/>
              </a:rPr>
              <a:t>  .</a:t>
            </a:r>
            <a:r>
              <a:rPr lang="ar-SA" sz="2600" b="1" dirty="0" smtClean="0">
                <a:solidFill>
                  <a:srgbClr val="002060"/>
                </a:solidFill>
                <a:latin typeface="Calibri" pitchFamily="34" charset="0"/>
                <a:cs typeface="Times New Roman" pitchFamily="18" charset="0"/>
              </a:rPr>
              <a:t>فهد بن عبدالرحمن الخريّف</a:t>
            </a:r>
            <a:endParaRPr lang="en-US" sz="2600" b="1" dirty="0">
              <a:solidFill>
                <a:srgbClr val="00206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000" b="1" spc="-150" dirty="0" smtClean="0">
                <a:solidFill>
                  <a:srgbClr val="376092"/>
                </a:solidFill>
                <a:latin typeface="ae_AlMateen" pitchFamily="2" charset="-78"/>
                <a:cs typeface="+mj-cs"/>
              </a:rPr>
              <a:t> التغير الاجتماعي </a:t>
            </a:r>
            <a:br>
              <a:rPr lang="ar-SA" sz="4000" b="1" spc="-150" dirty="0" smtClean="0">
                <a:solidFill>
                  <a:srgbClr val="376092"/>
                </a:solidFill>
                <a:latin typeface="ae_AlMateen" pitchFamily="2" charset="-78"/>
                <a:cs typeface="+mj-cs"/>
              </a:rPr>
            </a:br>
            <a:r>
              <a:rPr lang="ar-SA" sz="4000" b="1" spc="-150" dirty="0" smtClean="0">
                <a:solidFill>
                  <a:srgbClr val="376092"/>
                </a:solidFill>
                <a:latin typeface="ae_AlMateen" pitchFamily="2" charset="-78"/>
                <a:cs typeface="+mj-cs"/>
              </a:rPr>
              <a:t>ي</a:t>
            </a:r>
            <a:r>
              <a:rPr lang="en-US" sz="4000" b="1" spc="-150" dirty="0" smtClean="0">
                <a:solidFill>
                  <a:srgbClr val="376092"/>
                </a:solidFill>
                <a:latin typeface="ae_AlMateen" pitchFamily="2" charset="-78"/>
                <a:cs typeface="+mj-cs"/>
              </a:rPr>
              <a:t> </a:t>
            </a:r>
            <a:r>
              <a:rPr lang="ar-SA" sz="4000" b="1" spc="-150" dirty="0" smtClean="0">
                <a:solidFill>
                  <a:srgbClr val="376092"/>
                </a:solidFill>
                <a:latin typeface="ae_AlMateen" pitchFamily="2" charset="-78"/>
                <a:cs typeface="+mj-cs"/>
              </a:rPr>
              <a:t>ف</a:t>
            </a:r>
            <a:r>
              <a:rPr lang="ar-SA" sz="4000" b="1" spc="-150" dirty="0" smtClean="0">
                <a:solidFill>
                  <a:srgbClr val="376092"/>
                </a:solidFill>
                <a:latin typeface="ae_AlMateen" pitchFamily="2" charset="-78"/>
                <a:cs typeface="+mj-cs"/>
              </a:rPr>
              <a:t>ي </a:t>
            </a:r>
            <a:r>
              <a:rPr lang="ar-SA" sz="4000" b="1" spc="-150" dirty="0" smtClean="0">
                <a:solidFill>
                  <a:srgbClr val="376092"/>
                </a:solidFill>
                <a:latin typeface="ae_AlMateen" pitchFamily="2" charset="-78"/>
                <a:cs typeface="+mj-cs"/>
              </a:rPr>
              <a:t>المجتمع السعود</a:t>
            </a:r>
            <a:endParaRPr lang="en-US" sz="4000" b="1" spc="-150" dirty="0" smtClean="0">
              <a:solidFill>
                <a:srgbClr val="376092"/>
              </a:solidFill>
              <a:latin typeface="ae_AlMateen" pitchFamily="2" charset="-78"/>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7171" name="Text Placeholder 5"/>
          <p:cNvSpPr>
            <a:spLocks noGrp="1"/>
          </p:cNvSpPr>
          <p:nvPr>
            <p:ph idx="1"/>
          </p:nvPr>
        </p:nvSpPr>
        <p:spPr>
          <a:xfrm>
            <a:off x="495300" y="1600200"/>
            <a:ext cx="8915400" cy="4114815"/>
          </a:xfrm>
        </p:spPr>
        <p:txBody>
          <a:bodyPr/>
          <a:lstStyle/>
          <a:p>
            <a:pPr rtl="1" eaLnBrk="1" hangingPunct="1">
              <a:buFont typeface="Arial" pitchFamily="34" charset="0"/>
              <a:buChar char="•"/>
            </a:pPr>
            <a:endParaRPr lang="ar-SA" b="1" dirty="0" smtClean="0">
              <a:solidFill>
                <a:srgbClr val="FF0000"/>
              </a:solidFill>
              <a:cs typeface="Arial" pitchFamily="34" charset="0"/>
            </a:endParaRPr>
          </a:p>
          <a:p>
            <a:pPr rtl="1"/>
            <a:r>
              <a:rPr lang="ar-SA" b="1" dirty="0">
                <a:solidFill>
                  <a:srgbClr val="FF0000"/>
                </a:solidFill>
              </a:rPr>
              <a:t>مظاهر التغير على المجتمع السعودي</a:t>
            </a:r>
            <a:endParaRPr lang="en-US" b="1" dirty="0">
              <a:solidFill>
                <a:srgbClr val="FF0000"/>
              </a:solidFill>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354013" algn="just" rtl="1">
              <a:spcBef>
                <a:spcPts val="0"/>
              </a:spcBef>
              <a:buNone/>
            </a:pPr>
            <a:r>
              <a:rPr lang="ar-SA" sz="2500" dirty="0">
                <a:cs typeface="+mj-cs"/>
              </a:rPr>
              <a:t>يعتبر التغير سمه من سمات الحياة وظاهرة طبيعية وعملية مستمرة ودائمة تحدث في جميع المجتمعات الإنسانية في كل زمان ومكان، والمجتمع السعودي جزء مهم من المجتمع الدولي يؤثر فيه ويتأثر به، وله صلات مباشرة وقوية مع العالم الخارجي فرضتها العلاقات التجارية والاقتصادية والإعلامية </a:t>
            </a:r>
            <a:r>
              <a:rPr lang="ar-SA" sz="2500" dirty="0" smtClean="0">
                <a:cs typeface="+mj-cs"/>
              </a:rPr>
              <a:t>والعلمية، </a:t>
            </a:r>
            <a:r>
              <a:rPr lang="ar-SA" sz="2500" dirty="0">
                <a:cs typeface="+mj-cs"/>
              </a:rPr>
              <a:t>وقد انفتح المجتمع السعودي على المجتمع الدولي والعالمي انفتاحاً كبيراً ، فحدثت بعض التغيرات والتطورات في حياة المجتمع سواء على صعيد العلاقات الاجتماعية أو على مستوى الأسرة أو السكن أو سلوك الأفراد وتحولهم إلى سلوك استهلاكي تفاخري ومظهري ، ويمكن أن نرصد بعض هذه التغيرات كما يأتي :</a:t>
            </a:r>
            <a:endParaRPr lang="en-US" sz="2500" dirty="0">
              <a:cs typeface="+mj-cs"/>
            </a:endParaRPr>
          </a:p>
          <a:p>
            <a:pPr marL="0" indent="0" algn="just" rtl="1">
              <a:buNone/>
            </a:pPr>
            <a:r>
              <a:rPr lang="ar-SA" sz="2500" b="1" dirty="0">
                <a:solidFill>
                  <a:srgbClr val="7030A0"/>
                </a:solidFill>
                <a:cs typeface="+mj-cs"/>
              </a:rPr>
              <a:t>أولا: التغيرات الاجتماعية :</a:t>
            </a:r>
            <a:endParaRPr lang="en-US" sz="2500" b="1" dirty="0">
              <a:solidFill>
                <a:srgbClr val="7030A0"/>
              </a:solidFill>
              <a:cs typeface="+mj-cs"/>
            </a:endParaRPr>
          </a:p>
          <a:p>
            <a:pPr algn="just" rtl="1"/>
            <a:r>
              <a:rPr lang="ar-SA" sz="2500" b="1" dirty="0" smtClean="0">
                <a:solidFill>
                  <a:srgbClr val="FF0000"/>
                </a:solidFill>
                <a:cs typeface="+mj-cs"/>
              </a:rPr>
              <a:t>في مجال التنظيم الاجتماعي</a:t>
            </a:r>
            <a:r>
              <a:rPr lang="ar-SA" sz="2500" dirty="0" smtClean="0">
                <a:cs typeface="+mj-cs"/>
              </a:rPr>
              <a:t>: يرى بعض الباحثين بأن </a:t>
            </a:r>
            <a:r>
              <a:rPr lang="ar-SA" sz="2500" dirty="0">
                <a:cs typeface="+mj-cs"/>
              </a:rPr>
              <a:t>التنظيم الاجتماعي بمجتمع شبة الجزيرة كان يقوم قديماً على التنظيم القائم على النظام القبلي </a:t>
            </a:r>
            <a:r>
              <a:rPr lang="ar-SA" sz="2500" dirty="0" smtClean="0">
                <a:cs typeface="+mj-cs"/>
              </a:rPr>
              <a:t>العشائري، </a:t>
            </a:r>
            <a:r>
              <a:rPr lang="ar-SA" sz="2500" dirty="0">
                <a:cs typeface="+mj-cs"/>
              </a:rPr>
              <a:t>وكذلك ع</a:t>
            </a:r>
            <a:r>
              <a:rPr lang="ar-SA" sz="2500" dirty="0" smtClean="0">
                <a:cs typeface="+mj-cs"/>
              </a:rPr>
              <a:t>لى العادات </a:t>
            </a:r>
            <a:r>
              <a:rPr lang="ar-SA" sz="2500" dirty="0">
                <a:cs typeface="+mj-cs"/>
              </a:rPr>
              <a:t>القبلية التي تحكم أنماط السلوك الاجتماعي للأفراد ثم أصبح (بعد قيام </a:t>
            </a:r>
            <a:r>
              <a:rPr lang="ar-SA" sz="2500" dirty="0" smtClean="0">
                <a:cs typeface="+mj-cs"/>
              </a:rPr>
              <a:t>الدولة       .    السعودية </a:t>
            </a:r>
            <a:r>
              <a:rPr lang="ar-SA" sz="2500" dirty="0">
                <a:cs typeface="+mj-cs"/>
              </a:rPr>
              <a:t>) الولاء للدولة من قبل </a:t>
            </a:r>
            <a:r>
              <a:rPr lang="ar-SA" sz="2500" dirty="0" smtClean="0">
                <a:cs typeface="+mj-cs"/>
              </a:rPr>
              <a:t>الأفراد،</a:t>
            </a:r>
            <a:r>
              <a:rPr lang="ar-SA" sz="2500" dirty="0" smtClean="0"/>
              <a:t> </a:t>
            </a:r>
            <a:r>
              <a:rPr lang="ar-SA" sz="2500" dirty="0"/>
              <a:t>وصارت المعايير التي </a:t>
            </a:r>
            <a:r>
              <a:rPr lang="ar-SA" sz="2500" dirty="0" smtClean="0"/>
              <a:t>تحكم العلاقات</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xmlns="" val="14458724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lvl="0" indent="0" algn="just" rtl="1">
              <a:buNone/>
            </a:pPr>
            <a:r>
              <a:rPr lang="ar-SA" sz="2500" dirty="0" smtClean="0">
                <a:cs typeface="+mj-cs"/>
              </a:rPr>
              <a:t>بين </a:t>
            </a:r>
            <a:r>
              <a:rPr lang="ar-SA" sz="2500" dirty="0">
                <a:cs typeface="+mj-cs"/>
              </a:rPr>
              <a:t>الأفراد تنطلق من المصلحة العامة للدولة والمجتمع في ظل الشريعة الإسلامية .</a:t>
            </a:r>
            <a:endParaRPr lang="en-US" sz="2500" dirty="0">
              <a:cs typeface="+mj-cs"/>
            </a:endParaRPr>
          </a:p>
          <a:p>
            <a:pPr lvl="0" algn="just" rtl="1"/>
            <a:r>
              <a:rPr lang="ar-SA" sz="2500" b="1" dirty="0" smtClean="0">
                <a:solidFill>
                  <a:srgbClr val="FF0000"/>
                </a:solidFill>
              </a:rPr>
              <a:t>مجال دور </a:t>
            </a:r>
            <a:r>
              <a:rPr lang="ar-SA" sz="2500" b="1" dirty="0">
                <a:solidFill>
                  <a:srgbClr val="FF0000"/>
                </a:solidFill>
              </a:rPr>
              <a:t>المرأة في </a:t>
            </a:r>
            <a:r>
              <a:rPr lang="ar-SA" sz="2500" b="1" dirty="0" smtClean="0">
                <a:solidFill>
                  <a:srgbClr val="FF0000"/>
                </a:solidFill>
              </a:rPr>
              <a:t>المجتمع</a:t>
            </a:r>
            <a:r>
              <a:rPr lang="ar-SA" sz="2500" dirty="0" smtClean="0"/>
              <a:t>: </a:t>
            </a:r>
            <a:r>
              <a:rPr lang="ar-SA" sz="2500" dirty="0" smtClean="0">
                <a:cs typeface="+mj-cs"/>
              </a:rPr>
              <a:t>طرأ </a:t>
            </a:r>
            <a:r>
              <a:rPr lang="ar-SA" sz="2500" dirty="0">
                <a:cs typeface="+mj-cs"/>
              </a:rPr>
              <a:t>على دور المرأة في المجتمع </a:t>
            </a:r>
            <a:r>
              <a:rPr lang="ar-SA" sz="2500" dirty="0" smtClean="0">
                <a:cs typeface="+mj-cs"/>
              </a:rPr>
              <a:t>السعودي تغيرا واضحا, </a:t>
            </a:r>
            <a:r>
              <a:rPr lang="ar-SA" sz="2500" dirty="0">
                <a:cs typeface="+mj-cs"/>
              </a:rPr>
              <a:t>فقد كان دورها قاصراً على الأعمال المنزلية وإنجاب الأطفال </a:t>
            </a:r>
            <a:r>
              <a:rPr lang="ar-SA" sz="2500" dirty="0" smtClean="0">
                <a:cs typeface="+mj-cs"/>
              </a:rPr>
              <a:t>وتربيتهم. </a:t>
            </a:r>
            <a:r>
              <a:rPr lang="ar-SA" sz="2500" dirty="0">
                <a:cs typeface="+mj-cs"/>
              </a:rPr>
              <a:t>ومع التطور الحضاري والتقدم </a:t>
            </a:r>
            <a:r>
              <a:rPr lang="ar-SA" sz="2500" dirty="0" smtClean="0">
                <a:cs typeface="+mj-cs"/>
              </a:rPr>
              <a:t>الاقتصادي, </a:t>
            </a:r>
            <a:r>
              <a:rPr lang="ar-SA" sz="2500" dirty="0">
                <a:cs typeface="+mj-cs"/>
              </a:rPr>
              <a:t>ونتيجة التغير في المفاهيم الثقافية تحول دور المرأة إلى الإسهام في الإنتاج </a:t>
            </a:r>
            <a:r>
              <a:rPr lang="ar-SA" sz="2500" dirty="0" smtClean="0">
                <a:cs typeface="+mj-cs"/>
              </a:rPr>
              <a:t>والخدمات، </a:t>
            </a:r>
            <a:r>
              <a:rPr lang="ar-SA" sz="2500" dirty="0">
                <a:cs typeface="+mj-cs"/>
              </a:rPr>
              <a:t>وخرجت لتعمل في بعض المؤسسات التعليمية والصحية والاجتماعية وأحدث ذلك تغيراً في النظام الأسري .</a:t>
            </a:r>
            <a:endParaRPr lang="en-US" sz="2500" dirty="0">
              <a:cs typeface="+mj-cs"/>
            </a:endParaRPr>
          </a:p>
          <a:p>
            <a:pPr marL="355600" lvl="0" indent="452438" algn="just" rtl="1">
              <a:buNone/>
            </a:pPr>
            <a:r>
              <a:rPr lang="ar-SA" sz="2500" dirty="0">
                <a:cs typeface="+mj-cs"/>
              </a:rPr>
              <a:t>و</a:t>
            </a:r>
            <a:r>
              <a:rPr lang="ar-SA" sz="2500" dirty="0" smtClean="0">
                <a:cs typeface="+mj-cs"/>
              </a:rPr>
              <a:t>من </a:t>
            </a:r>
            <a:r>
              <a:rPr lang="ar-SA" sz="2500" dirty="0">
                <a:cs typeface="+mj-cs"/>
              </a:rPr>
              <a:t>نتائج خروج المرأة إلى ميدان العمل وانشغال الأب في أداء مسؤولياته وفي أعماله التجارية وغيرها </a:t>
            </a:r>
            <a:r>
              <a:rPr lang="ar-SA" sz="2500" dirty="0" smtClean="0">
                <a:cs typeface="+mj-cs"/>
              </a:rPr>
              <a:t>صارت </a:t>
            </a:r>
            <a:r>
              <a:rPr lang="ar-SA" sz="2500" dirty="0" err="1" smtClean="0">
                <a:cs typeface="+mj-cs"/>
              </a:rPr>
              <a:t>الاسرة</a:t>
            </a:r>
            <a:r>
              <a:rPr lang="ar-SA" sz="2500" dirty="0" smtClean="0">
                <a:cs typeface="+mj-cs"/>
              </a:rPr>
              <a:t> غير </a:t>
            </a:r>
            <a:r>
              <a:rPr lang="ar-SA" sz="2500" dirty="0">
                <a:cs typeface="+mj-cs"/>
              </a:rPr>
              <a:t>متماسكة </a:t>
            </a:r>
            <a:r>
              <a:rPr lang="ar-SA" sz="2500" dirty="0" smtClean="0">
                <a:cs typeface="+mj-cs"/>
              </a:rPr>
              <a:t>اجتماعياً، وتقلصت </a:t>
            </a:r>
            <a:r>
              <a:rPr lang="ar-SA" sz="2500" dirty="0">
                <a:cs typeface="+mj-cs"/>
              </a:rPr>
              <a:t>سلطة </a:t>
            </a:r>
            <a:r>
              <a:rPr lang="ar-SA" sz="2500" dirty="0" smtClean="0">
                <a:cs typeface="+mj-cs"/>
              </a:rPr>
              <a:t>الأب ودخل </a:t>
            </a:r>
            <a:r>
              <a:rPr lang="ar-SA" sz="2500" dirty="0">
                <a:cs typeface="+mj-cs"/>
              </a:rPr>
              <a:t>إلى محيط الأسرة </a:t>
            </a:r>
            <a:r>
              <a:rPr lang="ar-SA" sz="2500" dirty="0" smtClean="0">
                <a:cs typeface="+mj-cs"/>
              </a:rPr>
              <a:t>( </a:t>
            </a:r>
            <a:r>
              <a:rPr lang="ar-SA" sz="2500" dirty="0">
                <a:cs typeface="+mj-cs"/>
              </a:rPr>
              <a:t>الخدم </a:t>
            </a:r>
            <a:r>
              <a:rPr lang="ar-SA" sz="2500" dirty="0" smtClean="0">
                <a:cs typeface="+mj-cs"/>
              </a:rPr>
              <a:t>والسائقون) </a:t>
            </a:r>
            <a:r>
              <a:rPr lang="ar-SA" sz="2500" dirty="0">
                <a:cs typeface="+mj-cs"/>
              </a:rPr>
              <a:t>الذين أصبحوا بشكل أو بآخر يؤثرون في سير الحياة اليومية – فقد بدأت بعض الأسر السعودية تستخدم هذه العمالة الوافدة بدافع الحاجة للمساعدة في تصريف شؤون الأسرة </a:t>
            </a:r>
            <a:r>
              <a:rPr lang="ar-SA" sz="2500" dirty="0" smtClean="0">
                <a:cs typeface="+mj-cs"/>
              </a:rPr>
              <a:t>أو نوعا من </a:t>
            </a:r>
            <a:r>
              <a:rPr lang="ar-SA" sz="2500" dirty="0">
                <a:cs typeface="+mj-cs"/>
              </a:rPr>
              <a:t>الوجاهة </a:t>
            </a:r>
            <a:r>
              <a:rPr lang="ar-SA" sz="2500" dirty="0" smtClean="0">
                <a:cs typeface="+mj-cs"/>
              </a:rPr>
              <a:t>الاجتماعية.</a:t>
            </a:r>
            <a:endParaRPr lang="en-US" sz="2500" dirty="0">
              <a:cs typeface="+mj-cs"/>
            </a:endParaRPr>
          </a:p>
          <a:p>
            <a:pPr marL="0" indent="354013" algn="just" rtl="1">
              <a:spcBef>
                <a:spcPts val="0"/>
              </a:spcBef>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xmlns="" val="31062441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algn="just" rtl="1">
              <a:spcBef>
                <a:spcPts val="0"/>
              </a:spcBef>
            </a:pPr>
            <a:r>
              <a:rPr lang="ar-SA" sz="2500" b="1" dirty="0" smtClean="0">
                <a:solidFill>
                  <a:srgbClr val="FF0000"/>
                </a:solidFill>
                <a:cs typeface="+mj-cs"/>
              </a:rPr>
              <a:t>في مجال </a:t>
            </a:r>
            <a:r>
              <a:rPr lang="ar-SA" sz="2500" b="1" dirty="0" err="1" smtClean="0">
                <a:solidFill>
                  <a:srgbClr val="FF0000"/>
                </a:solidFill>
                <a:cs typeface="+mj-cs"/>
              </a:rPr>
              <a:t>الاعمال</a:t>
            </a:r>
            <a:r>
              <a:rPr lang="ar-SA" sz="2500" b="1" dirty="0" smtClean="0">
                <a:solidFill>
                  <a:srgbClr val="FF0000"/>
                </a:solidFill>
                <a:cs typeface="+mj-cs"/>
              </a:rPr>
              <a:t> التجارية والصناعية والزراعية</a:t>
            </a:r>
            <a:r>
              <a:rPr lang="ar-SA" sz="2500" dirty="0" smtClean="0">
                <a:cs typeface="+mj-cs"/>
              </a:rPr>
              <a:t>:</a:t>
            </a:r>
            <a:r>
              <a:rPr lang="en-US" sz="2500" dirty="0" smtClean="0">
                <a:cs typeface="+mj-cs"/>
              </a:rPr>
              <a:t> </a:t>
            </a:r>
            <a:r>
              <a:rPr lang="ar-SA" sz="2500" dirty="0" smtClean="0">
                <a:cs typeface="+mj-cs"/>
              </a:rPr>
              <a:t>فنتيجة </a:t>
            </a:r>
            <a:r>
              <a:rPr lang="ar-SA" sz="2500" dirty="0">
                <a:cs typeface="+mj-cs"/>
              </a:rPr>
              <a:t>للازدهار الاقتصادي وما طرأ على المجتمع السعودي من طفرة اقتصادية غيرت بعض المفاهيم الاجتماعية وبعض أنماط السلوك الاجتماعي اتجه الناس نحو الأعمال الاقتصادية والتجارية والصناعية والزراعية وشهدت المملكة ولادة العديد من المؤسسات الاقتصادية والتجارية والصناعية والزراعية التي أدت إلى مزيد من الحاجة إلى الأيدي الفنية العاملة والخبراء والمهندسين والأطباء الأمر الذي أتاح استقدام مئات الألوف من الأسر الأجنبية لتعيش بين ظهراني الأسر السعودية ولقد أوجد ذلك فرصة نادرة قد لا تحدث في أي مجتمع آخر للتفاعل بين الأسر السعودية والأسر الأجنبية </a:t>
            </a:r>
            <a:r>
              <a:rPr lang="ar-SA" sz="2500" dirty="0" smtClean="0">
                <a:cs typeface="+mj-cs"/>
              </a:rPr>
              <a:t>.</a:t>
            </a:r>
          </a:p>
          <a:p>
            <a:pPr algn="just" rtl="1">
              <a:spcBef>
                <a:spcPts val="0"/>
              </a:spcBef>
            </a:pPr>
            <a:r>
              <a:rPr lang="ar-SA" sz="2500" b="1" dirty="0" smtClean="0">
                <a:solidFill>
                  <a:srgbClr val="FF0000"/>
                </a:solidFill>
                <a:cs typeface="+mj-cs"/>
              </a:rPr>
              <a:t>في مجال السفر والسياحة: </a:t>
            </a:r>
            <a:r>
              <a:rPr lang="ar-SA" sz="2500" dirty="0" smtClean="0">
                <a:cs typeface="+mj-cs"/>
              </a:rPr>
              <a:t>من </a:t>
            </a:r>
            <a:r>
              <a:rPr lang="ar-SA" sz="2500" dirty="0">
                <a:cs typeface="+mj-cs"/>
              </a:rPr>
              <a:t>التغيرات الاجتماعية ازدياد حركة السفر إلى </a:t>
            </a:r>
            <a:r>
              <a:rPr lang="ar-SA" sz="2500" dirty="0" smtClean="0">
                <a:cs typeface="+mj-cs"/>
              </a:rPr>
              <a:t>داخل وخارج </a:t>
            </a:r>
            <a:r>
              <a:rPr lang="ar-SA" sz="2500" dirty="0">
                <a:cs typeface="+mj-cs"/>
              </a:rPr>
              <a:t>البلاد وانفتحت الأسرة السعودية على المجتمعات الغربية والشرقية على حد سواء فاكتسبت بذلك بعض السلوكيات والعادات التي قد لا يتفق والمبادئ الإسلامية </a:t>
            </a:r>
            <a:r>
              <a:rPr lang="ar-SA" sz="2500" dirty="0" smtClean="0">
                <a:cs typeface="+mj-cs"/>
              </a:rPr>
              <a:t>مثل            .     </a:t>
            </a:r>
            <a:r>
              <a:rPr lang="ar-SA" sz="2500" dirty="0">
                <a:cs typeface="+mj-cs"/>
              </a:rPr>
              <a:t>حفلات أعياد الميلاد </a:t>
            </a:r>
            <a:r>
              <a:rPr lang="ar-SA" sz="2500" dirty="0" smtClean="0">
                <a:cs typeface="+mj-cs"/>
              </a:rPr>
              <a:t>وغيرها.</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xmlns="" val="36112192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0" algn="just" rtl="1">
              <a:spcBef>
                <a:spcPts val="0"/>
              </a:spcBef>
              <a:buNone/>
            </a:pPr>
            <a:r>
              <a:rPr lang="ar-SA" sz="2500" b="1" dirty="0">
                <a:solidFill>
                  <a:srgbClr val="7030A0"/>
                </a:solidFill>
                <a:cs typeface="+mj-cs"/>
              </a:rPr>
              <a:t>ثانياً : التغيرات في مجال التعليم :</a:t>
            </a:r>
            <a:endParaRPr lang="en-US" sz="2500" dirty="0">
              <a:solidFill>
                <a:srgbClr val="7030A0"/>
              </a:solidFill>
              <a:cs typeface="+mj-cs"/>
            </a:endParaRPr>
          </a:p>
          <a:p>
            <a:pPr algn="just" rtl="1">
              <a:spcBef>
                <a:spcPts val="0"/>
              </a:spcBef>
            </a:pPr>
            <a:r>
              <a:rPr lang="ar-SA" sz="2500" b="1" dirty="0" smtClean="0">
                <a:solidFill>
                  <a:srgbClr val="FF0000"/>
                </a:solidFill>
                <a:cs typeface="+mj-cs"/>
              </a:rPr>
              <a:t>مجال التعليم الحكومي</a:t>
            </a:r>
            <a:r>
              <a:rPr lang="ar-SA" sz="2500" dirty="0" smtClean="0">
                <a:cs typeface="+mj-cs"/>
              </a:rPr>
              <a:t>: بذلت </a:t>
            </a:r>
            <a:r>
              <a:rPr lang="ar-SA" sz="2500" dirty="0">
                <a:cs typeface="+mj-cs"/>
              </a:rPr>
              <a:t>حكومة المملكة العربية السعودية </a:t>
            </a:r>
            <a:r>
              <a:rPr lang="ar-SA" sz="2500" dirty="0" smtClean="0">
                <a:cs typeface="+mj-cs"/>
              </a:rPr>
              <a:t>جهودا كبيرة للنهوض بقطاع التعليم، ففي السابق لم يكن للتعلـيم </a:t>
            </a:r>
            <a:r>
              <a:rPr lang="ar-SA" sz="2500" dirty="0">
                <a:cs typeface="+mj-cs"/>
              </a:rPr>
              <a:t>الرسمي </a:t>
            </a:r>
            <a:r>
              <a:rPr lang="ar-SA" sz="2500" dirty="0" smtClean="0">
                <a:cs typeface="+mj-cs"/>
              </a:rPr>
              <a:t>وجود </a:t>
            </a:r>
            <a:r>
              <a:rPr lang="ar-SA" sz="2500" dirty="0">
                <a:cs typeface="+mj-cs"/>
              </a:rPr>
              <a:t>يذكر، </a:t>
            </a:r>
            <a:r>
              <a:rPr lang="ar-SA" sz="2500" dirty="0" smtClean="0">
                <a:cs typeface="+mj-cs"/>
              </a:rPr>
              <a:t>عـلاوة </a:t>
            </a:r>
            <a:r>
              <a:rPr lang="ar-SA" sz="2500" dirty="0">
                <a:cs typeface="+mj-cs"/>
              </a:rPr>
              <a:t>على تفشي الأمية بشكل خطير يكاد لا يكون له نظير في أي مكان </a:t>
            </a:r>
            <a:r>
              <a:rPr lang="ar-SA" sz="2500" dirty="0" smtClean="0">
                <a:cs typeface="+mj-cs"/>
              </a:rPr>
              <a:t>آخر، </a:t>
            </a:r>
            <a:r>
              <a:rPr lang="ar-SA" sz="2500" dirty="0">
                <a:cs typeface="+mj-cs"/>
              </a:rPr>
              <a:t>ولم يكن سكان المملكة الذين حصلوا في ذلك الوقت على قسط من التعليم الرسمي الحديث يعّدون بضع </a:t>
            </a:r>
            <a:r>
              <a:rPr lang="ar-SA" sz="2500" dirty="0" smtClean="0">
                <a:cs typeface="+mj-cs"/>
              </a:rPr>
              <a:t>مئات، </a:t>
            </a:r>
            <a:r>
              <a:rPr lang="ar-SA" sz="2500" dirty="0">
                <a:cs typeface="+mj-cs"/>
              </a:rPr>
              <a:t>ومع بداية الأربعينيات </a:t>
            </a:r>
            <a:r>
              <a:rPr lang="ar-SA" sz="2500" dirty="0" smtClean="0">
                <a:cs typeface="+mj-cs"/>
              </a:rPr>
              <a:t>من القرن الماضي، بدأ </a:t>
            </a:r>
            <a:r>
              <a:rPr lang="ar-SA" sz="2500" dirty="0">
                <a:cs typeface="+mj-cs"/>
              </a:rPr>
              <a:t>الاهتمام بقطاع التعليم بإنشاء </a:t>
            </a:r>
            <a:r>
              <a:rPr lang="ar-SA" sz="2500" dirty="0" smtClean="0">
                <a:cs typeface="+mj-cs"/>
              </a:rPr>
              <a:t>المدارس ونشرها في مختلف مناطق المملكة ومدنها وهجرها.				          </a:t>
            </a:r>
            <a:r>
              <a:rPr lang="ar-SA" sz="2500" dirty="0">
                <a:solidFill>
                  <a:srgbClr val="FF0000"/>
                </a:solidFill>
                <a:cs typeface="+mj-cs"/>
              </a:rPr>
              <a:t>أما التعليم الجامعي فقد </a:t>
            </a:r>
            <a:r>
              <a:rPr lang="ar-SA" sz="2500" dirty="0">
                <a:cs typeface="+mj-cs"/>
              </a:rPr>
              <a:t>انطلقت إشارته الأولى بكلية الشريعة في مكة المكرمة ثم كلية الشريعة في الرياض ثم كلية اللغة العربية في </a:t>
            </a:r>
            <a:r>
              <a:rPr lang="ar-SA" sz="2500" dirty="0" smtClean="0">
                <a:cs typeface="+mj-cs"/>
              </a:rPr>
              <a:t>الرياض، وفي </a:t>
            </a:r>
            <a:r>
              <a:rPr lang="ar-SA" sz="2500" dirty="0">
                <a:cs typeface="+mj-cs"/>
              </a:rPr>
              <a:t>عام 1957م بإنشاء جامعة الملك سعود، ثم تزايد الاهتمام بالتعليم العالي في المملكة العربية السعودية وقفز قفزات هائلة</a:t>
            </a:r>
            <a:r>
              <a:rPr lang="ar-SA" sz="2500" dirty="0" smtClean="0">
                <a:cs typeface="+mj-cs"/>
              </a:rPr>
              <a:t>، بلغت </a:t>
            </a:r>
            <a:r>
              <a:rPr lang="ar-SA" sz="2500" dirty="0">
                <a:cs typeface="+mj-cs"/>
              </a:rPr>
              <a:t>ذروتها في العام 1430هـ، وكان من أبرز مظاهرها</a:t>
            </a:r>
            <a:r>
              <a:rPr lang="ar-SA" sz="2500" dirty="0" smtClean="0">
                <a:cs typeface="+mj-cs"/>
              </a:rPr>
              <a:t>: زيادة عدد الجامعات   .      وزيادة أعداد الطلاب والطالبات.</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xmlns="" val="33223064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355600" algn="just" rtl="1">
              <a:buNone/>
            </a:pPr>
            <a:r>
              <a:rPr lang="ar-SA" sz="2500" dirty="0">
                <a:cs typeface="+mj-cs"/>
              </a:rPr>
              <a:t>ولا شك أن هذا التطور السريع في مجال التعليم كانت له آثار كبيرة في حياة المجتمع بعد ذلك وأدى إلى حدوث عدد من التغيرات منها:</a:t>
            </a:r>
            <a:endParaRPr lang="en-US" sz="2500" dirty="0">
              <a:cs typeface="+mj-cs"/>
            </a:endParaRPr>
          </a:p>
          <a:p>
            <a:pPr algn="just" rtl="1"/>
            <a:r>
              <a:rPr lang="ar-SA" sz="2500" dirty="0" smtClean="0">
                <a:cs typeface="+mj-cs"/>
              </a:rPr>
              <a:t>برزت </a:t>
            </a:r>
            <a:r>
              <a:rPr lang="ar-SA" sz="2500" dirty="0">
                <a:cs typeface="+mj-cs"/>
              </a:rPr>
              <a:t>على السطح ظاهرة الهجرة إلى المدن ، فانسحبت نسبة كبيرة من العاملين في قطاعات الزراعة والرعي إلى العمل الوظيفي والإداري والمهني في المدن والمصانع الكبرى </a:t>
            </a:r>
            <a:r>
              <a:rPr lang="ar-SA" sz="2500" dirty="0" smtClean="0">
                <a:cs typeface="+mj-cs"/>
              </a:rPr>
              <a:t>.</a:t>
            </a:r>
          </a:p>
          <a:p>
            <a:pPr algn="just" rtl="1"/>
            <a:r>
              <a:rPr lang="ar-SA" sz="2500" dirty="0" smtClean="0">
                <a:cs typeface="+mj-cs"/>
              </a:rPr>
              <a:t>أحدث </a:t>
            </a:r>
            <a:r>
              <a:rPr lang="ar-SA" sz="2500" dirty="0">
                <a:cs typeface="+mj-cs"/>
              </a:rPr>
              <a:t>التعليم تغيراً ملحوظاً في أوضاع المرأة سواء في نظر المجتمع أو في نظرتها لنفسها ، فأصبحت المرأة بعد التعليم قوة عصرية وقوة اقتصادية عن طريق نزولها إلى ميدان العمل وتزايد قدرتها على الإسهام في ميزانية الأسرة </a:t>
            </a:r>
            <a:r>
              <a:rPr lang="ar-SA" sz="2500" dirty="0" smtClean="0">
                <a:cs typeface="+mj-cs"/>
              </a:rPr>
              <a:t>.</a:t>
            </a:r>
            <a:endParaRPr lang="ar-SA" sz="2500" dirty="0">
              <a:cs typeface="+mj-cs"/>
            </a:endParaRPr>
          </a:p>
          <a:p>
            <a:pPr algn="just" rtl="1"/>
            <a:r>
              <a:rPr lang="ar-SA" sz="2500" dirty="0" smtClean="0">
                <a:cs typeface="+mj-cs"/>
              </a:rPr>
              <a:t>كما </a:t>
            </a:r>
            <a:r>
              <a:rPr lang="ar-SA" sz="2500" dirty="0">
                <a:cs typeface="+mj-cs"/>
              </a:rPr>
              <a:t>أن التعليم قد أفاد المجتمع السعودي من ناحية قدرته على التعامل المباشر مع مستحدثات العصر في مجالات العمل والإنتاج والتقنية .</a:t>
            </a:r>
            <a:endParaRPr lang="en-US" sz="2500" dirty="0">
              <a:cs typeface="+mj-cs"/>
            </a:endParaRPr>
          </a:p>
          <a:p>
            <a:pPr marL="0" indent="354013" algn="just" rtl="1">
              <a:spcBef>
                <a:spcPts val="0"/>
              </a:spcBef>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xmlns="" val="2638094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44488" y="1484784"/>
            <a:ext cx="9144000" cy="4713312"/>
          </a:xfrm>
        </p:spPr>
        <p:txBody>
          <a:bodyPr/>
          <a:lstStyle/>
          <a:p>
            <a:pPr marL="0" indent="0" algn="just" rtl="1">
              <a:buNone/>
            </a:pPr>
            <a:r>
              <a:rPr lang="ar-SA" sz="2500" b="1" dirty="0">
                <a:solidFill>
                  <a:srgbClr val="7030A0"/>
                </a:solidFill>
                <a:cs typeface="+mj-cs"/>
              </a:rPr>
              <a:t>ثالثاً : التغيرات الاقتصادية بعد اكتشاف </a:t>
            </a:r>
            <a:r>
              <a:rPr lang="ar-SA" sz="2500" b="1" dirty="0" smtClean="0">
                <a:solidFill>
                  <a:srgbClr val="7030A0"/>
                </a:solidFill>
                <a:cs typeface="+mj-cs"/>
              </a:rPr>
              <a:t>البـترول </a:t>
            </a:r>
            <a:r>
              <a:rPr lang="ar-SA" sz="2500" b="1" dirty="0">
                <a:solidFill>
                  <a:srgbClr val="7030A0"/>
                </a:solidFill>
                <a:cs typeface="+mj-cs"/>
              </a:rPr>
              <a:t>:</a:t>
            </a:r>
            <a:endParaRPr lang="en-US" sz="2500" b="1" dirty="0">
              <a:solidFill>
                <a:srgbClr val="7030A0"/>
              </a:solidFill>
              <a:cs typeface="+mj-cs"/>
            </a:endParaRPr>
          </a:p>
          <a:p>
            <a:pPr marL="0" indent="273050" algn="just" rtl="1">
              <a:buNone/>
            </a:pPr>
            <a:r>
              <a:rPr lang="ar-SA" sz="2500" dirty="0">
                <a:cs typeface="+mj-cs"/>
              </a:rPr>
              <a:t>مع اكتشاف البترول في المملكة العربية السعودية </a:t>
            </a:r>
            <a:r>
              <a:rPr lang="ar-SA" sz="2500" dirty="0" smtClean="0">
                <a:cs typeface="+mj-cs"/>
              </a:rPr>
              <a:t>وإنتاجه </a:t>
            </a:r>
            <a:r>
              <a:rPr lang="ar-SA" sz="2500" dirty="0">
                <a:cs typeface="+mj-cs"/>
              </a:rPr>
              <a:t>اقتصادياً بكميات كبيرة أمكن التمييز بين مرحلتين من مراحل التطور في المملكة العربية السعودية؛ مرحلة ما قبل البترول ومرحلة ما بعد البترول، لقد كان لاكتشاف البترول وإنتاجه اقتصادياً آثار مهمة جداً سواء اجتماعياً أو اقتصادياً أو </a:t>
            </a:r>
            <a:r>
              <a:rPr lang="ar-SA" sz="2500" dirty="0" smtClean="0">
                <a:cs typeface="+mj-cs"/>
              </a:rPr>
              <a:t>سياسياً، </a:t>
            </a:r>
            <a:r>
              <a:rPr lang="ar-SA" sz="2500" dirty="0">
                <a:cs typeface="+mj-cs"/>
              </a:rPr>
              <a:t>ويمكننا القول دون مبالغة : إن التعليم وظهور البترول كانا وراء هذه الانطلاقة التنموية الكبيرة في أرجاء المملكة العربية السعودية ، لقد كانت التنمية الاقتصادية والاجتماعية هما الركيزة التي اعتمدت عليها حكومات المملكة المتتابعة منذ ظهور الدولة السعودية على يد مؤسسها الأول الملك عبد العزيز يرحمه الله إلى وقتنا الحاضر </a:t>
            </a:r>
            <a:r>
              <a:rPr lang="ar-SA" sz="2500" dirty="0" smtClean="0">
                <a:cs typeface="+mj-cs"/>
              </a:rPr>
              <a:t>.</a:t>
            </a:r>
          </a:p>
          <a:p>
            <a:pPr marL="0" indent="273050" algn="just" rtl="1">
              <a:buNone/>
            </a:pPr>
            <a:r>
              <a:rPr lang="ar-SA" sz="2500" dirty="0" smtClean="0">
                <a:cs typeface="+mj-cs"/>
              </a:rPr>
              <a:t>لقد </a:t>
            </a:r>
            <a:r>
              <a:rPr lang="ar-SA" sz="2500" dirty="0">
                <a:cs typeface="+mj-cs"/>
              </a:rPr>
              <a:t>تطور اقتصاد المملكة من مجرد اقتصاد يعتمد في نسبة كبيرة جداً من موارده على بعض الرسوم والمنتجات الداخلية إلى اقتصاد بترولي قوي قادر على منح </a:t>
            </a:r>
            <a:r>
              <a:rPr lang="ar-SA" sz="2500" dirty="0" smtClean="0">
                <a:cs typeface="+mj-cs"/>
              </a:rPr>
              <a:t>التنمية</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xmlns="" val="22099593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0" algn="just" rtl="1">
              <a:buNone/>
            </a:pPr>
            <a:r>
              <a:rPr lang="ar-SA" sz="2500" dirty="0" smtClean="0">
                <a:cs typeface="+mj-cs"/>
              </a:rPr>
              <a:t>الاقتصادية </a:t>
            </a:r>
            <a:r>
              <a:rPr lang="ar-SA" sz="2500" dirty="0">
                <a:cs typeface="+mj-cs"/>
              </a:rPr>
              <a:t>دفعة قوية تعمل على التقدم في جميع المجالات من خلال خطط علمية </a:t>
            </a:r>
            <a:r>
              <a:rPr lang="ar-SA" sz="2500" dirty="0" smtClean="0">
                <a:cs typeface="+mj-cs"/>
              </a:rPr>
              <a:t>للتنمية، </a:t>
            </a:r>
            <a:r>
              <a:rPr lang="ar-SA" sz="2500" dirty="0">
                <a:cs typeface="+mj-cs"/>
              </a:rPr>
              <a:t>والواقع أن عائد البترول كان أساس التنمية في المملكة العربية السعودية ، بل إن ميزانيات خطط التنمية التي كانت تعتمدها الحكومة السعودية خلال المراحل السابقة كانت تتناسب طردياً مع عوائد البترول خلال مراحل الخطط .</a:t>
            </a:r>
            <a:endParaRPr lang="en-US" sz="2500" dirty="0">
              <a:cs typeface="+mj-cs"/>
            </a:endParaRPr>
          </a:p>
          <a:p>
            <a:pPr algn="just" rtl="1"/>
            <a:r>
              <a:rPr lang="ar-SA" sz="2500" dirty="0" smtClean="0">
                <a:solidFill>
                  <a:srgbClr val="FF0000"/>
                </a:solidFill>
                <a:cs typeface="+mj-cs"/>
              </a:rPr>
              <a:t>بعض </a:t>
            </a:r>
            <a:r>
              <a:rPr lang="ar-SA" sz="2500" dirty="0">
                <a:solidFill>
                  <a:srgbClr val="FF0000"/>
                </a:solidFill>
                <a:cs typeface="+mj-cs"/>
              </a:rPr>
              <a:t>الجوانب السلبية للثروة البترولية </a:t>
            </a:r>
            <a:r>
              <a:rPr lang="ar-SA" sz="2500" dirty="0">
                <a:cs typeface="+mj-cs"/>
              </a:rPr>
              <a:t>:</a:t>
            </a:r>
            <a:endParaRPr lang="en-US" sz="2500" dirty="0">
              <a:cs typeface="+mj-cs"/>
            </a:endParaRPr>
          </a:p>
          <a:p>
            <a:pPr algn="just" rtl="1"/>
            <a:r>
              <a:rPr lang="ar-SA" sz="2500" dirty="0" smtClean="0">
                <a:cs typeface="+mj-cs"/>
              </a:rPr>
              <a:t>هجرة </a:t>
            </a:r>
            <a:r>
              <a:rPr lang="ar-SA" sz="2500" dirty="0">
                <a:cs typeface="+mj-cs"/>
              </a:rPr>
              <a:t>الأيدي العاملة والسكان من الريف إلى </a:t>
            </a:r>
            <a:r>
              <a:rPr lang="ar-SA" sz="2500" dirty="0" smtClean="0">
                <a:cs typeface="+mj-cs"/>
              </a:rPr>
              <a:t>المدينة، وزيادة </a:t>
            </a:r>
            <a:r>
              <a:rPr lang="ar-SA" sz="2500" dirty="0">
                <a:cs typeface="+mj-cs"/>
              </a:rPr>
              <a:t>الازدحام في </a:t>
            </a:r>
            <a:r>
              <a:rPr lang="ar-SA" sz="2500" dirty="0" smtClean="0">
                <a:cs typeface="+mj-cs"/>
              </a:rPr>
              <a:t>المدن، وارتفاع </a:t>
            </a:r>
            <a:r>
              <a:rPr lang="ar-SA" sz="2500" dirty="0">
                <a:cs typeface="+mj-cs"/>
              </a:rPr>
              <a:t>الاستهلاك </a:t>
            </a:r>
            <a:r>
              <a:rPr lang="ar-SA" sz="2500" dirty="0" err="1" smtClean="0">
                <a:cs typeface="+mj-cs"/>
              </a:rPr>
              <a:t>الترفي</a:t>
            </a:r>
            <a:r>
              <a:rPr lang="ar-SA" sz="2500" dirty="0" smtClean="0">
                <a:cs typeface="+mj-cs"/>
              </a:rPr>
              <a:t> (</a:t>
            </a:r>
            <a:r>
              <a:rPr lang="ar-SA" sz="2500" dirty="0" err="1" smtClean="0">
                <a:cs typeface="+mj-cs"/>
              </a:rPr>
              <a:t>التفاخري</a:t>
            </a:r>
            <a:r>
              <a:rPr lang="ar-SA" sz="2500" dirty="0" smtClean="0">
                <a:cs typeface="+mj-cs"/>
              </a:rPr>
              <a:t>) </a:t>
            </a:r>
            <a:r>
              <a:rPr lang="ar-SA" sz="2500" dirty="0">
                <a:cs typeface="+mj-cs"/>
              </a:rPr>
              <a:t>وزيادة الاعتماد على الاستيراد من </a:t>
            </a:r>
            <a:r>
              <a:rPr lang="ar-SA" sz="2500" dirty="0" smtClean="0">
                <a:cs typeface="+mj-cs"/>
              </a:rPr>
              <a:t>الخارج، وبروز </a:t>
            </a:r>
            <a:r>
              <a:rPr lang="ar-SA" sz="2500" dirty="0">
                <a:cs typeface="+mj-cs"/>
              </a:rPr>
              <a:t>ظاهرة العمالة </a:t>
            </a:r>
            <a:r>
              <a:rPr lang="ar-SA" sz="2500" dirty="0" smtClean="0">
                <a:cs typeface="+mj-cs"/>
              </a:rPr>
              <a:t>الوافدة، </a:t>
            </a:r>
            <a:r>
              <a:rPr lang="ar-SA" sz="2500" dirty="0">
                <a:cs typeface="+mj-cs"/>
              </a:rPr>
              <a:t>بما قد يكون لها من آثار جانبية قد تضر بمستقبل البلاد لو لم تتدارك بتوفير عمالة وطنية مدربة والاعتماد على أبناء البلاد الموجودين بها بصفة </a:t>
            </a:r>
            <a:r>
              <a:rPr lang="ar-SA" sz="2500" dirty="0" smtClean="0">
                <a:cs typeface="+mj-cs"/>
              </a:rPr>
              <a:t>دائمة. </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extLst>
      <p:ext uri="{BB962C8B-B14F-4D97-AF65-F5344CB8AC3E}">
        <p14:creationId xmlns:p14="http://schemas.microsoft.com/office/powerpoint/2010/main" xmlns="" val="22461408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177800" indent="-177800" algn="just" rtl="1"/>
            <a:r>
              <a:rPr lang="ar-SA" sz="2500" dirty="0">
                <a:solidFill>
                  <a:srgbClr val="FF0000"/>
                </a:solidFill>
                <a:cs typeface="+mj-cs"/>
              </a:rPr>
              <a:t>بعض الجوانب الإيجابية للثروة البترولية :</a:t>
            </a:r>
            <a:endParaRPr lang="en-US" sz="2500" dirty="0">
              <a:solidFill>
                <a:srgbClr val="FF0000"/>
              </a:solidFill>
              <a:cs typeface="+mj-cs"/>
            </a:endParaRPr>
          </a:p>
          <a:p>
            <a:pPr algn="just" rtl="1"/>
            <a:r>
              <a:rPr lang="ar-SA" sz="2500" dirty="0" smtClean="0">
                <a:cs typeface="+mj-cs"/>
              </a:rPr>
              <a:t>زيادة </a:t>
            </a:r>
            <a:r>
              <a:rPr lang="ar-SA" sz="2500" dirty="0">
                <a:cs typeface="+mj-cs"/>
              </a:rPr>
              <a:t>الأهمية النسبية إلى منطقة الخليج مما جعلها منطقة مهمة في نظر عدد من دول العالم الذي يعتمد في اقتصاده على </a:t>
            </a:r>
            <a:r>
              <a:rPr lang="ar-SA" sz="2500" dirty="0" smtClean="0">
                <a:cs typeface="+mj-cs"/>
              </a:rPr>
              <a:t>البترول.</a:t>
            </a:r>
          </a:p>
          <a:p>
            <a:pPr algn="just" rtl="1"/>
            <a:r>
              <a:rPr lang="ar-SA" sz="2500" dirty="0" smtClean="0">
                <a:cs typeface="+mj-cs"/>
              </a:rPr>
              <a:t>زيادة </a:t>
            </a:r>
            <a:r>
              <a:rPr lang="ar-SA" sz="2500" dirty="0">
                <a:cs typeface="+mj-cs"/>
              </a:rPr>
              <a:t>الرفاهية لجميع فئات المجتمع ودعم الاستقرار الاجتماعي في مواجهة التغيرات الاجتماعية السريعة </a:t>
            </a:r>
            <a:r>
              <a:rPr lang="ar-SA" sz="2500" dirty="0" smtClean="0">
                <a:cs typeface="+mj-cs"/>
              </a:rPr>
              <a:t>.</a:t>
            </a:r>
          </a:p>
          <a:p>
            <a:pPr algn="just" rtl="1"/>
            <a:r>
              <a:rPr lang="ar-SA" sz="2500" dirty="0" smtClean="0">
                <a:cs typeface="+mj-cs"/>
              </a:rPr>
              <a:t>عوائد </a:t>
            </a:r>
            <a:r>
              <a:rPr lang="ar-SA" sz="2500" dirty="0">
                <a:cs typeface="+mj-cs"/>
              </a:rPr>
              <a:t>البترول </a:t>
            </a:r>
            <a:r>
              <a:rPr lang="ar-SA" sz="2500" dirty="0" smtClean="0">
                <a:cs typeface="+mj-cs"/>
              </a:rPr>
              <a:t>مكّنت </a:t>
            </a:r>
            <a:r>
              <a:rPr lang="ar-SA" sz="2500" dirty="0">
                <a:cs typeface="+mj-cs"/>
              </a:rPr>
              <a:t>الحكومة السعودية من الانطلاق بسرعة وبقوة لتحقيق التنمية </a:t>
            </a:r>
            <a:r>
              <a:rPr lang="ar-SA" sz="2500" dirty="0" smtClean="0">
                <a:cs typeface="+mj-cs"/>
              </a:rPr>
              <a:t>الاقتصادية، </a:t>
            </a:r>
            <a:r>
              <a:rPr lang="ar-SA" sz="2500" dirty="0">
                <a:cs typeface="+mj-cs"/>
              </a:rPr>
              <a:t>وتوسيع القاعدة الإنتاجية عن طريق تحويل الاقتصاد من معتمد على البترول فقط إلى معتمد على موارد أخرى </a:t>
            </a:r>
            <a:r>
              <a:rPr lang="ar-SA" sz="2500" dirty="0" smtClean="0">
                <a:cs typeface="+mj-cs"/>
              </a:rPr>
              <a:t>.</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extLst>
      <p:ext uri="{BB962C8B-B14F-4D97-AF65-F5344CB8AC3E}">
        <p14:creationId xmlns:p14="http://schemas.microsoft.com/office/powerpoint/2010/main" xmlns="" val="14999390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0" algn="just" rtl="1">
              <a:buNone/>
            </a:pPr>
            <a:r>
              <a:rPr lang="ar-SA" sz="2500" b="1" dirty="0" smtClean="0">
                <a:solidFill>
                  <a:srgbClr val="7030A0"/>
                </a:solidFill>
                <a:cs typeface="+mj-cs"/>
              </a:rPr>
              <a:t>رابعاً: البناء </a:t>
            </a:r>
            <a:r>
              <a:rPr lang="ar-SA" sz="2500" b="1" dirty="0">
                <a:solidFill>
                  <a:srgbClr val="7030A0"/>
                </a:solidFill>
                <a:cs typeface="+mj-cs"/>
              </a:rPr>
              <a:t>المهني والحراك الاجتماعي </a:t>
            </a:r>
            <a:r>
              <a:rPr lang="ar-SA" sz="2500" b="1" dirty="0" smtClean="0">
                <a:solidFill>
                  <a:srgbClr val="7030A0"/>
                </a:solidFill>
                <a:cs typeface="+mj-cs"/>
              </a:rPr>
              <a:t>:</a:t>
            </a:r>
          </a:p>
          <a:p>
            <a:pPr algn="just" rtl="1"/>
            <a:r>
              <a:rPr lang="ar-SA" sz="2500" dirty="0" smtClean="0">
                <a:cs typeface="+mj-cs"/>
              </a:rPr>
              <a:t>تغيرت </a:t>
            </a:r>
            <a:r>
              <a:rPr lang="ar-SA" sz="2500" dirty="0">
                <a:cs typeface="+mj-cs"/>
              </a:rPr>
              <a:t>التركيبة المهنية بشكل جذري لأبناء البلاد . </a:t>
            </a:r>
            <a:endParaRPr lang="ar-SA" sz="2500" dirty="0" smtClean="0">
              <a:cs typeface="+mj-cs"/>
            </a:endParaRPr>
          </a:p>
          <a:p>
            <a:pPr algn="just" rtl="1"/>
            <a:r>
              <a:rPr lang="ar-SA" sz="2500" dirty="0" smtClean="0">
                <a:cs typeface="+mj-cs"/>
              </a:rPr>
              <a:t>إتاحة </a:t>
            </a:r>
            <a:r>
              <a:rPr lang="ar-SA" sz="2500" dirty="0">
                <a:cs typeface="+mj-cs"/>
              </a:rPr>
              <a:t>الفرصة لكثير من أبناء البلاد من التقدم في السلم الوظيفي نحو المراكز العليا </a:t>
            </a:r>
            <a:r>
              <a:rPr lang="ar-SA" sz="2500" dirty="0" smtClean="0">
                <a:cs typeface="+mj-cs"/>
              </a:rPr>
              <a:t>.</a:t>
            </a:r>
          </a:p>
          <a:p>
            <a:pPr algn="just" rtl="1"/>
            <a:r>
              <a:rPr lang="ar-SA" sz="2500" dirty="0" smtClean="0">
                <a:cs typeface="+mj-cs"/>
              </a:rPr>
              <a:t> </a:t>
            </a:r>
            <a:r>
              <a:rPr lang="ar-SA" sz="2500" dirty="0">
                <a:cs typeface="+mj-cs"/>
              </a:rPr>
              <a:t>تغير نمط الإنتاج الزراعي </a:t>
            </a:r>
            <a:r>
              <a:rPr lang="ar-SA" sz="2500" dirty="0" smtClean="0">
                <a:cs typeface="+mj-cs"/>
              </a:rPr>
              <a:t>.</a:t>
            </a:r>
          </a:p>
          <a:p>
            <a:pPr algn="just" rtl="1"/>
            <a:r>
              <a:rPr lang="ar-SA" sz="2500" dirty="0" smtClean="0">
                <a:cs typeface="+mj-cs"/>
              </a:rPr>
              <a:t>ظهرت </a:t>
            </a:r>
            <a:r>
              <a:rPr lang="ar-SA" sz="2500" dirty="0">
                <a:cs typeface="+mj-cs"/>
              </a:rPr>
              <a:t>فئات وشرائح اجتماعية جديدة في المجتمع </a:t>
            </a:r>
            <a:r>
              <a:rPr lang="ar-SA" sz="2500" dirty="0" smtClean="0">
                <a:cs typeface="+mj-cs"/>
              </a:rPr>
              <a:t>.</a:t>
            </a:r>
          </a:p>
          <a:p>
            <a:pPr algn="just" rtl="1"/>
            <a:r>
              <a:rPr lang="ar-SA" sz="2500" dirty="0" smtClean="0">
                <a:cs typeface="+mj-cs"/>
              </a:rPr>
              <a:t>تغيرات </a:t>
            </a:r>
            <a:r>
              <a:rPr lang="ar-SA" sz="2500" dirty="0">
                <a:cs typeface="+mj-cs"/>
              </a:rPr>
              <a:t>في شبكة العلاقات الاجتماعية وظهور بعض القيم والمفاهيم الجديدة و اندثرت بعض العادات والقيم التقليدية .</a:t>
            </a:r>
            <a:endParaRPr lang="en-US" sz="2500" dirty="0">
              <a:cs typeface="+mj-cs"/>
            </a:endParaRPr>
          </a:p>
          <a:p>
            <a:pPr marL="0" indent="0" algn="just" rtl="1">
              <a:buNone/>
            </a:pPr>
            <a:r>
              <a:rPr lang="ar-SA" sz="2500" b="1" dirty="0" smtClean="0">
                <a:solidFill>
                  <a:srgbClr val="7030A0"/>
                </a:solidFill>
                <a:cs typeface="+mj-cs"/>
              </a:rPr>
              <a:t>خامساً: تغير </a:t>
            </a:r>
            <a:r>
              <a:rPr lang="ar-SA" sz="2500" b="1" dirty="0">
                <a:solidFill>
                  <a:srgbClr val="7030A0"/>
                </a:solidFill>
                <a:cs typeface="+mj-cs"/>
              </a:rPr>
              <a:t>النظام </a:t>
            </a:r>
            <a:r>
              <a:rPr lang="ar-SA" sz="2500" b="1" dirty="0" err="1">
                <a:solidFill>
                  <a:srgbClr val="7030A0"/>
                </a:solidFill>
                <a:cs typeface="+mj-cs"/>
              </a:rPr>
              <a:t>القرابي</a:t>
            </a:r>
            <a:r>
              <a:rPr lang="ar-SA" sz="2500" b="1" dirty="0">
                <a:solidFill>
                  <a:srgbClr val="7030A0"/>
                </a:solidFill>
                <a:cs typeface="+mj-cs"/>
              </a:rPr>
              <a:t> </a:t>
            </a:r>
            <a:r>
              <a:rPr lang="ar-SA" sz="2500" dirty="0">
                <a:cs typeface="+mj-cs"/>
              </a:rPr>
              <a:t>: </a:t>
            </a:r>
            <a:endParaRPr lang="ar-SA" sz="2500" dirty="0" smtClean="0">
              <a:cs typeface="+mj-cs"/>
            </a:endParaRPr>
          </a:p>
          <a:p>
            <a:pPr algn="just" rtl="1"/>
            <a:r>
              <a:rPr lang="ar-SA" sz="2500" dirty="0" smtClean="0">
                <a:cs typeface="+mj-cs"/>
              </a:rPr>
              <a:t>أصبحت </a:t>
            </a:r>
            <a:r>
              <a:rPr lang="ar-SA" sz="2500" dirty="0">
                <a:cs typeface="+mj-cs"/>
              </a:rPr>
              <a:t>كثير من وظائف القبيلة أو العشيرة جزء من مهام </a:t>
            </a:r>
            <a:r>
              <a:rPr lang="ar-SA" sz="2500" dirty="0" smtClean="0">
                <a:cs typeface="+mj-cs"/>
              </a:rPr>
              <a:t>الدولة.</a:t>
            </a:r>
          </a:p>
          <a:p>
            <a:pPr algn="just" rtl="1"/>
            <a:r>
              <a:rPr lang="ar-SA" sz="2500" dirty="0" smtClean="0">
                <a:cs typeface="+mj-cs"/>
              </a:rPr>
              <a:t>تقلصت </a:t>
            </a:r>
            <a:r>
              <a:rPr lang="ar-SA" sz="2500" dirty="0">
                <a:cs typeface="+mj-cs"/>
              </a:rPr>
              <a:t>دائرة النظام </a:t>
            </a:r>
            <a:r>
              <a:rPr lang="ar-SA" sz="2500" dirty="0" err="1">
                <a:cs typeface="+mj-cs"/>
              </a:rPr>
              <a:t>القرابي</a:t>
            </a:r>
            <a:r>
              <a:rPr lang="ar-SA" sz="2500" dirty="0">
                <a:cs typeface="+mj-cs"/>
              </a:rPr>
              <a:t> </a:t>
            </a:r>
            <a:r>
              <a:rPr lang="ar-SA" sz="2500" dirty="0" smtClean="0">
                <a:cs typeface="+mj-cs"/>
              </a:rPr>
              <a:t>. </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extLst>
      <p:ext uri="{BB962C8B-B14F-4D97-AF65-F5344CB8AC3E}">
        <p14:creationId xmlns:p14="http://schemas.microsoft.com/office/powerpoint/2010/main" xmlns="" val="24997216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algn="just" rtl="1"/>
            <a:r>
              <a:rPr lang="ar-SA" sz="2500" dirty="0" smtClean="0">
                <a:cs typeface="+mj-cs"/>
              </a:rPr>
              <a:t>تقلص </a:t>
            </a:r>
            <a:r>
              <a:rPr lang="ar-SA" sz="2500" dirty="0">
                <a:cs typeface="+mj-cs"/>
              </a:rPr>
              <a:t>شكل الأسرة الممتدة البسيطة وبرزت الأسر </a:t>
            </a:r>
            <a:r>
              <a:rPr lang="ar-SA" sz="2500" dirty="0" smtClean="0">
                <a:cs typeface="+mj-cs"/>
              </a:rPr>
              <a:t>الزواجية.</a:t>
            </a:r>
          </a:p>
          <a:p>
            <a:pPr algn="just" rtl="1"/>
            <a:r>
              <a:rPr lang="ar-SA" sz="2500" dirty="0" smtClean="0">
                <a:cs typeface="+mj-cs"/>
              </a:rPr>
              <a:t>انتشرت </a:t>
            </a:r>
            <a:r>
              <a:rPr lang="ar-SA" sz="2500" dirty="0">
                <a:cs typeface="+mj-cs"/>
              </a:rPr>
              <a:t>ظاهرة الزواج بين السكان من مختلف مناطق المملكة  .</a:t>
            </a:r>
            <a:endParaRPr lang="en-US" sz="2500" dirty="0">
              <a:cs typeface="+mj-cs"/>
            </a:endParaRPr>
          </a:p>
          <a:p>
            <a:pPr marL="0" indent="354013" algn="just" rtl="1">
              <a:spcBef>
                <a:spcPts val="0"/>
              </a:spcBef>
              <a:buNone/>
            </a:pPr>
            <a:endParaRPr lang="en-US" sz="2500" dirty="0">
              <a:cs typeface="+mj-cs"/>
            </a:endParaRPr>
          </a:p>
          <a:p>
            <a:pPr marL="0" indent="0" algn="just" rtl="1">
              <a:buNone/>
            </a:pPr>
            <a:r>
              <a:rPr lang="ar-SA" sz="2500" b="1" dirty="0" smtClean="0">
                <a:solidFill>
                  <a:srgbClr val="7030A0"/>
                </a:solidFill>
                <a:cs typeface="+mj-cs"/>
              </a:rPr>
              <a:t>سادسا: النسق </a:t>
            </a:r>
            <a:r>
              <a:rPr lang="ar-SA" sz="2500" b="1" dirty="0">
                <a:solidFill>
                  <a:srgbClr val="7030A0"/>
                </a:solidFill>
                <a:cs typeface="+mj-cs"/>
              </a:rPr>
              <a:t>الترويحي </a:t>
            </a:r>
            <a:r>
              <a:rPr lang="ar-SA" sz="2500" b="1" dirty="0" smtClean="0">
                <a:solidFill>
                  <a:srgbClr val="7030A0"/>
                </a:solidFill>
                <a:cs typeface="+mj-cs"/>
              </a:rPr>
              <a:t>:</a:t>
            </a:r>
            <a:endParaRPr lang="ar-SA" sz="2500" dirty="0">
              <a:solidFill>
                <a:srgbClr val="7030A0"/>
              </a:solidFill>
              <a:cs typeface="+mj-cs"/>
            </a:endParaRPr>
          </a:p>
          <a:p>
            <a:pPr algn="just" rtl="1"/>
            <a:r>
              <a:rPr lang="ar-SA" sz="2500" dirty="0" smtClean="0">
                <a:cs typeface="+mj-cs"/>
              </a:rPr>
              <a:t>يقضي الشباب </a:t>
            </a:r>
            <a:r>
              <a:rPr lang="ar-SA" sz="2500" dirty="0">
                <a:cs typeface="+mj-cs"/>
              </a:rPr>
              <a:t>السعودي </a:t>
            </a:r>
            <a:r>
              <a:rPr lang="ar-SA" sz="2500" dirty="0" smtClean="0">
                <a:cs typeface="+mj-cs"/>
              </a:rPr>
              <a:t>أوقات </a:t>
            </a:r>
            <a:r>
              <a:rPr lang="ar-SA" sz="2500" dirty="0">
                <a:cs typeface="+mj-cs"/>
              </a:rPr>
              <a:t>الفراغ في لعب كرة القدم، ومشاهدة التلفاز، والرحلات </a:t>
            </a:r>
            <a:r>
              <a:rPr lang="ar-SA" sz="2500" dirty="0" smtClean="0">
                <a:cs typeface="+mj-cs"/>
              </a:rPr>
              <a:t>البرية.</a:t>
            </a:r>
          </a:p>
          <a:p>
            <a:pPr algn="just" rtl="1"/>
            <a:r>
              <a:rPr lang="ar-SA" sz="2500" dirty="0" smtClean="0">
                <a:cs typeface="+mj-cs"/>
              </a:rPr>
              <a:t>أما </a:t>
            </a:r>
            <a:r>
              <a:rPr lang="ar-SA" sz="2500" dirty="0">
                <a:cs typeface="+mj-cs"/>
              </a:rPr>
              <a:t>الفتاة </a:t>
            </a:r>
            <a:r>
              <a:rPr lang="ar-SA" sz="2500" dirty="0" smtClean="0">
                <a:cs typeface="+mj-cs"/>
              </a:rPr>
              <a:t>السعودية تنتهج </a:t>
            </a:r>
            <a:r>
              <a:rPr lang="ar-SA" sz="2500" dirty="0">
                <a:cs typeface="+mj-cs"/>
              </a:rPr>
              <a:t>سياسة تضييع الوقت باستخدام </a:t>
            </a:r>
            <a:r>
              <a:rPr lang="ar-SA" sz="2500" dirty="0" smtClean="0">
                <a:cs typeface="+mj-cs"/>
              </a:rPr>
              <a:t>الهاتف</a:t>
            </a:r>
            <a:r>
              <a:rPr lang="ar-SA" sz="2500" dirty="0">
                <a:cs typeface="+mj-cs"/>
              </a:rPr>
              <a:t>، أو مشاهدة التلفاز، أو </a:t>
            </a:r>
            <a:r>
              <a:rPr lang="ar-SA" sz="2500" dirty="0" smtClean="0">
                <a:cs typeface="+mj-cs"/>
              </a:rPr>
              <a:t>للخروج </a:t>
            </a:r>
            <a:r>
              <a:rPr lang="ar-SA" sz="2500" dirty="0">
                <a:cs typeface="+mj-cs"/>
              </a:rPr>
              <a:t>للأسواق بشكل متكرر بدون حاجة. </a:t>
            </a:r>
            <a:endParaRPr lang="ar-SA" sz="2500" dirty="0" smtClean="0">
              <a:cs typeface="+mj-cs"/>
            </a:endParaRPr>
          </a:p>
          <a:p>
            <a:pPr algn="just" rtl="1"/>
            <a:r>
              <a:rPr lang="ar-SA" sz="2500" dirty="0" smtClean="0">
                <a:cs typeface="+mj-cs"/>
              </a:rPr>
              <a:t>أما </a:t>
            </a:r>
            <a:r>
              <a:rPr lang="ar-SA" sz="2500" dirty="0">
                <a:cs typeface="+mj-cs"/>
              </a:rPr>
              <a:t>المسنون فإنهم يعانون من </a:t>
            </a:r>
            <a:r>
              <a:rPr lang="ar-SA" sz="2500" dirty="0" err="1" smtClean="0">
                <a:cs typeface="+mj-cs"/>
              </a:rPr>
              <a:t>الفراغ،وأنه</a:t>
            </a:r>
            <a:r>
              <a:rPr lang="ar-SA" sz="2500" dirty="0" smtClean="0">
                <a:cs typeface="+mj-cs"/>
              </a:rPr>
              <a:t> </a:t>
            </a:r>
            <a:r>
              <a:rPr lang="ar-SA" sz="2500" dirty="0">
                <a:cs typeface="+mj-cs"/>
              </a:rPr>
              <a:t>يوجد مكان واحد بالمملكة للترويح عن المسنين هو مركز الأمير سلمان الاجتماعي بمدينة الرياض.</a:t>
            </a:r>
          </a:p>
          <a:p>
            <a:pPr marL="0" indent="354013" algn="just" rtl="1">
              <a:spcBef>
                <a:spcPts val="0"/>
              </a:spcBef>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extLst>
      <p:ext uri="{BB962C8B-B14F-4D97-AF65-F5344CB8AC3E}">
        <p14:creationId xmlns:p14="http://schemas.microsoft.com/office/powerpoint/2010/main" xmlns="" val="24245957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3915</TotalTime>
  <Words>1168</Words>
  <Application>Microsoft Office PowerPoint</Application>
  <PresentationFormat>A4 Paper (210x297 mm)‎</PresentationFormat>
  <Paragraphs>68</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 التغير الاجتماعي  ي في المجتمع السعود</vt:lpstr>
      <vt:lpstr>عناصر المحاضرة</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664</cp:revision>
  <dcterms:created xsi:type="dcterms:W3CDTF">2009-10-14T19:14:34Z</dcterms:created>
  <dcterms:modified xsi:type="dcterms:W3CDTF">2012-11-25T09:40:54Z</dcterms:modified>
</cp:coreProperties>
</file>