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335" r:id="rId5"/>
    <p:sldId id="336" r:id="rId6"/>
    <p:sldId id="337" r:id="rId7"/>
    <p:sldId id="338" r:id="rId8"/>
    <p:sldId id="339" r:id="rId9"/>
    <p:sldId id="340" r:id="rId10"/>
    <p:sldId id="341" r:id="rId11"/>
    <p:sldId id="342" r:id="rId12"/>
    <p:sldId id="343" r:id="rId13"/>
    <p:sldId id="344" r:id="rId14"/>
    <p:sldId id="345" r:id="rId15"/>
    <p:sldId id="346" r:id="rId16"/>
    <p:sldId id="347" r:id="rId17"/>
    <p:sldId id="348"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9900"/>
    <a:srgbClr val="CC0000"/>
    <a:srgbClr val="3B84AF"/>
    <a:srgbClr val="000000"/>
    <a:srgbClr val="709256"/>
    <a:srgbClr val="AD9968"/>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481" autoAdjust="0"/>
    <p:restoredTop sz="94664" autoAdjust="0"/>
  </p:normalViewPr>
  <p:slideViewPr>
    <p:cSldViewPr>
      <p:cViewPr>
        <p:scale>
          <a:sx n="80" d="100"/>
          <a:sy n="80" d="100"/>
        </p:scale>
        <p:origin x="-258"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11/24/2012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2538426"/>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التغير الاجتماعي</a:t>
            </a:r>
          </a:p>
          <a:p>
            <a:pPr algn="ctr"/>
            <a:endParaRPr lang="en-US" sz="2800" b="1" dirty="0">
              <a:latin typeface="Calibri" pitchFamily="34" charset="0"/>
            </a:endParaRPr>
          </a:p>
          <a:p>
            <a:pPr algn="ctr"/>
            <a:r>
              <a:rPr lang="ar-SA" sz="2600" b="1" dirty="0" smtClean="0">
                <a:solidFill>
                  <a:srgbClr val="002060"/>
                </a:solidFill>
                <a:latin typeface="Calibri" pitchFamily="34" charset="0"/>
                <a:cs typeface="Times New Roman" pitchFamily="18" charset="0"/>
              </a:rPr>
              <a:t>أستاذ المقرر:</a:t>
            </a:r>
          </a:p>
          <a:p>
            <a:pPr algn="ctr"/>
            <a:r>
              <a:rPr lang="ar-SA" sz="2600" b="1" dirty="0" smtClean="0">
                <a:solidFill>
                  <a:srgbClr val="002060"/>
                </a:solidFill>
                <a:latin typeface="Calibri" pitchFamily="34" charset="0"/>
                <a:cs typeface="Times New Roman" pitchFamily="18" charset="0"/>
              </a:rPr>
              <a:t>د</a:t>
            </a:r>
            <a:r>
              <a:rPr lang="en-US" sz="2600" b="1" dirty="0" smtClean="0">
                <a:solidFill>
                  <a:srgbClr val="002060"/>
                </a:solidFill>
                <a:latin typeface="Calibri" pitchFamily="34" charset="0"/>
                <a:cs typeface="Times New Roman" pitchFamily="18" charset="0"/>
              </a:rPr>
              <a:t>  .</a:t>
            </a:r>
            <a:r>
              <a:rPr lang="ar-SA" sz="2600" b="1" dirty="0" smtClean="0">
                <a:solidFill>
                  <a:srgbClr val="002060"/>
                </a:solidFill>
                <a:latin typeface="Calibri" pitchFamily="34" charset="0"/>
                <a:cs typeface="Times New Roman" pitchFamily="18" charset="0"/>
              </a:rPr>
              <a:t>فهد بن عبدالرحمن الخريّف</a:t>
            </a:r>
            <a:endParaRPr lang="en-US" sz="2600" b="1" dirty="0">
              <a:solidFill>
                <a:srgbClr val="00206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000" b="1" spc="-150" dirty="0" smtClean="0">
                <a:solidFill>
                  <a:srgbClr val="376092"/>
                </a:solidFill>
                <a:latin typeface="ae_AlMateen" pitchFamily="2" charset="-78"/>
                <a:cs typeface="+mj-cs"/>
              </a:rPr>
              <a:t>معوقات التغير الاجتماعي</a:t>
            </a:r>
            <a:endParaRPr lang="en-US" sz="4000" b="1" spc="-150" dirty="0" smtClean="0">
              <a:solidFill>
                <a:srgbClr val="376092"/>
              </a:solidFill>
              <a:latin typeface="ae_AlMateen" pitchFamily="2" charset="-78"/>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7171" name="Text Placeholder 5"/>
          <p:cNvSpPr>
            <a:spLocks noGrp="1"/>
          </p:cNvSpPr>
          <p:nvPr>
            <p:ph idx="1"/>
          </p:nvPr>
        </p:nvSpPr>
        <p:spPr>
          <a:xfrm>
            <a:off x="344488" y="1484784"/>
            <a:ext cx="9217024" cy="4608512"/>
          </a:xfrm>
        </p:spPr>
        <p:txBody>
          <a:bodyPr/>
          <a:lstStyle/>
          <a:p>
            <a:pPr lvl="2" rtl="1"/>
            <a:endParaRPr lang="ar-SA" sz="3600" b="1" dirty="0" smtClean="0"/>
          </a:p>
          <a:p>
            <a:pPr lvl="2" rtl="1"/>
            <a:r>
              <a:rPr lang="ar-SA" sz="3600" b="1" dirty="0" smtClean="0">
                <a:solidFill>
                  <a:srgbClr val="FF0000"/>
                </a:solidFill>
              </a:rPr>
              <a:t>أولا </a:t>
            </a:r>
            <a:r>
              <a:rPr lang="ar-SA" sz="3600" b="1" dirty="0">
                <a:solidFill>
                  <a:srgbClr val="FF0000"/>
                </a:solidFill>
              </a:rPr>
              <a:t>: العوائق الاجتماعية </a:t>
            </a:r>
            <a:r>
              <a:rPr lang="ar-SA" sz="3600" b="1" dirty="0" smtClean="0">
                <a:solidFill>
                  <a:srgbClr val="FF0000"/>
                </a:solidFill>
              </a:rPr>
              <a:t>.</a:t>
            </a:r>
            <a:endParaRPr lang="en-US" sz="3600" b="1" i="1" dirty="0">
              <a:solidFill>
                <a:srgbClr val="FF0000"/>
              </a:solidFill>
            </a:endParaRPr>
          </a:p>
          <a:p>
            <a:pPr lvl="2" rtl="1"/>
            <a:r>
              <a:rPr lang="ar-SA" sz="3600" b="1" dirty="0" smtClean="0">
                <a:solidFill>
                  <a:srgbClr val="FF0000"/>
                </a:solidFill>
              </a:rPr>
              <a:t>ثانيا</a:t>
            </a:r>
            <a:r>
              <a:rPr lang="ar-SA" sz="3600" b="1" dirty="0">
                <a:solidFill>
                  <a:srgbClr val="FF0000"/>
                </a:solidFill>
              </a:rPr>
              <a:t>: العوائق الاقتصادية </a:t>
            </a:r>
            <a:r>
              <a:rPr lang="ar-SA" sz="3600" b="1" dirty="0">
                <a:solidFill>
                  <a:srgbClr val="FF0000"/>
                </a:solidFill>
              </a:rPr>
              <a:t>.</a:t>
            </a:r>
            <a:endParaRPr lang="en-US" sz="3600" b="1" i="1" dirty="0">
              <a:solidFill>
                <a:srgbClr val="FF0000"/>
              </a:solidFill>
            </a:endParaRPr>
          </a:p>
          <a:p>
            <a:pPr lvl="2" rtl="1"/>
            <a:r>
              <a:rPr lang="ar-SA" sz="3600" b="1" dirty="0" smtClean="0">
                <a:solidFill>
                  <a:srgbClr val="FF0000"/>
                </a:solidFill>
              </a:rPr>
              <a:t>ثالثا </a:t>
            </a:r>
            <a:r>
              <a:rPr lang="ar-SA" sz="3600" b="1" dirty="0">
                <a:solidFill>
                  <a:srgbClr val="FF0000"/>
                </a:solidFill>
              </a:rPr>
              <a:t>: العوائق الأيكولوجية . </a:t>
            </a:r>
            <a:endParaRPr lang="en-US" sz="3600" b="1" i="1" dirty="0">
              <a:solidFill>
                <a:srgbClr val="FF0000"/>
              </a:solidFill>
            </a:endParaRPr>
          </a:p>
          <a:p>
            <a:pPr lvl="2" rtl="1"/>
            <a:r>
              <a:rPr lang="ar-SA" sz="3600" b="1" dirty="0">
                <a:solidFill>
                  <a:srgbClr val="FF0000"/>
                </a:solidFill>
              </a:rPr>
              <a:t>رابعا : العوائق السياسية . </a:t>
            </a:r>
            <a:endParaRPr lang="en-US" sz="3600" b="1" i="1" dirty="0">
              <a:solidFill>
                <a:srgbClr val="FF0000"/>
              </a:solidFill>
            </a:endParaRPr>
          </a:p>
          <a:p>
            <a:pPr lvl="2" rtl="1"/>
            <a:r>
              <a:rPr lang="ar-SA" sz="3600" b="1" dirty="0" smtClean="0">
                <a:solidFill>
                  <a:srgbClr val="FF0000"/>
                </a:solidFill>
              </a:rPr>
              <a:t> </a:t>
            </a:r>
            <a:endParaRPr lang="en-US" i="1" dirty="0">
              <a:solidFill>
                <a:srgbClr val="FF00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dirty="0"/>
              <a:t>مقدمة </a:t>
            </a:r>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273050" algn="just" rtl="1">
              <a:buNone/>
            </a:pPr>
            <a:r>
              <a:rPr lang="ar-SA" sz="2500" dirty="0" smtClean="0"/>
              <a:t>يلاحظ </a:t>
            </a:r>
            <a:r>
              <a:rPr lang="ar-SA" sz="2500" dirty="0"/>
              <a:t>مما سبق أن المجتمعات تختلف في مدى استجابتها لعملية التغير الاجتماعي وأن عوامل التغير ليست على درجة واحدة في التأثير على </a:t>
            </a:r>
            <a:r>
              <a:rPr lang="ar-SA" sz="2500" dirty="0" smtClean="0"/>
              <a:t>المجتمعات. وإنما </a:t>
            </a:r>
            <a:r>
              <a:rPr lang="ar-SA" sz="2500" dirty="0"/>
              <a:t>هناك اختلاف بين المجتمعات في مدى تقبل عملية التغير الاجتماعي فبعض منها يظهر التغير فيه على درجة واسعة </a:t>
            </a:r>
            <a:r>
              <a:rPr lang="ar-SA" sz="2500" dirty="0" smtClean="0"/>
              <a:t>وعميقة، </a:t>
            </a:r>
            <a:r>
              <a:rPr lang="ar-SA" sz="2500" dirty="0"/>
              <a:t>وبعضها يظهر مقاومة شديدة </a:t>
            </a:r>
            <a:r>
              <a:rPr lang="ar-SA" sz="2500" dirty="0" smtClean="0"/>
              <a:t>له، </a:t>
            </a:r>
            <a:r>
              <a:rPr lang="ar-SA" sz="2500" dirty="0"/>
              <a:t>مما يؤدي الى ضيقه وسطحيته وهذا الاختلاف يعود الى وجود بعض العوائق التي تتوفر في مجتمع دون آخر . </a:t>
            </a:r>
            <a:endParaRPr lang="ar-SA" sz="2500" dirty="0" smtClean="0"/>
          </a:p>
          <a:p>
            <a:pPr marL="0" indent="273050" algn="just" rtl="1">
              <a:buNone/>
            </a:pPr>
            <a:r>
              <a:rPr lang="ar-SA" sz="2500" dirty="0" smtClean="0"/>
              <a:t>ولذلك </a:t>
            </a:r>
            <a:r>
              <a:rPr lang="ar-SA" sz="2500" dirty="0"/>
              <a:t>تكون عملية التغير غير مرغوبة وتجد مقاومة لدى أفراد المجتمع وهذه العوائق مختلفة وعديدة ،ويمكن تقسيمها الى </a:t>
            </a:r>
            <a:r>
              <a:rPr lang="ar-SA" sz="2500" dirty="0" smtClean="0"/>
              <a:t>أربعة أقسام </a:t>
            </a:r>
            <a:r>
              <a:rPr lang="ar-SA" sz="2500" dirty="0"/>
              <a:t>هي . </a:t>
            </a:r>
            <a:endParaRPr lang="en-US" sz="2500" i="1" dirty="0"/>
          </a:p>
          <a:p>
            <a:pPr marL="773113" indent="0" rtl="1">
              <a:buNone/>
            </a:pPr>
            <a:r>
              <a:rPr lang="ar-SA" sz="2500" b="1" dirty="0" smtClean="0">
                <a:solidFill>
                  <a:srgbClr val="FF0000"/>
                </a:solidFill>
              </a:rPr>
              <a:t>* العوائق </a:t>
            </a:r>
            <a:r>
              <a:rPr lang="ar-SA" sz="2500" b="1" dirty="0">
                <a:solidFill>
                  <a:srgbClr val="FF0000"/>
                </a:solidFill>
              </a:rPr>
              <a:t>الاجتماعية. </a:t>
            </a:r>
            <a:r>
              <a:rPr lang="ar-SA" sz="2500" b="1" dirty="0" smtClean="0">
                <a:solidFill>
                  <a:srgbClr val="FF0000"/>
                </a:solidFill>
              </a:rPr>
              <a:t>                       * العوائق </a:t>
            </a:r>
            <a:r>
              <a:rPr lang="ar-SA" sz="2500" b="1" dirty="0">
                <a:solidFill>
                  <a:srgbClr val="FF0000"/>
                </a:solidFill>
              </a:rPr>
              <a:t>الاقتصادية . </a:t>
            </a:r>
            <a:endParaRPr lang="en-US" sz="2500" b="1" i="1" dirty="0">
              <a:solidFill>
                <a:srgbClr val="FF0000"/>
              </a:solidFill>
            </a:endParaRPr>
          </a:p>
          <a:p>
            <a:pPr marL="773113" indent="0" rtl="1">
              <a:buNone/>
            </a:pPr>
            <a:r>
              <a:rPr lang="ar-SA" sz="2500" b="1" dirty="0" smtClean="0">
                <a:solidFill>
                  <a:srgbClr val="FF0000"/>
                </a:solidFill>
              </a:rPr>
              <a:t>* العوائق الإيكولوجية .                      * العوائق </a:t>
            </a:r>
            <a:r>
              <a:rPr lang="ar-SA" sz="2500" b="1" dirty="0">
                <a:solidFill>
                  <a:srgbClr val="FF0000"/>
                </a:solidFill>
              </a:rPr>
              <a:t>السياسية . </a:t>
            </a:r>
            <a:endParaRPr lang="en-US" sz="2500" b="1" i="1" dirty="0">
              <a:solidFill>
                <a:srgbClr val="FF0000"/>
              </a:solidFill>
            </a:endParaRPr>
          </a:p>
          <a:p>
            <a:pPr algn="just" rtl="1">
              <a:spcBef>
                <a:spcPts val="0"/>
              </a:spcBef>
              <a:buNone/>
            </a:pPr>
            <a:r>
              <a:rPr lang="ar-SA" sz="2500" dirty="0"/>
              <a:t>كما أن لكل قسم من هذه </a:t>
            </a:r>
            <a:r>
              <a:rPr lang="ar-SA" sz="2500" dirty="0" smtClean="0"/>
              <a:t>الأقسام </a:t>
            </a:r>
            <a:r>
              <a:rPr lang="ar-SA" sz="2500" dirty="0"/>
              <a:t>تندرج تحته جملة من المتغيرات الفرعية متفاوتة في تأثيرها في عملية التغير الاجتماعي .</a:t>
            </a:r>
            <a:endParaRPr lang="en-US" sz="2500" i="1" dirty="0"/>
          </a:p>
          <a:p>
            <a:pPr marL="1116013" algn="just" rtl="1">
              <a:spcBef>
                <a:spcPts val="0"/>
              </a:spcBef>
              <a:buNone/>
            </a:pPr>
            <a:endParaRPr lang="en-US" sz="2500" b="1" dirty="0">
              <a:solidFill>
                <a:srgbClr val="FF0000"/>
              </a:solidFill>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14458724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dirty="0" smtClean="0">
                <a:solidFill>
                  <a:srgbClr val="FF0000"/>
                </a:solidFill>
                <a:cs typeface="+mj-cs"/>
              </a:rPr>
              <a:t>أولا </a:t>
            </a:r>
            <a:r>
              <a:rPr lang="ar-SA" sz="3600" dirty="0">
                <a:solidFill>
                  <a:srgbClr val="FF0000"/>
                </a:solidFill>
                <a:cs typeface="+mj-cs"/>
              </a:rPr>
              <a:t>: العوائق </a:t>
            </a:r>
            <a:r>
              <a:rPr lang="ar-SA" sz="3600" dirty="0" smtClean="0">
                <a:solidFill>
                  <a:srgbClr val="FF0000"/>
                </a:solidFill>
                <a:cs typeface="+mj-cs"/>
              </a:rPr>
              <a:t>الاجتماعية</a:t>
            </a:r>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355600" algn="just" rtl="1">
              <a:spcBef>
                <a:spcPts val="0"/>
              </a:spcBef>
              <a:buNone/>
            </a:pPr>
            <a:r>
              <a:rPr lang="ar-SA" sz="2500" dirty="0" smtClean="0">
                <a:cs typeface="+mj-cs"/>
              </a:rPr>
              <a:t>هناك </a:t>
            </a:r>
            <a:r>
              <a:rPr lang="ar-SA" sz="2500" dirty="0">
                <a:cs typeface="+mj-cs"/>
              </a:rPr>
              <a:t>عوائق اجتماعية عددية تقف أمام التغير الاجتماعي وتظهر بوضوح لدى المجتمعات </a:t>
            </a:r>
            <a:r>
              <a:rPr lang="ar-SA" sz="2500" dirty="0" smtClean="0">
                <a:cs typeface="+mj-cs"/>
              </a:rPr>
              <a:t>التقليدية أكثر منها </a:t>
            </a:r>
            <a:r>
              <a:rPr lang="ar-SA" sz="2500" dirty="0">
                <a:cs typeface="+mj-cs"/>
              </a:rPr>
              <a:t>في المجتمعات الحديثة وأهم العوائق الاجتماعية ما يلي : </a:t>
            </a:r>
            <a:endParaRPr lang="en-US" sz="2500" i="1" dirty="0">
              <a:cs typeface="+mj-cs"/>
            </a:endParaRPr>
          </a:p>
          <a:p>
            <a:pPr lvl="0" algn="just" rtl="1">
              <a:spcBef>
                <a:spcPts val="0"/>
              </a:spcBef>
            </a:pPr>
            <a:r>
              <a:rPr lang="ar-SA" sz="2500" b="1" dirty="0">
                <a:solidFill>
                  <a:srgbClr val="FF0000"/>
                </a:solidFill>
                <a:cs typeface="+mj-cs"/>
              </a:rPr>
              <a:t>الثقافة التقليدية : </a:t>
            </a:r>
            <a:r>
              <a:rPr lang="ar-SA" sz="2500" dirty="0" smtClean="0">
                <a:cs typeface="+mj-cs"/>
              </a:rPr>
              <a:t>يرتبط </a:t>
            </a:r>
            <a:r>
              <a:rPr lang="ar-SA" sz="2500" dirty="0">
                <a:cs typeface="+mj-cs"/>
              </a:rPr>
              <a:t>التغير الاجتماعي الى حد كبير بثقافة المجتمع </a:t>
            </a:r>
            <a:r>
              <a:rPr lang="ar-SA" sz="2500" dirty="0" smtClean="0">
                <a:cs typeface="+mj-cs"/>
              </a:rPr>
              <a:t>السائدة، فالثقافة </a:t>
            </a:r>
            <a:r>
              <a:rPr lang="ar-SA" sz="2500" dirty="0">
                <a:cs typeface="+mj-cs"/>
              </a:rPr>
              <a:t>التقليدية القائمة على العادات والتقاليد والقيم بوجه </a:t>
            </a:r>
            <a:r>
              <a:rPr lang="ar-SA" sz="2500" dirty="0" smtClean="0">
                <a:cs typeface="+mj-cs"/>
              </a:rPr>
              <a:t>عام، </a:t>
            </a:r>
            <a:r>
              <a:rPr lang="ar-SA" sz="2500" dirty="0">
                <a:cs typeface="+mj-cs"/>
              </a:rPr>
              <a:t>لا تساعد على حدوث عملية التغير الاجتماعي بيسر فالعادات والتقاليد التي تميل الى </a:t>
            </a:r>
            <a:r>
              <a:rPr lang="ar-SA" sz="2500" dirty="0" smtClean="0">
                <a:cs typeface="+mj-cs"/>
              </a:rPr>
              <a:t>الثبات </a:t>
            </a:r>
            <a:r>
              <a:rPr lang="ar-SA" sz="2500" dirty="0">
                <a:cs typeface="+mj-cs"/>
              </a:rPr>
              <a:t>تقاوم التغير وكل تجديد سواء كان ماديا ام معنويا ، وكلما سادت هذه الثقافة وانتشرت كلما كانت </a:t>
            </a:r>
            <a:r>
              <a:rPr lang="ar-SA" sz="2500" dirty="0" smtClean="0">
                <a:cs typeface="+mj-cs"/>
              </a:rPr>
              <a:t>المقاومة </a:t>
            </a:r>
            <a:r>
              <a:rPr lang="ar-SA" sz="2500" dirty="0">
                <a:cs typeface="+mj-cs"/>
              </a:rPr>
              <a:t>اشد </a:t>
            </a:r>
            <a:r>
              <a:rPr lang="ar-SA" sz="2500" dirty="0" smtClean="0">
                <a:cs typeface="+mj-cs"/>
              </a:rPr>
              <a:t>وأقوى </a:t>
            </a:r>
            <a:r>
              <a:rPr lang="ar-SA" sz="2500" dirty="0">
                <a:cs typeface="+mj-cs"/>
              </a:rPr>
              <a:t>. </a:t>
            </a:r>
            <a:endParaRPr lang="en-US" sz="2500" i="1" dirty="0">
              <a:cs typeface="+mj-cs"/>
            </a:endParaRPr>
          </a:p>
          <a:p>
            <a:pPr marL="355600" indent="0" algn="just" rtl="1">
              <a:spcBef>
                <a:spcPts val="0"/>
              </a:spcBef>
              <a:buNone/>
            </a:pPr>
            <a:r>
              <a:rPr lang="ar-SA" sz="2500" dirty="0" smtClean="0">
                <a:cs typeface="+mj-cs"/>
              </a:rPr>
              <a:t>      فالأيديولوجية </a:t>
            </a:r>
            <a:r>
              <a:rPr lang="ar-SA" sz="2500" dirty="0">
                <a:cs typeface="+mj-cs"/>
              </a:rPr>
              <a:t>المحافظة التي تتبنى فلسفة تقديس القديم على </a:t>
            </a:r>
            <a:r>
              <a:rPr lang="ar-SA" sz="2500" dirty="0" smtClean="0">
                <a:cs typeface="+mj-cs"/>
              </a:rPr>
              <a:t>أنه </a:t>
            </a:r>
            <a:r>
              <a:rPr lang="ar-SA" sz="2500" dirty="0">
                <a:cs typeface="+mj-cs"/>
              </a:rPr>
              <a:t>"ليس بالإمكان </a:t>
            </a:r>
            <a:r>
              <a:rPr lang="ar-SA" sz="2500" dirty="0" smtClean="0">
                <a:cs typeface="+mj-cs"/>
              </a:rPr>
              <a:t>أفضل </a:t>
            </a:r>
            <a:r>
              <a:rPr lang="ar-SA" sz="2500" dirty="0">
                <a:cs typeface="+mj-cs"/>
              </a:rPr>
              <a:t>مما كان " تؤدي الى مقاومة كل جديد ، وتسود مثل هذه المعتقدات خاصة عند كبار السن الذين عايشوا أوضاعا مختلفة عن الأوضاع الحالية مما يؤدي الى الجهل بالتجديد والتحديث عامة وقديما قيل :" من جهل شيئا عاداه </a:t>
            </a:r>
            <a:r>
              <a:rPr lang="ar-SA" sz="2500" dirty="0" smtClean="0">
                <a:cs typeface="+mj-cs"/>
              </a:rPr>
              <a:t>"</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3711527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355600" algn="just" rtl="1">
              <a:spcBef>
                <a:spcPts val="0"/>
              </a:spcBef>
              <a:buNone/>
            </a:pPr>
            <a:r>
              <a:rPr lang="ar-SA" sz="2500" dirty="0" smtClean="0">
                <a:cs typeface="+mj-cs"/>
              </a:rPr>
              <a:t>وقد </a:t>
            </a:r>
            <a:r>
              <a:rPr lang="ar-SA" sz="2500" dirty="0">
                <a:cs typeface="+mj-cs"/>
              </a:rPr>
              <a:t>بين </a:t>
            </a:r>
            <a:r>
              <a:rPr lang="ar-SA" sz="2500" dirty="0" smtClean="0">
                <a:solidFill>
                  <a:srgbClr val="0070C0"/>
                </a:solidFill>
                <a:cs typeface="+mj-cs"/>
              </a:rPr>
              <a:t>(وليام أوجبرن) </a:t>
            </a:r>
            <a:r>
              <a:rPr lang="ar-SA" sz="2500" dirty="0">
                <a:cs typeface="+mj-cs"/>
              </a:rPr>
              <a:t>أن النزعة المحافظة عند كبار السن </a:t>
            </a:r>
            <a:r>
              <a:rPr lang="ar-SA" sz="2500" dirty="0" smtClean="0">
                <a:cs typeface="+mj-cs"/>
              </a:rPr>
              <a:t>والميل </a:t>
            </a:r>
            <a:r>
              <a:rPr lang="ar-SA" sz="2500" dirty="0">
                <a:cs typeface="+mj-cs"/>
              </a:rPr>
              <a:t>للمحافظة على القديم واستاتيكية – ثبات – العادات والتقاليد كلها متغيرات تقاوم التجديد المادي والتغير بوجه </a:t>
            </a:r>
            <a:r>
              <a:rPr lang="ar-SA" sz="2500" dirty="0" smtClean="0">
                <a:cs typeface="+mj-cs"/>
              </a:rPr>
              <a:t>عام. مثال : جوع الهندوس بسبب تقديسهم الأبقار، وكتعطيل دور </a:t>
            </a:r>
            <a:r>
              <a:rPr lang="ar-SA" sz="2500" dirty="0">
                <a:cs typeface="+mj-cs"/>
              </a:rPr>
              <a:t>المرأة في المجتمع من شأنه أن يعيق عملية التغير الاجتماعي ففي المجتمعات ذات الثقافة التقليدية ترتفع نسبة الأمية لدى النساء حيث تصل إلى أكثر من 90% الأمر الذي يحد من فاعلية المرأة وتهميشها في عملية التنمية الاجتماعية ومن الجدير بالذكر أن المرأة في المجتمعات العربية من الفئة المضطهدة بالإضافة إلى فئة الأطفال والفقراء على حد تعبير هشام شرابي.</a:t>
            </a:r>
            <a:endParaRPr lang="en-US" sz="2500" dirty="0">
              <a:cs typeface="+mj-cs"/>
            </a:endParaRPr>
          </a:p>
          <a:p>
            <a:pPr marL="177800" indent="-177800" algn="just" rtl="1"/>
            <a:r>
              <a:rPr lang="ar-SA" sz="2500" b="1" dirty="0">
                <a:solidFill>
                  <a:srgbClr val="FF0000"/>
                </a:solidFill>
                <a:cs typeface="+mj-cs"/>
              </a:rPr>
              <a:t> </a:t>
            </a:r>
            <a:r>
              <a:rPr lang="ar-SA" sz="2500" b="1" dirty="0" smtClean="0">
                <a:solidFill>
                  <a:srgbClr val="FF0000"/>
                </a:solidFill>
                <a:cs typeface="+mj-cs"/>
              </a:rPr>
              <a:t>طبيعة </a:t>
            </a:r>
            <a:r>
              <a:rPr lang="ar-SA" sz="2500" b="1" dirty="0">
                <a:solidFill>
                  <a:srgbClr val="FF0000"/>
                </a:solidFill>
                <a:cs typeface="+mj-cs"/>
              </a:rPr>
              <a:t>البناء </a:t>
            </a:r>
            <a:r>
              <a:rPr lang="ar-SA" sz="2500" b="1" dirty="0" smtClean="0">
                <a:solidFill>
                  <a:srgbClr val="FF0000"/>
                </a:solidFill>
                <a:cs typeface="+mj-cs"/>
              </a:rPr>
              <a:t>الطبقي: </a:t>
            </a:r>
            <a:r>
              <a:rPr lang="ar-SA" sz="2500" dirty="0" smtClean="0">
                <a:cs typeface="+mj-cs"/>
              </a:rPr>
              <a:t>لطبيعة </a:t>
            </a:r>
            <a:r>
              <a:rPr lang="ar-SA" sz="2500" dirty="0">
                <a:cs typeface="+mj-cs"/>
              </a:rPr>
              <a:t>البناء الطبقي في المجتمع الأثر الكبير في قبول أو رفض التغير الاجتماعي فالنظام الصارم للطبقات الاجتماعية يعيق عملية التغير الاجتماعي لأن التفاعل فيها يكون محدوداً نتيجة للانغلاق الطبقي فالنظام الطبقي المغلق يحد من درجة التغير كما هو في الهند </a:t>
            </a:r>
            <a:r>
              <a:rPr lang="ar-SA" sz="2500" dirty="0" smtClean="0">
                <a:cs typeface="+mj-cs"/>
              </a:rPr>
              <a:t>والباكستان، حيث </a:t>
            </a:r>
            <a:r>
              <a:rPr lang="ar-SA" sz="2500" dirty="0">
                <a:cs typeface="+mj-cs"/>
              </a:rPr>
              <a:t>أن النظام يحدد نوع المهنة التي تكون </a:t>
            </a:r>
            <a:r>
              <a:rPr lang="ar-SA" sz="2500" dirty="0" smtClean="0">
                <a:cs typeface="+mj-cs"/>
              </a:rPr>
              <a:t>مفروضة</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17678840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0" algn="just" rtl="1">
              <a:spcBef>
                <a:spcPts val="0"/>
              </a:spcBef>
              <a:buNone/>
            </a:pPr>
            <a:r>
              <a:rPr lang="ar-SA" sz="2500" dirty="0" smtClean="0">
                <a:cs typeface="+mj-cs"/>
              </a:rPr>
              <a:t>على </a:t>
            </a:r>
            <a:r>
              <a:rPr lang="ar-SA" sz="2500" dirty="0">
                <a:cs typeface="+mj-cs"/>
              </a:rPr>
              <a:t>فئات معينة في المجتمع فنظام الطبقات في الهند </a:t>
            </a:r>
            <a:r>
              <a:rPr lang="en-US" sz="2500" dirty="0">
                <a:cs typeface="+mj-cs"/>
              </a:rPr>
              <a:t>Caste</a:t>
            </a:r>
            <a:r>
              <a:rPr lang="ar-SA" sz="2500" dirty="0">
                <a:cs typeface="+mj-cs"/>
              </a:rPr>
              <a:t>  يحدد المهن التي يجب أن يتبعها أفرادها وتنتقل بفعل عامل الوراثة وليس بموجب الكفاءة ويكون الميل نحو تعزيز الطرق القديمة التقليدية والالتزام بها أي أن التماسك الطبقي يحد من عملية التنقل الاجتماعي الذي يكاد يعم في المجتمعات النامية اليوم.</a:t>
            </a:r>
            <a:endParaRPr lang="en-US" sz="2500" dirty="0">
              <a:cs typeface="+mj-cs"/>
            </a:endParaRPr>
          </a:p>
          <a:p>
            <a:pPr marL="177800" lvl="0" indent="-177800" algn="just" rtl="1">
              <a:spcBef>
                <a:spcPts val="0"/>
              </a:spcBef>
            </a:pPr>
            <a:r>
              <a:rPr lang="ar-SA" sz="2500" b="1" dirty="0" smtClean="0">
                <a:solidFill>
                  <a:srgbClr val="FF0000"/>
                </a:solidFill>
                <a:cs typeface="+mj-cs"/>
              </a:rPr>
              <a:t>الميل </a:t>
            </a:r>
            <a:r>
              <a:rPr lang="ar-SA" sz="2500" b="1" dirty="0">
                <a:solidFill>
                  <a:srgbClr val="FF0000"/>
                </a:solidFill>
                <a:cs typeface="+mj-cs"/>
              </a:rPr>
              <a:t>للمحافظة على الامتيازات </a:t>
            </a:r>
            <a:r>
              <a:rPr lang="ar-SA" sz="2500" dirty="0" smtClean="0">
                <a:cs typeface="+mj-cs"/>
              </a:rPr>
              <a:t>: تظهر </a:t>
            </a:r>
            <a:r>
              <a:rPr lang="ar-SA" sz="2500" dirty="0">
                <a:cs typeface="+mj-cs"/>
              </a:rPr>
              <a:t>المقاومة للتغير من قبل الأفراد الذين يخشون على </a:t>
            </a:r>
            <a:r>
              <a:rPr lang="ar-SA" sz="2500" dirty="0" smtClean="0">
                <a:cs typeface="+mj-cs"/>
              </a:rPr>
              <a:t>زوال مصالحهم </a:t>
            </a:r>
            <a:r>
              <a:rPr lang="ar-SA" sz="2500" dirty="0">
                <a:cs typeface="+mj-cs"/>
              </a:rPr>
              <a:t>تلك المصالح التي قد تكون في المكانة الاجتماعية أو الامتيازات الاقتصادية أو الاجتماعية أو </a:t>
            </a:r>
            <a:r>
              <a:rPr lang="ar-SA" sz="2500" dirty="0" smtClean="0">
                <a:cs typeface="+mj-cs"/>
              </a:rPr>
              <a:t>غير. </a:t>
            </a:r>
            <a:r>
              <a:rPr lang="ar-SA" sz="2500" dirty="0">
                <a:cs typeface="+mj-cs"/>
              </a:rPr>
              <a:t>ذلك لهذا حينما يشعر أولئك الأفراد بأن امتيازاتهم مهددة بالزوال نتيجة </a:t>
            </a:r>
            <a:r>
              <a:rPr lang="ar-SA" sz="2500" dirty="0" smtClean="0">
                <a:cs typeface="+mj-cs"/>
              </a:rPr>
              <a:t>للتجديد، </a:t>
            </a:r>
            <a:r>
              <a:rPr lang="ar-SA" sz="2500" dirty="0">
                <a:cs typeface="+mj-cs"/>
              </a:rPr>
              <a:t>سرعان ما تقوم </a:t>
            </a:r>
            <a:r>
              <a:rPr lang="ar-SA" sz="2500" dirty="0" smtClean="0">
                <a:cs typeface="+mj-cs"/>
              </a:rPr>
              <a:t>المعارضة، </a:t>
            </a:r>
            <a:r>
              <a:rPr lang="ar-SA" sz="2500" dirty="0">
                <a:cs typeface="+mj-cs"/>
              </a:rPr>
              <a:t>وأمثلة ذلك عديدة في المجتمعات </a:t>
            </a:r>
            <a:r>
              <a:rPr lang="ar-SA" sz="2500" dirty="0" smtClean="0">
                <a:cs typeface="+mj-cs"/>
              </a:rPr>
              <a:t>( كالطبقة الرأسمالية، والأحزاب السياسية، والعمال اليدويين....الخ.</a:t>
            </a:r>
          </a:p>
          <a:p>
            <a:pPr marL="0" lvl="0" indent="0" algn="just" rtl="1">
              <a:spcBef>
                <a:spcPts val="0"/>
              </a:spcBef>
              <a:buNone/>
            </a:pPr>
            <a:r>
              <a:rPr lang="ar-SA" sz="2500" dirty="0" smtClean="0">
                <a:cs typeface="+mj-cs"/>
              </a:rPr>
              <a:t>   وتظهر </a:t>
            </a:r>
            <a:r>
              <a:rPr lang="ar-SA" sz="2500" dirty="0">
                <a:cs typeface="+mj-cs"/>
              </a:rPr>
              <a:t>المقاومة بوضوح في ميادين عديدة في أنماط الحياة المختلفة السياسية والاقتصادية </a:t>
            </a:r>
            <a:r>
              <a:rPr lang="ar-SA" sz="2500" dirty="0" smtClean="0">
                <a:cs typeface="+mj-cs"/>
              </a:rPr>
              <a:t>والعلمية، </a:t>
            </a:r>
            <a:r>
              <a:rPr lang="ar-SA" sz="2500" dirty="0">
                <a:cs typeface="+mj-cs"/>
              </a:rPr>
              <a:t>وغالباً ما تكون هذه المقاومة نتيجة الجهل والخوف على المصالح المستقرة </a:t>
            </a:r>
            <a:r>
              <a:rPr lang="ar-SA" sz="2500" dirty="0" smtClean="0">
                <a:cs typeface="+mj-cs"/>
              </a:rPr>
              <a:t>         .         وبطبيعة </a:t>
            </a:r>
            <a:r>
              <a:rPr lang="ar-SA" sz="2500" dirty="0">
                <a:cs typeface="+mj-cs"/>
              </a:rPr>
              <a:t>الحال تكون المقاومة قوية كلما تعرضت تلك المصالح إلى تغيير كبير .</a:t>
            </a:r>
            <a:endParaRPr lang="en-US" sz="2500" dirty="0">
              <a:cs typeface="+mj-cs"/>
            </a:endParaRPr>
          </a:p>
          <a:p>
            <a:pPr algn="just" rtl="1">
              <a:spcBef>
                <a:spcPts val="0"/>
              </a:spcBef>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4004801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dirty="0">
                <a:solidFill>
                  <a:srgbClr val="FF0000"/>
                </a:solidFill>
                <a:cs typeface="+mj-cs"/>
              </a:rPr>
              <a:t>ثانيا : العوائق </a:t>
            </a:r>
            <a:r>
              <a:rPr lang="ar-SA" sz="3600" dirty="0" smtClean="0">
                <a:solidFill>
                  <a:srgbClr val="FF0000"/>
                </a:solidFill>
                <a:cs typeface="+mj-cs"/>
              </a:rPr>
              <a:t>الاقتصادية </a:t>
            </a:r>
            <a:r>
              <a:rPr lang="ar-SA" sz="3600" dirty="0">
                <a:solidFill>
                  <a:srgbClr val="FF0000"/>
                </a:solidFill>
                <a:cs typeface="+mj-cs"/>
              </a:rPr>
              <a:t>: </a:t>
            </a:r>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355600" algn="just" rtl="1">
              <a:spcBef>
                <a:spcPts val="0"/>
              </a:spcBef>
              <a:buNone/>
            </a:pPr>
            <a:r>
              <a:rPr lang="ar-SA" sz="2500" dirty="0" smtClean="0">
                <a:cs typeface="+mj-cs"/>
              </a:rPr>
              <a:t>تأتي مقاومة التغير نتيجة للعوامل الاقتصادية المختلفة، فالمجتمعات تختلف فيما بينها حسب تنوع هذه العوامل وبالتالي تختلف درجة التغير الاجتماعي.</a:t>
            </a:r>
          </a:p>
          <a:p>
            <a:pPr marL="0" indent="355600" algn="just" rtl="1">
              <a:spcBef>
                <a:spcPts val="0"/>
              </a:spcBef>
              <a:buNone/>
            </a:pPr>
            <a:r>
              <a:rPr lang="ar-SA" sz="2500" dirty="0" smtClean="0">
                <a:cs typeface="+mj-cs"/>
              </a:rPr>
              <a:t>فالتجديدات التكنولوجية المستمرة تؤدي الى التغير السريع كما هو حادث في المجتمعات الصناعية المتقدمة وكذلك فإن نشاط حركة الاختراعات العلمية المستمرة من شأنه أن يؤدي الى سرعة التغير، وهناك متغيرات عديدة تتعلق بالموارد الاقتصادية المتاحة، وبالقدرة الشرائية للمواطنين وغير ذلك ، وهي عوامل تلعب دورا مؤثرا في عملية التغير الاجتماعي ومن اهم هذه العوامل : </a:t>
            </a:r>
            <a:endParaRPr lang="en-US" sz="2500" i="1" dirty="0" smtClean="0">
              <a:cs typeface="+mj-cs"/>
            </a:endParaRPr>
          </a:p>
          <a:p>
            <a:pPr marL="355600" lvl="0" indent="-355600" algn="just" rtl="1">
              <a:spcBef>
                <a:spcPts val="0"/>
              </a:spcBef>
              <a:buFont typeface="+mj-lt"/>
              <a:buAutoNum type="arabicPeriod"/>
            </a:pPr>
            <a:r>
              <a:rPr lang="ar-SA" sz="2500" b="1" dirty="0" smtClean="0">
                <a:solidFill>
                  <a:srgbClr val="FF0000"/>
                </a:solidFill>
                <a:cs typeface="+mj-cs"/>
              </a:rPr>
              <a:t>ركود حركة الاختراعات والاكتشافات العلمية: </a:t>
            </a:r>
            <a:r>
              <a:rPr lang="ar-SA" sz="2500" dirty="0" smtClean="0">
                <a:cs typeface="+mj-cs"/>
              </a:rPr>
              <a:t>وذلك نتيجة لانعدام روح الابتكار والتجديد وتعود الى عوامل فرعية كثيرة منها : (انخفاض المستوى العلمي، والمستوى الاجتماعي بوجه عام، وعدم وجود الحاجة الملحة الدافعة للاختراع) مع ملاحظة ان الشعور بالحاجة وحده لا يكفي للاختراع، إذ لا بد من توفر المستوى العلمي                  .</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42431986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lvl="0" indent="273050" algn="just" rtl="1">
              <a:spcBef>
                <a:spcPts val="0"/>
              </a:spcBef>
              <a:buNone/>
            </a:pPr>
            <a:r>
              <a:rPr lang="ar-SA" sz="2500" dirty="0" smtClean="0">
                <a:cs typeface="+mj-cs"/>
              </a:rPr>
              <a:t>والتكنولوجي، فهناك مجتمعات في أمّس الحاجة الى اكتشاف ثرواتها من معادن وبترول وغير ذلك ، إلا أن قصور المستوى التكنولوجي يحول دون الانتفاع بهذه الثروات الطبيعية وغيرها من أجل تحقيق التغير المطلوب نحو التقدم والتنمية ولهذا لا دب من تور الشروط التكنولوجية ، بالإضافة الى المناخ الثقافي الملائم ، لكي يصبح الاختراع ممكنا .</a:t>
            </a:r>
            <a:endParaRPr lang="ar-SA" sz="2500" i="1" dirty="0">
              <a:cs typeface="+mj-cs"/>
            </a:endParaRPr>
          </a:p>
          <a:p>
            <a:pPr marL="0" lvl="0" indent="273050" algn="just" rtl="1">
              <a:spcBef>
                <a:spcPts val="0"/>
              </a:spcBef>
              <a:buNone/>
            </a:pPr>
            <a:r>
              <a:rPr lang="ar-SA" sz="2500" dirty="0" smtClean="0">
                <a:cs typeface="+mj-cs"/>
              </a:rPr>
              <a:t>ومن البديهي أن شروط الاختراع تتطلب وجود الشخص القادر والإمكانات اللازمة ، والبيئة الاجتماعية الملائمة، فأي اختراع جديد لا يجد طريقة في المجتمع، لن يؤدي الى الهدف الذي قام من أجله ، ولهذا فالذكاء لدى المخترع لا يكفي وحده ما لم يتوفر له المناخ الاجتماعي الملائم. والدليل على ذلك أنه تسود أحيانا معتقدات مختلفة داخل المجتمع تمنع انتشار الاختراع أو الاكتشاف الجديد، وقد بين </a:t>
            </a:r>
            <a:r>
              <a:rPr lang="ar-SA" sz="2500" dirty="0" smtClean="0">
                <a:solidFill>
                  <a:srgbClr val="0070C0"/>
                </a:solidFill>
                <a:cs typeface="+mj-cs"/>
              </a:rPr>
              <a:t>(نمكوف) </a:t>
            </a:r>
            <a:r>
              <a:rPr lang="ar-SA" sz="2500" dirty="0" smtClean="0">
                <a:cs typeface="+mj-cs"/>
              </a:rPr>
              <a:t>أن الاختراعات تعتمد على : </a:t>
            </a:r>
            <a:endParaRPr lang="en-US" sz="2500" i="1" dirty="0" smtClean="0">
              <a:cs typeface="+mj-cs"/>
            </a:endParaRPr>
          </a:p>
          <a:p>
            <a:pPr lvl="2" algn="just" rtl="1">
              <a:spcBef>
                <a:spcPts val="0"/>
              </a:spcBef>
            </a:pPr>
            <a:r>
              <a:rPr lang="ar-SA" sz="2500" dirty="0" smtClean="0">
                <a:solidFill>
                  <a:srgbClr val="FF0000"/>
                </a:solidFill>
                <a:cs typeface="+mj-cs"/>
              </a:rPr>
              <a:t>القدرة العقلية . </a:t>
            </a:r>
            <a:endParaRPr lang="en-US" sz="2500" i="1" dirty="0" smtClean="0">
              <a:solidFill>
                <a:srgbClr val="FF0000"/>
              </a:solidFill>
              <a:cs typeface="+mj-cs"/>
            </a:endParaRPr>
          </a:p>
          <a:p>
            <a:pPr lvl="2" algn="just" rtl="1">
              <a:spcBef>
                <a:spcPts val="0"/>
              </a:spcBef>
            </a:pPr>
            <a:r>
              <a:rPr lang="ar-SA" sz="2500" dirty="0" smtClean="0">
                <a:solidFill>
                  <a:srgbClr val="FF0000"/>
                </a:solidFill>
                <a:cs typeface="+mj-cs"/>
              </a:rPr>
              <a:t>الحاجة للاختراع . </a:t>
            </a:r>
            <a:endParaRPr lang="en-US" sz="2500" i="1" dirty="0" smtClean="0">
              <a:solidFill>
                <a:srgbClr val="FF0000"/>
              </a:solidFill>
              <a:cs typeface="+mj-cs"/>
            </a:endParaRPr>
          </a:p>
          <a:p>
            <a:pPr lvl="2" algn="just" rtl="1">
              <a:spcBef>
                <a:spcPts val="0"/>
              </a:spcBef>
            </a:pPr>
            <a:r>
              <a:rPr lang="ar-SA" sz="2500" dirty="0" smtClean="0">
                <a:solidFill>
                  <a:srgbClr val="FF0000"/>
                </a:solidFill>
                <a:cs typeface="+mj-cs"/>
              </a:rPr>
              <a:t>المعرفة القائمة. </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val="38290308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355600" algn="just" rtl="1">
              <a:spcBef>
                <a:spcPts val="0"/>
              </a:spcBef>
              <a:buNone/>
            </a:pPr>
            <a:r>
              <a:rPr lang="ar-SA" sz="2500" dirty="0" smtClean="0">
                <a:cs typeface="+mj-cs"/>
              </a:rPr>
              <a:t>ولهذا </a:t>
            </a:r>
            <a:r>
              <a:rPr lang="ar-SA" sz="2500" dirty="0">
                <a:cs typeface="+mj-cs"/>
              </a:rPr>
              <a:t>فإن القبول الاجتماعي يعتمد على طبيعة الاختراع من حيث الملائمة </a:t>
            </a:r>
            <a:r>
              <a:rPr lang="ar-SA" sz="2500" dirty="0" smtClean="0">
                <a:cs typeface="+mj-cs"/>
              </a:rPr>
              <a:t>والتكلفة، وعلى </a:t>
            </a:r>
            <a:r>
              <a:rPr lang="ar-SA" sz="2500" dirty="0">
                <a:cs typeface="+mj-cs"/>
              </a:rPr>
              <a:t>مكانة </a:t>
            </a:r>
            <a:r>
              <a:rPr lang="ar-SA" sz="2500" dirty="0" smtClean="0">
                <a:cs typeface="+mj-cs"/>
              </a:rPr>
              <a:t>المخترع، </a:t>
            </a:r>
            <a:r>
              <a:rPr lang="ar-SA" sz="2500" dirty="0">
                <a:cs typeface="+mj-cs"/>
              </a:rPr>
              <a:t>وثقافة الفرد المستقبل </a:t>
            </a:r>
            <a:r>
              <a:rPr lang="ar-SA" sz="2500" dirty="0" smtClean="0">
                <a:cs typeface="+mj-cs"/>
              </a:rPr>
              <a:t>للاختراع، </a:t>
            </a:r>
            <a:r>
              <a:rPr lang="ar-SA" sz="2500" dirty="0">
                <a:cs typeface="+mj-cs"/>
              </a:rPr>
              <a:t>كل ذلك له أكبر الأثر في </a:t>
            </a:r>
            <a:r>
              <a:rPr lang="ar-SA" sz="2500" dirty="0" smtClean="0">
                <a:cs typeface="+mj-cs"/>
              </a:rPr>
              <a:t>انتشار الاختراع </a:t>
            </a:r>
            <a:r>
              <a:rPr lang="ar-SA" sz="2500" dirty="0">
                <a:cs typeface="+mj-cs"/>
              </a:rPr>
              <a:t>الذي يؤدي بدوره الى التغير الاجتماعي . </a:t>
            </a:r>
            <a:endParaRPr lang="ar-SA" sz="2500" dirty="0" smtClean="0">
              <a:cs typeface="+mj-cs"/>
            </a:endParaRPr>
          </a:p>
          <a:p>
            <a:pPr marL="0" indent="355600" algn="just" rtl="1">
              <a:spcBef>
                <a:spcPts val="0"/>
              </a:spcBef>
              <a:buNone/>
            </a:pPr>
            <a:r>
              <a:rPr lang="ar-SA" sz="2500" dirty="0" smtClean="0">
                <a:cs typeface="+mj-cs"/>
              </a:rPr>
              <a:t>ولذلك </a:t>
            </a:r>
            <a:r>
              <a:rPr lang="ar-SA" sz="2500" dirty="0">
                <a:cs typeface="+mj-cs"/>
              </a:rPr>
              <a:t>فإن إتاحة الفرصة أمام أصحاب المواهب ورعايتهم وتوجيههم يؤدي لتحقيق الاكتشافات والاختراعات العلمية المتنوعة </a:t>
            </a:r>
            <a:r>
              <a:rPr lang="ar-SA" sz="2500" dirty="0" smtClean="0">
                <a:cs typeface="+mj-cs"/>
              </a:rPr>
              <a:t>وأن </a:t>
            </a:r>
            <a:r>
              <a:rPr lang="ar-SA" sz="2500" dirty="0">
                <a:cs typeface="+mj-cs"/>
              </a:rPr>
              <a:t>توفير الأدوات والمواد اللازمة مع معامل مخبرية وأدوات تكنولوجية وغير </a:t>
            </a:r>
            <a:r>
              <a:rPr lang="ar-SA" sz="2500" dirty="0" smtClean="0">
                <a:cs typeface="+mj-cs"/>
              </a:rPr>
              <a:t>ذلك، </a:t>
            </a:r>
            <a:r>
              <a:rPr lang="ar-SA" sz="2500" dirty="0">
                <a:cs typeface="+mj-cs"/>
              </a:rPr>
              <a:t>من شأنه أن يشجع البحث العلمي مما يزيد في الاختراعات ويعمق فائدتها لدى المجمع . </a:t>
            </a:r>
            <a:endParaRPr lang="ar-SA" sz="2500" dirty="0" smtClean="0">
              <a:cs typeface="+mj-cs"/>
            </a:endParaRPr>
          </a:p>
          <a:p>
            <a:pPr marL="0" indent="355600" algn="just" rtl="1">
              <a:spcBef>
                <a:spcPts val="0"/>
              </a:spcBef>
              <a:buNone/>
            </a:pPr>
            <a:r>
              <a:rPr lang="ar-SA" sz="2500" dirty="0" smtClean="0">
                <a:cs typeface="+mj-cs"/>
              </a:rPr>
              <a:t>إن </a:t>
            </a:r>
            <a:r>
              <a:rPr lang="ar-SA" sz="2500" dirty="0">
                <a:cs typeface="+mj-cs"/>
              </a:rPr>
              <a:t>نقص </a:t>
            </a:r>
            <a:r>
              <a:rPr lang="ar-SA" sz="2500" dirty="0" smtClean="0">
                <a:cs typeface="+mj-cs"/>
              </a:rPr>
              <a:t>الإمكانات </a:t>
            </a:r>
            <a:r>
              <a:rPr lang="ar-SA" sz="2500" dirty="0">
                <a:cs typeface="+mj-cs"/>
              </a:rPr>
              <a:t>الاقتصادية اللازمة يحول دون تقدم الاختراعات وبالتالي إعاقة عملية الاختراعات </a:t>
            </a:r>
            <a:endParaRPr lang="en-US" sz="2500" i="1"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val="20635349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lvl="0" indent="0" algn="just" rtl="1">
              <a:spcBef>
                <a:spcPts val="0"/>
              </a:spcBef>
              <a:buNone/>
            </a:pPr>
            <a:r>
              <a:rPr lang="ar-SA" sz="2500" b="1" dirty="0">
                <a:solidFill>
                  <a:srgbClr val="FF0000"/>
                </a:solidFill>
              </a:rPr>
              <a:t>2. التكلفة </a:t>
            </a:r>
            <a:r>
              <a:rPr lang="ar-SA" sz="2500" b="1" dirty="0" smtClean="0">
                <a:solidFill>
                  <a:srgbClr val="FF0000"/>
                </a:solidFill>
              </a:rPr>
              <a:t>المالية: </a:t>
            </a:r>
            <a:r>
              <a:rPr lang="ar-SA" sz="2500" dirty="0" smtClean="0"/>
              <a:t>في </a:t>
            </a:r>
            <a:r>
              <a:rPr lang="ar-SA" sz="2500" dirty="0"/>
              <a:t>كثير من الحالات يرغب </a:t>
            </a:r>
            <a:r>
              <a:rPr lang="ar-SA" sz="2500" dirty="0" smtClean="0"/>
              <a:t>الأفراد </a:t>
            </a:r>
            <a:r>
              <a:rPr lang="ar-SA" sz="2500" dirty="0"/>
              <a:t>في امتلاك المخترعات التكنولوجية </a:t>
            </a:r>
            <a:r>
              <a:rPr lang="ar-SA" sz="2500" dirty="0" smtClean="0"/>
              <a:t>إلا </a:t>
            </a:r>
            <a:r>
              <a:rPr lang="ar-SA" sz="2500" dirty="0"/>
              <a:t>ان ارتفاع تكلفتها المالية يحول دون تحقيق ذلك أي ان توفر الرغبة لا </a:t>
            </a:r>
            <a:r>
              <a:rPr lang="ar-SA" sz="2500" dirty="0" smtClean="0"/>
              <a:t>يكفي، </a:t>
            </a:r>
            <a:r>
              <a:rPr lang="ar-SA" sz="2500" dirty="0"/>
              <a:t>ما لم تتوفر القدرة المالية التي تسمح بالاقتناء </a:t>
            </a:r>
            <a:r>
              <a:rPr lang="ar-SA" sz="2500" dirty="0" smtClean="0"/>
              <a:t>.</a:t>
            </a:r>
          </a:p>
          <a:p>
            <a:pPr marL="0" lvl="0" indent="273050" algn="just" rtl="1">
              <a:spcBef>
                <a:spcPts val="0"/>
              </a:spcBef>
              <a:buNone/>
            </a:pPr>
            <a:r>
              <a:rPr lang="ar-SA" sz="2500" dirty="0" smtClean="0"/>
              <a:t>إن </a:t>
            </a:r>
            <a:r>
              <a:rPr lang="ar-SA" sz="2500" dirty="0"/>
              <a:t>كثيرا من الأفراد يرغبون في اقتناء الآلات الكهربائية والوسائل المادية </a:t>
            </a:r>
            <a:r>
              <a:rPr lang="ar-SA" sz="2500" dirty="0" smtClean="0"/>
              <a:t>الحديثة، غير </a:t>
            </a:r>
            <a:r>
              <a:rPr lang="ar-SA" sz="2500" dirty="0"/>
              <a:t>أن عدم وجود القدرة المادية يمنع من تحقيق تلك </a:t>
            </a:r>
            <a:r>
              <a:rPr lang="ar-SA" sz="2500" dirty="0" smtClean="0"/>
              <a:t>الرغبات.</a:t>
            </a:r>
          </a:p>
          <a:p>
            <a:pPr marL="0" lvl="0" indent="273050" algn="just" rtl="1">
              <a:spcBef>
                <a:spcPts val="0"/>
              </a:spcBef>
              <a:buNone/>
            </a:pPr>
            <a:r>
              <a:rPr lang="ar-SA" sz="2500" dirty="0" smtClean="0"/>
              <a:t>ويرتبط </a:t>
            </a:r>
            <a:r>
              <a:rPr lang="ar-SA" sz="2500" dirty="0"/>
              <a:t>الموقف تجاه التجديد بمدى الفائدة الاقتصادية المتوقعة منه ، من ناحية عامة ، فكلما تحققت فائدة اعلى كلما كان الإقبال أعم </a:t>
            </a:r>
            <a:r>
              <a:rPr lang="ar-SA" sz="2500" dirty="0" smtClean="0"/>
              <a:t>وأشمل،، وقد </a:t>
            </a:r>
            <a:r>
              <a:rPr lang="ar-SA" sz="2500" dirty="0"/>
              <a:t>أشار </a:t>
            </a:r>
            <a:r>
              <a:rPr lang="ar-SA" sz="2500" dirty="0" smtClean="0">
                <a:solidFill>
                  <a:srgbClr val="0070C0"/>
                </a:solidFill>
              </a:rPr>
              <a:t>(روجرز) </a:t>
            </a:r>
            <a:r>
              <a:rPr lang="ar-SA" sz="2500" dirty="0"/>
              <a:t>بأن قبول التجديد (</a:t>
            </a:r>
            <a:r>
              <a:rPr lang="ar-SA" sz="2500" dirty="0" smtClean="0"/>
              <a:t>التغير) </a:t>
            </a:r>
            <a:r>
              <a:rPr lang="ar-SA" sz="2500" dirty="0"/>
              <a:t>لدى الريفين يتم إذا تحققت فائدة تتجاوز 10 % أما دون ذلك فلا يؤخذ بالتجديد من ناحية </a:t>
            </a:r>
            <a:r>
              <a:rPr lang="ar-SA" sz="2500" dirty="0" smtClean="0"/>
              <a:t>عامة.</a:t>
            </a:r>
          </a:p>
          <a:p>
            <a:pPr marL="0" indent="0" algn="just" rtl="1">
              <a:spcBef>
                <a:spcPts val="0"/>
              </a:spcBef>
              <a:buNone/>
            </a:pPr>
            <a:r>
              <a:rPr lang="ar-SA" sz="2500" b="1" dirty="0" smtClean="0">
                <a:solidFill>
                  <a:srgbClr val="FF0000"/>
                </a:solidFill>
              </a:rPr>
              <a:t>3. محدودية المصادر الاقتصادية: </a:t>
            </a:r>
            <a:r>
              <a:rPr lang="ar-SA" sz="2500" dirty="0" smtClean="0"/>
              <a:t>بحيث يعيق ذلك عملية التغير الاجتماعي، فالمجتمعات التي لا تتوفر فيها الثروة المعدنية الو البترولية أو الطبيعية، لا تحدث فيها تغيرات          .         اجتماعية كبيرة، بسبب قلة التراكم الرأسمالي وانخفاض معدل الاستثمار بها.</a:t>
            </a:r>
            <a:endParaRPr lang="en-US" sz="2500" b="1" dirty="0">
              <a:solidFill>
                <a:srgbClr val="FF0000"/>
              </a:solidFill>
            </a:endParaRPr>
          </a:p>
          <a:p>
            <a:pPr marL="0" indent="354013" algn="just" rtl="1">
              <a:spcBef>
                <a:spcPts val="0"/>
              </a:spcBef>
              <a:buNone/>
            </a:pPr>
            <a:endParaRPr lang="en-US" sz="2500" dirty="0"/>
          </a:p>
          <a:p>
            <a:pPr marL="0" indent="354013" algn="just" rtl="1">
              <a:spcBef>
                <a:spcPts val="0"/>
              </a:spcBef>
              <a:buNone/>
            </a:pPr>
            <a:endParaRPr lang="en-US" sz="2500" dirty="0"/>
          </a:p>
          <a:p>
            <a:pPr marL="0" indent="354013" algn="just" rtl="1">
              <a:spcBef>
                <a:spcPts val="0"/>
              </a:spcBef>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extLst>
      <p:ext uri="{BB962C8B-B14F-4D97-AF65-F5344CB8AC3E}">
        <p14:creationId xmlns:p14="http://schemas.microsoft.com/office/powerpoint/2010/main" val="1875122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354013" algn="just" rtl="1">
              <a:spcBef>
                <a:spcPts val="0"/>
              </a:spcBef>
              <a:buNone/>
            </a:pPr>
            <a:r>
              <a:rPr lang="ar-SA" sz="2500" dirty="0" smtClean="0">
                <a:cs typeface="+mj-cs"/>
              </a:rPr>
              <a:t>ما سبق هو بخلاف الوضع في المجتمعات الصناعية المتقدمة، ذات الموارد الاقتصادية العالية التي تقود عملية التغير الاجتماعي وتجعله في غاية السهولة.</a:t>
            </a:r>
          </a:p>
          <a:p>
            <a:pPr marL="0" indent="354013" algn="just" rtl="1">
              <a:spcBef>
                <a:spcPts val="0"/>
              </a:spcBef>
              <a:buNone/>
            </a:pPr>
            <a:r>
              <a:rPr lang="ar-SA" sz="2500" dirty="0" smtClean="0">
                <a:cs typeface="+mj-cs"/>
              </a:rPr>
              <a:t>وقد وصف (</a:t>
            </a:r>
            <a:r>
              <a:rPr lang="ar-SA" sz="2500" dirty="0" smtClean="0">
                <a:solidFill>
                  <a:srgbClr val="0070C0"/>
                </a:solidFill>
                <a:cs typeface="+mj-cs"/>
              </a:rPr>
              <a:t>ج.البرتيني</a:t>
            </a:r>
            <a:r>
              <a:rPr lang="ar-SA" sz="2500" dirty="0" smtClean="0">
                <a:cs typeface="+mj-cs"/>
              </a:rPr>
              <a:t>) الاقتصاد المتخلف بثلاث خصائص:</a:t>
            </a:r>
          </a:p>
          <a:p>
            <a:pPr marL="177800" indent="-177800" algn="just" rtl="1">
              <a:spcBef>
                <a:spcPts val="0"/>
              </a:spcBef>
            </a:pPr>
            <a:r>
              <a:rPr lang="ar-SA" sz="2500" dirty="0" smtClean="0">
                <a:cs typeface="+mj-cs"/>
              </a:rPr>
              <a:t>أنه اقتصاد تقليدي: من حيث الآلات وقلة الإنتاج .</a:t>
            </a:r>
          </a:p>
          <a:p>
            <a:pPr marL="177800" indent="-177800" algn="just" rtl="1">
              <a:spcBef>
                <a:spcPts val="0"/>
              </a:spcBef>
            </a:pPr>
            <a:r>
              <a:rPr lang="ar-SA" sz="2500" dirty="0" smtClean="0">
                <a:cs typeface="+mj-cs"/>
              </a:rPr>
              <a:t>أنه اقتصاد تابع: بمعنى أنه يعتمد على الاستيراد من الخارج، بسبب عدم كفاية إنتاجه.</a:t>
            </a:r>
          </a:p>
          <a:p>
            <a:pPr marL="177800" indent="-177800" algn="just" rtl="1">
              <a:spcBef>
                <a:spcPts val="0"/>
              </a:spcBef>
            </a:pPr>
            <a:r>
              <a:rPr lang="ar-SA" sz="2500" dirty="0" smtClean="0">
                <a:cs typeface="+mj-cs"/>
              </a:rPr>
              <a:t>يتميز باقتصاد الشركات المتعددة الجنسيات التي تخدم مصالحها الخاصة، وتصدير أرباحها الى خارج البلد النامي... الخ.</a:t>
            </a:r>
          </a:p>
          <a:p>
            <a:pPr marL="0" indent="0" algn="just" rtl="1">
              <a:spcBef>
                <a:spcPts val="0"/>
              </a:spcBef>
              <a:buNone/>
            </a:pPr>
            <a:endParaRPr lang="ar-SA" sz="2500" dirty="0">
              <a:cs typeface="+mj-cs"/>
            </a:endParaRPr>
          </a:p>
          <a:p>
            <a:pPr marL="0" indent="0" algn="just" rtl="1">
              <a:spcBef>
                <a:spcPts val="0"/>
              </a:spcBef>
              <a:buNone/>
            </a:pPr>
            <a:r>
              <a:rPr lang="ar-SA" sz="2500" dirty="0" smtClean="0">
                <a:cs typeface="+mj-cs"/>
              </a:rPr>
              <a:t>وعموما يؤدي نقص الموارد الاقتصادية الى محدودية عملية التغير الاجتماعي. </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extLst>
      <p:ext uri="{BB962C8B-B14F-4D97-AF65-F5344CB8AC3E}">
        <p14:creationId xmlns:p14="http://schemas.microsoft.com/office/powerpoint/2010/main" val="6412690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dirty="0" smtClean="0">
                <a:solidFill>
                  <a:srgbClr val="FF0000"/>
                </a:solidFill>
                <a:cs typeface="Arial" pitchFamily="34" charset="0"/>
              </a:rPr>
              <a:t>ثالثاً: العوائق الإيكولوجية</a:t>
            </a:r>
          </a:p>
        </p:txBody>
      </p:sp>
      <p:sp>
        <p:nvSpPr>
          <p:cNvPr id="9219" name="Content Placeholder 2"/>
          <p:cNvSpPr>
            <a:spLocks noGrp="1"/>
          </p:cNvSpPr>
          <p:nvPr>
            <p:ph idx="4294967295"/>
          </p:nvPr>
        </p:nvSpPr>
        <p:spPr>
          <a:xfrm>
            <a:off x="381000" y="1524000"/>
            <a:ext cx="9144000" cy="4713312"/>
          </a:xfrm>
        </p:spPr>
        <p:txBody>
          <a:bodyPr/>
          <a:lstStyle/>
          <a:p>
            <a:pPr marL="0" indent="354013" algn="just" rtl="1">
              <a:spcBef>
                <a:spcPts val="0"/>
              </a:spcBef>
              <a:buNone/>
            </a:pPr>
            <a:r>
              <a:rPr lang="ar-SA" sz="2500" dirty="0" smtClean="0">
                <a:cs typeface="+mj-cs"/>
              </a:rPr>
              <a:t>للبيئة الطبيعية( الإيكولوجيا) تأثير واضح على المجتمعات سواء أكان إيجابيا أم سلبيا، فالبيئة الطبيعية من مناخ وسهول وجبال وانهار وحرارة وبرودة ...الخ، تؤثر في تكوين حضارة المجتمعات. فالحضارات البابلية والآشورية والفراعنة قامت حول المناطق الغنية، خاصة حول ضفاف نهر النيل أو في الهلال الخصيب. فكان ليسر الحياة وغناها الأثر الكبير في إقامة الحضارات السابقة وغيرها.</a:t>
            </a:r>
          </a:p>
          <a:p>
            <a:pPr marL="0" indent="354013" algn="just" rtl="1">
              <a:spcBef>
                <a:spcPts val="0"/>
              </a:spcBef>
              <a:buNone/>
            </a:pPr>
            <a:r>
              <a:rPr lang="ar-SA" sz="2500" dirty="0" smtClean="0">
                <a:cs typeface="+mj-cs"/>
              </a:rPr>
              <a:t>وعلى العكس فقد كان شح الموارد الطبيعية دور في إعاقة عملية التغير الاجتماعي، وبناء حضارة كبيرة، فالعزلة الطبيعية التي تعيشها المجتمعات نتيجة لإحاطتها بالصحراء أو بمناطق جبلية وعرة المسالك، أعاق ذلك من اتصال المجتمع بغيره من المجتمعات الأخرى.</a:t>
            </a:r>
          </a:p>
          <a:p>
            <a:pPr marL="0" indent="354013" algn="just" rtl="1">
              <a:spcBef>
                <a:spcPts val="0"/>
              </a:spcBef>
              <a:buNone/>
            </a:pPr>
            <a:r>
              <a:rPr lang="ar-SA" sz="2500" dirty="0" smtClean="0">
                <a:cs typeface="+mj-cs"/>
              </a:rPr>
              <a:t>فللعزلة ووعورة الطرق والطبيعة بالإضافة الى عوامل اقتصادية وسياسية في المقام الثاني  دور في اختلاف بعض المجتمعات المتجاورة في التغير الاجتماعي والحضارة.</a:t>
            </a:r>
          </a:p>
          <a:p>
            <a:pPr marL="0" indent="354013" algn="just" rtl="1">
              <a:spcBef>
                <a:spcPts val="0"/>
              </a:spcBef>
              <a:buNone/>
            </a:pPr>
            <a:r>
              <a:rPr lang="ar-SA" sz="2500" dirty="0" smtClean="0">
                <a:cs typeface="+mj-cs"/>
              </a:rPr>
              <a:t>لكن بدأت تأثير وطأة الطبيعة على تغير بعض المجتمعات خاصة بعد ثورة المواصلات   .         والتقدم التكنولوجي وغيره.</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extLst>
      <p:ext uri="{BB962C8B-B14F-4D97-AF65-F5344CB8AC3E}">
        <p14:creationId xmlns:p14="http://schemas.microsoft.com/office/powerpoint/2010/main" val="17484882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354013" algn="just" rtl="1">
              <a:spcBef>
                <a:spcPts val="0"/>
              </a:spcBef>
              <a:buNone/>
            </a:pPr>
            <a:r>
              <a:rPr lang="ar-SA" sz="2500" dirty="0" smtClean="0">
                <a:cs typeface="+mj-cs"/>
              </a:rPr>
              <a:t>وتلعب العوائق الاقتصادية مع عوامل أخرى  دورا في تكوين الانغلاق الطبقي، والى ثبات العادات والتقاليد، وركود حركة الاختراعات والتجديد وما الى ذلك.</a:t>
            </a:r>
          </a:p>
          <a:p>
            <a:pPr marL="0" indent="354013" algn="just" rtl="1">
              <a:spcBef>
                <a:spcPts val="0"/>
              </a:spcBef>
              <a:buNone/>
            </a:pPr>
            <a:r>
              <a:rPr lang="ar-SA" sz="2500" dirty="0" smtClean="0">
                <a:cs typeface="+mj-cs"/>
              </a:rPr>
              <a:t>وانطلاقا مما سبق تكون عملية التغير الاجتماعي بطيئة وغير واعية، وبالمقابل فإن سهولة اتصال المجتمع بغيره من المجتمعات الأخرى، يؤدي الى تفاعل اجتماعي واسع، وهذا ما يطلق عليه عملية (الانتشار الثقافي).</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extLst>
      <p:ext uri="{BB962C8B-B14F-4D97-AF65-F5344CB8AC3E}">
        <p14:creationId xmlns:p14="http://schemas.microsoft.com/office/powerpoint/2010/main" val="20608001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dirty="0" smtClean="0">
                <a:solidFill>
                  <a:srgbClr val="FF0000"/>
                </a:solidFill>
                <a:cs typeface="Arial" pitchFamily="34" charset="0"/>
              </a:rPr>
              <a:t>رابعاً: العوائق السياسية</a:t>
            </a:r>
          </a:p>
        </p:txBody>
      </p:sp>
      <p:sp>
        <p:nvSpPr>
          <p:cNvPr id="9219" name="Content Placeholder 2"/>
          <p:cNvSpPr>
            <a:spLocks noGrp="1"/>
          </p:cNvSpPr>
          <p:nvPr>
            <p:ph idx="4294967295"/>
          </p:nvPr>
        </p:nvSpPr>
        <p:spPr>
          <a:xfrm>
            <a:off x="381000" y="1524000"/>
            <a:ext cx="9144000" cy="4713312"/>
          </a:xfrm>
        </p:spPr>
        <p:txBody>
          <a:bodyPr/>
          <a:lstStyle/>
          <a:p>
            <a:pPr marL="0" indent="0" algn="just" rtl="1">
              <a:spcBef>
                <a:spcPts val="0"/>
              </a:spcBef>
              <a:buNone/>
            </a:pPr>
            <a:r>
              <a:rPr lang="ar-SA" sz="2500" dirty="0" smtClean="0">
                <a:cs typeface="+mj-cs"/>
              </a:rPr>
              <a:t>تعيش المجتمعات أوضاعا سياسية متباينة، بحيث تؤثر تلك الأوضاع في عملية التغير الاجتماعي إيجابيا وسلبياً. ويمكن تقسيم العوائق السياسية الى قسمين:</a:t>
            </a:r>
            <a:r>
              <a:rPr lang="ar-SA" sz="2500" dirty="0">
                <a:solidFill>
                  <a:srgbClr val="FF0000"/>
                </a:solidFill>
                <a:cs typeface="+mj-cs"/>
              </a:rPr>
              <a:t> </a:t>
            </a:r>
            <a:r>
              <a:rPr lang="ar-SA" sz="2500" dirty="0" smtClean="0">
                <a:solidFill>
                  <a:srgbClr val="FF0000"/>
                </a:solidFill>
                <a:cs typeface="+mj-cs"/>
              </a:rPr>
              <a:t>(عوائق سياسية داخلية، و عوائق سياسية خارجية).</a:t>
            </a:r>
            <a:endParaRPr lang="ar-SA" sz="2500" dirty="0" smtClean="0">
              <a:solidFill>
                <a:srgbClr val="0070C0"/>
              </a:solidFill>
              <a:cs typeface="+mj-cs"/>
            </a:endParaRPr>
          </a:p>
          <a:p>
            <a:pPr marL="0" indent="0" algn="just" rtl="1">
              <a:spcBef>
                <a:spcPts val="0"/>
              </a:spcBef>
              <a:buNone/>
            </a:pPr>
            <a:endParaRPr lang="ar-SA" sz="2500" dirty="0" smtClean="0">
              <a:solidFill>
                <a:srgbClr val="0070C0"/>
              </a:solidFill>
              <a:cs typeface="+mj-cs"/>
            </a:endParaRPr>
          </a:p>
          <a:p>
            <a:pPr marL="0" indent="0" algn="just" rtl="1">
              <a:spcBef>
                <a:spcPts val="0"/>
              </a:spcBef>
              <a:buNone/>
            </a:pPr>
            <a:r>
              <a:rPr lang="ar-SA" sz="2500" b="1" dirty="0" smtClean="0">
                <a:solidFill>
                  <a:srgbClr val="0070C0"/>
                </a:solidFill>
                <a:cs typeface="+mj-cs"/>
              </a:rPr>
              <a:t>أولاً: العوائق السياسية الداخلية: </a:t>
            </a:r>
            <a:r>
              <a:rPr lang="ar-SA" sz="2500" b="1" dirty="0" smtClean="0">
                <a:cs typeface="+mj-cs"/>
              </a:rPr>
              <a:t>ومنها</a:t>
            </a:r>
            <a:endParaRPr lang="ar-SA" sz="2500" b="1" dirty="0">
              <a:cs typeface="+mj-cs"/>
            </a:endParaRPr>
          </a:p>
          <a:p>
            <a:pPr marL="457200" indent="-457200" algn="just" rtl="1">
              <a:spcBef>
                <a:spcPts val="0"/>
              </a:spcBef>
              <a:buFont typeface="+mj-lt"/>
              <a:buAutoNum type="arabicPeriod"/>
            </a:pPr>
            <a:r>
              <a:rPr lang="ar-SA" sz="2500" b="1" dirty="0" smtClean="0">
                <a:solidFill>
                  <a:srgbClr val="002060"/>
                </a:solidFill>
                <a:cs typeface="+mj-cs"/>
              </a:rPr>
              <a:t>ضعف الأيديولوجيا التنموية </a:t>
            </a:r>
            <a:r>
              <a:rPr lang="ar-SA" sz="2500" dirty="0" smtClean="0">
                <a:solidFill>
                  <a:srgbClr val="002060"/>
                </a:solidFill>
                <a:cs typeface="+mj-cs"/>
              </a:rPr>
              <a:t>: </a:t>
            </a:r>
            <a:r>
              <a:rPr lang="ar-SA" sz="2500" dirty="0" smtClean="0">
                <a:cs typeface="+mj-cs"/>
              </a:rPr>
              <a:t>تخضع عملية التغير للسياسة الداخلية للدولة للأيديولوجيا التي تتبناها الدولة. فالأيديولوجيا غير الواضحة أو المترددة، تنعكس على السياسة والنهج التنموي للدولة، فخطط التنمية تصاغ في اطار أيديولوجي سياسي، إعدادا وتطبيقا واشرفا.</a:t>
            </a:r>
          </a:p>
          <a:p>
            <a:pPr marL="0" indent="0" algn="just" rtl="1">
              <a:spcBef>
                <a:spcPts val="0"/>
              </a:spcBef>
              <a:buNone/>
            </a:pPr>
            <a:r>
              <a:rPr lang="ar-SA" sz="2500" dirty="0">
                <a:solidFill>
                  <a:srgbClr val="002060"/>
                </a:solidFill>
                <a:cs typeface="+mj-cs"/>
              </a:rPr>
              <a:t> </a:t>
            </a:r>
            <a:r>
              <a:rPr lang="ar-SA" sz="2500" dirty="0" smtClean="0">
                <a:solidFill>
                  <a:srgbClr val="002060"/>
                </a:solidFill>
                <a:cs typeface="+mj-cs"/>
              </a:rPr>
              <a:t>     </a:t>
            </a:r>
            <a:r>
              <a:rPr lang="ar-SA" sz="2500" dirty="0" smtClean="0">
                <a:cs typeface="+mj-cs"/>
              </a:rPr>
              <a:t>وعدم أخذ بعض السياسات بالتخطيط التنموي والاجتماعي، يؤدي الى بطء التغير، وذلك لقصور ادراك بعض السياسيين لعماية التنمية، أو لعدم وضوح الأيديولوجيا التنموية    .           لديهم.</a:t>
            </a: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extLst>
      <p:ext uri="{BB962C8B-B14F-4D97-AF65-F5344CB8AC3E}">
        <p14:creationId xmlns:p14="http://schemas.microsoft.com/office/powerpoint/2010/main" val="682419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457200" indent="-457200" algn="just" rtl="1">
              <a:spcBef>
                <a:spcPts val="0"/>
              </a:spcBef>
              <a:buFont typeface="+mj-lt"/>
              <a:buAutoNum type="arabicPeriod" startAt="2"/>
            </a:pPr>
            <a:r>
              <a:rPr lang="ar-SA" sz="2500" b="1" dirty="0" smtClean="0">
                <a:solidFill>
                  <a:srgbClr val="002060"/>
                </a:solidFill>
                <a:cs typeface="+mj-cs"/>
              </a:rPr>
              <a:t>تعدد القوميات والأقليات داخل المجتمع:</a:t>
            </a:r>
            <a:r>
              <a:rPr lang="ar-SA" sz="2500" dirty="0" smtClean="0">
                <a:cs typeface="+mj-cs"/>
              </a:rPr>
              <a:t> حيث أن أي تغير اجتماعي قد يتعرض مع مصالح بعض القوميات أو الأقليات في المجتمع، مما يجعلهم يعارضون فكرة التغير، في حين أن المجتمعات المتجانسة تكون عملية التغير فيها أفضل وأسهل، بسبب تقبل عملية التغير الاجتماعي.</a:t>
            </a:r>
          </a:p>
          <a:p>
            <a:pPr marL="457200" indent="-457200" algn="just" rtl="1">
              <a:spcBef>
                <a:spcPts val="0"/>
              </a:spcBef>
              <a:buFont typeface="+mj-lt"/>
              <a:buAutoNum type="arabicPeriod" startAt="2"/>
            </a:pPr>
            <a:r>
              <a:rPr lang="ar-SA" sz="2500" b="1" dirty="0" smtClean="0">
                <a:solidFill>
                  <a:srgbClr val="002060"/>
                </a:solidFill>
                <a:cs typeface="+mj-cs"/>
              </a:rPr>
              <a:t>عدم الاستقرار السياسي: </a:t>
            </a:r>
            <a:r>
              <a:rPr lang="ar-SA" sz="2500" dirty="0" smtClean="0">
                <a:cs typeface="+mj-cs"/>
              </a:rPr>
              <a:t>بحيث يؤدي الى صرف جهود الدول الى إعادة استتباب الأمن ، وتنمية  المجتمع. كما أن عدم الاستقرار السياسي يؤدي الى هجرة العقول المبدعة نحو الخارج، مما يحرم بلدانهم من جهودهم، أو قد تكون داخل بلدانهم لكن كقوى معطَّلة، لا تسهم في تحقيق التغير الاجتماعي.</a:t>
            </a:r>
            <a:r>
              <a:rPr lang="ar-SA" sz="2500" b="1" dirty="0" smtClean="0">
                <a:solidFill>
                  <a:srgbClr val="002060"/>
                </a:solidFill>
                <a:cs typeface="+mj-cs"/>
              </a:rPr>
              <a:t> </a:t>
            </a:r>
            <a:endParaRPr lang="en-US" sz="2500" b="1" dirty="0">
              <a:solidFill>
                <a:srgbClr val="002060"/>
              </a:solidFill>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extLst>
      <p:ext uri="{BB962C8B-B14F-4D97-AF65-F5344CB8AC3E}">
        <p14:creationId xmlns:p14="http://schemas.microsoft.com/office/powerpoint/2010/main" val="1938556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8919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endParaRPr lang="ar-SA" sz="3600"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713312"/>
          </a:xfrm>
        </p:spPr>
        <p:txBody>
          <a:bodyPr/>
          <a:lstStyle/>
          <a:p>
            <a:pPr marL="0" indent="0" algn="just" rtl="1">
              <a:spcBef>
                <a:spcPts val="0"/>
              </a:spcBef>
              <a:buNone/>
            </a:pPr>
            <a:r>
              <a:rPr lang="ar-SA" sz="2500" b="1" dirty="0" smtClean="0">
                <a:solidFill>
                  <a:srgbClr val="0070C0"/>
                </a:solidFill>
              </a:rPr>
              <a:t>ثانياً</a:t>
            </a:r>
            <a:r>
              <a:rPr lang="ar-SA" sz="2500" b="1" dirty="0">
                <a:solidFill>
                  <a:srgbClr val="0070C0"/>
                </a:solidFill>
              </a:rPr>
              <a:t>: العوائق السياسية </a:t>
            </a:r>
            <a:r>
              <a:rPr lang="ar-SA" sz="2500" b="1" dirty="0" smtClean="0">
                <a:solidFill>
                  <a:srgbClr val="0070C0"/>
                </a:solidFill>
              </a:rPr>
              <a:t>الخارجية: </a:t>
            </a:r>
            <a:r>
              <a:rPr lang="ar-SA" sz="2500" b="1" dirty="0" smtClean="0"/>
              <a:t>وهي في الغالب مفروضة من خارج المجتمع ومنها:</a:t>
            </a:r>
          </a:p>
          <a:p>
            <a:pPr marL="457200" indent="-457200" algn="just" rtl="1">
              <a:spcBef>
                <a:spcPts val="0"/>
              </a:spcBef>
              <a:buFont typeface="+mj-lt"/>
              <a:buAutoNum type="arabicPeriod"/>
            </a:pPr>
            <a:r>
              <a:rPr lang="ar-SA" sz="2500" b="1" dirty="0" smtClean="0">
                <a:solidFill>
                  <a:srgbClr val="002060"/>
                </a:solidFill>
              </a:rPr>
              <a:t>السياسة الإمبريالية(الاستعمارية): </a:t>
            </a:r>
            <a:r>
              <a:rPr lang="ar-SA" sz="2500" dirty="0" smtClean="0"/>
              <a:t>من المعلوم أن القوى الاستعمارية تحارب كل تغير إيجابي  قيد يحدث في البلدان التي تستعمرها، كما أن تلك القوى الاستعمارية تفرض سياسة تتلاءم مع وجودها، وهي سياسات تناقض مصالح الشعوب المقهورة، هذا فضلا عن فرض ثقافتها وحضارتها ، والعمل على تفرقة أبناء المجتمع، وإثارة الحروب الداخلية. الأمر الذي يعيق عملية التغير الاجتماعي.</a:t>
            </a:r>
          </a:p>
          <a:p>
            <a:pPr marL="457200" indent="-457200" algn="just" rtl="1">
              <a:spcBef>
                <a:spcPts val="0"/>
              </a:spcBef>
              <a:buFont typeface="+mj-lt"/>
              <a:buAutoNum type="arabicPeriod"/>
            </a:pPr>
            <a:r>
              <a:rPr lang="ar-SA" sz="2500" b="1" dirty="0" smtClean="0">
                <a:solidFill>
                  <a:srgbClr val="002060"/>
                </a:solidFill>
              </a:rPr>
              <a:t>الحروب الخارجية:</a:t>
            </a:r>
            <a:r>
              <a:rPr lang="ar-SA" sz="2500" dirty="0" smtClean="0"/>
              <a:t> فالحروب الخارجية تستنزف موارد مادية هائلة يكون المجتمع في حاجة ماسة إليها من أجل إحداث التنمية. بالإضافة الى تدمير الحروب الموارد البشرية والمادية، مما يدخل البدان المتحاربة في مشاكل اجتماعية واقتصادية، تشغلها عن النهوض بمستوى معيشة أفرادها، وتقود تلك البلدان الى التخلف في نهاية الأمر.</a:t>
            </a:r>
            <a:endParaRPr lang="ar-SA" sz="2500" b="1" dirty="0" smtClean="0">
              <a:solidFill>
                <a:srgbClr val="002060"/>
              </a:solidFill>
            </a:endParaRPr>
          </a:p>
          <a:p>
            <a:pPr marL="457200" indent="-457200" algn="just" rtl="1">
              <a:spcBef>
                <a:spcPts val="0"/>
              </a:spcBef>
              <a:buFont typeface="+mj-lt"/>
              <a:buAutoNum type="arabicPeriod"/>
            </a:pPr>
            <a:endParaRPr lang="ar-SA" sz="2500" dirty="0"/>
          </a:p>
          <a:p>
            <a:pPr marL="0" indent="354013" algn="just" rtl="1">
              <a:spcBef>
                <a:spcPts val="0"/>
              </a:spcBef>
              <a:buNone/>
            </a:pPr>
            <a:endParaRPr lang="en-US" sz="2500" dirty="0">
              <a:cs typeface="+mj-cs"/>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extLst>
      <p:ext uri="{BB962C8B-B14F-4D97-AF65-F5344CB8AC3E}">
        <p14:creationId xmlns:p14="http://schemas.microsoft.com/office/powerpoint/2010/main" val="23397172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4008</TotalTime>
  <Words>1774</Words>
  <Application>Microsoft Office PowerPoint</Application>
  <PresentationFormat>A4 Paper (210x297 mm)</PresentationFormat>
  <Paragraphs>92</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Office Theme</vt:lpstr>
      <vt:lpstr>عرض تقديمي في PowerPoint</vt:lpstr>
      <vt:lpstr>معوقات التغير الاجتماعي</vt:lpstr>
      <vt:lpstr>عناصر المحاضرة</vt:lpstr>
      <vt:lpstr>مقدمة </vt:lpstr>
      <vt:lpstr>أولا : العوائق الاجتماعية</vt:lpstr>
      <vt:lpstr>عرض تقديمي في PowerPoint</vt:lpstr>
      <vt:lpstr>عرض تقديمي في PowerPoint</vt:lpstr>
      <vt:lpstr>ثانيا : العوائق الاقتصادية : </vt:lpstr>
      <vt:lpstr>عرض تقديمي في PowerPoint</vt:lpstr>
      <vt:lpstr>عرض تقديمي في PowerPoint</vt:lpstr>
      <vt:lpstr>عرض تقديمي في PowerPoint</vt:lpstr>
      <vt:lpstr>عرض تقديمي في PowerPoint</vt:lpstr>
      <vt:lpstr>ثالثاً: العوائق الإيكولوجية</vt:lpstr>
      <vt:lpstr>عرض تقديمي في PowerPoint</vt:lpstr>
      <vt:lpstr>رابعاً: العوائق السياسية</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708</cp:revision>
  <dcterms:created xsi:type="dcterms:W3CDTF">2009-10-14T19:14:34Z</dcterms:created>
  <dcterms:modified xsi:type="dcterms:W3CDTF">2012-11-24T00:25:23Z</dcterms:modified>
</cp:coreProperties>
</file>