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36" r:id="rId5"/>
    <p:sldId id="337" r:id="rId6"/>
    <p:sldId id="338" r:id="rId7"/>
    <p:sldId id="339" r:id="rId8"/>
    <p:sldId id="340" r:id="rId9"/>
    <p:sldId id="341" r:id="rId10"/>
    <p:sldId id="342" r:id="rId11"/>
    <p:sldId id="343" r:id="rId12"/>
    <p:sldId id="344" r:id="rId13"/>
    <p:sldId id="345" r:id="rId14"/>
    <p:sldId id="34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9900"/>
    <a:srgbClr val="CC0000"/>
    <a:srgbClr val="3B84AF"/>
    <a:srgbClr val="000000"/>
    <a:srgbClr val="709256"/>
    <a:srgbClr val="AD9968"/>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80" d="100"/>
          <a:sy n="80" d="100"/>
        </p:scale>
        <p:origin x="-72"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38426"/>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التغير الاجتماعي</a:t>
            </a:r>
          </a:p>
          <a:p>
            <a:pPr algn="ctr"/>
            <a:endParaRPr lang="en-US" sz="2800" b="1" dirty="0">
              <a:latin typeface="Calibri" pitchFamily="34" charset="0"/>
            </a:endParaRPr>
          </a:p>
          <a:p>
            <a:pPr algn="ctr"/>
            <a:r>
              <a:rPr lang="ar-SA" sz="2600" b="1" dirty="0" smtClean="0">
                <a:solidFill>
                  <a:srgbClr val="002060"/>
                </a:solidFill>
                <a:latin typeface="Calibri" pitchFamily="34" charset="0"/>
                <a:cs typeface="Times New Roman" pitchFamily="18" charset="0"/>
              </a:rPr>
              <a:t>أستاذ المقرر:</a:t>
            </a:r>
          </a:p>
          <a:p>
            <a:pPr algn="ctr"/>
            <a:r>
              <a:rPr lang="ar-SA" sz="2600" b="1" dirty="0" smtClean="0">
                <a:solidFill>
                  <a:srgbClr val="002060"/>
                </a:solidFill>
                <a:latin typeface="Calibri" pitchFamily="34" charset="0"/>
                <a:cs typeface="Times New Roman" pitchFamily="18" charset="0"/>
              </a:rPr>
              <a:t>د</a:t>
            </a:r>
            <a:r>
              <a:rPr lang="en-US" sz="2600" b="1" dirty="0" smtClean="0">
                <a:solidFill>
                  <a:srgbClr val="002060"/>
                </a:solidFill>
                <a:latin typeface="Calibri" pitchFamily="34" charset="0"/>
                <a:cs typeface="Times New Roman" pitchFamily="18" charset="0"/>
              </a:rPr>
              <a:t>  .</a:t>
            </a:r>
            <a:r>
              <a:rPr lang="ar-SA" sz="2600" b="1" dirty="0" smtClean="0">
                <a:solidFill>
                  <a:srgbClr val="002060"/>
                </a:solidFill>
                <a:latin typeface="Calibri" pitchFamily="34" charset="0"/>
                <a:cs typeface="Times New Roman" pitchFamily="18" charset="0"/>
              </a:rPr>
              <a:t>فهد بن عبدالرحمن الخريّف</a:t>
            </a:r>
            <a:endParaRPr lang="en-US" sz="2600" b="1" dirty="0">
              <a:solidFill>
                <a:srgbClr val="00206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j-cs"/>
              </a:rPr>
              <a:t>النظريات المعاصرة</a:t>
            </a:r>
            <a:br>
              <a:rPr lang="ar-SA" sz="4000" b="1" spc="-150" dirty="0" smtClean="0">
                <a:solidFill>
                  <a:srgbClr val="376092"/>
                </a:solidFill>
                <a:latin typeface="ae_AlMateen" pitchFamily="2" charset="-78"/>
                <a:cs typeface="+mj-cs"/>
              </a:rPr>
            </a:br>
            <a:r>
              <a:rPr lang="ar-SA" sz="4000" b="1" spc="-150" dirty="0" smtClean="0">
                <a:solidFill>
                  <a:srgbClr val="376092"/>
                </a:solidFill>
                <a:latin typeface="ae_AlMateen" pitchFamily="2" charset="-78"/>
                <a:cs typeface="+mj-cs"/>
              </a:rPr>
              <a:t>في التغير </a:t>
            </a:r>
            <a:r>
              <a:rPr lang="ar-SA" sz="4000" b="1" spc="-150" dirty="0" smtClean="0">
                <a:solidFill>
                  <a:srgbClr val="376092"/>
                </a:solidFill>
                <a:latin typeface="ae_AlMateen" pitchFamily="2" charset="-78"/>
                <a:cs typeface="+mj-cs"/>
              </a:rPr>
              <a:t>الاجتماعي</a:t>
            </a:r>
            <a:br>
              <a:rPr lang="ar-SA" sz="4000" b="1" spc="-150" dirty="0" smtClean="0">
                <a:solidFill>
                  <a:srgbClr val="376092"/>
                </a:solidFill>
                <a:latin typeface="ae_AlMateen" pitchFamily="2" charset="-78"/>
                <a:cs typeface="+mj-cs"/>
              </a:rPr>
            </a:br>
            <a:r>
              <a:rPr lang="ar-SA" sz="4000" b="1" spc="-150" dirty="0" smtClean="0">
                <a:solidFill>
                  <a:srgbClr val="376092"/>
                </a:solidFill>
                <a:latin typeface="ae_AlMateen" pitchFamily="2" charset="-78"/>
                <a:cs typeface="+mj-cs"/>
              </a:rPr>
              <a:t>النظرية التحديثية</a:t>
            </a:r>
            <a:endParaRPr lang="en-US" sz="4000"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114815"/>
          </a:xfrm>
        </p:spPr>
        <p:txBody>
          <a:bodyPr/>
          <a:lstStyle/>
          <a:p>
            <a:pPr rtl="1" eaLnBrk="1" hangingPunct="1">
              <a:buFont typeface="Arial" pitchFamily="34" charset="0"/>
              <a:buChar char="•"/>
            </a:pPr>
            <a:endParaRPr lang="ar-SA" b="1" dirty="0" smtClean="0">
              <a:solidFill>
                <a:srgbClr val="FF0000"/>
              </a:solidFill>
              <a:cs typeface="Arial" pitchFamily="34" charset="0"/>
            </a:endParaRPr>
          </a:p>
          <a:p>
            <a:pPr marL="0" indent="0" rtl="1" eaLnBrk="1" hangingPunct="1"/>
            <a:r>
              <a:rPr lang="ar-SA" b="1" dirty="0" smtClean="0">
                <a:solidFill>
                  <a:srgbClr val="FF0000"/>
                </a:solidFill>
                <a:cs typeface="Arial" pitchFamily="34" charset="0"/>
              </a:rPr>
              <a:t>    النظريات التحديثية  في التغير الاجتماعي</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Arial" pitchFamily="34" charset="0"/>
              </a:rPr>
              <a:t>النظريات التحديثية في التغير الاجتماعي</a:t>
            </a:r>
          </a:p>
        </p:txBody>
      </p:sp>
      <p:sp>
        <p:nvSpPr>
          <p:cNvPr id="9219" name="Content Placeholder 2"/>
          <p:cNvSpPr>
            <a:spLocks noGrp="1"/>
          </p:cNvSpPr>
          <p:nvPr>
            <p:ph idx="4294967295"/>
          </p:nvPr>
        </p:nvSpPr>
        <p:spPr>
          <a:xfrm>
            <a:off x="381000" y="1412776"/>
            <a:ext cx="9144000" cy="4824536"/>
          </a:xfrm>
        </p:spPr>
        <p:txBody>
          <a:bodyPr/>
          <a:lstStyle/>
          <a:p>
            <a:pPr marL="0" indent="355600" algn="just" rtl="1">
              <a:buNone/>
            </a:pPr>
            <a:r>
              <a:rPr lang="ar-SA" sz="2500" dirty="0" smtClean="0">
                <a:cs typeface="+mj-cs"/>
              </a:rPr>
              <a:t>سميت بهذا الاسم لأنها تحاول تجنب الانتقادات التي وجهت للنظريات التطورية الكلاسيكية السابقة، خاصة في مماثلتها بين تطور المجتمع وبين تطور الكائن العضوي، وفي نظرتها الخيالية للتغير الاجتماعي.</a:t>
            </a:r>
          </a:p>
          <a:p>
            <a:pPr marL="0" indent="355600" algn="just" rtl="1">
              <a:buNone/>
            </a:pPr>
            <a:r>
              <a:rPr lang="ar-SA" sz="2500" dirty="0" smtClean="0">
                <a:cs typeface="+mj-cs"/>
              </a:rPr>
              <a:t>في حين أن النظريات التحديثية حاولت النزول للواقع الاجتماعي ، وفحصه بتأمل، مسترشدة بنماذج من المجتمعات الغربية المتقدمة، مفسرة أسباب وعوارض التغير الاجتماعي فيها.</a:t>
            </a:r>
          </a:p>
          <a:p>
            <a:pPr marL="0" indent="355600" algn="just" rtl="1">
              <a:buNone/>
            </a:pPr>
            <a:r>
              <a:rPr lang="ar-SA" sz="2500" dirty="0" smtClean="0">
                <a:solidFill>
                  <a:srgbClr val="0070C0"/>
                </a:solidFill>
                <a:cs typeface="+mj-cs"/>
              </a:rPr>
              <a:t>وتعتبر النظريات التحديثية المتغير التكنولوجي عاملا أساسيا في التحديث والتغير الاجتماعي عامة، وخاصة أهم مظاهره وهو (التصنيع) الذي يؤدي الى زيادة الإنتاج على الاستهلاك ، وما يتبعه من ظواهر اجتماعية كالدقة والمواظبة والانتظام، وتغير القيم والعادات والدوافع الشخصية.</a:t>
            </a:r>
          </a:p>
          <a:p>
            <a:pPr marL="0" indent="355600" algn="just" rtl="1">
              <a:buNone/>
            </a:pPr>
            <a:r>
              <a:rPr lang="ar-SA" sz="2500" dirty="0" smtClean="0">
                <a:solidFill>
                  <a:srgbClr val="FF0000"/>
                </a:solidFill>
                <a:cs typeface="+mj-cs"/>
              </a:rPr>
              <a:t>ولأنه بسبب التصنيع وما يحدثه من تغير ، فالواجب دراسة التحديث بكل </a:t>
            </a:r>
            <a:r>
              <a:rPr lang="ar-SA" sz="2500" dirty="0">
                <a:solidFill>
                  <a:srgbClr val="FF0000"/>
                </a:solidFill>
                <a:cs typeface="+mj-cs"/>
              </a:rPr>
              <a:t>أ</a:t>
            </a:r>
            <a:r>
              <a:rPr lang="ar-SA" sz="2500" dirty="0" smtClean="0">
                <a:solidFill>
                  <a:srgbClr val="FF0000"/>
                </a:solidFill>
                <a:cs typeface="+mj-cs"/>
              </a:rPr>
              <a:t>بعاده.</a:t>
            </a:r>
            <a:endParaRPr lang="en-US" sz="2500" dirty="0">
              <a:solidFill>
                <a:srgbClr val="FF0000"/>
              </a:solidFill>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2258266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Arial" pitchFamily="34" charset="0"/>
              </a:rPr>
              <a:t>مفهوم التحديث</a:t>
            </a:r>
          </a:p>
        </p:txBody>
      </p:sp>
      <p:sp>
        <p:nvSpPr>
          <p:cNvPr id="9219" name="Content Placeholder 2"/>
          <p:cNvSpPr>
            <a:spLocks noGrp="1"/>
          </p:cNvSpPr>
          <p:nvPr>
            <p:ph idx="4294967295"/>
          </p:nvPr>
        </p:nvSpPr>
        <p:spPr>
          <a:xfrm>
            <a:off x="381000" y="1412776"/>
            <a:ext cx="9144000" cy="4824536"/>
          </a:xfrm>
        </p:spPr>
        <p:txBody>
          <a:bodyPr/>
          <a:lstStyle/>
          <a:p>
            <a:pPr marL="0" indent="273050" algn="just" rtl="1">
              <a:buNone/>
            </a:pPr>
            <a:r>
              <a:rPr lang="ar-SA" sz="2500" dirty="0" smtClean="0">
                <a:cs typeface="+mj-cs"/>
              </a:rPr>
              <a:t>للتحديث معانٍ عديدة لدى المفكرين الاجتماعيين، وفقا لاختلاف تخصصاتهم، واهتم به علماء الأنثروبولوجيا لدراسة التمايز بين مجتمعات تقليدية وأخرى حديثة ظهر فيها مهن جديدة .</a:t>
            </a:r>
          </a:p>
          <a:p>
            <a:pPr marL="0" indent="273050" algn="just" rtl="1">
              <a:buNone/>
            </a:pPr>
            <a:r>
              <a:rPr lang="ar-SA" sz="2500" dirty="0" smtClean="0">
                <a:cs typeface="+mj-cs"/>
              </a:rPr>
              <a:t>واهتم به علماء الاجتماع لدراسة صور التفكك بسبب التحديث: كالتوترات، وانحراف الأحداث، والصراع الطبقي ...الخ.</a:t>
            </a:r>
          </a:p>
          <a:p>
            <a:pPr marL="0" indent="273050" algn="just" rtl="1">
              <a:buNone/>
            </a:pPr>
            <a:r>
              <a:rPr lang="ar-SA" sz="2500" b="1" dirty="0" smtClean="0">
                <a:solidFill>
                  <a:srgbClr val="FF0000"/>
                </a:solidFill>
                <a:cs typeface="+mj-cs"/>
              </a:rPr>
              <a:t>تعريف التحديث:</a:t>
            </a:r>
          </a:p>
          <a:p>
            <a:pPr marL="0" indent="273050" algn="just" rtl="1">
              <a:buNone/>
            </a:pPr>
            <a:r>
              <a:rPr lang="ar-SA" sz="2500" dirty="0" smtClean="0">
                <a:cs typeface="+mj-cs"/>
              </a:rPr>
              <a:t>هو الأخذ بالأسباب المؤدية الى تغير المجتمع الى حالة أفضل مما كان عليه عن طريق الوسائل التكنولوجية الحديثة. لذا فهو عملية تغيير مخططة، ترتقي بالإنتاج وتحسينه اعتمادا على العلم الحديث المبني على الواقعية.</a:t>
            </a:r>
          </a:p>
          <a:p>
            <a:pPr marL="0" indent="273050" algn="just" rtl="1">
              <a:buNone/>
            </a:pPr>
            <a:r>
              <a:rPr lang="ar-SA" sz="2500" dirty="0" smtClean="0">
                <a:cs typeface="+mj-cs"/>
              </a:rPr>
              <a:t>ويرتبط التحديث </a:t>
            </a:r>
            <a:r>
              <a:rPr lang="ar-SA" sz="2500" dirty="0" smtClean="0">
                <a:solidFill>
                  <a:srgbClr val="FF0000"/>
                </a:solidFill>
                <a:cs typeface="+mj-cs"/>
              </a:rPr>
              <a:t>(بمفهوم التغريب) </a:t>
            </a:r>
            <a:r>
              <a:rPr lang="ar-SA" sz="2500" dirty="0" smtClean="0">
                <a:cs typeface="+mj-cs"/>
              </a:rPr>
              <a:t>أو بدول الغرب كونها مجتمعات تمتاز بسرعة التغير، وتقبل الأفكار الجديدة ، واستخدام التقنية، والعلمانية الفكرية والديموقراطية ومبدأ الربحية.</a:t>
            </a:r>
          </a:p>
          <a:p>
            <a:pPr marL="0" indent="273050" algn="just" rtl="1">
              <a:buNone/>
            </a:pPr>
            <a:endParaRPr lang="ar-SA" sz="2500" dirty="0" smtClean="0">
              <a:cs typeface="+mj-cs"/>
            </a:endParaRPr>
          </a:p>
          <a:p>
            <a:pPr marL="0" indent="273050"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3423907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273050" algn="just" rtl="1">
              <a:buNone/>
            </a:pPr>
            <a:r>
              <a:rPr lang="ar-SA" sz="2500" dirty="0" smtClean="0">
                <a:cs typeface="+mj-cs"/>
              </a:rPr>
              <a:t>أي أنه يشير الى محاولة القضاء على جوانب التخلف عن طريق إحداث تغييرات جوهرية هامة في الجوانب الاجتماعية والاقتصادية والثقافية في المجتمع من خلال ما توصل اليه العلم الحديث.</a:t>
            </a:r>
          </a:p>
          <a:p>
            <a:pPr marL="0" indent="273050" algn="just" rtl="1">
              <a:buNone/>
            </a:pPr>
            <a:r>
              <a:rPr lang="ar-SA" sz="2500" b="1" dirty="0" smtClean="0">
                <a:solidFill>
                  <a:srgbClr val="FF0000"/>
                </a:solidFill>
                <a:cs typeface="+mj-cs"/>
              </a:rPr>
              <a:t>خصائص التحديث(المجتمعات الحديثة): </a:t>
            </a:r>
            <a:r>
              <a:rPr lang="ar-SA" sz="2500" dirty="0" smtClean="0">
                <a:cs typeface="+mj-cs"/>
              </a:rPr>
              <a:t>( الحركية، التمايز، العقلانية، التصنيع):</a:t>
            </a:r>
          </a:p>
          <a:p>
            <a:pPr marL="457200" indent="-457200" algn="just" rtl="1">
              <a:buFont typeface="+mj-lt"/>
              <a:buAutoNum type="arabicPeriod"/>
            </a:pPr>
            <a:r>
              <a:rPr lang="ar-SA" sz="2500" b="1" dirty="0" smtClean="0">
                <a:solidFill>
                  <a:srgbClr val="FF0000"/>
                </a:solidFill>
                <a:cs typeface="+mj-cs"/>
              </a:rPr>
              <a:t>الحركية</a:t>
            </a:r>
            <a:r>
              <a:rPr lang="ar-SA" sz="2500" dirty="0" smtClean="0">
                <a:cs typeface="+mj-cs"/>
              </a:rPr>
              <a:t>: تعني سهولة تنقل الأشخاص والمعلومات والأحوال في المجتمع مع السرعة في ذلك دون حواجز تذكر، وهذه سمة المجتمعات الحديثة التي يتغير فيها البناء الاجتماعي والوظيفة الاجتماعية.</a:t>
            </a:r>
          </a:p>
          <a:p>
            <a:pPr marL="457200" indent="-457200" algn="just" rtl="1">
              <a:buFont typeface="+mj-lt"/>
              <a:buAutoNum type="arabicPeriod"/>
            </a:pPr>
            <a:r>
              <a:rPr lang="ar-SA" sz="2500" b="1" dirty="0" smtClean="0">
                <a:solidFill>
                  <a:srgbClr val="FF0000"/>
                </a:solidFill>
                <a:cs typeface="+mj-cs"/>
              </a:rPr>
              <a:t>التمايز</a:t>
            </a:r>
            <a:r>
              <a:rPr lang="ar-SA" sz="2500" dirty="0" smtClean="0">
                <a:cs typeface="+mj-cs"/>
              </a:rPr>
              <a:t>: ويعني التباين بين أفراد المجتمع نتيجة لتقسيم العمل، واختلاف مؤهلاتهم وكفاءتهم، حيث يرتبط العمل بالمؤهل. وهذا لا يعني أن البلدان النامية تخلو تماما من التمايز، بل أنه موجود ويقوم في كثير منه على الانتماءات العائلية والطائفية والعرقية.</a:t>
            </a:r>
          </a:p>
          <a:p>
            <a:pPr marL="0" indent="273050"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2095196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457200" indent="-457200" algn="just" rtl="1">
              <a:buFont typeface="+mj-lt"/>
              <a:buAutoNum type="arabicPeriod" startAt="3"/>
            </a:pPr>
            <a:r>
              <a:rPr lang="ar-SA" sz="2500" b="1" dirty="0" smtClean="0">
                <a:solidFill>
                  <a:srgbClr val="FF0000"/>
                </a:solidFill>
                <a:cs typeface="+mj-cs"/>
              </a:rPr>
              <a:t>العقلانية</a:t>
            </a:r>
            <a:r>
              <a:rPr lang="ar-SA" sz="2500" dirty="0" smtClean="0">
                <a:cs typeface="+mj-cs"/>
              </a:rPr>
              <a:t>: وتختلف معنيها باختلاف تخصصات العلماء في الاقتصاد والفلسفة وعلم الاجتماع، لكن يمكن القول بانها تعني: التطبيق الأمثل للمعرفة العلمية عن طريق تحكيم العقل في التطبيق، والابتعاد عن الخرافات والأوهام، من اجل الوصول الى الأهداف المقررة. </a:t>
            </a:r>
          </a:p>
          <a:p>
            <a:pPr marL="457200" indent="-457200" algn="just" rtl="1">
              <a:buFont typeface="+mj-lt"/>
              <a:buAutoNum type="arabicPeriod" startAt="3"/>
            </a:pPr>
            <a:r>
              <a:rPr lang="ar-SA" sz="2500" b="1" dirty="0" smtClean="0">
                <a:solidFill>
                  <a:srgbClr val="FF0000"/>
                </a:solidFill>
                <a:cs typeface="+mj-cs"/>
              </a:rPr>
              <a:t>التصنيع</a:t>
            </a:r>
            <a:r>
              <a:rPr lang="ar-SA" sz="2500" dirty="0" smtClean="0">
                <a:cs typeface="+mj-cs"/>
              </a:rPr>
              <a:t>: وهو منهج وعملية سياسية تتبنى التصنيع كوسيلة للتنمية، ويتضمن التحول من النشاط الزراعي التقليدي الى النشاط الصناعي وبناء مؤسسات صناعية تعتمد عليها التنمية، بحيث يزيد الإنتاج على الاستهلاك.</a:t>
            </a:r>
          </a:p>
          <a:p>
            <a:pPr marL="0" indent="0" algn="just" rtl="1">
              <a:buNone/>
            </a:pPr>
            <a:r>
              <a:rPr lang="ar-SA" sz="2500" b="1" dirty="0" smtClean="0">
                <a:solidFill>
                  <a:srgbClr val="FF0000"/>
                </a:solidFill>
                <a:cs typeface="+mj-cs"/>
              </a:rPr>
              <a:t>الأسس العامة للنظريات التحديثية:</a:t>
            </a:r>
          </a:p>
          <a:p>
            <a:pPr marL="0" indent="355600" algn="just" rtl="1">
              <a:buNone/>
            </a:pPr>
            <a:r>
              <a:rPr lang="ar-SA" sz="2500" dirty="0" smtClean="0">
                <a:cs typeface="+mj-cs"/>
              </a:rPr>
              <a:t>ترتكز النظريات التحديثية على بعض المفاهيم القديمة التي جاءت في النظرية التطورية الكلاسيكية، مثل مفهوم التطور عند سبنسر، وتقسيم العمل عند دوركايم، وتقوم على مفاهيم النظرية الوظيفية التي تهدف الى التوازن وإيجاد المجتمع المثالي (المجتمع الغربي            .           الصناعي)</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490906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273050" algn="just" rtl="1">
              <a:spcBef>
                <a:spcPts val="0"/>
              </a:spcBef>
              <a:buNone/>
            </a:pPr>
            <a:r>
              <a:rPr lang="ar-SA" sz="2500" dirty="0" smtClean="0">
                <a:cs typeface="+mj-cs"/>
              </a:rPr>
              <a:t>وتهتم النظريات التحديثية بغائية التغير الاجتماعي، متخذة المجتمعات المتقدمة في مظهرها (التكنو اقتصادي) نموذجا تسعى المجتمعات النامية الوصول اليه، بعد أن تستكمل تغيير أبنيتها الأخرى بالتزامن كالبناء الثقافي والاجتماعي...الخ.( تغريب المؤسسات).</a:t>
            </a:r>
          </a:p>
          <a:p>
            <a:pPr marL="0" indent="273050" algn="just" rtl="1">
              <a:spcBef>
                <a:spcPts val="0"/>
              </a:spcBef>
              <a:buNone/>
            </a:pPr>
            <a:endParaRPr lang="ar-SA" sz="600" dirty="0" smtClean="0">
              <a:cs typeface="+mj-cs"/>
            </a:endParaRPr>
          </a:p>
          <a:p>
            <a:pPr marL="0" indent="273050" algn="just" rtl="1">
              <a:spcBef>
                <a:spcPts val="0"/>
              </a:spcBef>
              <a:buNone/>
            </a:pPr>
            <a:r>
              <a:rPr lang="ar-SA" sz="2500" dirty="0" smtClean="0">
                <a:cs typeface="+mj-cs"/>
              </a:rPr>
              <a:t>ونخلص الى أن المهتمين بنظرية التحديث من علماء أو خبراء الأمم المتحدة، ينصحون المجتمعات النامية بالسير على النهج التنموي الغربي تجنبا للمشكلات التي مروا بها أثناء عملية التحديث، ونقل النماذج الغربية للإسراع في عملية التحديث. وهذا فيه تجاهل للخصوصيات الثقافية للمجتمعات النامية.</a:t>
            </a:r>
          </a:p>
          <a:p>
            <a:pPr marL="0" indent="273050" algn="just" rtl="1">
              <a:spcBef>
                <a:spcPts val="0"/>
              </a:spcBef>
              <a:buNone/>
            </a:pPr>
            <a:r>
              <a:rPr lang="ar-SA" sz="2500" b="1" dirty="0" smtClean="0">
                <a:solidFill>
                  <a:srgbClr val="FF0000"/>
                </a:solidFill>
                <a:cs typeface="+mj-cs"/>
              </a:rPr>
              <a:t>أبرز الممثلين للنظريات التحديثية: ( </a:t>
            </a:r>
            <a:r>
              <a:rPr lang="ar-SA" sz="2500" b="1" dirty="0">
                <a:solidFill>
                  <a:srgbClr val="FF0000"/>
                </a:solidFill>
                <a:cs typeface="+mj-cs"/>
              </a:rPr>
              <a:t>سملسر، </a:t>
            </a:r>
            <a:r>
              <a:rPr lang="ar-SA" sz="2500" b="1" dirty="0" smtClean="0">
                <a:solidFill>
                  <a:srgbClr val="FF0000"/>
                </a:solidFill>
                <a:cs typeface="+mj-cs"/>
              </a:rPr>
              <a:t>و مور، وروستو):</a:t>
            </a:r>
          </a:p>
          <a:p>
            <a:pPr marL="0" indent="0" algn="just" rtl="1">
              <a:spcBef>
                <a:spcPts val="0"/>
              </a:spcBef>
              <a:buNone/>
            </a:pPr>
            <a:r>
              <a:rPr lang="ar-SA" sz="2500" b="1" dirty="0" smtClean="0">
                <a:cs typeface="+mj-cs"/>
              </a:rPr>
              <a:t>أولا: نظرية سملسر: </a:t>
            </a:r>
          </a:p>
          <a:p>
            <a:pPr marL="0" indent="0" algn="just" rtl="1">
              <a:spcBef>
                <a:spcPts val="0"/>
              </a:spcBef>
              <a:buNone/>
            </a:pPr>
            <a:r>
              <a:rPr lang="ar-SA" sz="2500" dirty="0" smtClean="0">
                <a:cs typeface="+mj-cs"/>
              </a:rPr>
              <a:t>وترتكز نظريته على التنمية الاقتصادية وعلى التمايز (تقسيم العمل) كركن أساسي لعملية التحديث</a:t>
            </a:r>
            <a:r>
              <a:rPr lang="ar-SA" sz="2500" dirty="0">
                <a:cs typeface="+mj-cs"/>
              </a:rPr>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1926444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273050" algn="just" rtl="1">
              <a:buNone/>
            </a:pPr>
            <a:r>
              <a:rPr lang="ar-SA" sz="2500" dirty="0" smtClean="0">
                <a:cs typeface="+mj-cs"/>
              </a:rPr>
              <a:t>ويرى </a:t>
            </a:r>
            <a:r>
              <a:rPr lang="ar-SA" sz="2500" b="1" dirty="0" smtClean="0">
                <a:solidFill>
                  <a:srgbClr val="FF0000"/>
                </a:solidFill>
                <a:cs typeface="+mj-cs"/>
              </a:rPr>
              <a:t>سملسر</a:t>
            </a:r>
            <a:r>
              <a:rPr lang="ar-SA" sz="2500" dirty="0" smtClean="0">
                <a:cs typeface="+mj-cs"/>
              </a:rPr>
              <a:t> أنه لا بد في مسيرة تحديث المجتمع من بعض التحولات في المجتمع في مجالات عدة في نفس الوقت أو بعضها متوالي، ومنها: -</a:t>
            </a:r>
          </a:p>
          <a:p>
            <a:pPr marL="355600" indent="-355600" algn="just" rtl="1">
              <a:buFont typeface="+mj-lt"/>
              <a:buAutoNum type="arabicPeriod"/>
            </a:pPr>
            <a:r>
              <a:rPr lang="ar-SA" sz="2500" b="1" dirty="0" smtClean="0">
                <a:solidFill>
                  <a:srgbClr val="0070C0"/>
                </a:solidFill>
                <a:cs typeface="+mj-cs"/>
              </a:rPr>
              <a:t>في مجال التكنولوجيا: </a:t>
            </a:r>
            <a:r>
              <a:rPr lang="ar-SA" sz="2500" dirty="0" smtClean="0">
                <a:cs typeface="+mj-cs"/>
              </a:rPr>
              <a:t>يتم التحول الى استخدام التقنية المبنية على المعرفة العلمية.</a:t>
            </a:r>
          </a:p>
          <a:p>
            <a:pPr marL="355600" indent="-355600" algn="just" rtl="1">
              <a:buFont typeface="+mj-lt"/>
              <a:buAutoNum type="arabicPeriod"/>
            </a:pPr>
            <a:r>
              <a:rPr lang="ar-SA" sz="2500" b="1" dirty="0" smtClean="0">
                <a:solidFill>
                  <a:srgbClr val="0070C0"/>
                </a:solidFill>
                <a:cs typeface="+mj-cs"/>
              </a:rPr>
              <a:t>في مجال </a:t>
            </a:r>
            <a:r>
              <a:rPr lang="ar-SA" sz="2500" b="1" dirty="0" err="1" smtClean="0">
                <a:solidFill>
                  <a:srgbClr val="0070C0"/>
                </a:solidFill>
                <a:cs typeface="+mj-cs"/>
              </a:rPr>
              <a:t>الزراعة:</a:t>
            </a:r>
            <a:r>
              <a:rPr lang="ar-SA" sz="2500" dirty="0" err="1" smtClean="0">
                <a:cs typeface="+mj-cs"/>
              </a:rPr>
              <a:t>يتم</a:t>
            </a:r>
            <a:r>
              <a:rPr lang="ar-SA" sz="2500" dirty="0" smtClean="0">
                <a:cs typeface="+mj-cs"/>
              </a:rPr>
              <a:t> التحول من الاكتفاء الذاتي الى الإنتاج الزراعي التجاري وتسويقه.</a:t>
            </a:r>
          </a:p>
          <a:p>
            <a:pPr marL="355600" indent="-355600" algn="just" rtl="1">
              <a:buFont typeface="+mj-lt"/>
              <a:buAutoNum type="arabicPeriod"/>
            </a:pPr>
            <a:r>
              <a:rPr lang="ar-SA" sz="2500" b="1" dirty="0" smtClean="0">
                <a:solidFill>
                  <a:srgbClr val="0070C0"/>
                </a:solidFill>
                <a:cs typeface="+mj-cs"/>
              </a:rPr>
              <a:t>في مجال الصناعة: </a:t>
            </a:r>
            <a:r>
              <a:rPr lang="ar-SA" sz="2500" dirty="0" smtClean="0">
                <a:cs typeface="+mj-cs"/>
              </a:rPr>
              <a:t>يتم التحول من استخدام الطاقة  البشرية والحيوانية الى طاقة الآلات.</a:t>
            </a:r>
          </a:p>
          <a:p>
            <a:pPr marL="355600" indent="-355600" algn="just" rtl="1">
              <a:buFont typeface="+mj-lt"/>
              <a:buAutoNum type="arabicPeriod"/>
            </a:pPr>
            <a:r>
              <a:rPr lang="ar-SA" sz="2500" b="1" dirty="0" smtClean="0">
                <a:solidFill>
                  <a:srgbClr val="0070C0"/>
                </a:solidFill>
                <a:cs typeface="+mj-cs"/>
              </a:rPr>
              <a:t>في المجال الديموغرافي</a:t>
            </a:r>
            <a:r>
              <a:rPr lang="ar-SA" sz="2500" dirty="0" smtClean="0">
                <a:cs typeface="+mj-cs"/>
              </a:rPr>
              <a:t>: يتحول السكان من القرية الى الحضر والمدن الصناعية.</a:t>
            </a:r>
          </a:p>
          <a:p>
            <a:pPr marL="0" indent="355600" algn="just" rtl="1">
              <a:buNone/>
            </a:pPr>
            <a:r>
              <a:rPr lang="ar-SA" sz="2500" b="1" dirty="0" smtClean="0">
                <a:solidFill>
                  <a:srgbClr val="FF0000"/>
                </a:solidFill>
                <a:cs typeface="+mj-cs"/>
              </a:rPr>
              <a:t>وقد تنبه </a:t>
            </a:r>
            <a:r>
              <a:rPr lang="ar-SA" sz="2500" b="1" dirty="0" smtClean="0">
                <a:solidFill>
                  <a:srgbClr val="7030A0"/>
                </a:solidFill>
                <a:cs typeface="+mj-cs"/>
              </a:rPr>
              <a:t>سملسر </a:t>
            </a:r>
            <a:r>
              <a:rPr lang="ar-SA" sz="2500" b="1" dirty="0" smtClean="0">
                <a:solidFill>
                  <a:srgbClr val="FF0000"/>
                </a:solidFill>
                <a:cs typeface="+mj-cs"/>
              </a:rPr>
              <a:t>الى حقيقة اختلاف النتائج الاجتماعية  للعمليات السابقة من مجتمع لآخر</a:t>
            </a:r>
            <a:r>
              <a:rPr lang="ar-SA" sz="2500" dirty="0" smtClean="0">
                <a:cs typeface="+mj-cs"/>
              </a:rPr>
              <a:t>، لكن في نهاية الأمر سيتغير البناء الاجتماعي . وسيبدو ذلك في المظاهر التالية:</a:t>
            </a:r>
          </a:p>
          <a:p>
            <a:pPr marL="177800" indent="-177800" algn="just" rtl="1"/>
            <a:r>
              <a:rPr lang="ar-SA" sz="2500" b="1" dirty="0" smtClean="0">
                <a:solidFill>
                  <a:srgbClr val="7030A0"/>
                </a:solidFill>
                <a:cs typeface="+mj-cs"/>
              </a:rPr>
              <a:t>( التمايز البنائي) : </a:t>
            </a:r>
            <a:r>
              <a:rPr lang="ar-SA" sz="2500" dirty="0" smtClean="0">
                <a:cs typeface="+mj-cs"/>
              </a:rPr>
              <a:t>حيث تقوم وحدات اجتماعية متخصصة ومستقلة في العائلة والاقتصاد والدين والتكوين الطبقي.</a:t>
            </a:r>
          </a:p>
          <a:p>
            <a:pPr marL="0" indent="355600" algn="just" rtl="1">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3221484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177800" indent="-177800" algn="just" rtl="1"/>
            <a:r>
              <a:rPr lang="ar-SA" sz="2500" b="1" dirty="0" smtClean="0">
                <a:solidFill>
                  <a:srgbClr val="7030A0"/>
                </a:solidFill>
                <a:cs typeface="+mj-cs"/>
              </a:rPr>
              <a:t>(التكامل البنائي): </a:t>
            </a:r>
            <a:r>
              <a:rPr lang="ar-SA" sz="2500" dirty="0" smtClean="0">
                <a:cs typeface="+mj-cs"/>
              </a:rPr>
              <a:t>أي تكامل النشاطات المتمايزة نتيجة لتقسيم العمل والتخصص الدقيق، ثم يحدث تمايزا بنائيا جديدا، يليه تكامل بنائي آخر.</a:t>
            </a:r>
          </a:p>
          <a:p>
            <a:pPr marL="177800" indent="-177800" algn="just" rtl="1"/>
            <a:r>
              <a:rPr lang="ar-SA" sz="2500" b="1" dirty="0" smtClean="0">
                <a:solidFill>
                  <a:srgbClr val="7030A0"/>
                </a:solidFill>
                <a:cs typeface="+mj-cs"/>
              </a:rPr>
              <a:t>(الاضطرابات الاجتماعية): </a:t>
            </a:r>
            <a:r>
              <a:rPr lang="ar-SA" sz="2500" dirty="0" smtClean="0">
                <a:cs typeface="+mj-cs"/>
              </a:rPr>
              <a:t>بسبب تحول المجتمع واختلافه عن حالته السابقة، كالعنف والتعصب السياسي والحركات الدينية، ووقوف بعض أبنية المجتمع ضد بعض، وصراع القوى في المجتمع.</a:t>
            </a:r>
          </a:p>
          <a:p>
            <a:pPr marL="0" indent="0" algn="just" rtl="1">
              <a:buNone/>
            </a:pPr>
            <a:r>
              <a:rPr lang="ar-SA" sz="2500" dirty="0" smtClean="0">
                <a:cs typeface="+mj-cs"/>
              </a:rPr>
              <a:t>ويؤكد </a:t>
            </a:r>
            <a:r>
              <a:rPr lang="ar-SA" sz="2500" b="1" dirty="0" smtClean="0">
                <a:solidFill>
                  <a:srgbClr val="FF0000"/>
                </a:solidFill>
                <a:cs typeface="+mj-cs"/>
              </a:rPr>
              <a:t>سملسر</a:t>
            </a:r>
            <a:r>
              <a:rPr lang="ar-SA" sz="2500" dirty="0" smtClean="0">
                <a:cs typeface="+mj-cs"/>
              </a:rPr>
              <a:t> أن هناك خمسة عوامل حاسمة في تشكيل وتعديل الاضطرابات الاجتماعية وهي:( </a:t>
            </a:r>
            <a:r>
              <a:rPr lang="ar-SA" sz="2500" dirty="0" smtClean="0">
                <a:solidFill>
                  <a:srgbClr val="FF0000"/>
                </a:solidFill>
                <a:cs typeface="+mj-cs"/>
              </a:rPr>
              <a:t>1-</a:t>
            </a:r>
            <a:r>
              <a:rPr lang="ar-SA" sz="2500" dirty="0" smtClean="0">
                <a:solidFill>
                  <a:srgbClr val="7030A0"/>
                </a:solidFill>
                <a:cs typeface="+mj-cs"/>
              </a:rPr>
              <a:t> تهدئة سرعة التغير للتحديث. </a:t>
            </a:r>
            <a:r>
              <a:rPr lang="ar-SA" sz="2500" dirty="0" smtClean="0">
                <a:solidFill>
                  <a:srgbClr val="FF0000"/>
                </a:solidFill>
                <a:cs typeface="+mj-cs"/>
              </a:rPr>
              <a:t>2-</a:t>
            </a:r>
            <a:r>
              <a:rPr lang="ar-SA" sz="2500" dirty="0" smtClean="0">
                <a:solidFill>
                  <a:srgbClr val="7030A0"/>
                </a:solidFill>
                <a:cs typeface="+mj-cs"/>
              </a:rPr>
              <a:t> أن تكون حركات الاحتجاج على التحديث علمانية تزداد بزيادة التحديث. </a:t>
            </a:r>
            <a:r>
              <a:rPr lang="ar-SA" sz="2500" dirty="0" smtClean="0">
                <a:solidFill>
                  <a:srgbClr val="FF0000"/>
                </a:solidFill>
                <a:cs typeface="+mj-cs"/>
              </a:rPr>
              <a:t>3-</a:t>
            </a:r>
            <a:r>
              <a:rPr lang="ar-SA" sz="2500" dirty="0" smtClean="0">
                <a:solidFill>
                  <a:srgbClr val="7030A0"/>
                </a:solidFill>
                <a:cs typeface="+mj-cs"/>
              </a:rPr>
              <a:t> تمكين المجموعات المتضاربة الى أجهزة الحكم.         </a:t>
            </a:r>
            <a:r>
              <a:rPr lang="ar-SA" sz="2500" dirty="0" smtClean="0">
                <a:solidFill>
                  <a:srgbClr val="FF0000"/>
                </a:solidFill>
                <a:cs typeface="+mj-cs"/>
              </a:rPr>
              <a:t>4-</a:t>
            </a:r>
            <a:r>
              <a:rPr lang="ar-SA" sz="2500" dirty="0" smtClean="0">
                <a:solidFill>
                  <a:srgbClr val="7030A0"/>
                </a:solidFill>
                <a:cs typeface="+mj-cs"/>
              </a:rPr>
              <a:t> تجاوز المصالح الضيقة وأسباب الانقسام. </a:t>
            </a:r>
            <a:r>
              <a:rPr lang="ar-SA" sz="2500" dirty="0" smtClean="0">
                <a:solidFill>
                  <a:srgbClr val="FF0000"/>
                </a:solidFill>
                <a:cs typeface="+mj-cs"/>
              </a:rPr>
              <a:t>5-</a:t>
            </a:r>
            <a:r>
              <a:rPr lang="ar-SA" sz="2500" dirty="0" smtClean="0">
                <a:solidFill>
                  <a:srgbClr val="7030A0"/>
                </a:solidFill>
                <a:cs typeface="+mj-cs"/>
              </a:rPr>
              <a:t> تحجيم التدخلات الأجنبية  لصالح بعض المجموعات المتصارعة</a:t>
            </a:r>
            <a:r>
              <a:rPr lang="ar-SA" sz="2500" dirty="0" smtClean="0">
                <a:cs typeface="+mj-cs"/>
              </a:rPr>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xmlns="" val="3416962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0" indent="0" algn="just" rtl="1">
              <a:spcBef>
                <a:spcPts val="0"/>
              </a:spcBef>
              <a:buNone/>
            </a:pPr>
            <a:r>
              <a:rPr lang="ar-SA" sz="2500" b="1" dirty="0" smtClean="0">
                <a:cs typeface="+mj-cs"/>
              </a:rPr>
              <a:t>ثانيا: </a:t>
            </a:r>
            <a:r>
              <a:rPr lang="ar-SA" sz="2500" b="1" dirty="0">
                <a:cs typeface="+mj-cs"/>
              </a:rPr>
              <a:t>نظرية </a:t>
            </a:r>
            <a:r>
              <a:rPr lang="ar-SA" sz="2500" b="1" dirty="0" smtClean="0">
                <a:cs typeface="+mj-cs"/>
              </a:rPr>
              <a:t>ولبرت مور: </a:t>
            </a:r>
          </a:p>
          <a:p>
            <a:pPr marL="0" indent="355600" algn="just" rtl="1">
              <a:spcBef>
                <a:spcPts val="0"/>
              </a:spcBef>
              <a:buNone/>
            </a:pPr>
            <a:r>
              <a:rPr lang="ar-SA" sz="2500" dirty="0" smtClean="0">
                <a:cs typeface="+mj-cs"/>
              </a:rPr>
              <a:t>يعتبر </a:t>
            </a:r>
            <a:r>
              <a:rPr lang="ar-SA" sz="2500" dirty="0">
                <a:solidFill>
                  <a:srgbClr val="FF0000"/>
                </a:solidFill>
                <a:cs typeface="+mj-cs"/>
              </a:rPr>
              <a:t>و</a:t>
            </a:r>
            <a:r>
              <a:rPr lang="ar-SA" sz="2500" dirty="0" smtClean="0">
                <a:solidFill>
                  <a:srgbClr val="FF0000"/>
                </a:solidFill>
                <a:cs typeface="+mj-cs"/>
              </a:rPr>
              <a:t>لبرت مور </a:t>
            </a:r>
            <a:r>
              <a:rPr lang="ar-SA" sz="2500" dirty="0" smtClean="0">
                <a:cs typeface="+mj-cs"/>
              </a:rPr>
              <a:t>من الممثلين الأساسيين للنظرية التحديثية، ويربط بين التحديث والتصنيع والتلازم بينهما.</a:t>
            </a:r>
          </a:p>
          <a:p>
            <a:pPr marL="0" indent="355600" algn="just" rtl="1">
              <a:spcBef>
                <a:spcPts val="0"/>
              </a:spcBef>
              <a:buNone/>
            </a:pPr>
            <a:r>
              <a:rPr lang="ar-SA" sz="2500" dirty="0" smtClean="0">
                <a:cs typeface="+mj-cs"/>
              </a:rPr>
              <a:t>ويرى أن المجتمعات التقليدية لن تصل للتحديث إلا بأخذ نمط الثقافة الغربية في المجالات المادية والفكرية. ويؤكد على التمايز في هذا السياق.</a:t>
            </a:r>
          </a:p>
          <a:p>
            <a:pPr marL="0" indent="355600" algn="just" rtl="1">
              <a:spcBef>
                <a:spcPts val="0"/>
              </a:spcBef>
              <a:buNone/>
            </a:pPr>
            <a:r>
              <a:rPr lang="ar-SA" sz="2500" b="1" dirty="0" smtClean="0">
                <a:solidFill>
                  <a:srgbClr val="FF0000"/>
                </a:solidFill>
                <a:cs typeface="+mj-cs"/>
              </a:rPr>
              <a:t>وقد أوضح (مور) كسابقه بعض الشروط اللازمة للتحول الى التصنيع ومن أهمها:</a:t>
            </a:r>
          </a:p>
          <a:p>
            <a:pPr marL="0" indent="0" algn="just" rtl="1">
              <a:spcBef>
                <a:spcPts val="0"/>
              </a:spcBef>
              <a:buNone/>
            </a:pPr>
            <a:r>
              <a:rPr lang="ar-SA" sz="2500" dirty="0" smtClean="0">
                <a:cs typeface="+mj-cs"/>
              </a:rPr>
              <a:t>( 1- تغير القيم،2- تغير المؤسسات، 3- تغير التنظيم،4-  تغير الدافعية)</a:t>
            </a:r>
          </a:p>
          <a:p>
            <a:pPr marL="0" indent="0" algn="just" rtl="1">
              <a:spcBef>
                <a:spcPts val="0"/>
              </a:spcBef>
              <a:buNone/>
            </a:pPr>
            <a:r>
              <a:rPr lang="ar-SA" sz="2500" b="1" dirty="0">
                <a:solidFill>
                  <a:srgbClr val="FF0000"/>
                </a:solidFill>
                <a:cs typeface="+mj-cs"/>
              </a:rPr>
              <a:t> </a:t>
            </a:r>
            <a:r>
              <a:rPr lang="ar-SA" sz="2500" b="1" dirty="0" smtClean="0">
                <a:solidFill>
                  <a:srgbClr val="FF0000"/>
                </a:solidFill>
                <a:cs typeface="+mj-cs"/>
              </a:rPr>
              <a:t>    ويرى ولبرت مور أن من نتائج الأخذ بالتصنيع على أية مجتمع التالي:</a:t>
            </a:r>
          </a:p>
          <a:p>
            <a:pPr marL="457200" indent="-457200" algn="just" rtl="1">
              <a:spcBef>
                <a:spcPts val="0"/>
              </a:spcBef>
              <a:buFont typeface="+mj-lt"/>
              <a:buAutoNum type="arabicPeriod"/>
            </a:pPr>
            <a:r>
              <a:rPr lang="ar-SA" sz="2500" dirty="0" smtClean="0">
                <a:solidFill>
                  <a:srgbClr val="7030A0"/>
                </a:solidFill>
                <a:cs typeface="+mj-cs"/>
              </a:rPr>
              <a:t>التنظيم الاقتصادي: </a:t>
            </a:r>
            <a:r>
              <a:rPr lang="ar-SA" sz="2500" dirty="0" smtClean="0">
                <a:cs typeface="+mj-cs"/>
              </a:rPr>
              <a:t>يعتمد على التخصص، والطاقة الآلية، توسع التحضر مقابل الريف.</a:t>
            </a:r>
          </a:p>
          <a:p>
            <a:pPr marL="457200" indent="-457200" algn="just" rtl="1">
              <a:spcBef>
                <a:spcPts val="0"/>
              </a:spcBef>
              <a:buFont typeface="+mj-lt"/>
              <a:buAutoNum type="arabicPeriod"/>
            </a:pPr>
            <a:r>
              <a:rPr lang="ar-SA" sz="2500" dirty="0" smtClean="0">
                <a:solidFill>
                  <a:srgbClr val="7030A0"/>
                </a:solidFill>
                <a:cs typeface="+mj-cs"/>
              </a:rPr>
              <a:t>البناء الديموغرافي</a:t>
            </a:r>
            <a:r>
              <a:rPr lang="ar-SA" sz="2500" dirty="0" smtClean="0">
                <a:cs typeface="+mj-cs"/>
              </a:rPr>
              <a:t>: الانفجار السكاني، والحراك الجغرافي الواسع  للسكان.</a:t>
            </a:r>
          </a:p>
          <a:p>
            <a:pPr marL="457200" indent="-457200" algn="just" rtl="1">
              <a:spcBef>
                <a:spcPts val="0"/>
              </a:spcBef>
              <a:buFont typeface="+mj-lt"/>
              <a:buAutoNum type="arabicPeriod"/>
            </a:pPr>
            <a:r>
              <a:rPr lang="ar-SA" sz="2500" dirty="0" smtClean="0">
                <a:solidFill>
                  <a:srgbClr val="7030A0"/>
                </a:solidFill>
                <a:cs typeface="+mj-cs"/>
              </a:rPr>
              <a:t>البناء الاجتماعي</a:t>
            </a:r>
            <a:r>
              <a:rPr lang="ar-SA" sz="2500" dirty="0" smtClean="0">
                <a:cs typeface="+mj-cs"/>
              </a:rPr>
              <a:t>: يشهد اضطرابات وتحولات سياسية تتعلق بالديموقراطية، واجتماعية تتعلق بالتماسك وبشكل الأسرة، لذا يجب إعادة التوازن للمجتمع.</a:t>
            </a:r>
            <a:endParaRPr lang="ar-SA" sz="2500" dirty="0">
              <a:cs typeface="+mj-cs"/>
            </a:endParaRPr>
          </a:p>
          <a:p>
            <a:pPr marL="0" indent="273050"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xmlns="" val="21127829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272480" y="1412776"/>
            <a:ext cx="9252520" cy="4824536"/>
          </a:xfrm>
        </p:spPr>
        <p:txBody>
          <a:bodyPr/>
          <a:lstStyle/>
          <a:p>
            <a:pPr marL="0" indent="0" algn="just" rtl="1">
              <a:spcBef>
                <a:spcPts val="0"/>
              </a:spcBef>
              <a:buNone/>
            </a:pPr>
            <a:r>
              <a:rPr lang="ar-SA" sz="2500" b="1" dirty="0" smtClean="0">
                <a:cs typeface="+mj-cs"/>
              </a:rPr>
              <a:t>ثالثا: والت روستو: </a:t>
            </a:r>
            <a:endParaRPr lang="ar-SA" sz="2500" b="1" dirty="0">
              <a:cs typeface="+mj-cs"/>
            </a:endParaRPr>
          </a:p>
          <a:p>
            <a:pPr marL="0" indent="273050" algn="just" rtl="1">
              <a:spcBef>
                <a:spcPts val="0"/>
              </a:spcBef>
              <a:buNone/>
            </a:pPr>
            <a:r>
              <a:rPr lang="ar-SA" sz="2500" dirty="0" smtClean="0">
                <a:solidFill>
                  <a:srgbClr val="FF0000"/>
                </a:solidFill>
                <a:cs typeface="+mj-cs"/>
              </a:rPr>
              <a:t>تتلخص رؤيته للتحديث في عملية النمو الاقتصادي، وهي مبنية على فكرة المراحل التاريخية المتعاقبة، وهي خمس مراحل :- </a:t>
            </a:r>
          </a:p>
          <a:p>
            <a:pPr marL="355600" indent="-355600" algn="just" rtl="1">
              <a:spcBef>
                <a:spcPts val="0"/>
              </a:spcBef>
              <a:buFont typeface="+mj-lt"/>
              <a:buAutoNum type="arabicParenR"/>
            </a:pPr>
            <a:r>
              <a:rPr lang="ar-SA" sz="2500" dirty="0" smtClean="0">
                <a:solidFill>
                  <a:srgbClr val="7030A0"/>
                </a:solidFill>
                <a:cs typeface="+mj-cs"/>
              </a:rPr>
              <a:t>مرحلة المجتمع التقليدي: </a:t>
            </a:r>
            <a:r>
              <a:rPr lang="ar-SA" sz="2500" dirty="0" smtClean="0">
                <a:cs typeface="+mj-cs"/>
              </a:rPr>
              <a:t>وتتميز بانخفاض إنتاجية الفرد بسبب استخدام وسائل إنتاج بدائية، وهيمنة القطاع الزراعي، وعدم توفر التكنو لوجيا، وعدم تطبيق العلم الحديث، وشيوع قيم تقاوم النمو، وصراع طبقي وسياسي.</a:t>
            </a:r>
          </a:p>
          <a:p>
            <a:pPr marL="355600" indent="-355600" algn="just" rtl="1">
              <a:spcBef>
                <a:spcPts val="0"/>
              </a:spcBef>
              <a:buFont typeface="+mj-lt"/>
              <a:buAutoNum type="arabicParenR"/>
            </a:pPr>
            <a:r>
              <a:rPr lang="ar-SA" sz="2500" dirty="0" smtClean="0">
                <a:solidFill>
                  <a:srgbClr val="7030A0"/>
                </a:solidFill>
                <a:cs typeface="+mj-cs"/>
              </a:rPr>
              <a:t>مرحلة التهيؤ للانطلاق: </a:t>
            </a:r>
            <a:r>
              <a:rPr lang="ar-SA" sz="2500" dirty="0" smtClean="0">
                <a:cs typeface="+mj-cs"/>
              </a:rPr>
              <a:t>وتختفي فيها أغلب مظاهر المرحلة السابقة، وتزيد الاستثمارات في النقل والتجارة، وظهور المؤسسات المالية، وظهور بعض الصناعات التحويلية، مع  وجود صراع بين قيم تدعو للانطلاق وقيم تدعو للتقليدية، مع استمرار زيادة السكان.</a:t>
            </a:r>
          </a:p>
          <a:p>
            <a:pPr marL="355600" indent="-355600" algn="just" rtl="1">
              <a:spcBef>
                <a:spcPts val="0"/>
              </a:spcBef>
              <a:buFont typeface="+mj-lt"/>
              <a:buAutoNum type="arabicParenR"/>
            </a:pPr>
            <a:r>
              <a:rPr lang="ar-SA" sz="2500" dirty="0" smtClean="0">
                <a:solidFill>
                  <a:srgbClr val="7030A0"/>
                </a:solidFill>
                <a:cs typeface="+mj-cs"/>
              </a:rPr>
              <a:t>مرحلة الانطلاق: </a:t>
            </a:r>
            <a:r>
              <a:rPr lang="ar-SA" sz="2500" dirty="0" smtClean="0">
                <a:cs typeface="+mj-cs"/>
              </a:rPr>
              <a:t>وتظهر سمات المجتمع الحديث اجتماعيا واقتصاديا وسياسيا، وتغيب القوى المقاومة للتحديث،  ويزيد  الإنتاج والاستثمارات والصناعات التحويلية، وظهور    .    جهاز سياسي ـ اجتماعي يوسع من اتجاهات التحديث ويستغل إمكانات الانطلاق.</a:t>
            </a:r>
          </a:p>
          <a:p>
            <a:pPr marL="355600" indent="-355600" algn="just" rtl="1">
              <a:spcBef>
                <a:spcPts val="0"/>
              </a:spcBef>
              <a:buFont typeface="+mj-lt"/>
              <a:buAutoNum type="arabicParenR"/>
            </a:pPr>
            <a:endParaRPr lang="ar-SA" sz="2500" dirty="0" smtClean="0">
              <a:cs typeface="+mj-cs"/>
            </a:endParaRPr>
          </a:p>
          <a:p>
            <a:pPr marL="0" indent="273050" algn="just" rtl="1">
              <a:spcBef>
                <a:spcPts val="0"/>
              </a:spcBef>
              <a:buNone/>
            </a:pPr>
            <a:r>
              <a:rPr lang="ar-SA" sz="2500" dirty="0" smtClean="0">
                <a:cs typeface="+mj-cs"/>
              </a:rPr>
              <a:t>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xmlns="" val="2436892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412776"/>
            <a:ext cx="9144000" cy="4824536"/>
          </a:xfrm>
        </p:spPr>
        <p:txBody>
          <a:bodyPr/>
          <a:lstStyle/>
          <a:p>
            <a:pPr marL="355600" indent="-355600" algn="just" rtl="1">
              <a:buFont typeface="+mj-lt"/>
              <a:buAutoNum type="arabicParenR" startAt="4"/>
            </a:pPr>
            <a:r>
              <a:rPr lang="ar-SA" sz="2500" dirty="0" smtClean="0">
                <a:solidFill>
                  <a:srgbClr val="7030A0"/>
                </a:solidFill>
                <a:cs typeface="+mj-cs"/>
              </a:rPr>
              <a:t>مرحلة الاتجاه نحو النضج:  </a:t>
            </a:r>
            <a:r>
              <a:rPr lang="ar-SA" sz="2500" dirty="0" smtClean="0">
                <a:cs typeface="+mj-cs"/>
              </a:rPr>
              <a:t>حيث يرتفع الدخل القومي متجاوزا معدل زيادة السكان، وتتناقص أهمية بعض القطاعات الاقتصادية، ويزيد الإنتاج وتتنوع الصناعات الحديثة.</a:t>
            </a:r>
          </a:p>
          <a:p>
            <a:pPr marL="355600" indent="-355600" algn="just" rtl="1">
              <a:buFont typeface="+mj-lt"/>
              <a:buAutoNum type="arabicParenR" startAt="4"/>
            </a:pPr>
            <a:r>
              <a:rPr lang="ar-SA" sz="2500" dirty="0" smtClean="0">
                <a:solidFill>
                  <a:srgbClr val="7030A0"/>
                </a:solidFill>
                <a:cs typeface="+mj-cs"/>
              </a:rPr>
              <a:t>مرحلة الاستهلاك الوفير: </a:t>
            </a:r>
            <a:r>
              <a:rPr lang="ar-SA" sz="2500" dirty="0" smtClean="0">
                <a:cs typeface="+mj-cs"/>
              </a:rPr>
              <a:t>أو الاستهلاك الجماهيري، حيث يزيد الإنتاج ويتنوع، وتزيد القدرة الشرائية للمواطنين بحيث يستهلكون الكماليات، ويتحقق لهم الرفاه الاجتماعي، وتنتشر الخدمات التعليمية والصحية والترفيهية والضمان الاجتماعي.</a:t>
            </a:r>
          </a:p>
          <a:p>
            <a:pPr marL="0" indent="0" algn="just" rtl="1">
              <a:buNone/>
            </a:pPr>
            <a:r>
              <a:rPr lang="ar-SA" sz="2500" b="1" dirty="0" smtClean="0">
                <a:cs typeface="+mj-cs"/>
              </a:rPr>
              <a:t>نقد نظرية روستو: </a:t>
            </a:r>
          </a:p>
          <a:p>
            <a:pPr marL="273050" indent="-273050" algn="just" rtl="1"/>
            <a:r>
              <a:rPr lang="ar-SA" sz="2500" dirty="0" smtClean="0">
                <a:cs typeface="+mj-cs"/>
              </a:rPr>
              <a:t>كان حتميا في مراحلة وترتيبها واتجاهها.</a:t>
            </a:r>
          </a:p>
          <a:p>
            <a:pPr marL="273050" indent="-273050" algn="just" rtl="1"/>
            <a:r>
              <a:rPr lang="ar-SA" sz="2500" dirty="0" smtClean="0">
                <a:cs typeface="+mj-cs"/>
              </a:rPr>
              <a:t>اعتمد على الاستقراء الناقص (للمجتمعات الأوربية) لتعميم نظريته.</a:t>
            </a:r>
          </a:p>
          <a:p>
            <a:pPr marL="273050" indent="-273050" algn="just" rtl="1"/>
            <a:r>
              <a:rPr lang="ar-SA" sz="2500" dirty="0" smtClean="0">
                <a:cs typeface="+mj-cs"/>
              </a:rPr>
              <a:t>بسط من عملية التحديث، وتجاهل دور الاستعمار في تخلف بعض المجتمعات التقليدية.</a:t>
            </a:r>
          </a:p>
          <a:p>
            <a:pPr marL="273050" indent="-273050" algn="just" rtl="1"/>
            <a:r>
              <a:rPr lang="ar-SA" sz="2500" dirty="0" smtClean="0">
                <a:cs typeface="+mj-cs"/>
              </a:rPr>
              <a:t>تعتبر نظرية أيديولوجية تجعل من النمط الغربي ثقافيا واقتصاديا هو النمط المنشود.</a:t>
            </a:r>
          </a:p>
          <a:p>
            <a:pPr marL="0" indent="0" algn="just" rtl="1">
              <a:buNone/>
            </a:pPr>
            <a:r>
              <a:rPr lang="ar-SA" sz="2500" dirty="0">
                <a:solidFill>
                  <a:srgbClr val="FF0000"/>
                </a:solidFill>
                <a:cs typeface="+mj-cs"/>
              </a:rPr>
              <a:t> </a:t>
            </a:r>
            <a:r>
              <a:rPr lang="ar-SA" sz="2500" dirty="0" smtClean="0">
                <a:solidFill>
                  <a:srgbClr val="FF0000"/>
                </a:solidFill>
                <a:cs typeface="+mj-cs"/>
              </a:rPr>
              <a:t>           لكن رغم ذلك النقد فنظرية روستو شهرة عالمية يتردد صداها حتى اليوم.</a:t>
            </a:r>
            <a:endParaRPr lang="en-US" sz="2500" dirty="0">
              <a:solidFill>
                <a:srgbClr val="FF0000"/>
              </a:solidFill>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3646513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60512" y="260648"/>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272480" y="1412776"/>
            <a:ext cx="9252520" cy="4824536"/>
          </a:xfrm>
        </p:spPr>
        <p:txBody>
          <a:bodyPr/>
          <a:lstStyle/>
          <a:p>
            <a:pPr marL="0" indent="0" algn="just" rtl="1">
              <a:spcBef>
                <a:spcPts val="0"/>
              </a:spcBef>
              <a:buNone/>
            </a:pPr>
            <a:r>
              <a:rPr lang="ar-SA" sz="2500" b="1" dirty="0" smtClean="0">
                <a:cs typeface="+mj-cs"/>
              </a:rPr>
              <a:t>تقييم عام للنظريات التحديثية:</a:t>
            </a:r>
          </a:p>
          <a:p>
            <a:pPr marL="177800" indent="-177800" algn="just" rtl="1">
              <a:spcBef>
                <a:spcPts val="0"/>
              </a:spcBef>
            </a:pPr>
            <a:r>
              <a:rPr lang="ar-SA" sz="2500" dirty="0" smtClean="0">
                <a:cs typeface="+mj-cs"/>
              </a:rPr>
              <a:t>ترى بأن عملية التحديث تتلخص في نقل نموذج المجتمعات الغربية ثقافيا واجتماعيا واقتصاديا وتكنولوجيا الى المجتمعات النامية من أجل تحديثها. أي ما يطلق عليه(التغريب).</a:t>
            </a:r>
          </a:p>
          <a:p>
            <a:pPr marL="177800" indent="-177800" algn="just" rtl="1">
              <a:spcBef>
                <a:spcPts val="0"/>
              </a:spcBef>
            </a:pPr>
            <a:r>
              <a:rPr lang="ar-SA" sz="2500" dirty="0" smtClean="0">
                <a:cs typeface="+mj-cs"/>
              </a:rPr>
              <a:t>لا تعتبر من النظريات الكبرى العامة في التغير الاجتماعي.</a:t>
            </a:r>
          </a:p>
          <a:p>
            <a:pPr marL="177800" indent="-177800" algn="just" rtl="1">
              <a:spcBef>
                <a:spcPts val="0"/>
              </a:spcBef>
            </a:pPr>
            <a:r>
              <a:rPr lang="ar-SA" sz="2500" dirty="0" smtClean="0">
                <a:cs typeface="+mj-cs"/>
              </a:rPr>
              <a:t>رسمت طريقا واحدا للتحديث وهو الأخذ بالنمط الغربي، وهذا سيؤدي الى التبعية الدائمة من البلدان النامية للبلدان المتقدمة.</a:t>
            </a:r>
          </a:p>
          <a:p>
            <a:pPr marL="177800" indent="-177800" algn="just" rtl="1">
              <a:spcBef>
                <a:spcPts val="0"/>
              </a:spcBef>
            </a:pPr>
            <a:r>
              <a:rPr lang="ar-SA" sz="2500" dirty="0" smtClean="0">
                <a:cs typeface="+mj-cs"/>
              </a:rPr>
              <a:t>تجاهلت الاختلاف الثقافي بين المجتمعات، والتفاوت في مواردها وتنوعها التي تحدد متى؟ وكيف؟ تتم التغير الاجتماعي.</a:t>
            </a:r>
          </a:p>
          <a:p>
            <a:pPr marL="177800" indent="-177800" algn="just" rtl="1">
              <a:spcBef>
                <a:spcPts val="0"/>
              </a:spcBef>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xmlns="" val="3226458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4051</TotalTime>
  <Words>1365</Words>
  <Application>Microsoft Office PowerPoint</Application>
  <PresentationFormat>A4 Paper (210x297 mm)‎</PresentationFormat>
  <Paragraphs>93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النظريات المعاصرة في التغير الاجتماعي النظرية التحديثية</vt:lpstr>
      <vt:lpstr>عناصر المحاضرة</vt:lpstr>
      <vt:lpstr>النظريات التحديثية في التغير الاجتماعي</vt:lpstr>
      <vt:lpstr>مفهوم التحديث</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717</cp:revision>
  <dcterms:created xsi:type="dcterms:W3CDTF">2009-10-14T19:14:34Z</dcterms:created>
  <dcterms:modified xsi:type="dcterms:W3CDTF">2012-11-24T06:15:19Z</dcterms:modified>
</cp:coreProperties>
</file>