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92" r:id="rId3"/>
    <p:sldId id="445" r:id="rId4"/>
    <p:sldId id="446" r:id="rId5"/>
    <p:sldId id="447" r:id="rId6"/>
    <p:sldId id="448" r:id="rId7"/>
    <p:sldId id="449" r:id="rId8"/>
    <p:sldId id="450" r:id="rId9"/>
    <p:sldId id="451" r:id="rId10"/>
    <p:sldId id="452" r:id="rId11"/>
    <p:sldId id="453" r:id="rId12"/>
    <p:sldId id="454" r:id="rId13"/>
    <p:sldId id="455" r:id="rId14"/>
    <p:sldId id="456" r:id="rId15"/>
    <p:sldId id="45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2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6CF9F5-14F9-40FE-9CE0-7B248DF96CB3}" type="doc">
      <dgm:prSet loTypeId="urn:microsoft.com/office/officeart/2005/8/layout/equation2" loCatId="process" qsTypeId="urn:microsoft.com/office/officeart/2005/8/quickstyle/simple1" qsCatId="simple" csTypeId="urn:microsoft.com/office/officeart/2005/8/colors/colorful4" csCatId="colorful" phldr="1"/>
      <dgm:spPr/>
    </dgm:pt>
    <dgm:pt modelId="{A3A37518-7D23-4DE1-A105-62A5335E44C0}">
      <dgm:prSet phldrT="[نص]"/>
      <dgm:spPr/>
      <dgm:t>
        <a:bodyPr/>
        <a:lstStyle/>
        <a:p>
          <a:pPr rtl="1"/>
          <a:r>
            <a:rPr lang="ar-SA" dirty="0" smtClean="0"/>
            <a:t>بين المجموعات</a:t>
          </a:r>
          <a:endParaRPr lang="ar-SA" dirty="0"/>
        </a:p>
      </dgm:t>
    </dgm:pt>
    <dgm:pt modelId="{AE378091-64DE-42AD-BE74-4F3EEE3819E5}" type="parTrans" cxnId="{5AD50BC9-6A70-4BCC-821B-101820D4D24D}">
      <dgm:prSet/>
      <dgm:spPr/>
      <dgm:t>
        <a:bodyPr/>
        <a:lstStyle/>
        <a:p>
          <a:pPr rtl="1"/>
          <a:endParaRPr lang="ar-SA"/>
        </a:p>
      </dgm:t>
    </dgm:pt>
    <dgm:pt modelId="{62314386-D0D7-4869-B5A3-614593B5E221}" type="sibTrans" cxnId="{5AD50BC9-6A70-4BCC-821B-101820D4D24D}">
      <dgm:prSet/>
      <dgm:spPr/>
      <dgm:t>
        <a:bodyPr/>
        <a:lstStyle/>
        <a:p>
          <a:pPr rtl="1"/>
          <a:endParaRPr lang="ar-SA"/>
        </a:p>
      </dgm:t>
    </dgm:pt>
    <dgm:pt modelId="{7D601981-6458-452F-8EF7-2CCE3DE43622}">
      <dgm:prSet phldrT="[نص]"/>
      <dgm:spPr/>
      <dgm:t>
        <a:bodyPr/>
        <a:lstStyle/>
        <a:p>
          <a:pPr rtl="1"/>
          <a:r>
            <a:rPr lang="ar-SA" dirty="0" smtClean="0"/>
            <a:t>داخل المجموعات</a:t>
          </a:r>
          <a:endParaRPr lang="ar-SA" dirty="0"/>
        </a:p>
      </dgm:t>
    </dgm:pt>
    <dgm:pt modelId="{A222EF4B-298E-45C0-8A3A-B2A9D26C1F92}" type="parTrans" cxnId="{0C3FFA62-4E5D-40BF-942F-F238E52A530A}">
      <dgm:prSet/>
      <dgm:spPr/>
      <dgm:t>
        <a:bodyPr/>
        <a:lstStyle/>
        <a:p>
          <a:pPr rtl="1"/>
          <a:endParaRPr lang="ar-SA"/>
        </a:p>
      </dgm:t>
    </dgm:pt>
    <dgm:pt modelId="{02B79D3A-DAAA-4461-933F-F90546742771}" type="sibTrans" cxnId="{0C3FFA62-4E5D-40BF-942F-F238E52A530A}">
      <dgm:prSet/>
      <dgm:spPr/>
      <dgm:t>
        <a:bodyPr/>
        <a:lstStyle/>
        <a:p>
          <a:pPr rtl="1"/>
          <a:endParaRPr lang="ar-SA"/>
        </a:p>
      </dgm:t>
    </dgm:pt>
    <dgm:pt modelId="{C3C35D1C-22FA-4FCA-924A-95479BCEBB7C}">
      <dgm:prSet phldrT="[نص]" custT="1"/>
      <dgm:spPr/>
      <dgm:t>
        <a:bodyPr/>
        <a:lstStyle/>
        <a:p>
          <a:pPr rtl="1"/>
          <a:r>
            <a:rPr lang="ar-SA" sz="4000" dirty="0" smtClean="0"/>
            <a:t>تحليل التباين</a:t>
          </a:r>
          <a:endParaRPr lang="ar-SA" sz="4000" dirty="0"/>
        </a:p>
      </dgm:t>
    </dgm:pt>
    <dgm:pt modelId="{B667C330-79C3-4EF2-97BB-3958DBECEFFB}" type="parTrans" cxnId="{FB12E3B1-34B6-4741-87F4-3E698FFF4C08}">
      <dgm:prSet/>
      <dgm:spPr/>
      <dgm:t>
        <a:bodyPr/>
        <a:lstStyle/>
        <a:p>
          <a:pPr rtl="1"/>
          <a:endParaRPr lang="ar-SA"/>
        </a:p>
      </dgm:t>
    </dgm:pt>
    <dgm:pt modelId="{2B056570-17B3-4476-9BB7-3CE386D6616F}" type="sibTrans" cxnId="{FB12E3B1-34B6-4741-87F4-3E698FFF4C08}">
      <dgm:prSet/>
      <dgm:spPr/>
      <dgm:t>
        <a:bodyPr/>
        <a:lstStyle/>
        <a:p>
          <a:pPr rtl="1"/>
          <a:endParaRPr lang="ar-SA"/>
        </a:p>
      </dgm:t>
    </dgm:pt>
    <dgm:pt modelId="{2DE71FB9-4F19-47DC-B2C3-A4E3862AE576}" type="pres">
      <dgm:prSet presAssocID="{126CF9F5-14F9-40FE-9CE0-7B248DF96CB3}" presName="Name0" presStyleCnt="0">
        <dgm:presLayoutVars>
          <dgm:dir/>
          <dgm:resizeHandles val="exact"/>
        </dgm:presLayoutVars>
      </dgm:prSet>
      <dgm:spPr/>
    </dgm:pt>
    <dgm:pt modelId="{6FC1E10D-0CD3-417D-BCED-131BDE4FE99A}" type="pres">
      <dgm:prSet presAssocID="{126CF9F5-14F9-40FE-9CE0-7B248DF96CB3}" presName="vNodes" presStyleCnt="0"/>
      <dgm:spPr/>
    </dgm:pt>
    <dgm:pt modelId="{09918998-3022-4C71-B5E6-FB2610471FE0}" type="pres">
      <dgm:prSet presAssocID="{A3A37518-7D23-4DE1-A105-62A5335E44C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EB95C77-CEBB-4AFC-AD0E-0197F2B094FB}" type="pres">
      <dgm:prSet presAssocID="{62314386-D0D7-4869-B5A3-614593B5E221}" presName="spacerT" presStyleCnt="0"/>
      <dgm:spPr/>
    </dgm:pt>
    <dgm:pt modelId="{4DF794AF-210E-426A-952C-E8EBCC2A5945}" type="pres">
      <dgm:prSet presAssocID="{62314386-D0D7-4869-B5A3-614593B5E221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EDCF2FBF-7CE2-433F-92C7-806684EABC67}" type="pres">
      <dgm:prSet presAssocID="{62314386-D0D7-4869-B5A3-614593B5E221}" presName="spacerB" presStyleCnt="0"/>
      <dgm:spPr/>
    </dgm:pt>
    <dgm:pt modelId="{947EF86F-9C71-4556-A9F8-9A90318530A8}" type="pres">
      <dgm:prSet presAssocID="{7D601981-6458-452F-8EF7-2CCE3DE4362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FAFA14F-C21F-49C2-93B4-AC77059174D9}" type="pres">
      <dgm:prSet presAssocID="{126CF9F5-14F9-40FE-9CE0-7B248DF96CB3}" presName="sibTransLas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1E9B6C00-CC39-4BA1-93F6-D48A77D8DFD4}" type="pres">
      <dgm:prSet presAssocID="{126CF9F5-14F9-40FE-9CE0-7B248DF96CB3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CD8E9EE6-2B35-4703-86B5-0D28DB64FA45}" type="pres">
      <dgm:prSet presAssocID="{126CF9F5-14F9-40FE-9CE0-7B248DF96CB3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ECFA6DC-95E1-4040-9409-97DA804F9BD0}" type="presOf" srcId="{A3A37518-7D23-4DE1-A105-62A5335E44C0}" destId="{09918998-3022-4C71-B5E6-FB2610471FE0}" srcOrd="0" destOrd="0" presId="urn:microsoft.com/office/officeart/2005/8/layout/equation2"/>
    <dgm:cxn modelId="{5AD50BC9-6A70-4BCC-821B-101820D4D24D}" srcId="{126CF9F5-14F9-40FE-9CE0-7B248DF96CB3}" destId="{A3A37518-7D23-4DE1-A105-62A5335E44C0}" srcOrd="0" destOrd="0" parTransId="{AE378091-64DE-42AD-BE74-4F3EEE3819E5}" sibTransId="{62314386-D0D7-4869-B5A3-614593B5E221}"/>
    <dgm:cxn modelId="{237B37D1-4389-4641-BD04-1A1F7BDE3C97}" type="presOf" srcId="{7D601981-6458-452F-8EF7-2CCE3DE43622}" destId="{947EF86F-9C71-4556-A9F8-9A90318530A8}" srcOrd="0" destOrd="0" presId="urn:microsoft.com/office/officeart/2005/8/layout/equation2"/>
    <dgm:cxn modelId="{0C3FFA62-4E5D-40BF-942F-F238E52A530A}" srcId="{126CF9F5-14F9-40FE-9CE0-7B248DF96CB3}" destId="{7D601981-6458-452F-8EF7-2CCE3DE43622}" srcOrd="1" destOrd="0" parTransId="{A222EF4B-298E-45C0-8A3A-B2A9D26C1F92}" sibTransId="{02B79D3A-DAAA-4461-933F-F90546742771}"/>
    <dgm:cxn modelId="{30A75FB2-44EA-448D-A025-1F6CA1251594}" type="presOf" srcId="{126CF9F5-14F9-40FE-9CE0-7B248DF96CB3}" destId="{2DE71FB9-4F19-47DC-B2C3-A4E3862AE576}" srcOrd="0" destOrd="0" presId="urn:microsoft.com/office/officeart/2005/8/layout/equation2"/>
    <dgm:cxn modelId="{9B02E16D-802C-450C-993D-7DF696EE513A}" type="presOf" srcId="{02B79D3A-DAAA-4461-933F-F90546742771}" destId="{3FAFA14F-C21F-49C2-93B4-AC77059174D9}" srcOrd="0" destOrd="0" presId="urn:microsoft.com/office/officeart/2005/8/layout/equation2"/>
    <dgm:cxn modelId="{82F91C79-627A-40B6-88CF-F01EE611F2D9}" type="presOf" srcId="{C3C35D1C-22FA-4FCA-924A-95479BCEBB7C}" destId="{CD8E9EE6-2B35-4703-86B5-0D28DB64FA45}" srcOrd="0" destOrd="0" presId="urn:microsoft.com/office/officeart/2005/8/layout/equation2"/>
    <dgm:cxn modelId="{FB12E3B1-34B6-4741-87F4-3E698FFF4C08}" srcId="{126CF9F5-14F9-40FE-9CE0-7B248DF96CB3}" destId="{C3C35D1C-22FA-4FCA-924A-95479BCEBB7C}" srcOrd="2" destOrd="0" parTransId="{B667C330-79C3-4EF2-97BB-3958DBECEFFB}" sibTransId="{2B056570-17B3-4476-9BB7-3CE386D6616F}"/>
    <dgm:cxn modelId="{3A68A845-E16A-4A20-9278-29F6B8F839C2}" type="presOf" srcId="{02B79D3A-DAAA-4461-933F-F90546742771}" destId="{1E9B6C00-CC39-4BA1-93F6-D48A77D8DFD4}" srcOrd="1" destOrd="0" presId="urn:microsoft.com/office/officeart/2005/8/layout/equation2"/>
    <dgm:cxn modelId="{EFCE7114-70B4-404F-9530-D9B44B57F6D2}" type="presOf" srcId="{62314386-D0D7-4869-B5A3-614593B5E221}" destId="{4DF794AF-210E-426A-952C-E8EBCC2A5945}" srcOrd="0" destOrd="0" presId="urn:microsoft.com/office/officeart/2005/8/layout/equation2"/>
    <dgm:cxn modelId="{7F30C545-420B-4E51-B375-63D453DCD434}" type="presParOf" srcId="{2DE71FB9-4F19-47DC-B2C3-A4E3862AE576}" destId="{6FC1E10D-0CD3-417D-BCED-131BDE4FE99A}" srcOrd="0" destOrd="0" presId="urn:microsoft.com/office/officeart/2005/8/layout/equation2"/>
    <dgm:cxn modelId="{BEFDD44A-227E-4431-A98E-23A767B6B48A}" type="presParOf" srcId="{6FC1E10D-0CD3-417D-BCED-131BDE4FE99A}" destId="{09918998-3022-4C71-B5E6-FB2610471FE0}" srcOrd="0" destOrd="0" presId="urn:microsoft.com/office/officeart/2005/8/layout/equation2"/>
    <dgm:cxn modelId="{508E7821-7349-45E1-97CB-DCDE252A807D}" type="presParOf" srcId="{6FC1E10D-0CD3-417D-BCED-131BDE4FE99A}" destId="{8EB95C77-CEBB-4AFC-AD0E-0197F2B094FB}" srcOrd="1" destOrd="0" presId="urn:microsoft.com/office/officeart/2005/8/layout/equation2"/>
    <dgm:cxn modelId="{B7D46B7C-2885-4B10-9019-731775F5BC5F}" type="presParOf" srcId="{6FC1E10D-0CD3-417D-BCED-131BDE4FE99A}" destId="{4DF794AF-210E-426A-952C-E8EBCC2A5945}" srcOrd="2" destOrd="0" presId="urn:microsoft.com/office/officeart/2005/8/layout/equation2"/>
    <dgm:cxn modelId="{D67C6E63-991B-407B-92B9-76E5FE17EE74}" type="presParOf" srcId="{6FC1E10D-0CD3-417D-BCED-131BDE4FE99A}" destId="{EDCF2FBF-7CE2-433F-92C7-806684EABC67}" srcOrd="3" destOrd="0" presId="urn:microsoft.com/office/officeart/2005/8/layout/equation2"/>
    <dgm:cxn modelId="{2DD563A8-23EA-42E6-97EF-20124C2EFA15}" type="presParOf" srcId="{6FC1E10D-0CD3-417D-BCED-131BDE4FE99A}" destId="{947EF86F-9C71-4556-A9F8-9A90318530A8}" srcOrd="4" destOrd="0" presId="urn:microsoft.com/office/officeart/2005/8/layout/equation2"/>
    <dgm:cxn modelId="{BF03BD9C-87FE-40BC-8419-5D17A2AF1C2A}" type="presParOf" srcId="{2DE71FB9-4F19-47DC-B2C3-A4E3862AE576}" destId="{3FAFA14F-C21F-49C2-93B4-AC77059174D9}" srcOrd="1" destOrd="0" presId="urn:microsoft.com/office/officeart/2005/8/layout/equation2"/>
    <dgm:cxn modelId="{68797E46-F2DF-48A9-AB67-9E9DB97DAAFD}" type="presParOf" srcId="{3FAFA14F-C21F-49C2-93B4-AC77059174D9}" destId="{1E9B6C00-CC39-4BA1-93F6-D48A77D8DFD4}" srcOrd="0" destOrd="0" presId="urn:microsoft.com/office/officeart/2005/8/layout/equation2"/>
    <dgm:cxn modelId="{AA200678-A379-4434-A4BE-7E7BD0AD38F6}" type="presParOf" srcId="{2DE71FB9-4F19-47DC-B2C3-A4E3862AE576}" destId="{CD8E9EE6-2B35-4703-86B5-0D28DB64FA4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321469-8E60-454F-9496-C04B4707DB42}" type="doc">
      <dgm:prSet loTypeId="urn:microsoft.com/office/officeart/2005/8/layout/vProcess5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pPr rtl="1"/>
          <a:endParaRPr lang="ar-SA"/>
        </a:p>
      </dgm:t>
    </dgm:pt>
    <dgm:pt modelId="{CC235EDD-69D6-45BF-8B47-628F29CA175F}">
      <dgm:prSet phldrT="[نص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/>
            <a:t>تحليل التباين أحادي الاتجاه</a:t>
          </a:r>
          <a:endParaRPr lang="ar-SA" dirty="0"/>
        </a:p>
      </dgm:t>
    </dgm:pt>
    <dgm:pt modelId="{0599A8CE-F1C5-4F5E-8B88-E37CC93C757A}" type="parTrans" cxnId="{B09E6C63-CD30-4618-A46E-37F71212F109}">
      <dgm:prSet/>
      <dgm:spPr/>
      <dgm:t>
        <a:bodyPr/>
        <a:lstStyle/>
        <a:p>
          <a:pPr rtl="1"/>
          <a:endParaRPr lang="ar-SA"/>
        </a:p>
      </dgm:t>
    </dgm:pt>
    <dgm:pt modelId="{922060D6-D367-48A1-8CAE-6A98015C2FB4}" type="sibTrans" cxnId="{B09E6C63-CD30-4618-A46E-37F71212F109}">
      <dgm:prSet/>
      <dgm:spPr/>
      <dgm:t>
        <a:bodyPr/>
        <a:lstStyle/>
        <a:p>
          <a:pPr rtl="1"/>
          <a:endParaRPr lang="ar-SA"/>
        </a:p>
      </dgm:t>
    </dgm:pt>
    <dgm:pt modelId="{81BF779E-C426-47E2-89C0-F94422C6B5FD}">
      <dgm:prSet phldrT="[نص]"/>
      <dgm:spPr/>
      <dgm:t>
        <a:bodyPr/>
        <a:lstStyle/>
        <a:p>
          <a:pPr rtl="1"/>
          <a:r>
            <a:rPr lang="ar-SA" dirty="0" smtClean="0"/>
            <a:t>تحليل التباين المتعدد</a:t>
          </a:r>
          <a:endParaRPr lang="ar-SA" dirty="0"/>
        </a:p>
      </dgm:t>
    </dgm:pt>
    <dgm:pt modelId="{11A12B93-8824-445D-B522-83FAEAEC76B9}" type="parTrans" cxnId="{7FF98DE7-6F91-4307-94D7-FA954B85927F}">
      <dgm:prSet/>
      <dgm:spPr/>
      <dgm:t>
        <a:bodyPr/>
        <a:lstStyle/>
        <a:p>
          <a:pPr rtl="1"/>
          <a:endParaRPr lang="ar-SA"/>
        </a:p>
      </dgm:t>
    </dgm:pt>
    <dgm:pt modelId="{8A4D2C25-172D-4C30-8D53-363D9E0ED43A}" type="sibTrans" cxnId="{7FF98DE7-6F91-4307-94D7-FA954B85927F}">
      <dgm:prSet/>
      <dgm:spPr/>
      <dgm:t>
        <a:bodyPr/>
        <a:lstStyle/>
        <a:p>
          <a:pPr rtl="1"/>
          <a:endParaRPr lang="ar-SA"/>
        </a:p>
      </dgm:t>
    </dgm:pt>
    <dgm:pt modelId="{F76EE420-C2BF-4C6F-AD98-BF16019E6F6B}">
      <dgm:prSet phldrT="[نص]" custT="1"/>
      <dgm:spPr/>
      <dgm:t>
        <a:bodyPr/>
        <a:lstStyle/>
        <a:p>
          <a:pPr rtl="1"/>
          <a:r>
            <a:rPr lang="ar-SA" sz="3200" dirty="0" smtClean="0"/>
            <a:t>تحليل التباين ذي القياسات المتكررة</a:t>
          </a:r>
          <a:endParaRPr lang="ar-SA" sz="3200" dirty="0"/>
        </a:p>
      </dgm:t>
    </dgm:pt>
    <dgm:pt modelId="{D67C29BB-41A8-4247-8A7E-7583A104740F}" type="parTrans" cxnId="{AEF58F12-F336-442E-910A-002524F47D47}">
      <dgm:prSet/>
      <dgm:spPr/>
      <dgm:t>
        <a:bodyPr/>
        <a:lstStyle/>
        <a:p>
          <a:pPr rtl="1"/>
          <a:endParaRPr lang="ar-SA"/>
        </a:p>
      </dgm:t>
    </dgm:pt>
    <dgm:pt modelId="{0CFD42CF-20E6-4DF6-857D-1DD662E786C3}" type="sibTrans" cxnId="{AEF58F12-F336-442E-910A-002524F47D47}">
      <dgm:prSet/>
      <dgm:spPr/>
      <dgm:t>
        <a:bodyPr/>
        <a:lstStyle/>
        <a:p>
          <a:pPr rtl="1"/>
          <a:endParaRPr lang="ar-SA"/>
        </a:p>
      </dgm:t>
    </dgm:pt>
    <dgm:pt modelId="{98907D83-64A0-4051-88BA-024CF09386FF}" type="pres">
      <dgm:prSet presAssocID="{FE321469-8E60-454F-9496-C04B4707DB4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D849800-16F2-4EC6-8F3C-223A35DF618A}" type="pres">
      <dgm:prSet presAssocID="{FE321469-8E60-454F-9496-C04B4707DB42}" presName="dummyMaxCanvas" presStyleCnt="0">
        <dgm:presLayoutVars/>
      </dgm:prSet>
      <dgm:spPr/>
    </dgm:pt>
    <dgm:pt modelId="{F63BF2BB-0949-4DE8-B7A7-9218BB89A541}" type="pres">
      <dgm:prSet presAssocID="{FE321469-8E60-454F-9496-C04B4707DB42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B3B6948-F7FA-4565-8600-3705F8E74F89}" type="pres">
      <dgm:prSet presAssocID="{FE321469-8E60-454F-9496-C04B4707DB42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4725869-DC14-48C8-A827-CF26872C6200}" type="pres">
      <dgm:prSet presAssocID="{FE321469-8E60-454F-9496-C04B4707DB42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7320453-8AEB-4545-85DE-5028F532E246}" type="pres">
      <dgm:prSet presAssocID="{FE321469-8E60-454F-9496-C04B4707DB42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0BC087B-3AFD-41F6-85F9-AAC80669E572}" type="pres">
      <dgm:prSet presAssocID="{FE321469-8E60-454F-9496-C04B4707DB42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CE9324B-1939-465B-9EC9-263B23A9898D}" type="pres">
      <dgm:prSet presAssocID="{FE321469-8E60-454F-9496-C04B4707DB4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3C1D15D-E698-4403-9566-7F38D26DC08C}" type="pres">
      <dgm:prSet presAssocID="{FE321469-8E60-454F-9496-C04B4707DB4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25F79EA-5285-4B05-9FEF-3458A82A8E7F}" type="pres">
      <dgm:prSet presAssocID="{FE321469-8E60-454F-9496-C04B4707DB4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4122FB7-DBAF-4CA5-8DBC-D33EE9E0656C}" type="presOf" srcId="{FE321469-8E60-454F-9496-C04B4707DB42}" destId="{98907D83-64A0-4051-88BA-024CF09386FF}" srcOrd="0" destOrd="0" presId="urn:microsoft.com/office/officeart/2005/8/layout/vProcess5"/>
    <dgm:cxn modelId="{3BF60DA6-5AED-450A-A6A6-B466D79C901A}" type="presOf" srcId="{CC235EDD-69D6-45BF-8B47-628F29CA175F}" destId="{8CE9324B-1939-465B-9EC9-263B23A9898D}" srcOrd="1" destOrd="0" presId="urn:microsoft.com/office/officeart/2005/8/layout/vProcess5"/>
    <dgm:cxn modelId="{AEF58F12-F336-442E-910A-002524F47D47}" srcId="{FE321469-8E60-454F-9496-C04B4707DB42}" destId="{F76EE420-C2BF-4C6F-AD98-BF16019E6F6B}" srcOrd="2" destOrd="0" parTransId="{D67C29BB-41A8-4247-8A7E-7583A104740F}" sibTransId="{0CFD42CF-20E6-4DF6-857D-1DD662E786C3}"/>
    <dgm:cxn modelId="{1406ADBE-797F-4BDC-A610-D2583E372FA9}" type="presOf" srcId="{F76EE420-C2BF-4C6F-AD98-BF16019E6F6B}" destId="{94725869-DC14-48C8-A827-CF26872C6200}" srcOrd="0" destOrd="0" presId="urn:microsoft.com/office/officeart/2005/8/layout/vProcess5"/>
    <dgm:cxn modelId="{B09E6C63-CD30-4618-A46E-37F71212F109}" srcId="{FE321469-8E60-454F-9496-C04B4707DB42}" destId="{CC235EDD-69D6-45BF-8B47-628F29CA175F}" srcOrd="0" destOrd="0" parTransId="{0599A8CE-F1C5-4F5E-8B88-E37CC93C757A}" sibTransId="{922060D6-D367-48A1-8CAE-6A98015C2FB4}"/>
    <dgm:cxn modelId="{7BD41468-0D3F-4E04-99DB-19F273E33367}" type="presOf" srcId="{81BF779E-C426-47E2-89C0-F94422C6B5FD}" destId="{AB3B6948-F7FA-4565-8600-3705F8E74F89}" srcOrd="0" destOrd="0" presId="urn:microsoft.com/office/officeart/2005/8/layout/vProcess5"/>
    <dgm:cxn modelId="{7FF98DE7-6F91-4307-94D7-FA954B85927F}" srcId="{FE321469-8E60-454F-9496-C04B4707DB42}" destId="{81BF779E-C426-47E2-89C0-F94422C6B5FD}" srcOrd="1" destOrd="0" parTransId="{11A12B93-8824-445D-B522-83FAEAEC76B9}" sibTransId="{8A4D2C25-172D-4C30-8D53-363D9E0ED43A}"/>
    <dgm:cxn modelId="{CFC03974-8D7A-47DC-A13F-370D8D21F678}" type="presOf" srcId="{8A4D2C25-172D-4C30-8D53-363D9E0ED43A}" destId="{80BC087B-3AFD-41F6-85F9-AAC80669E572}" srcOrd="0" destOrd="0" presId="urn:microsoft.com/office/officeart/2005/8/layout/vProcess5"/>
    <dgm:cxn modelId="{B7BFF564-5469-4640-B063-C8214880D17D}" type="presOf" srcId="{81BF779E-C426-47E2-89C0-F94422C6B5FD}" destId="{33C1D15D-E698-4403-9566-7F38D26DC08C}" srcOrd="1" destOrd="0" presId="urn:microsoft.com/office/officeart/2005/8/layout/vProcess5"/>
    <dgm:cxn modelId="{93F17B8F-A8C6-45DA-8854-2BA6CEC4C07F}" type="presOf" srcId="{CC235EDD-69D6-45BF-8B47-628F29CA175F}" destId="{F63BF2BB-0949-4DE8-B7A7-9218BB89A541}" srcOrd="0" destOrd="0" presId="urn:microsoft.com/office/officeart/2005/8/layout/vProcess5"/>
    <dgm:cxn modelId="{C5134FB7-355E-48B7-9956-10BE79526DCD}" type="presOf" srcId="{922060D6-D367-48A1-8CAE-6A98015C2FB4}" destId="{57320453-8AEB-4545-85DE-5028F532E246}" srcOrd="0" destOrd="0" presId="urn:microsoft.com/office/officeart/2005/8/layout/vProcess5"/>
    <dgm:cxn modelId="{C79FFB75-2F57-4A0E-9B81-635CB4C6ABDB}" type="presOf" srcId="{F76EE420-C2BF-4C6F-AD98-BF16019E6F6B}" destId="{A25F79EA-5285-4B05-9FEF-3458A82A8E7F}" srcOrd="1" destOrd="0" presId="urn:microsoft.com/office/officeart/2005/8/layout/vProcess5"/>
    <dgm:cxn modelId="{09E844A3-E354-4A95-82D3-445F29A75F9E}" type="presParOf" srcId="{98907D83-64A0-4051-88BA-024CF09386FF}" destId="{7D849800-16F2-4EC6-8F3C-223A35DF618A}" srcOrd="0" destOrd="0" presId="urn:microsoft.com/office/officeart/2005/8/layout/vProcess5"/>
    <dgm:cxn modelId="{EE7F8EDB-B537-4187-B00B-12C6054F4CA2}" type="presParOf" srcId="{98907D83-64A0-4051-88BA-024CF09386FF}" destId="{F63BF2BB-0949-4DE8-B7A7-9218BB89A541}" srcOrd="1" destOrd="0" presId="urn:microsoft.com/office/officeart/2005/8/layout/vProcess5"/>
    <dgm:cxn modelId="{467A5856-F2E6-4192-8E21-766B34C3A22A}" type="presParOf" srcId="{98907D83-64A0-4051-88BA-024CF09386FF}" destId="{AB3B6948-F7FA-4565-8600-3705F8E74F89}" srcOrd="2" destOrd="0" presId="urn:microsoft.com/office/officeart/2005/8/layout/vProcess5"/>
    <dgm:cxn modelId="{9EC69DCD-ADA4-4C45-AF6B-651FC5EEBAB6}" type="presParOf" srcId="{98907D83-64A0-4051-88BA-024CF09386FF}" destId="{94725869-DC14-48C8-A827-CF26872C6200}" srcOrd="3" destOrd="0" presId="urn:microsoft.com/office/officeart/2005/8/layout/vProcess5"/>
    <dgm:cxn modelId="{3B6A0E0D-F1A1-4F73-B41A-7D04686CE79B}" type="presParOf" srcId="{98907D83-64A0-4051-88BA-024CF09386FF}" destId="{57320453-8AEB-4545-85DE-5028F532E246}" srcOrd="4" destOrd="0" presId="urn:microsoft.com/office/officeart/2005/8/layout/vProcess5"/>
    <dgm:cxn modelId="{C8F7A50B-9248-463D-9028-18EC1F76D30F}" type="presParOf" srcId="{98907D83-64A0-4051-88BA-024CF09386FF}" destId="{80BC087B-3AFD-41F6-85F9-AAC80669E572}" srcOrd="5" destOrd="0" presId="urn:microsoft.com/office/officeart/2005/8/layout/vProcess5"/>
    <dgm:cxn modelId="{D81AEC64-E583-4A54-B7C2-61B52390AD72}" type="presParOf" srcId="{98907D83-64A0-4051-88BA-024CF09386FF}" destId="{8CE9324B-1939-465B-9EC9-263B23A9898D}" srcOrd="6" destOrd="0" presId="urn:microsoft.com/office/officeart/2005/8/layout/vProcess5"/>
    <dgm:cxn modelId="{DF8728A4-D3C1-4EBF-A300-5D9F7679F70C}" type="presParOf" srcId="{98907D83-64A0-4051-88BA-024CF09386FF}" destId="{33C1D15D-E698-4403-9566-7F38D26DC08C}" srcOrd="7" destOrd="0" presId="urn:microsoft.com/office/officeart/2005/8/layout/vProcess5"/>
    <dgm:cxn modelId="{BE88C006-B230-4255-8ACD-46710A4094BC}" type="presParOf" srcId="{98907D83-64A0-4051-88BA-024CF09386FF}" destId="{A25F79EA-5285-4B05-9FEF-3458A82A8E7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18998-3022-4C71-B5E6-FB2610471FE0}">
      <dsp:nvSpPr>
        <dsp:cNvPr id="0" name=""/>
        <dsp:cNvSpPr/>
      </dsp:nvSpPr>
      <dsp:spPr>
        <a:xfrm>
          <a:off x="382488" y="1472"/>
          <a:ext cx="1480839" cy="14808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بين المجموعات</a:t>
          </a:r>
          <a:endParaRPr lang="ar-SA" sz="2100" kern="1200" dirty="0"/>
        </a:p>
      </dsp:txBody>
      <dsp:txXfrm>
        <a:off x="599352" y="218336"/>
        <a:ext cx="1047111" cy="1047111"/>
      </dsp:txXfrm>
    </dsp:sp>
    <dsp:sp modelId="{4DF794AF-210E-426A-952C-E8EBCC2A5945}">
      <dsp:nvSpPr>
        <dsp:cNvPr id="0" name=""/>
        <dsp:cNvSpPr/>
      </dsp:nvSpPr>
      <dsp:spPr>
        <a:xfrm>
          <a:off x="693464" y="1602556"/>
          <a:ext cx="858887" cy="858887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500" kern="1200"/>
        </a:p>
      </dsp:txBody>
      <dsp:txXfrm>
        <a:off x="807309" y="1930994"/>
        <a:ext cx="631197" cy="202011"/>
      </dsp:txXfrm>
    </dsp:sp>
    <dsp:sp modelId="{947EF86F-9C71-4556-A9F8-9A90318530A8}">
      <dsp:nvSpPr>
        <dsp:cNvPr id="0" name=""/>
        <dsp:cNvSpPr/>
      </dsp:nvSpPr>
      <dsp:spPr>
        <a:xfrm>
          <a:off x="382488" y="2581687"/>
          <a:ext cx="1480839" cy="1480839"/>
        </a:xfrm>
        <a:prstGeom prst="ellipse">
          <a:avLst/>
        </a:prstGeom>
        <a:solidFill>
          <a:schemeClr val="accent4">
            <a:hueOff val="-82768"/>
            <a:satOff val="12029"/>
            <a:lumOff val="-9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داخل المجموعات</a:t>
          </a:r>
          <a:endParaRPr lang="ar-SA" sz="2100" kern="1200" dirty="0"/>
        </a:p>
      </dsp:txBody>
      <dsp:txXfrm>
        <a:off x="599352" y="2798551"/>
        <a:ext cx="1047111" cy="1047111"/>
      </dsp:txXfrm>
    </dsp:sp>
    <dsp:sp modelId="{3FAFA14F-C21F-49C2-93B4-AC77059174D9}">
      <dsp:nvSpPr>
        <dsp:cNvPr id="0" name=""/>
        <dsp:cNvSpPr/>
      </dsp:nvSpPr>
      <dsp:spPr>
        <a:xfrm>
          <a:off x="2085454" y="1756563"/>
          <a:ext cx="470907" cy="5508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165535"/>
            <a:satOff val="24059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kern="1200"/>
        </a:p>
      </dsp:txBody>
      <dsp:txXfrm>
        <a:off x="2085454" y="1866737"/>
        <a:ext cx="329635" cy="330524"/>
      </dsp:txXfrm>
    </dsp:sp>
    <dsp:sp modelId="{CD8E9EE6-2B35-4703-86B5-0D28DB64FA45}">
      <dsp:nvSpPr>
        <dsp:cNvPr id="0" name=""/>
        <dsp:cNvSpPr/>
      </dsp:nvSpPr>
      <dsp:spPr>
        <a:xfrm>
          <a:off x="2751832" y="551160"/>
          <a:ext cx="2961679" cy="2961679"/>
        </a:xfrm>
        <a:prstGeom prst="ellipse">
          <a:avLst/>
        </a:prstGeom>
        <a:solidFill>
          <a:schemeClr val="accent4">
            <a:hueOff val="-165535"/>
            <a:satOff val="24059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تحليل التباين</a:t>
          </a:r>
          <a:endParaRPr lang="ar-SA" sz="4000" kern="1200" dirty="0"/>
        </a:p>
      </dsp:txBody>
      <dsp:txXfrm>
        <a:off x="3185560" y="984888"/>
        <a:ext cx="2094223" cy="20942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3BF2BB-0949-4DE8-B7A7-9218BB89A541}">
      <dsp:nvSpPr>
        <dsp:cNvPr id="0" name=""/>
        <dsp:cNvSpPr/>
      </dsp:nvSpPr>
      <dsp:spPr>
        <a:xfrm>
          <a:off x="0" y="0"/>
          <a:ext cx="5181600" cy="1219200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تحليل التباين أحادي الاتجاه</a:t>
          </a:r>
          <a:endParaRPr lang="ar-SA" sz="3300" kern="1200" dirty="0"/>
        </a:p>
      </dsp:txBody>
      <dsp:txXfrm>
        <a:off x="35709" y="35709"/>
        <a:ext cx="3865988" cy="1147782"/>
      </dsp:txXfrm>
    </dsp:sp>
    <dsp:sp modelId="{AB3B6948-F7FA-4565-8600-3705F8E74F89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تحليل التباين المتعدد</a:t>
          </a:r>
          <a:endParaRPr lang="ar-SA" sz="3300" kern="1200" dirty="0"/>
        </a:p>
      </dsp:txBody>
      <dsp:txXfrm>
        <a:off x="492908" y="1458108"/>
        <a:ext cx="3860502" cy="1147782"/>
      </dsp:txXfrm>
    </dsp:sp>
    <dsp:sp modelId="{94725869-DC14-48C8-A827-CF26872C6200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تحليل التباين ذي القياسات المتكررة</a:t>
          </a:r>
          <a:endParaRPr lang="ar-SA" sz="3200" kern="1200" dirty="0"/>
        </a:p>
      </dsp:txBody>
      <dsp:txXfrm>
        <a:off x="950108" y="2880508"/>
        <a:ext cx="3860502" cy="1147782"/>
      </dsp:txXfrm>
    </dsp:sp>
    <dsp:sp modelId="{57320453-8AEB-4545-85DE-5028F532E246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600" kern="1200"/>
        </a:p>
      </dsp:txBody>
      <dsp:txXfrm>
        <a:off x="4567428" y="924560"/>
        <a:ext cx="435864" cy="596341"/>
      </dsp:txXfrm>
    </dsp:sp>
    <dsp:sp modelId="{80BC087B-3AFD-41F6-85F9-AAC80669E572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600" kern="1200"/>
        </a:p>
      </dsp:txBody>
      <dsp:txXfrm>
        <a:off x="5024628" y="2338832"/>
        <a:ext cx="435864" cy="596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10/18/2015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0AC66C11-BE66-494F-9C94-9C2A334E1AEE}" type="datetimeFigureOut">
              <a:rPr lang="ar-SA" smtClean="0"/>
              <a:t>05/01/37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3166D-C321-4563-AB91-3E1BBD09437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421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الإحصاء الاجتماعي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د. علاء أيوب</a:t>
            </a: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أستاذ القياس والتقويم المشارك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العاشرة</a:t>
            </a: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تحليل التباين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ANOVA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تحليل </a:t>
            </a:r>
            <a:r>
              <a:rPr lang="ar-SA" sz="2000" dirty="0" smtClean="0"/>
              <a:t>التباين                                                                          </a:t>
            </a:r>
            <a:r>
              <a:rPr lang="ar-SA" sz="2000" dirty="0"/>
              <a:t>المحاضرة </a:t>
            </a:r>
            <a:r>
              <a:rPr lang="ar-SA" sz="2000" dirty="0" smtClean="0"/>
              <a:t>العاشرة</a:t>
            </a:r>
            <a:r>
              <a:rPr lang="en-US" sz="2000" dirty="0" smtClean="0"/>
              <a:t>  ANOVA</a:t>
            </a:r>
            <a:endParaRPr lang="en-US" sz="2000" dirty="0"/>
          </a:p>
          <a:p>
            <a:endParaRPr lang="en-US" sz="2000" dirty="0"/>
          </a:p>
          <a:p>
            <a:endParaRPr lang="ar-SA" sz="2000" dirty="0"/>
          </a:p>
          <a:p>
            <a:r>
              <a:rPr lang="ar-SA" sz="20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920552" y="836713"/>
            <a:ext cx="784887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2400" b="1" dirty="0">
                <a:latin typeface="Simplified Arabic" pitchFamily="18" charset="-78"/>
                <a:cs typeface="Simplified Arabic" pitchFamily="18" charset="-78"/>
              </a:rPr>
              <a:t>«لا توجد فروق دالة إحصائياً بين متوسطات درجات طلاب </a:t>
            </a:r>
            <a:r>
              <a:rPr lang="ar-SA" sz="2400" b="1" dirty="0">
                <a:latin typeface="Simplified Arabic" pitchFamily="18" charset="-78"/>
                <a:cs typeface="Simplified Arabic" pitchFamily="18" charset="-78"/>
              </a:rPr>
              <a:t>كليات العلوم والآداب والتربية في الذكاء </a:t>
            </a:r>
            <a:r>
              <a:rPr lang="ar-SA" sz="2400" b="1" dirty="0">
                <a:latin typeface="Simplified Arabic" pitchFamily="18" charset="-78"/>
                <a:cs typeface="Simplified Arabic" pitchFamily="18" charset="-78"/>
              </a:rPr>
              <a:t>الاجتماعي» </a:t>
            </a:r>
            <a:endParaRPr lang="ar-SA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844988" y="2204865"/>
            <a:ext cx="28443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dirty="0"/>
              <a:t>طلاب كلية العلوم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844988" y="2751312"/>
            <a:ext cx="28443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dirty="0"/>
              <a:t>طلاب كلية الآداب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844988" y="3327376"/>
            <a:ext cx="28443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2400" dirty="0"/>
              <a:t>طلاب كلية التربية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42330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6969224" y="476672"/>
            <a:ext cx="2160240" cy="5040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/>
              <a:t>الصعوبات</a:t>
            </a:r>
            <a:endParaRPr lang="ar-SA" sz="24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32520" y="1166844"/>
            <a:ext cx="8479448" cy="452431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1pPr>
            <a:lvl2pPr marL="857250" indent="-285750"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2pPr>
            <a:lvl3pPr marL="1200150" indent="-228600"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pitchFamily="34" charset="0"/>
              </a:defRPr>
            </a:lvl9pPr>
          </a:lstStyle>
          <a:p>
            <a:pPr algn="justLow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عدد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أزواج المقارنات بين المتوسطات </a:t>
            </a:r>
            <a:r>
              <a:rPr lang="ar-EG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كبيرًا جدًا.</a:t>
            </a:r>
            <a:endParaRPr lang="ar-SA" sz="2400" b="1" dirty="0">
              <a:solidFill>
                <a:srgbClr val="0070C0"/>
              </a:solidFill>
              <a:latin typeface="Arial" pitchFamily="34" charset="0"/>
              <a:ea typeface="Majalla UI"/>
              <a:cs typeface="Majalla UI"/>
            </a:endParaRPr>
          </a:p>
          <a:p>
            <a:pPr algn="justLow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العمليات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الحسابية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ستكون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كبيرة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جداً.</a:t>
            </a:r>
            <a:endParaRPr lang="en-US" sz="2400" b="1" dirty="0">
              <a:solidFill>
                <a:srgbClr val="0070C0"/>
              </a:solidFill>
              <a:latin typeface="Arial" pitchFamily="34" charset="0"/>
            </a:endParaRPr>
          </a:p>
          <a:p>
            <a:pPr algn="justLow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المقارنات الزوجية بين المتوسطات سوف لا تعطينا القرار المطلوب بخصوص مقارنة جميع المتوسطات (جميع المجموعات) في آن واحد.</a:t>
            </a:r>
            <a:endParaRPr lang="ar-EG" sz="2400" b="1" dirty="0">
              <a:solidFill>
                <a:srgbClr val="0070C0"/>
              </a:solidFill>
              <a:latin typeface="Arial" pitchFamily="34" charset="0"/>
              <a:ea typeface="Majalla UI"/>
              <a:cs typeface="Majalla UI"/>
            </a:endParaRPr>
          </a:p>
          <a:p>
            <a:pPr algn="justLow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عملية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المقارنات الزوجية للمعالجات تؤدي إلى زيادة الاختلاف بين تأثيرات المعالجات لأسباب غير الأسباب محل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الدراسة،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وهذا بالطبع سيزيد من عدم التجانس بين مجموعات المعالجات </a:t>
            </a:r>
            <a:r>
              <a:rPr lang="ar-EG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وبالتالي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سيزيد من مقدار الخطأ التجريبي بين </a:t>
            </a:r>
            <a:r>
              <a:rPr lang="ar-SA" sz="2400" b="1" dirty="0">
                <a:solidFill>
                  <a:srgbClr val="0070C0"/>
                </a:solidFill>
                <a:latin typeface="Arial" pitchFamily="34" charset="0"/>
                <a:ea typeface="Majalla UI"/>
                <a:cs typeface="Majalla UI"/>
              </a:rPr>
              <a:t>المشاهدات.</a:t>
            </a:r>
            <a:endParaRPr lang="en-US" sz="2400" b="1" dirty="0">
              <a:solidFill>
                <a:srgbClr val="0070C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28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368824" y="498306"/>
            <a:ext cx="59046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تحليل التباين </a:t>
            </a:r>
            <a:r>
              <a:rPr lang="en-US" sz="2400" b="1" dirty="0">
                <a:solidFill>
                  <a:srgbClr val="0070C0"/>
                </a:solidFill>
              </a:rPr>
              <a:t>Analysis of Variance (ANOVA)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920552" y="1268761"/>
            <a:ext cx="799288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>
                <a:solidFill>
                  <a:srgbClr val="0070C0"/>
                </a:solidFill>
                <a:ea typeface="Majalla UI"/>
                <a:cs typeface="PT Bold Heading" pitchFamily="2" charset="-78"/>
              </a:rPr>
              <a:t>المعنى العام للتباين</a:t>
            </a:r>
            <a:r>
              <a:rPr lang="ar-SA" sz="2400" dirty="0">
                <a:solidFill>
                  <a:srgbClr val="0070C0"/>
                </a:solidFill>
                <a:ea typeface="Majalla UI"/>
                <a:cs typeface="Majalla UI"/>
              </a:rPr>
              <a:t>: </a:t>
            </a:r>
            <a:r>
              <a:rPr lang="ar-SA" sz="2400" dirty="0">
                <a:solidFill>
                  <a:srgbClr val="000000"/>
                </a:solidFill>
                <a:ea typeface="Majalla UI"/>
                <a:cs typeface="Majalla UI"/>
              </a:rPr>
              <a:t>اخ</a:t>
            </a:r>
            <a:r>
              <a:rPr lang="ar-EG" sz="2400" dirty="0">
                <a:solidFill>
                  <a:srgbClr val="000000"/>
                </a:solidFill>
                <a:ea typeface="Majalla UI"/>
                <a:cs typeface="Majalla UI"/>
              </a:rPr>
              <a:t>تلاف</a:t>
            </a:r>
            <a:r>
              <a:rPr lang="ar-SA" sz="2400" dirty="0">
                <a:solidFill>
                  <a:srgbClr val="000000"/>
                </a:solidFill>
                <a:ea typeface="Majalla UI"/>
                <a:cs typeface="Majalla UI"/>
              </a:rPr>
              <a:t> الأشياء عن بعضها البعض، هذا الاختلاف هو الذي يجعلنا نميز بين هذه الأشياء. أي أن أي مجموعة من الأشياء مختلفة عن بعضها معناها متباينة.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20552" y="2660720"/>
            <a:ext cx="799288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>
                <a:solidFill>
                  <a:srgbClr val="0070C0"/>
                </a:solidFill>
                <a:cs typeface="PT Bold Heading" pitchFamily="2" charset="-78"/>
              </a:rPr>
              <a:t>المعنى النفسي للتباين</a:t>
            </a:r>
            <a:r>
              <a:rPr lang="ar-SA" sz="2400" dirty="0">
                <a:solidFill>
                  <a:srgbClr val="0070C0"/>
                </a:solidFill>
                <a:ea typeface="Majalla UI"/>
                <a:cs typeface="Majalla UI"/>
              </a:rPr>
              <a:t>: </a:t>
            </a:r>
            <a:r>
              <a:rPr lang="ar-SA" sz="2400" dirty="0">
                <a:solidFill>
                  <a:srgbClr val="000000"/>
                </a:solidFill>
                <a:ea typeface="Majalla UI"/>
                <a:cs typeface="Majalla UI"/>
              </a:rPr>
              <a:t>يتشابه مع معنى الفروق الفردية، أي اختلاف الأفراد عن بعضهم البعض، وأحياناً يكون الاختلاف داخل الأفراد، أي اختلاف مجموعة من الظواهر الاجتماعية أو النفسية.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920552" y="4077073"/>
            <a:ext cx="799288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rgbClr val="0070C0"/>
                </a:solidFill>
                <a:cs typeface="PT Bold Heading" pitchFamily="2" charset="-78"/>
              </a:rPr>
              <a:t>المعنى الإحصائي للتباين</a:t>
            </a:r>
            <a:r>
              <a:rPr lang="ar-SA" sz="2400" dirty="0">
                <a:solidFill>
                  <a:srgbClr val="0070C0"/>
                </a:solidFill>
              </a:rPr>
              <a:t>: </a:t>
            </a:r>
            <a:r>
              <a:rPr lang="ar-SA" sz="2400" dirty="0">
                <a:solidFill>
                  <a:srgbClr val="000000"/>
                </a:solidFill>
              </a:rPr>
              <a:t>هو مربع الانحراف المعياري </a:t>
            </a:r>
            <a:r>
              <a:rPr lang="ar-SA" sz="2400" dirty="0"/>
              <a:t>ع</a:t>
            </a:r>
            <a:r>
              <a:rPr lang="ar-SA" sz="2400" baseline="30000" dirty="0"/>
              <a:t>2</a:t>
            </a:r>
            <a:r>
              <a:rPr lang="ar-SA" sz="2400" dirty="0">
                <a:solidFill>
                  <a:srgbClr val="000000"/>
                </a:solidFill>
              </a:rPr>
              <a:t>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93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631826" y="1436584"/>
            <a:ext cx="85693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ar-SA" sz="2400" dirty="0">
                <a:solidFill>
                  <a:srgbClr val="0070C0"/>
                </a:solidFill>
                <a:cs typeface="PT Bold Heading" pitchFamily="2" charset="-78"/>
              </a:rPr>
              <a:t>معنى تحليل </a:t>
            </a:r>
            <a:r>
              <a:rPr lang="ar-SA" sz="2400" dirty="0">
                <a:solidFill>
                  <a:srgbClr val="0070C0"/>
                </a:solidFill>
                <a:cs typeface="PT Bold Heading" pitchFamily="2" charset="-78"/>
              </a:rPr>
              <a:t>التباين: </a:t>
            </a:r>
            <a:r>
              <a:rPr lang="ar-SA" sz="2400" dirty="0"/>
              <a:t>تحليل </a:t>
            </a:r>
            <a:r>
              <a:rPr lang="ar-SA" sz="2400" dirty="0"/>
              <a:t>التباين هو البحث عن مكونات هذا الاختلاف (أو التباين). </a:t>
            </a:r>
            <a:r>
              <a:rPr lang="ar-SA" sz="2400" dirty="0"/>
              <a:t>دراسة مكونات الاختلاف بين مجموعة من الأفراد في ظاهرة معينة وحسـاب نصيب كل مكون بواسطة معادلات إحصائية معينة.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50289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رسم تخطيطي 7"/>
          <p:cNvGraphicFramePr/>
          <p:nvPr>
            <p:extLst/>
          </p:nvPr>
        </p:nvGraphicFramePr>
        <p:xfrm>
          <a:off x="2961456" y="112474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وسيلة شرح مستطيلة مستديرة الزوايا 8"/>
          <p:cNvSpPr/>
          <p:nvPr/>
        </p:nvSpPr>
        <p:spPr>
          <a:xfrm>
            <a:off x="1136576" y="404664"/>
            <a:ext cx="1584176" cy="792088"/>
          </a:xfrm>
          <a:prstGeom prst="wedgeRoundRectCallout">
            <a:avLst>
              <a:gd name="adj1" fmla="val 90944"/>
              <a:gd name="adj2" fmla="val 146791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الاختلاف بين الطلاب والطالبات</a:t>
            </a:r>
            <a:endParaRPr lang="ar-SA" dirty="0"/>
          </a:p>
        </p:txBody>
      </p:sp>
      <p:sp>
        <p:nvSpPr>
          <p:cNvPr id="10" name="وسيلة شرح مستطيلة مستديرة الزوايا 9"/>
          <p:cNvSpPr/>
          <p:nvPr/>
        </p:nvSpPr>
        <p:spPr>
          <a:xfrm>
            <a:off x="1136576" y="4869160"/>
            <a:ext cx="1584176" cy="792088"/>
          </a:xfrm>
          <a:prstGeom prst="wedgeRoundRectCallout">
            <a:avLst>
              <a:gd name="adj1" fmla="val 90944"/>
              <a:gd name="adj2" fmla="val -107914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الاختلاف بين الطلاب وبعضهم البعض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9749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016896" y="548681"/>
            <a:ext cx="511256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شروط استخدام أسلوب تحليل التباين: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712640" y="1412777"/>
            <a:ext cx="6552728" cy="21082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2400" dirty="0"/>
              <a:t>وجود مجموعتين من البيانات أو أكثر.</a:t>
            </a:r>
          </a:p>
          <a:p>
            <a:endParaRPr lang="ar-SA" sz="1100" dirty="0"/>
          </a:p>
          <a:p>
            <a:pPr marL="285750" indent="-285750">
              <a:buFont typeface="Arial" pitchFamily="34" charset="0"/>
              <a:buChar char="•"/>
            </a:pPr>
            <a:r>
              <a:rPr lang="ar-SA" sz="2400" dirty="0"/>
              <a:t>أن تكون البيانات الخاصة بالمجموعات من النوع </a:t>
            </a:r>
            <a:r>
              <a:rPr lang="ar-SA" sz="2400" dirty="0" err="1"/>
              <a:t>الفتري</a:t>
            </a:r>
            <a:r>
              <a:rPr lang="ar-SA" sz="2400" dirty="0"/>
              <a:t>.</a:t>
            </a:r>
          </a:p>
          <a:p>
            <a:endParaRPr lang="ar-SA" sz="1200" dirty="0"/>
          </a:p>
          <a:p>
            <a:pPr marL="285750" indent="-285750">
              <a:buFont typeface="Arial" pitchFamily="34" charset="0"/>
              <a:buChar char="•"/>
            </a:pPr>
            <a:r>
              <a:rPr lang="ar-SA" sz="2400" dirty="0"/>
              <a:t>اعتدالية توزيع بيانات المتغير التابع.</a:t>
            </a:r>
          </a:p>
          <a:p>
            <a:endParaRPr lang="ar-SA" sz="1000" dirty="0"/>
          </a:p>
          <a:p>
            <a:pPr marL="285750" indent="-285750">
              <a:buFont typeface="Arial" pitchFamily="34" charset="0"/>
              <a:buChar char="•"/>
            </a:pPr>
            <a:r>
              <a:rPr lang="ar-SA" sz="2400" dirty="0"/>
              <a:t>وجود تجانس بين المجموعات الداخلة في التحليل.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13973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6177136" y="404664"/>
            <a:ext cx="28083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أسس تحليل التباين: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280592" y="1209526"/>
            <a:ext cx="7200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ar-SA" sz="2400" dirty="0">
                <a:solidFill>
                  <a:srgbClr val="0070C0"/>
                </a:solidFill>
              </a:rPr>
              <a:t>البحث عن مقدار الاختلاف بين المجموعات.</a:t>
            </a:r>
          </a:p>
          <a:p>
            <a:endParaRPr lang="ar-SA" sz="1200" dirty="0">
              <a:solidFill>
                <a:srgbClr val="0070C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ar-SA" sz="2400" dirty="0">
                <a:solidFill>
                  <a:srgbClr val="0070C0"/>
                </a:solidFill>
              </a:rPr>
              <a:t>الأساس الذي تختلف فيه المجموعات وهو ما يسمى (المتغير التابع).</a:t>
            </a:r>
          </a:p>
          <a:p>
            <a:endParaRPr lang="ar-SA" sz="1100" dirty="0">
              <a:solidFill>
                <a:srgbClr val="0070C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ar-SA" sz="2400" dirty="0">
                <a:solidFill>
                  <a:srgbClr val="0070C0"/>
                </a:solidFill>
              </a:rPr>
              <a:t>الأساس الذي تقسم على أساسه المجموعات يسمى (المتغير المستقل). </a:t>
            </a:r>
            <a:endParaRPr lang="ar-SA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80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704404" y="910755"/>
            <a:ext cx="8497068" cy="124649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01638" algn="ctr">
              <a:lnSpc>
                <a:spcPct val="125000"/>
              </a:lnSpc>
            </a:pPr>
            <a:r>
              <a:rPr lang="ar-SA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هل </a:t>
            </a:r>
            <a:r>
              <a:rPr lang="ar-SA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الاختلافات التي نبحثها </a:t>
            </a:r>
            <a:r>
              <a:rPr lang="ar-SA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في </a:t>
            </a:r>
            <a:r>
              <a:rPr lang="ar-SA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المتغير المستقل أم في </a:t>
            </a:r>
            <a:r>
              <a:rPr lang="ar-SA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المتغير </a:t>
            </a:r>
            <a:r>
              <a:rPr lang="ar-SA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التابع </a:t>
            </a:r>
            <a:r>
              <a:rPr lang="ar-SA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؟</a:t>
            </a:r>
            <a:endParaRPr lang="en-US" sz="3000" b="1" dirty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04528" y="2382250"/>
            <a:ext cx="8497068" cy="182357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01638" algn="just">
              <a:lnSpc>
                <a:spcPct val="125000"/>
              </a:lnSpc>
            </a:pPr>
            <a:r>
              <a:rPr lang="ar-SA" sz="3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إن اختلافات </a:t>
            </a:r>
            <a:r>
              <a:rPr lang="ar-SA" sz="3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الدرجات التي نبحثها تكون في درجات المتغير </a:t>
            </a:r>
            <a:r>
              <a:rPr lang="ar-SA" sz="3000" dirty="0">
                <a:solidFill>
                  <a:srgbClr val="FF0000"/>
                </a:solidFill>
              </a:rPr>
              <a:t>التابع </a:t>
            </a:r>
            <a:r>
              <a:rPr lang="ar-SA" sz="3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طبقاً لاختلافات المتغير </a:t>
            </a:r>
            <a:r>
              <a:rPr lang="ar-SA" sz="3000" dirty="0">
                <a:solidFill>
                  <a:srgbClr val="FF0000"/>
                </a:solidFill>
              </a:rPr>
              <a:t>المستقل</a:t>
            </a:r>
            <a:r>
              <a:rPr lang="ar-SA" sz="3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، أي أن تحليل التباين (أو الاختلاف) يكون في درجات </a:t>
            </a:r>
            <a:r>
              <a:rPr lang="ar-SA" sz="3000" dirty="0">
                <a:solidFill>
                  <a:srgbClr val="FF0000"/>
                </a:solidFill>
              </a:rPr>
              <a:t>المتغير التابع </a:t>
            </a:r>
            <a:r>
              <a:rPr lang="ar-SA" sz="3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وفقاً لطبيعة المتغير المستقل.</a:t>
            </a:r>
          </a:p>
        </p:txBody>
      </p:sp>
    </p:spTree>
    <p:extLst>
      <p:ext uri="{BB962C8B-B14F-4D97-AF65-F5344CB8AC3E}">
        <p14:creationId xmlns:p14="http://schemas.microsoft.com/office/powerpoint/2010/main" val="289409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6321152" y="404665"/>
            <a:ext cx="28803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أنواع تحليل التباين:</a:t>
            </a:r>
            <a:endParaRPr lang="ar-S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رسم تخطيطي 3"/>
          <p:cNvGraphicFramePr/>
          <p:nvPr>
            <p:extLst/>
          </p:nvPr>
        </p:nvGraphicFramePr>
        <p:xfrm>
          <a:off x="1905000" y="11967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47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848422" y="1250354"/>
            <a:ext cx="7993011" cy="390683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342900" indent="-342900" algn="justLow">
              <a:lnSpc>
                <a:spcPct val="125000"/>
              </a:lnSpc>
              <a:spcBef>
                <a:spcPct val="10000"/>
              </a:spcBef>
              <a:spcAft>
                <a:spcPct val="40000"/>
              </a:spcAft>
            </a:pPr>
            <a:r>
              <a:rPr lang="ar-SA" sz="2800" b="1" dirty="0">
                <a:solidFill>
                  <a:srgbClr val="0070C0"/>
                </a:solidFill>
                <a:cs typeface="PT Bold Heading" pitchFamily="2" charset="-78"/>
              </a:rPr>
              <a:t>حساب </a:t>
            </a:r>
            <a:r>
              <a:rPr lang="ar-SA" sz="2800" b="1" dirty="0">
                <a:solidFill>
                  <a:srgbClr val="0070C0"/>
                </a:solidFill>
                <a:cs typeface="PT Bold Heading" pitchFamily="2" charset="-78"/>
              </a:rPr>
              <a:t>التباين الداخلي</a:t>
            </a:r>
            <a:r>
              <a:rPr lang="ar-SA" sz="2800" b="1" dirty="0">
                <a:solidFill>
                  <a:srgbClr val="0070C0"/>
                </a:solidFill>
              </a:rPr>
              <a:t> (داخل المجموعات</a:t>
            </a:r>
            <a:r>
              <a:rPr lang="ar-SA" sz="2800" b="1" dirty="0">
                <a:solidFill>
                  <a:srgbClr val="0070C0"/>
                </a:solidFill>
              </a:rPr>
              <a:t>)، </a:t>
            </a:r>
            <a:r>
              <a:rPr lang="ar-SA" sz="2800" b="1" dirty="0">
                <a:solidFill>
                  <a:srgbClr val="0070C0"/>
                </a:solidFill>
              </a:rPr>
              <a:t>وذلك بحساب مجموع المربعات داخل المجموعات:   </a:t>
            </a:r>
            <a:endParaRPr lang="en-US" sz="2800" b="1" dirty="0">
              <a:solidFill>
                <a:srgbClr val="0070C0"/>
              </a:solidFill>
            </a:endParaRPr>
          </a:p>
          <a:p>
            <a:pPr marL="342900" indent="-342900" algn="justLow">
              <a:lnSpc>
                <a:spcPct val="125000"/>
              </a:lnSpc>
              <a:spcBef>
                <a:spcPct val="10000"/>
              </a:spcBef>
              <a:spcAft>
                <a:spcPct val="40000"/>
              </a:spcAft>
            </a:pPr>
            <a:r>
              <a:rPr lang="ar-SA" sz="2800" b="1" dirty="0"/>
              <a:t>مجموع المربعات داخل المجموعات =</a:t>
            </a:r>
            <a:endParaRPr lang="ar-EG" sz="2800" b="1" dirty="0"/>
          </a:p>
          <a:p>
            <a:pPr marL="342900" indent="-342900" algn="ctr">
              <a:lnSpc>
                <a:spcPct val="125000"/>
              </a:lnSpc>
              <a:spcBef>
                <a:spcPct val="10000"/>
              </a:spcBef>
              <a:spcAft>
                <a:spcPct val="40000"/>
              </a:spcAft>
            </a:pPr>
            <a:r>
              <a:rPr lang="ar-SA" sz="3200" b="1" dirty="0">
                <a:solidFill>
                  <a:srgbClr val="FF0000"/>
                </a:solidFill>
              </a:rPr>
              <a:t>ن1(ع1)</a:t>
            </a:r>
            <a:r>
              <a:rPr lang="ar-SA" sz="3200" b="1" baseline="30000" dirty="0">
                <a:solidFill>
                  <a:srgbClr val="FF0000"/>
                </a:solidFill>
              </a:rPr>
              <a:t>2</a:t>
            </a:r>
            <a:r>
              <a:rPr lang="ar-SA" sz="3200" b="1" dirty="0">
                <a:solidFill>
                  <a:srgbClr val="FF0000"/>
                </a:solidFill>
              </a:rPr>
              <a:t>+ ن2(ع2)</a:t>
            </a:r>
            <a:r>
              <a:rPr lang="ar-SA" sz="3200" b="1" baseline="30000" dirty="0">
                <a:solidFill>
                  <a:srgbClr val="FF0000"/>
                </a:solidFill>
              </a:rPr>
              <a:t>2</a:t>
            </a:r>
            <a:r>
              <a:rPr lang="ar-SA" sz="3200" b="1" dirty="0">
                <a:solidFill>
                  <a:srgbClr val="FF0000"/>
                </a:solidFill>
              </a:rPr>
              <a:t> +</a:t>
            </a:r>
            <a:r>
              <a:rPr lang="ar-EG" sz="3200" b="1" dirty="0">
                <a:solidFill>
                  <a:srgbClr val="FF0000"/>
                </a:solidFill>
              </a:rPr>
              <a:t> </a:t>
            </a:r>
            <a:r>
              <a:rPr lang="ar-SA" sz="3200" b="1" dirty="0">
                <a:solidFill>
                  <a:srgbClr val="FF0000"/>
                </a:solidFill>
              </a:rPr>
              <a:t>.... + ن</a:t>
            </a:r>
            <a:r>
              <a:rPr lang="ar-EG" sz="3200" b="1" dirty="0">
                <a:solidFill>
                  <a:srgbClr val="FF0000"/>
                </a:solidFill>
              </a:rPr>
              <a:t> </a:t>
            </a:r>
            <a:r>
              <a:rPr lang="ar-SA" sz="3200" b="1" baseline="-25000" dirty="0">
                <a:solidFill>
                  <a:srgbClr val="FF0000"/>
                </a:solidFill>
              </a:rPr>
              <a:t>ن</a:t>
            </a:r>
            <a:r>
              <a:rPr lang="ar-SA" sz="3200" b="1" dirty="0">
                <a:solidFill>
                  <a:srgbClr val="FF0000"/>
                </a:solidFill>
              </a:rPr>
              <a:t> (ع</a:t>
            </a:r>
            <a:r>
              <a:rPr lang="ar-EG" sz="3200" b="1" dirty="0">
                <a:solidFill>
                  <a:srgbClr val="FF0000"/>
                </a:solidFill>
              </a:rPr>
              <a:t> </a:t>
            </a:r>
            <a:r>
              <a:rPr lang="ar-SA" sz="3200" b="1" baseline="-25000" dirty="0">
                <a:solidFill>
                  <a:srgbClr val="FF0000"/>
                </a:solidFill>
              </a:rPr>
              <a:t>ن</a:t>
            </a:r>
            <a:r>
              <a:rPr lang="ar-SA" sz="3200" b="1" dirty="0">
                <a:solidFill>
                  <a:srgbClr val="FF0000"/>
                </a:solidFill>
              </a:rPr>
              <a:t>)</a:t>
            </a:r>
            <a:r>
              <a:rPr lang="ar-SA" sz="3200" b="1" baseline="30000" dirty="0">
                <a:solidFill>
                  <a:srgbClr val="FF0000"/>
                </a:solidFill>
              </a:rPr>
              <a:t>2</a:t>
            </a:r>
            <a:endParaRPr lang="ar-EG" sz="3200" b="1" baseline="30000" dirty="0">
              <a:solidFill>
                <a:srgbClr val="FF0000"/>
              </a:solidFill>
            </a:endParaRPr>
          </a:p>
          <a:p>
            <a:pPr marL="342900" indent="-342900"/>
            <a:r>
              <a:rPr lang="ar-EG" sz="2400" dirty="0"/>
              <a:t>حيث</a:t>
            </a:r>
            <a:r>
              <a:rPr lang="ar-EG" sz="2000" dirty="0"/>
              <a:t> :</a:t>
            </a:r>
            <a:endParaRPr lang="en-US" sz="2000" dirty="0"/>
          </a:p>
          <a:p>
            <a:pPr marL="342900" indent="-342900"/>
            <a:r>
              <a:rPr lang="ar-SA" sz="2000" dirty="0"/>
              <a:t>ن1 ، ن2 ، ....، ن</a:t>
            </a:r>
            <a:r>
              <a:rPr lang="ar-EG" sz="2000" dirty="0"/>
              <a:t> </a:t>
            </a:r>
            <a:r>
              <a:rPr lang="ar-SA" sz="2000" baseline="-25000" dirty="0"/>
              <a:t>ن</a:t>
            </a:r>
            <a:r>
              <a:rPr lang="ar-SA" sz="2000" dirty="0"/>
              <a:t>  عدد أفراد المجموعات 1، 2، 3، .... ، ن </a:t>
            </a:r>
            <a:endParaRPr lang="ar-EG" sz="2000" dirty="0"/>
          </a:p>
          <a:p>
            <a:pPr marL="342900" indent="-342900"/>
            <a:r>
              <a:rPr lang="ar-SA" sz="2000" dirty="0"/>
              <a:t>(ع1)2، (ع2)2، ...، (ع</a:t>
            </a:r>
            <a:r>
              <a:rPr lang="ar-EG" sz="2000" dirty="0"/>
              <a:t> </a:t>
            </a:r>
            <a:r>
              <a:rPr lang="ar-SA" sz="2000" baseline="-25000" dirty="0"/>
              <a:t>ن</a:t>
            </a:r>
            <a:r>
              <a:rPr lang="ar-SA" sz="2000" dirty="0"/>
              <a:t>)2 تباين درجات المجموعات 1، 2، 3، ...، ن على الترتيب.</a:t>
            </a:r>
            <a:endParaRPr lang="ar-SA" sz="2000" baseline="30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54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47850" y="260648"/>
            <a:ext cx="8209607" cy="385644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342900" indent="-342900" algn="justLow">
              <a:lnSpc>
                <a:spcPct val="105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ar-SA" sz="2800" b="1" dirty="0">
                <a:solidFill>
                  <a:srgbClr val="0070C0"/>
                </a:solidFill>
                <a:cs typeface="PT Bold Heading" pitchFamily="2" charset="-78"/>
              </a:rPr>
              <a:t>ح</a:t>
            </a:r>
            <a:r>
              <a:rPr lang="ar-SA" sz="2800" b="1" dirty="0">
                <a:solidFill>
                  <a:srgbClr val="0070C0"/>
                </a:solidFill>
                <a:cs typeface="PT Bold Heading" pitchFamily="2" charset="-78"/>
              </a:rPr>
              <a:t>ساب </a:t>
            </a:r>
            <a:r>
              <a:rPr lang="ar-SA" sz="2800" b="1" dirty="0">
                <a:solidFill>
                  <a:srgbClr val="0070C0"/>
                </a:solidFill>
                <a:cs typeface="PT Bold Heading" pitchFamily="2" charset="-78"/>
              </a:rPr>
              <a:t>التباين الخارجي</a:t>
            </a:r>
            <a:r>
              <a:rPr lang="ar-SA" sz="2800" b="1" dirty="0">
                <a:solidFill>
                  <a:srgbClr val="0070C0"/>
                </a:solidFill>
              </a:rPr>
              <a:t> (بين المجموعات) وذلك بحساب مجموع المربعات بين المجموعات.</a:t>
            </a:r>
          </a:p>
          <a:p>
            <a:pPr marL="342900" indent="-342900" algn="justLow">
              <a:lnSpc>
                <a:spcPct val="105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ar-SA" sz="2400" b="1" dirty="0"/>
              <a:t>مجموع المربعات بين المجموعات =</a:t>
            </a:r>
            <a:endParaRPr lang="ar-EG" sz="2400" b="1" dirty="0"/>
          </a:p>
          <a:p>
            <a:pPr marL="342900" indent="-342900" algn="ctr">
              <a:lnSpc>
                <a:spcPct val="105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ar-SA" sz="2800" b="1" dirty="0">
                <a:solidFill>
                  <a:srgbClr val="FF0000"/>
                </a:solidFill>
              </a:rPr>
              <a:t>ن1 (م</a:t>
            </a:r>
            <a:r>
              <a:rPr lang="ar-SA" sz="2800" b="1" baseline="-25000" dirty="0">
                <a:solidFill>
                  <a:srgbClr val="FF0000"/>
                </a:solidFill>
              </a:rPr>
              <a:t>1</a:t>
            </a:r>
            <a:r>
              <a:rPr lang="ar-SA" sz="2800" b="1" dirty="0">
                <a:solidFill>
                  <a:srgbClr val="FF0000"/>
                </a:solidFill>
              </a:rPr>
              <a:t>-</a:t>
            </a:r>
            <a:r>
              <a:rPr lang="ar-EG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>
                <a:solidFill>
                  <a:srgbClr val="FF0000"/>
                </a:solidFill>
              </a:rPr>
              <a:t>م)2 + ن2 (م</a:t>
            </a:r>
            <a:r>
              <a:rPr lang="ar-SA" sz="2800" b="1" baseline="-25000" dirty="0">
                <a:solidFill>
                  <a:srgbClr val="FF0000"/>
                </a:solidFill>
              </a:rPr>
              <a:t>2</a:t>
            </a:r>
            <a:r>
              <a:rPr lang="ar-SA" sz="2800" b="1" dirty="0">
                <a:solidFill>
                  <a:srgbClr val="FF0000"/>
                </a:solidFill>
              </a:rPr>
              <a:t>-</a:t>
            </a:r>
            <a:r>
              <a:rPr lang="ar-EG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>
                <a:solidFill>
                  <a:srgbClr val="FF0000"/>
                </a:solidFill>
              </a:rPr>
              <a:t>م)2 +</a:t>
            </a:r>
            <a:r>
              <a:rPr lang="ar-EG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>
                <a:solidFill>
                  <a:srgbClr val="FF0000"/>
                </a:solidFill>
              </a:rPr>
              <a:t>.... + ن</a:t>
            </a:r>
            <a:r>
              <a:rPr lang="ar-EG" sz="2800" b="1" dirty="0">
                <a:solidFill>
                  <a:srgbClr val="FF0000"/>
                </a:solidFill>
              </a:rPr>
              <a:t> </a:t>
            </a:r>
            <a:r>
              <a:rPr lang="ar-SA" sz="2800" b="1" baseline="-25000" dirty="0">
                <a:solidFill>
                  <a:srgbClr val="FF0000"/>
                </a:solidFill>
              </a:rPr>
              <a:t>ن</a:t>
            </a:r>
            <a:r>
              <a:rPr lang="ar-SA" sz="2800" b="1" dirty="0">
                <a:solidFill>
                  <a:srgbClr val="FF0000"/>
                </a:solidFill>
              </a:rPr>
              <a:t> (م</a:t>
            </a:r>
            <a:r>
              <a:rPr lang="ar-EG" sz="2800" b="1" dirty="0">
                <a:solidFill>
                  <a:srgbClr val="FF0000"/>
                </a:solidFill>
              </a:rPr>
              <a:t> </a:t>
            </a:r>
            <a:r>
              <a:rPr lang="ar-SA" sz="2800" b="1" baseline="-25000" dirty="0">
                <a:solidFill>
                  <a:srgbClr val="FF0000"/>
                </a:solidFill>
              </a:rPr>
              <a:t>ن</a:t>
            </a:r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–</a:t>
            </a:r>
            <a:r>
              <a:rPr lang="ar-SA" sz="2800" b="1" dirty="0">
                <a:solidFill>
                  <a:srgbClr val="FF0000"/>
                </a:solidFill>
              </a:rPr>
              <a:t> م)2</a:t>
            </a:r>
          </a:p>
          <a:p>
            <a:pPr marL="342900" indent="-342900" algn="justLow">
              <a:lnSpc>
                <a:spcPct val="105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ar-SA" sz="2400" b="1" dirty="0"/>
              <a:t>حيث : م1 ، م2 ، .... ، م</a:t>
            </a:r>
            <a:r>
              <a:rPr lang="ar-EG" sz="2400" b="1" dirty="0"/>
              <a:t> </a:t>
            </a:r>
            <a:r>
              <a:rPr lang="ar-SA" sz="2400" b="1" baseline="-25000" dirty="0"/>
              <a:t>ن</a:t>
            </a:r>
            <a:r>
              <a:rPr lang="ar-SA" sz="2400" b="1" dirty="0"/>
              <a:t>  متوسطات درجات المجموعات 1، 2 ، ....، ن على الترتيب، </a:t>
            </a:r>
            <a:endParaRPr lang="ar-EG" sz="2400" b="1" dirty="0"/>
          </a:p>
          <a:p>
            <a:pPr marL="342900" indent="-342900" algn="justLow">
              <a:lnSpc>
                <a:spcPct val="105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ar-SA" sz="2400" b="1" dirty="0"/>
              <a:t>م</a:t>
            </a:r>
            <a:r>
              <a:rPr lang="ar-EG" sz="2400" b="1" dirty="0"/>
              <a:t> =</a:t>
            </a:r>
            <a:r>
              <a:rPr lang="ar-SA" sz="2400" b="1" dirty="0"/>
              <a:t>  المتوسط الوزني . 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920553" y="4149081"/>
            <a:ext cx="7934325" cy="1439865"/>
            <a:chOff x="521" y="3067"/>
            <a:chExt cx="4998" cy="907"/>
          </a:xfrm>
        </p:grpSpPr>
        <p:sp>
          <p:nvSpPr>
            <p:cNvPr id="4" name="Rectangle 9"/>
            <p:cNvSpPr>
              <a:spLocks noChangeArrowheads="1"/>
            </p:cNvSpPr>
            <p:nvPr/>
          </p:nvSpPr>
          <p:spPr bwMode="auto">
            <a:xfrm>
              <a:off x="3582" y="3253"/>
              <a:ext cx="193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rtl="1"/>
              <a:r>
                <a:rPr lang="ar-SA" sz="3600" b="1" dirty="0"/>
                <a:t>المتوسط الوزني</a:t>
              </a:r>
              <a:r>
                <a:rPr lang="ar-EG" sz="3600" b="1" dirty="0"/>
                <a:t> =</a:t>
              </a:r>
              <a:r>
                <a:rPr lang="ar-EG" sz="36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endPara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657" y="3067"/>
              <a:ext cx="281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 rtl="1"/>
              <a:r>
                <a:rPr lang="ar-EG" sz="2800" b="1" dirty="0"/>
                <a:t>ن1 م1 + ن2 م2 + ...... + ن </a:t>
              </a:r>
              <a:r>
                <a:rPr lang="ar-EG" sz="2800" b="1" baseline="-25000" dirty="0" err="1"/>
                <a:t>ن</a:t>
              </a:r>
              <a:r>
                <a:rPr lang="ar-EG" sz="2800" b="1" dirty="0"/>
                <a:t> م </a:t>
              </a:r>
              <a:r>
                <a:rPr lang="ar-EG" sz="2800" b="1" baseline="-25000" dirty="0" err="1"/>
                <a:t>م</a:t>
              </a:r>
              <a:endParaRPr lang="en-US" sz="2800" b="1" baseline="-25000" dirty="0"/>
            </a:p>
          </p:txBody>
        </p:sp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>
              <a:off x="1292" y="3532"/>
              <a:ext cx="175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rtl="1"/>
              <a:r>
                <a:rPr lang="ar-SA" sz="2800" b="1"/>
                <a:t>ن1 + ن2</a:t>
              </a:r>
              <a:r>
                <a:rPr lang="ar-SA" b="1"/>
                <a:t> </a:t>
              </a:r>
              <a:r>
                <a:rPr lang="ar-SA" sz="2800" b="1"/>
                <a:t>+ .... + ن</a:t>
              </a:r>
              <a:r>
                <a:rPr lang="ar-EG" sz="2800" b="1"/>
                <a:t> </a:t>
              </a:r>
              <a:r>
                <a:rPr lang="ar-SA" sz="2800" b="1" baseline="-25000"/>
                <a:t>ن</a:t>
              </a:r>
              <a:endParaRPr lang="en-US" sz="2800" b="1" baseline="-25000"/>
            </a:p>
            <a:p>
              <a:pPr eaLnBrk="0" hangingPunct="0"/>
              <a:endParaRPr lang="en-US">
                <a:latin typeface="Constantia" pitchFamily="18" charset="0"/>
              </a:endParaRPr>
            </a:p>
          </p:txBody>
        </p:sp>
        <p:sp>
          <p:nvSpPr>
            <p:cNvPr id="7" name="Line 12"/>
            <p:cNvSpPr>
              <a:spLocks noChangeShapeType="1"/>
            </p:cNvSpPr>
            <p:nvPr/>
          </p:nvSpPr>
          <p:spPr bwMode="auto">
            <a:xfrm flipH="1">
              <a:off x="521" y="3475"/>
              <a:ext cx="306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val="187366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576736" y="476673"/>
            <a:ext cx="66247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صياغة الفروض عند استخدام تحليل التباين أحادي الاتجاه: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848544" y="1754814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800" b="1" dirty="0">
                <a:latin typeface="Simplified Arabic" pitchFamily="18" charset="-78"/>
                <a:cs typeface="Simplified Arabic" pitchFamily="18" charset="-78"/>
              </a:rPr>
              <a:t>«لا توجد فروق دالة إحصائياً بين متوسطات درجات طلاب كليات العلوم والآداب والتربية في الذكاء الاجتماعي» </a:t>
            </a:r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185248" y="1167136"/>
            <a:ext cx="20162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0070C0"/>
                </a:solidFill>
              </a:rPr>
              <a:t>الفرض الصفري: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848544" y="3410998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800" b="1" dirty="0">
                <a:latin typeface="Simplified Arabic" pitchFamily="18" charset="-78"/>
                <a:cs typeface="Simplified Arabic" pitchFamily="18" charset="-78"/>
              </a:rPr>
              <a:t>«توجد فروق دالة إحصائياً بين متوسطات درجات طلاب كليات العلوم والآداب والتربية في الذكاء الاجتماعي» </a:t>
            </a:r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545288" y="2823320"/>
            <a:ext cx="16561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0070C0"/>
                </a:solidFill>
              </a:rPr>
              <a:t>الفرض بديل:</a:t>
            </a:r>
            <a:endParaRPr lang="ar-SA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03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1"/>
          <p:cNvSpPr txBox="1">
            <a:spLocks noChangeArrowheads="1"/>
          </p:cNvSpPr>
          <p:nvPr/>
        </p:nvSpPr>
        <p:spPr bwMode="auto">
          <a:xfrm>
            <a:off x="1136650" y="1844676"/>
            <a:ext cx="7920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3600" dirty="0">
                <a:solidFill>
                  <a:srgbClr val="FF0000"/>
                </a:solidFill>
              </a:rPr>
              <a:t>مع أمنياتي لكم بالتوفيق والنجاح</a:t>
            </a:r>
          </a:p>
        </p:txBody>
      </p:sp>
      <p:pic>
        <p:nvPicPr>
          <p:cNvPr id="18435" name="Picture 2" descr="http://upload.illaftrain.co.uk/uploads/images/mmyrv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508251"/>
            <a:ext cx="293687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86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63</TotalTime>
  <Words>648</Words>
  <Application>Microsoft Office PowerPoint</Application>
  <PresentationFormat>A4 Paper (210x297 mm)</PresentationFormat>
  <Paragraphs>85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AYM Wadiy S_U normal.</vt:lpstr>
      <vt:lpstr>Calibri</vt:lpstr>
      <vt:lpstr>Constantia</vt:lpstr>
      <vt:lpstr>Majalla UI</vt:lpstr>
      <vt:lpstr>PT Bold Heading</vt:lpstr>
      <vt:lpstr>Simplified Arabic</vt:lpstr>
      <vt:lpstr>Times New Roman</vt:lpstr>
      <vt:lpstr>Office Theme</vt:lpstr>
      <vt:lpstr>PowerPoint Presentation</vt:lpstr>
      <vt:lpstr>المحاضرة العاشرة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Hisham Harbi Radwan</cp:lastModifiedBy>
  <cp:revision>12</cp:revision>
  <dcterms:created xsi:type="dcterms:W3CDTF">2014-09-11T06:30:06Z</dcterms:created>
  <dcterms:modified xsi:type="dcterms:W3CDTF">2015-10-18T08:07:02Z</dcterms:modified>
</cp:coreProperties>
</file>