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9" r:id="rId2"/>
    <p:sldId id="270" r:id="rId3"/>
    <p:sldId id="256" r:id="rId4"/>
    <p:sldId id="257" r:id="rId5"/>
    <p:sldId id="258" r:id="rId6"/>
    <p:sldId id="259" r:id="rId7"/>
    <p:sldId id="260" r:id="rId8"/>
    <p:sldId id="263" r:id="rId9"/>
    <p:sldId id="261" r:id="rId10"/>
    <p:sldId id="265" r:id="rId11"/>
    <p:sldId id="262" r:id="rId12"/>
    <p:sldId id="266" r:id="rId13"/>
    <p:sldId id="267" r:id="rId14"/>
    <p:sldId id="268" r:id="rId15"/>
    <p:sldId id="271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6CF9F5-14F9-40FE-9CE0-7B248DF96CB3}" type="doc">
      <dgm:prSet loTypeId="urn:microsoft.com/office/officeart/2005/8/layout/equation2" loCatId="process" qsTypeId="urn:microsoft.com/office/officeart/2005/8/quickstyle/simple1" qsCatId="simple" csTypeId="urn:microsoft.com/office/officeart/2005/8/colors/colorful4" csCatId="colorful" phldr="1"/>
      <dgm:spPr/>
    </dgm:pt>
    <dgm:pt modelId="{A3A37518-7D23-4DE1-A105-62A5335E44C0}">
      <dgm:prSet phldrT="[نص]"/>
      <dgm:spPr/>
      <dgm:t>
        <a:bodyPr/>
        <a:lstStyle/>
        <a:p>
          <a:pPr rtl="1"/>
          <a:r>
            <a:rPr lang="ar-SA" dirty="0" smtClean="0"/>
            <a:t>بين المجموعات</a:t>
          </a:r>
          <a:endParaRPr lang="ar-SA" dirty="0"/>
        </a:p>
      </dgm:t>
    </dgm:pt>
    <dgm:pt modelId="{AE378091-64DE-42AD-BE74-4F3EEE3819E5}" type="parTrans" cxnId="{5AD50BC9-6A70-4BCC-821B-101820D4D24D}">
      <dgm:prSet/>
      <dgm:spPr/>
      <dgm:t>
        <a:bodyPr/>
        <a:lstStyle/>
        <a:p>
          <a:pPr rtl="1"/>
          <a:endParaRPr lang="ar-SA"/>
        </a:p>
      </dgm:t>
    </dgm:pt>
    <dgm:pt modelId="{62314386-D0D7-4869-B5A3-614593B5E221}" type="sibTrans" cxnId="{5AD50BC9-6A70-4BCC-821B-101820D4D24D}">
      <dgm:prSet/>
      <dgm:spPr/>
      <dgm:t>
        <a:bodyPr/>
        <a:lstStyle/>
        <a:p>
          <a:pPr rtl="1"/>
          <a:endParaRPr lang="ar-SA"/>
        </a:p>
      </dgm:t>
    </dgm:pt>
    <dgm:pt modelId="{7D601981-6458-452F-8EF7-2CCE3DE43622}">
      <dgm:prSet phldrT="[نص]"/>
      <dgm:spPr/>
      <dgm:t>
        <a:bodyPr/>
        <a:lstStyle/>
        <a:p>
          <a:pPr rtl="1"/>
          <a:r>
            <a:rPr lang="ar-SA" dirty="0" smtClean="0"/>
            <a:t>داخل المجموعات</a:t>
          </a:r>
          <a:endParaRPr lang="ar-SA" dirty="0"/>
        </a:p>
      </dgm:t>
    </dgm:pt>
    <dgm:pt modelId="{A222EF4B-298E-45C0-8A3A-B2A9D26C1F92}" type="parTrans" cxnId="{0C3FFA62-4E5D-40BF-942F-F238E52A530A}">
      <dgm:prSet/>
      <dgm:spPr/>
      <dgm:t>
        <a:bodyPr/>
        <a:lstStyle/>
        <a:p>
          <a:pPr rtl="1"/>
          <a:endParaRPr lang="ar-SA"/>
        </a:p>
      </dgm:t>
    </dgm:pt>
    <dgm:pt modelId="{02B79D3A-DAAA-4461-933F-F90546742771}" type="sibTrans" cxnId="{0C3FFA62-4E5D-40BF-942F-F238E52A530A}">
      <dgm:prSet/>
      <dgm:spPr/>
      <dgm:t>
        <a:bodyPr/>
        <a:lstStyle/>
        <a:p>
          <a:pPr rtl="1"/>
          <a:endParaRPr lang="ar-SA"/>
        </a:p>
      </dgm:t>
    </dgm:pt>
    <dgm:pt modelId="{C3C35D1C-22FA-4FCA-924A-95479BCEBB7C}">
      <dgm:prSet phldrT="[نص]" custT="1"/>
      <dgm:spPr/>
      <dgm:t>
        <a:bodyPr/>
        <a:lstStyle/>
        <a:p>
          <a:pPr rtl="1"/>
          <a:r>
            <a:rPr lang="ar-SA" sz="4000" dirty="0" smtClean="0"/>
            <a:t>تحليل التباين</a:t>
          </a:r>
          <a:endParaRPr lang="ar-SA" sz="4000" dirty="0"/>
        </a:p>
      </dgm:t>
    </dgm:pt>
    <dgm:pt modelId="{B667C330-79C3-4EF2-97BB-3958DBECEFFB}" type="parTrans" cxnId="{FB12E3B1-34B6-4741-87F4-3E698FFF4C08}">
      <dgm:prSet/>
      <dgm:spPr/>
      <dgm:t>
        <a:bodyPr/>
        <a:lstStyle/>
        <a:p>
          <a:pPr rtl="1"/>
          <a:endParaRPr lang="ar-SA"/>
        </a:p>
      </dgm:t>
    </dgm:pt>
    <dgm:pt modelId="{2B056570-17B3-4476-9BB7-3CE386D6616F}" type="sibTrans" cxnId="{FB12E3B1-34B6-4741-87F4-3E698FFF4C08}">
      <dgm:prSet/>
      <dgm:spPr/>
      <dgm:t>
        <a:bodyPr/>
        <a:lstStyle/>
        <a:p>
          <a:pPr rtl="1"/>
          <a:endParaRPr lang="ar-SA"/>
        </a:p>
      </dgm:t>
    </dgm:pt>
    <dgm:pt modelId="{2DE71FB9-4F19-47DC-B2C3-A4E3862AE576}" type="pres">
      <dgm:prSet presAssocID="{126CF9F5-14F9-40FE-9CE0-7B248DF96CB3}" presName="Name0" presStyleCnt="0">
        <dgm:presLayoutVars>
          <dgm:dir/>
          <dgm:resizeHandles val="exact"/>
        </dgm:presLayoutVars>
      </dgm:prSet>
      <dgm:spPr/>
    </dgm:pt>
    <dgm:pt modelId="{6FC1E10D-0CD3-417D-BCED-131BDE4FE99A}" type="pres">
      <dgm:prSet presAssocID="{126CF9F5-14F9-40FE-9CE0-7B248DF96CB3}" presName="vNodes" presStyleCnt="0"/>
      <dgm:spPr/>
    </dgm:pt>
    <dgm:pt modelId="{09918998-3022-4C71-B5E6-FB2610471FE0}" type="pres">
      <dgm:prSet presAssocID="{A3A37518-7D23-4DE1-A105-62A5335E44C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EB95C77-CEBB-4AFC-AD0E-0197F2B094FB}" type="pres">
      <dgm:prSet presAssocID="{62314386-D0D7-4869-B5A3-614593B5E221}" presName="spacerT" presStyleCnt="0"/>
      <dgm:spPr/>
    </dgm:pt>
    <dgm:pt modelId="{4DF794AF-210E-426A-952C-E8EBCC2A5945}" type="pres">
      <dgm:prSet presAssocID="{62314386-D0D7-4869-B5A3-614593B5E221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EDCF2FBF-7CE2-433F-92C7-806684EABC67}" type="pres">
      <dgm:prSet presAssocID="{62314386-D0D7-4869-B5A3-614593B5E221}" presName="spacerB" presStyleCnt="0"/>
      <dgm:spPr/>
    </dgm:pt>
    <dgm:pt modelId="{947EF86F-9C71-4556-A9F8-9A90318530A8}" type="pres">
      <dgm:prSet presAssocID="{7D601981-6458-452F-8EF7-2CCE3DE4362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FAFA14F-C21F-49C2-93B4-AC77059174D9}" type="pres">
      <dgm:prSet presAssocID="{126CF9F5-14F9-40FE-9CE0-7B248DF96CB3}" presName="sibTransLas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1E9B6C00-CC39-4BA1-93F6-D48A77D8DFD4}" type="pres">
      <dgm:prSet presAssocID="{126CF9F5-14F9-40FE-9CE0-7B248DF96CB3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CD8E9EE6-2B35-4703-86B5-0D28DB64FA45}" type="pres">
      <dgm:prSet presAssocID="{126CF9F5-14F9-40FE-9CE0-7B248DF96CB3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6CE0CEB-FDE5-4F9C-AE6C-86064B5DAFEC}" type="presOf" srcId="{02B79D3A-DAAA-4461-933F-F90546742771}" destId="{3FAFA14F-C21F-49C2-93B4-AC77059174D9}" srcOrd="0" destOrd="0" presId="urn:microsoft.com/office/officeart/2005/8/layout/equation2"/>
    <dgm:cxn modelId="{4CFBCCE9-FEFD-42D8-96F3-6A940633E35A}" type="presOf" srcId="{62314386-D0D7-4869-B5A3-614593B5E221}" destId="{4DF794AF-210E-426A-952C-E8EBCC2A5945}" srcOrd="0" destOrd="0" presId="urn:microsoft.com/office/officeart/2005/8/layout/equation2"/>
    <dgm:cxn modelId="{5AD50BC9-6A70-4BCC-821B-101820D4D24D}" srcId="{126CF9F5-14F9-40FE-9CE0-7B248DF96CB3}" destId="{A3A37518-7D23-4DE1-A105-62A5335E44C0}" srcOrd="0" destOrd="0" parTransId="{AE378091-64DE-42AD-BE74-4F3EEE3819E5}" sibTransId="{62314386-D0D7-4869-B5A3-614593B5E221}"/>
    <dgm:cxn modelId="{D8F604A1-F1B7-4E29-BD7E-757784EE5A61}" type="presOf" srcId="{02B79D3A-DAAA-4461-933F-F90546742771}" destId="{1E9B6C00-CC39-4BA1-93F6-D48A77D8DFD4}" srcOrd="1" destOrd="0" presId="urn:microsoft.com/office/officeart/2005/8/layout/equation2"/>
    <dgm:cxn modelId="{0C3FFA62-4E5D-40BF-942F-F238E52A530A}" srcId="{126CF9F5-14F9-40FE-9CE0-7B248DF96CB3}" destId="{7D601981-6458-452F-8EF7-2CCE3DE43622}" srcOrd="1" destOrd="0" parTransId="{A222EF4B-298E-45C0-8A3A-B2A9D26C1F92}" sibTransId="{02B79D3A-DAAA-4461-933F-F90546742771}"/>
    <dgm:cxn modelId="{9D4FEE38-79EF-4CF9-8F3A-71F3ACB3D43C}" type="presOf" srcId="{A3A37518-7D23-4DE1-A105-62A5335E44C0}" destId="{09918998-3022-4C71-B5E6-FB2610471FE0}" srcOrd="0" destOrd="0" presId="urn:microsoft.com/office/officeart/2005/8/layout/equation2"/>
    <dgm:cxn modelId="{3D5E6EDF-9148-482D-886E-1E6921A1BDD1}" type="presOf" srcId="{C3C35D1C-22FA-4FCA-924A-95479BCEBB7C}" destId="{CD8E9EE6-2B35-4703-86B5-0D28DB64FA45}" srcOrd="0" destOrd="0" presId="urn:microsoft.com/office/officeart/2005/8/layout/equation2"/>
    <dgm:cxn modelId="{FB12E3B1-34B6-4741-87F4-3E698FFF4C08}" srcId="{126CF9F5-14F9-40FE-9CE0-7B248DF96CB3}" destId="{C3C35D1C-22FA-4FCA-924A-95479BCEBB7C}" srcOrd="2" destOrd="0" parTransId="{B667C330-79C3-4EF2-97BB-3958DBECEFFB}" sibTransId="{2B056570-17B3-4476-9BB7-3CE386D6616F}"/>
    <dgm:cxn modelId="{2E854EC6-43C1-48F7-A680-9C6A6410F8EC}" type="presOf" srcId="{126CF9F5-14F9-40FE-9CE0-7B248DF96CB3}" destId="{2DE71FB9-4F19-47DC-B2C3-A4E3862AE576}" srcOrd="0" destOrd="0" presId="urn:microsoft.com/office/officeart/2005/8/layout/equation2"/>
    <dgm:cxn modelId="{641A8205-C439-418F-A57E-8419D60E8E0F}" type="presOf" srcId="{7D601981-6458-452F-8EF7-2CCE3DE43622}" destId="{947EF86F-9C71-4556-A9F8-9A90318530A8}" srcOrd="0" destOrd="0" presId="urn:microsoft.com/office/officeart/2005/8/layout/equation2"/>
    <dgm:cxn modelId="{B8FB5D6B-5DCE-4C99-9B01-45D1C39A723B}" type="presParOf" srcId="{2DE71FB9-4F19-47DC-B2C3-A4E3862AE576}" destId="{6FC1E10D-0CD3-417D-BCED-131BDE4FE99A}" srcOrd="0" destOrd="0" presId="urn:microsoft.com/office/officeart/2005/8/layout/equation2"/>
    <dgm:cxn modelId="{DA930496-329C-45B5-927A-ECD436950481}" type="presParOf" srcId="{6FC1E10D-0CD3-417D-BCED-131BDE4FE99A}" destId="{09918998-3022-4C71-B5E6-FB2610471FE0}" srcOrd="0" destOrd="0" presId="urn:microsoft.com/office/officeart/2005/8/layout/equation2"/>
    <dgm:cxn modelId="{54B21B78-969D-4A5A-8635-EE6BAE25E24A}" type="presParOf" srcId="{6FC1E10D-0CD3-417D-BCED-131BDE4FE99A}" destId="{8EB95C77-CEBB-4AFC-AD0E-0197F2B094FB}" srcOrd="1" destOrd="0" presId="urn:microsoft.com/office/officeart/2005/8/layout/equation2"/>
    <dgm:cxn modelId="{6B093BAF-27B5-46D9-A5DE-CCF81A88ED67}" type="presParOf" srcId="{6FC1E10D-0CD3-417D-BCED-131BDE4FE99A}" destId="{4DF794AF-210E-426A-952C-E8EBCC2A5945}" srcOrd="2" destOrd="0" presId="urn:microsoft.com/office/officeart/2005/8/layout/equation2"/>
    <dgm:cxn modelId="{33819C11-7362-4F81-A8F3-0BE321C3AEB4}" type="presParOf" srcId="{6FC1E10D-0CD3-417D-BCED-131BDE4FE99A}" destId="{EDCF2FBF-7CE2-433F-92C7-806684EABC67}" srcOrd="3" destOrd="0" presId="urn:microsoft.com/office/officeart/2005/8/layout/equation2"/>
    <dgm:cxn modelId="{2C74BB2B-7B66-4E48-8D3D-FE0B9868D5A8}" type="presParOf" srcId="{6FC1E10D-0CD3-417D-BCED-131BDE4FE99A}" destId="{947EF86F-9C71-4556-A9F8-9A90318530A8}" srcOrd="4" destOrd="0" presId="urn:microsoft.com/office/officeart/2005/8/layout/equation2"/>
    <dgm:cxn modelId="{2895B8BC-D4E8-4BCB-9B1C-133FA5A7EE2A}" type="presParOf" srcId="{2DE71FB9-4F19-47DC-B2C3-A4E3862AE576}" destId="{3FAFA14F-C21F-49C2-93B4-AC77059174D9}" srcOrd="1" destOrd="0" presId="urn:microsoft.com/office/officeart/2005/8/layout/equation2"/>
    <dgm:cxn modelId="{FBCCA9BB-B8CE-4BEE-867C-C6E6353CB5FD}" type="presParOf" srcId="{3FAFA14F-C21F-49C2-93B4-AC77059174D9}" destId="{1E9B6C00-CC39-4BA1-93F6-D48A77D8DFD4}" srcOrd="0" destOrd="0" presId="urn:microsoft.com/office/officeart/2005/8/layout/equation2"/>
    <dgm:cxn modelId="{8C1007FD-33F8-4277-BC5C-373AD79713BA}" type="presParOf" srcId="{2DE71FB9-4F19-47DC-B2C3-A4E3862AE576}" destId="{CD8E9EE6-2B35-4703-86B5-0D28DB64FA4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321469-8E60-454F-9496-C04B4707DB42}" type="doc">
      <dgm:prSet loTypeId="urn:microsoft.com/office/officeart/2005/8/layout/vProcess5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pPr rtl="1"/>
          <a:endParaRPr lang="ar-SA"/>
        </a:p>
      </dgm:t>
    </dgm:pt>
    <dgm:pt modelId="{CC235EDD-69D6-45BF-8B47-628F29CA175F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/>
            <a:t>تحليل التباين أحادي الاتجاه</a:t>
          </a:r>
          <a:endParaRPr lang="ar-SA" dirty="0"/>
        </a:p>
      </dgm:t>
    </dgm:pt>
    <dgm:pt modelId="{0599A8CE-F1C5-4F5E-8B88-E37CC93C757A}" type="parTrans" cxnId="{B09E6C63-CD30-4618-A46E-37F71212F109}">
      <dgm:prSet/>
      <dgm:spPr/>
      <dgm:t>
        <a:bodyPr/>
        <a:lstStyle/>
        <a:p>
          <a:pPr rtl="1"/>
          <a:endParaRPr lang="ar-SA"/>
        </a:p>
      </dgm:t>
    </dgm:pt>
    <dgm:pt modelId="{922060D6-D367-48A1-8CAE-6A98015C2FB4}" type="sibTrans" cxnId="{B09E6C63-CD30-4618-A46E-37F71212F109}">
      <dgm:prSet/>
      <dgm:spPr/>
      <dgm:t>
        <a:bodyPr/>
        <a:lstStyle/>
        <a:p>
          <a:pPr rtl="1"/>
          <a:endParaRPr lang="ar-SA"/>
        </a:p>
      </dgm:t>
    </dgm:pt>
    <dgm:pt modelId="{81BF779E-C426-47E2-89C0-F94422C6B5FD}">
      <dgm:prSet phldrT="[نص]"/>
      <dgm:spPr/>
      <dgm:t>
        <a:bodyPr/>
        <a:lstStyle/>
        <a:p>
          <a:pPr rtl="1"/>
          <a:r>
            <a:rPr lang="ar-SA" dirty="0" smtClean="0"/>
            <a:t>تحليل التباين المتعدد</a:t>
          </a:r>
          <a:endParaRPr lang="ar-SA" dirty="0"/>
        </a:p>
      </dgm:t>
    </dgm:pt>
    <dgm:pt modelId="{11A12B93-8824-445D-B522-83FAEAEC76B9}" type="parTrans" cxnId="{7FF98DE7-6F91-4307-94D7-FA954B85927F}">
      <dgm:prSet/>
      <dgm:spPr/>
      <dgm:t>
        <a:bodyPr/>
        <a:lstStyle/>
        <a:p>
          <a:pPr rtl="1"/>
          <a:endParaRPr lang="ar-SA"/>
        </a:p>
      </dgm:t>
    </dgm:pt>
    <dgm:pt modelId="{8A4D2C25-172D-4C30-8D53-363D9E0ED43A}" type="sibTrans" cxnId="{7FF98DE7-6F91-4307-94D7-FA954B85927F}">
      <dgm:prSet/>
      <dgm:spPr/>
      <dgm:t>
        <a:bodyPr/>
        <a:lstStyle/>
        <a:p>
          <a:pPr rtl="1"/>
          <a:endParaRPr lang="ar-SA"/>
        </a:p>
      </dgm:t>
    </dgm:pt>
    <dgm:pt modelId="{F76EE420-C2BF-4C6F-AD98-BF16019E6F6B}">
      <dgm:prSet phldrT="[نص]" custT="1"/>
      <dgm:spPr/>
      <dgm:t>
        <a:bodyPr/>
        <a:lstStyle/>
        <a:p>
          <a:pPr rtl="1"/>
          <a:r>
            <a:rPr lang="ar-SA" sz="3200" dirty="0" smtClean="0"/>
            <a:t>تحليل التباين ذي القياسات المتكررة</a:t>
          </a:r>
          <a:endParaRPr lang="ar-SA" sz="3200" dirty="0"/>
        </a:p>
      </dgm:t>
    </dgm:pt>
    <dgm:pt modelId="{D67C29BB-41A8-4247-8A7E-7583A104740F}" type="parTrans" cxnId="{AEF58F12-F336-442E-910A-002524F47D47}">
      <dgm:prSet/>
      <dgm:spPr/>
      <dgm:t>
        <a:bodyPr/>
        <a:lstStyle/>
        <a:p>
          <a:pPr rtl="1"/>
          <a:endParaRPr lang="ar-SA"/>
        </a:p>
      </dgm:t>
    </dgm:pt>
    <dgm:pt modelId="{0CFD42CF-20E6-4DF6-857D-1DD662E786C3}" type="sibTrans" cxnId="{AEF58F12-F336-442E-910A-002524F47D47}">
      <dgm:prSet/>
      <dgm:spPr/>
      <dgm:t>
        <a:bodyPr/>
        <a:lstStyle/>
        <a:p>
          <a:pPr rtl="1"/>
          <a:endParaRPr lang="ar-SA"/>
        </a:p>
      </dgm:t>
    </dgm:pt>
    <dgm:pt modelId="{98907D83-64A0-4051-88BA-024CF09386FF}" type="pres">
      <dgm:prSet presAssocID="{FE321469-8E60-454F-9496-C04B4707DB4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D849800-16F2-4EC6-8F3C-223A35DF618A}" type="pres">
      <dgm:prSet presAssocID="{FE321469-8E60-454F-9496-C04B4707DB42}" presName="dummyMaxCanvas" presStyleCnt="0">
        <dgm:presLayoutVars/>
      </dgm:prSet>
      <dgm:spPr/>
    </dgm:pt>
    <dgm:pt modelId="{F63BF2BB-0949-4DE8-B7A7-9218BB89A541}" type="pres">
      <dgm:prSet presAssocID="{FE321469-8E60-454F-9496-C04B4707DB4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B3B6948-F7FA-4565-8600-3705F8E74F89}" type="pres">
      <dgm:prSet presAssocID="{FE321469-8E60-454F-9496-C04B4707DB42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4725869-DC14-48C8-A827-CF26872C6200}" type="pres">
      <dgm:prSet presAssocID="{FE321469-8E60-454F-9496-C04B4707DB42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7320453-8AEB-4545-85DE-5028F532E246}" type="pres">
      <dgm:prSet presAssocID="{FE321469-8E60-454F-9496-C04B4707DB42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0BC087B-3AFD-41F6-85F9-AAC80669E572}" type="pres">
      <dgm:prSet presAssocID="{FE321469-8E60-454F-9496-C04B4707DB42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CE9324B-1939-465B-9EC9-263B23A9898D}" type="pres">
      <dgm:prSet presAssocID="{FE321469-8E60-454F-9496-C04B4707DB4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C1D15D-E698-4403-9566-7F38D26DC08C}" type="pres">
      <dgm:prSet presAssocID="{FE321469-8E60-454F-9496-C04B4707DB4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25F79EA-5285-4B05-9FEF-3458A82A8E7F}" type="pres">
      <dgm:prSet presAssocID="{FE321469-8E60-454F-9496-C04B4707DB4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B94F054-7D5E-417E-B503-F00662D4556E}" type="presOf" srcId="{CC235EDD-69D6-45BF-8B47-628F29CA175F}" destId="{F63BF2BB-0949-4DE8-B7A7-9218BB89A541}" srcOrd="0" destOrd="0" presId="urn:microsoft.com/office/officeart/2005/8/layout/vProcess5"/>
    <dgm:cxn modelId="{AEF58F12-F336-442E-910A-002524F47D47}" srcId="{FE321469-8E60-454F-9496-C04B4707DB42}" destId="{F76EE420-C2BF-4C6F-AD98-BF16019E6F6B}" srcOrd="2" destOrd="0" parTransId="{D67C29BB-41A8-4247-8A7E-7583A104740F}" sibTransId="{0CFD42CF-20E6-4DF6-857D-1DD662E786C3}"/>
    <dgm:cxn modelId="{001DC07C-7C59-4B97-ABEB-BFA2433824D8}" type="presOf" srcId="{81BF779E-C426-47E2-89C0-F94422C6B5FD}" destId="{AB3B6948-F7FA-4565-8600-3705F8E74F89}" srcOrd="0" destOrd="0" presId="urn:microsoft.com/office/officeart/2005/8/layout/vProcess5"/>
    <dgm:cxn modelId="{6DB34FBB-2A5A-4449-85A5-C55104484F78}" type="presOf" srcId="{FE321469-8E60-454F-9496-C04B4707DB42}" destId="{98907D83-64A0-4051-88BA-024CF09386FF}" srcOrd="0" destOrd="0" presId="urn:microsoft.com/office/officeart/2005/8/layout/vProcess5"/>
    <dgm:cxn modelId="{B09E6C63-CD30-4618-A46E-37F71212F109}" srcId="{FE321469-8E60-454F-9496-C04B4707DB42}" destId="{CC235EDD-69D6-45BF-8B47-628F29CA175F}" srcOrd="0" destOrd="0" parTransId="{0599A8CE-F1C5-4F5E-8B88-E37CC93C757A}" sibTransId="{922060D6-D367-48A1-8CAE-6A98015C2FB4}"/>
    <dgm:cxn modelId="{52D57FEB-FEF4-4B1F-A2F4-92527B14C5E7}" type="presOf" srcId="{CC235EDD-69D6-45BF-8B47-628F29CA175F}" destId="{8CE9324B-1939-465B-9EC9-263B23A9898D}" srcOrd="1" destOrd="0" presId="urn:microsoft.com/office/officeart/2005/8/layout/vProcess5"/>
    <dgm:cxn modelId="{C9AADEDC-121A-4407-AD7B-9ABFFF43258D}" type="presOf" srcId="{F76EE420-C2BF-4C6F-AD98-BF16019E6F6B}" destId="{94725869-DC14-48C8-A827-CF26872C6200}" srcOrd="0" destOrd="0" presId="urn:microsoft.com/office/officeart/2005/8/layout/vProcess5"/>
    <dgm:cxn modelId="{2FC28C92-C3F4-409E-BEC0-90073B744A6C}" type="presOf" srcId="{8A4D2C25-172D-4C30-8D53-363D9E0ED43A}" destId="{80BC087B-3AFD-41F6-85F9-AAC80669E572}" srcOrd="0" destOrd="0" presId="urn:microsoft.com/office/officeart/2005/8/layout/vProcess5"/>
    <dgm:cxn modelId="{00F5256F-CFF3-4C25-9689-CB888B3D98E2}" type="presOf" srcId="{922060D6-D367-48A1-8CAE-6A98015C2FB4}" destId="{57320453-8AEB-4545-85DE-5028F532E246}" srcOrd="0" destOrd="0" presId="urn:microsoft.com/office/officeart/2005/8/layout/vProcess5"/>
    <dgm:cxn modelId="{362D34C0-DDC0-42CD-8FD8-187662F02BE9}" type="presOf" srcId="{F76EE420-C2BF-4C6F-AD98-BF16019E6F6B}" destId="{A25F79EA-5285-4B05-9FEF-3458A82A8E7F}" srcOrd="1" destOrd="0" presId="urn:microsoft.com/office/officeart/2005/8/layout/vProcess5"/>
    <dgm:cxn modelId="{08CF4CA9-20F4-4169-A546-4052951C6E0D}" type="presOf" srcId="{81BF779E-C426-47E2-89C0-F94422C6B5FD}" destId="{33C1D15D-E698-4403-9566-7F38D26DC08C}" srcOrd="1" destOrd="0" presId="urn:microsoft.com/office/officeart/2005/8/layout/vProcess5"/>
    <dgm:cxn modelId="{7FF98DE7-6F91-4307-94D7-FA954B85927F}" srcId="{FE321469-8E60-454F-9496-C04B4707DB42}" destId="{81BF779E-C426-47E2-89C0-F94422C6B5FD}" srcOrd="1" destOrd="0" parTransId="{11A12B93-8824-445D-B522-83FAEAEC76B9}" sibTransId="{8A4D2C25-172D-4C30-8D53-363D9E0ED43A}"/>
    <dgm:cxn modelId="{02076CE8-0063-4880-BDE2-CB1C0A097790}" type="presParOf" srcId="{98907D83-64A0-4051-88BA-024CF09386FF}" destId="{7D849800-16F2-4EC6-8F3C-223A35DF618A}" srcOrd="0" destOrd="0" presId="urn:microsoft.com/office/officeart/2005/8/layout/vProcess5"/>
    <dgm:cxn modelId="{33BC8EF9-3706-40E1-BC5A-CBB5A07AF617}" type="presParOf" srcId="{98907D83-64A0-4051-88BA-024CF09386FF}" destId="{F63BF2BB-0949-4DE8-B7A7-9218BB89A541}" srcOrd="1" destOrd="0" presId="urn:microsoft.com/office/officeart/2005/8/layout/vProcess5"/>
    <dgm:cxn modelId="{E03D70FC-692D-4F4D-825B-104FB8508DAE}" type="presParOf" srcId="{98907D83-64A0-4051-88BA-024CF09386FF}" destId="{AB3B6948-F7FA-4565-8600-3705F8E74F89}" srcOrd="2" destOrd="0" presId="urn:microsoft.com/office/officeart/2005/8/layout/vProcess5"/>
    <dgm:cxn modelId="{96FDCBB8-AE77-437E-BA3D-E9D9D7A68B3B}" type="presParOf" srcId="{98907D83-64A0-4051-88BA-024CF09386FF}" destId="{94725869-DC14-48C8-A827-CF26872C6200}" srcOrd="3" destOrd="0" presId="urn:microsoft.com/office/officeart/2005/8/layout/vProcess5"/>
    <dgm:cxn modelId="{06189177-30E7-4275-A4CD-7788E5906410}" type="presParOf" srcId="{98907D83-64A0-4051-88BA-024CF09386FF}" destId="{57320453-8AEB-4545-85DE-5028F532E246}" srcOrd="4" destOrd="0" presId="urn:microsoft.com/office/officeart/2005/8/layout/vProcess5"/>
    <dgm:cxn modelId="{EC71CD17-8BB9-4BC2-88B8-1B566A55DA10}" type="presParOf" srcId="{98907D83-64A0-4051-88BA-024CF09386FF}" destId="{80BC087B-3AFD-41F6-85F9-AAC80669E572}" srcOrd="5" destOrd="0" presId="urn:microsoft.com/office/officeart/2005/8/layout/vProcess5"/>
    <dgm:cxn modelId="{63B4F327-2CA2-42F8-914F-E93406B7ADC9}" type="presParOf" srcId="{98907D83-64A0-4051-88BA-024CF09386FF}" destId="{8CE9324B-1939-465B-9EC9-263B23A9898D}" srcOrd="6" destOrd="0" presId="urn:microsoft.com/office/officeart/2005/8/layout/vProcess5"/>
    <dgm:cxn modelId="{D8DA28FA-2133-44F1-AAB0-8FAA9509BA3E}" type="presParOf" srcId="{98907D83-64A0-4051-88BA-024CF09386FF}" destId="{33C1D15D-E698-4403-9566-7F38D26DC08C}" srcOrd="7" destOrd="0" presId="urn:microsoft.com/office/officeart/2005/8/layout/vProcess5"/>
    <dgm:cxn modelId="{4D0B8AE5-14D1-40A2-85B3-AF062D8F93E2}" type="presParOf" srcId="{98907D83-64A0-4051-88BA-024CF09386FF}" destId="{A25F79EA-5285-4B05-9FEF-3458A82A8E7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18998-3022-4C71-B5E6-FB2610471FE0}">
      <dsp:nvSpPr>
        <dsp:cNvPr id="0" name=""/>
        <dsp:cNvSpPr/>
      </dsp:nvSpPr>
      <dsp:spPr>
        <a:xfrm>
          <a:off x="382488" y="1472"/>
          <a:ext cx="1480839" cy="14808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بين المجموعات</a:t>
          </a:r>
          <a:endParaRPr lang="ar-SA" sz="2100" kern="1200" dirty="0"/>
        </a:p>
      </dsp:txBody>
      <dsp:txXfrm>
        <a:off x="599352" y="218336"/>
        <a:ext cx="1047111" cy="1047111"/>
      </dsp:txXfrm>
    </dsp:sp>
    <dsp:sp modelId="{4DF794AF-210E-426A-952C-E8EBCC2A5945}">
      <dsp:nvSpPr>
        <dsp:cNvPr id="0" name=""/>
        <dsp:cNvSpPr/>
      </dsp:nvSpPr>
      <dsp:spPr>
        <a:xfrm>
          <a:off x="693464" y="1602556"/>
          <a:ext cx="858887" cy="858887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>
        <a:off x="807309" y="1930994"/>
        <a:ext cx="631197" cy="202011"/>
      </dsp:txXfrm>
    </dsp:sp>
    <dsp:sp modelId="{947EF86F-9C71-4556-A9F8-9A90318530A8}">
      <dsp:nvSpPr>
        <dsp:cNvPr id="0" name=""/>
        <dsp:cNvSpPr/>
      </dsp:nvSpPr>
      <dsp:spPr>
        <a:xfrm>
          <a:off x="382488" y="2581687"/>
          <a:ext cx="1480839" cy="1480839"/>
        </a:xfrm>
        <a:prstGeom prst="ellipse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داخل المجموعات</a:t>
          </a:r>
          <a:endParaRPr lang="ar-SA" sz="2100" kern="1200" dirty="0"/>
        </a:p>
      </dsp:txBody>
      <dsp:txXfrm>
        <a:off x="599352" y="2798551"/>
        <a:ext cx="1047111" cy="1047111"/>
      </dsp:txXfrm>
    </dsp:sp>
    <dsp:sp modelId="{3FAFA14F-C21F-49C2-93B4-AC77059174D9}">
      <dsp:nvSpPr>
        <dsp:cNvPr id="0" name=""/>
        <dsp:cNvSpPr/>
      </dsp:nvSpPr>
      <dsp:spPr>
        <a:xfrm>
          <a:off x="2085454" y="1756563"/>
          <a:ext cx="470907" cy="5508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kern="1200"/>
        </a:p>
      </dsp:txBody>
      <dsp:txXfrm>
        <a:off x="2085454" y="1866737"/>
        <a:ext cx="329635" cy="330524"/>
      </dsp:txXfrm>
    </dsp:sp>
    <dsp:sp modelId="{CD8E9EE6-2B35-4703-86B5-0D28DB64FA45}">
      <dsp:nvSpPr>
        <dsp:cNvPr id="0" name=""/>
        <dsp:cNvSpPr/>
      </dsp:nvSpPr>
      <dsp:spPr>
        <a:xfrm>
          <a:off x="2751832" y="551160"/>
          <a:ext cx="2961679" cy="2961679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تحليل التباين</a:t>
          </a:r>
          <a:endParaRPr lang="ar-SA" sz="4000" kern="1200" dirty="0"/>
        </a:p>
      </dsp:txBody>
      <dsp:txXfrm>
        <a:off x="3185560" y="984888"/>
        <a:ext cx="2094223" cy="20942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3BF2BB-0949-4DE8-B7A7-9218BB89A541}">
      <dsp:nvSpPr>
        <dsp:cNvPr id="0" name=""/>
        <dsp:cNvSpPr/>
      </dsp:nvSpPr>
      <dsp:spPr>
        <a:xfrm>
          <a:off x="0" y="0"/>
          <a:ext cx="5181600" cy="1219200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تحليل التباين أحادي الاتجاه</a:t>
          </a:r>
          <a:endParaRPr lang="ar-SA" sz="3300" kern="1200" dirty="0"/>
        </a:p>
      </dsp:txBody>
      <dsp:txXfrm>
        <a:off x="35709" y="35709"/>
        <a:ext cx="3865988" cy="1147782"/>
      </dsp:txXfrm>
    </dsp:sp>
    <dsp:sp modelId="{AB3B6948-F7FA-4565-8600-3705F8E74F89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تحليل التباين المتعدد</a:t>
          </a:r>
          <a:endParaRPr lang="ar-SA" sz="3300" kern="1200" dirty="0"/>
        </a:p>
      </dsp:txBody>
      <dsp:txXfrm>
        <a:off x="492908" y="1458108"/>
        <a:ext cx="3860502" cy="1147782"/>
      </dsp:txXfrm>
    </dsp:sp>
    <dsp:sp modelId="{94725869-DC14-48C8-A827-CF26872C6200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تحليل التباين ذي القياسات المتكررة</a:t>
          </a:r>
          <a:endParaRPr lang="ar-SA" sz="3200" kern="1200" dirty="0"/>
        </a:p>
      </dsp:txBody>
      <dsp:txXfrm>
        <a:off x="950108" y="2880508"/>
        <a:ext cx="3860502" cy="1147782"/>
      </dsp:txXfrm>
    </dsp:sp>
    <dsp:sp modelId="{57320453-8AEB-4545-85DE-5028F532E246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4567428" y="924560"/>
        <a:ext cx="435864" cy="596341"/>
      </dsp:txXfrm>
    </dsp:sp>
    <dsp:sp modelId="{80BC087B-3AFD-41F6-85F9-AAC80669E572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5024628" y="2338832"/>
        <a:ext cx="435864" cy="596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2918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406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80847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0249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724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18858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7724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872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74730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5929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26547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66C11-BE66-494F-9C94-9C2A334E1AEE}" type="datetimeFigureOut">
              <a:rPr lang="ar-SA" smtClean="0"/>
              <a:t>03/06/35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561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5602288" y="1752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051" name="Group 7"/>
          <p:cNvGrpSpPr>
            <a:grpSpLocks/>
          </p:cNvGrpSpPr>
          <p:nvPr/>
        </p:nvGrpSpPr>
        <p:grpSpPr bwMode="auto">
          <a:xfrm>
            <a:off x="6781800" y="115888"/>
            <a:ext cx="1677988" cy="159226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0589" y="1144832"/>
              <a:ext cx="2768487" cy="29714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05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مستطيل مستدير الزوايا 7"/>
          <p:cNvSpPr/>
          <p:nvPr/>
        </p:nvSpPr>
        <p:spPr>
          <a:xfrm>
            <a:off x="1547813" y="2852738"/>
            <a:ext cx="6264275" cy="158432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400" b="1" dirty="0">
                <a:solidFill>
                  <a:srgbClr val="FF0000"/>
                </a:solidFill>
              </a:rPr>
              <a:t>الإحصاء الاجتماعي</a:t>
            </a:r>
          </a:p>
          <a:p>
            <a:pPr algn="ctr">
              <a:defRPr/>
            </a:pPr>
            <a:r>
              <a:rPr lang="ar-SA" sz="2800" b="1" dirty="0">
                <a:solidFill>
                  <a:srgbClr val="002060"/>
                </a:solidFill>
              </a:rPr>
              <a:t>د. علاء أيوب</a:t>
            </a:r>
          </a:p>
          <a:p>
            <a:pPr algn="ctr">
              <a:defRPr/>
            </a:pPr>
            <a:r>
              <a:rPr lang="ar-SA" sz="2800" b="1" dirty="0">
                <a:solidFill>
                  <a:srgbClr val="002060"/>
                </a:solidFill>
              </a:rPr>
              <a:t>أستاذ القياس والتقويم المشارك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085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547813" y="1773238"/>
            <a:ext cx="6264275" cy="2519362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endParaRPr lang="ar-SA" sz="4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ar-SA" sz="4400" b="1" dirty="0">
                <a:solidFill>
                  <a:srgbClr val="FF0000"/>
                </a:solidFill>
              </a:rPr>
              <a:t>المحاضرة </a:t>
            </a:r>
            <a:r>
              <a:rPr lang="ar-SA" sz="4400" b="1" dirty="0" smtClean="0">
                <a:solidFill>
                  <a:srgbClr val="FF0000"/>
                </a:solidFill>
              </a:rPr>
              <a:t>العاشرة</a:t>
            </a:r>
            <a:endParaRPr lang="ar-SA" sz="4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ar-SA" sz="4400" b="1" dirty="0" smtClean="0">
                <a:solidFill>
                  <a:srgbClr val="002060"/>
                </a:solidFill>
              </a:rPr>
              <a:t>تحليل التباين</a:t>
            </a:r>
          </a:p>
          <a:p>
            <a:pPr algn="ctr">
              <a:defRPr/>
            </a:pPr>
            <a:r>
              <a:rPr lang="en-US" sz="4400" b="1" dirty="0" smtClean="0">
                <a:solidFill>
                  <a:srgbClr val="002060"/>
                </a:solidFill>
              </a:rPr>
              <a:t>ANOVA</a:t>
            </a:r>
            <a:endParaRPr lang="ar-SA" sz="4400" b="1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ar-SA" sz="4400" b="1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ar-SA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6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539552" y="836712"/>
            <a:ext cx="784887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2400" b="1" dirty="0" smtClean="0">
                <a:latin typeface="Simplified Arabic" pitchFamily="18" charset="-78"/>
                <a:cs typeface="Simplified Arabic" pitchFamily="18" charset="-78"/>
              </a:rPr>
              <a:t>«لا توجد فروق دالة إحصائياً بين متوسطات درجات طلاب </a:t>
            </a:r>
            <a:r>
              <a:rPr lang="ar-SA" sz="2400" b="1" dirty="0">
                <a:latin typeface="Simplified Arabic" pitchFamily="18" charset="-78"/>
                <a:cs typeface="Simplified Arabic" pitchFamily="18" charset="-78"/>
              </a:rPr>
              <a:t>كليات العلوم والآداب والتربية في الذكاء </a:t>
            </a:r>
            <a:r>
              <a:rPr lang="ar-SA" sz="2400" b="1" dirty="0" smtClean="0">
                <a:latin typeface="Simplified Arabic" pitchFamily="18" charset="-78"/>
                <a:cs typeface="Simplified Arabic" pitchFamily="18" charset="-78"/>
              </a:rPr>
              <a:t>الاجتماعي» </a:t>
            </a:r>
            <a:endParaRPr lang="ar-SA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463988" y="2204864"/>
            <a:ext cx="28443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طلاب كلية العلوم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463988" y="2751311"/>
            <a:ext cx="28443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طلاب كلية الآداب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463988" y="3327375"/>
            <a:ext cx="28443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طلاب كلية التربية</a:t>
            </a:r>
            <a:endParaRPr lang="ar-SA" sz="2400" dirty="0"/>
          </a:p>
        </p:txBody>
      </p:sp>
      <p:sp>
        <p:nvSpPr>
          <p:cNvPr id="8" name="مستطيل 7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3071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6588224" y="476672"/>
            <a:ext cx="2160240" cy="5040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الصعوبات</a:t>
            </a:r>
            <a:endParaRPr lang="ar-SA" sz="24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1520" y="1166843"/>
            <a:ext cx="8479448" cy="452431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1pPr>
            <a:lvl2pPr marL="857250" indent="-285750"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2pPr>
            <a:lvl3pPr marL="1200150" indent="-228600"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9pPr>
          </a:lstStyle>
          <a:p>
            <a:pPr algn="justLow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عدد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أزواج المقارنات بين المتوسطات </a:t>
            </a:r>
            <a:r>
              <a:rPr lang="ar-EG" sz="2400" b="1" dirty="0" smtClean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كبيرًا جدًا.</a:t>
            </a:r>
            <a:endParaRPr lang="ar-SA" sz="2400" b="1" dirty="0" smtClean="0">
              <a:solidFill>
                <a:srgbClr val="0070C0"/>
              </a:solidFill>
              <a:latin typeface="Arial" pitchFamily="34" charset="0"/>
              <a:ea typeface="Majalla UI"/>
              <a:cs typeface="Majalla UI"/>
            </a:endParaRPr>
          </a:p>
          <a:p>
            <a:pPr algn="justLow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العمليات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الحسابية </a:t>
            </a:r>
            <a:r>
              <a:rPr lang="ar-SA" sz="2400" b="1" dirty="0" smtClean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ستكون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كبيرة </a:t>
            </a:r>
            <a:r>
              <a:rPr lang="ar-SA" sz="2400" b="1" dirty="0" smtClean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جداً.</a:t>
            </a:r>
            <a:endParaRPr lang="en-US" sz="2400" b="1" dirty="0" smtClean="0">
              <a:solidFill>
                <a:srgbClr val="0070C0"/>
              </a:solidFill>
              <a:latin typeface="Arial" pitchFamily="34" charset="0"/>
            </a:endParaRPr>
          </a:p>
          <a:p>
            <a:pPr algn="justLow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المقارنات الزوجية بين المتوسطات سوف لا تعطينا القرار المطلوب بخصوص مقارنة جميع المتوسطات (جميع المجموعات) في آن واحد.</a:t>
            </a:r>
            <a:endParaRPr lang="ar-EG" sz="2400" b="1" dirty="0" smtClean="0">
              <a:solidFill>
                <a:srgbClr val="0070C0"/>
              </a:solidFill>
              <a:latin typeface="Arial" pitchFamily="34" charset="0"/>
              <a:ea typeface="Majalla UI"/>
              <a:cs typeface="Majalla UI"/>
            </a:endParaRPr>
          </a:p>
          <a:p>
            <a:pPr algn="justLow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عملية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المقارنات الزوجية للمعالجات تؤدي إلى زيادة الاختلاف بين تأثيرات المعالجات لأسباب غير الأسباب محل </a:t>
            </a:r>
            <a:r>
              <a:rPr lang="ar-SA" sz="2400" b="1" dirty="0" smtClean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الدراسة،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وهذا بالطبع سيزيد من عدم التجانس بين مجموعات المعالجات </a:t>
            </a:r>
            <a:r>
              <a:rPr lang="ar-EG" sz="2400" b="1" dirty="0" smtClean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وبالتالي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سيزيد من مقدار الخطأ التجريبي بين </a:t>
            </a:r>
            <a:r>
              <a:rPr lang="ar-SA" sz="2400" b="1" dirty="0" smtClean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المشاهدات.</a:t>
            </a:r>
            <a:endParaRPr lang="en-US" sz="2400" b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315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987824" y="498305"/>
            <a:ext cx="59046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تحليل التباين </a:t>
            </a:r>
            <a:r>
              <a:rPr lang="en-US" sz="2400" b="1" dirty="0" smtClean="0">
                <a:solidFill>
                  <a:srgbClr val="0070C0"/>
                </a:solidFill>
              </a:rPr>
              <a:t>Analysis of Variance (ANOVA)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39552" y="1268760"/>
            <a:ext cx="799288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>
                <a:solidFill>
                  <a:srgbClr val="0070C0"/>
                </a:solidFill>
                <a:ea typeface="Majalla UI"/>
                <a:cs typeface="PT Bold Heading" pitchFamily="2" charset="-78"/>
              </a:rPr>
              <a:t>المعنى العام للتباين</a:t>
            </a:r>
            <a:r>
              <a:rPr lang="ar-SA" sz="2400" dirty="0" smtClean="0">
                <a:solidFill>
                  <a:srgbClr val="0070C0"/>
                </a:solidFill>
                <a:ea typeface="Majalla UI"/>
                <a:cs typeface="Majalla UI"/>
              </a:rPr>
              <a:t>: </a:t>
            </a:r>
            <a:r>
              <a:rPr lang="ar-SA" sz="2400" dirty="0" smtClean="0">
                <a:solidFill>
                  <a:srgbClr val="000000"/>
                </a:solidFill>
                <a:ea typeface="Majalla UI"/>
                <a:cs typeface="Majalla UI"/>
              </a:rPr>
              <a:t>اخ</a:t>
            </a:r>
            <a:r>
              <a:rPr lang="ar-EG" sz="2400" dirty="0" smtClean="0">
                <a:solidFill>
                  <a:srgbClr val="000000"/>
                </a:solidFill>
                <a:ea typeface="Majalla UI"/>
                <a:cs typeface="Majalla UI"/>
              </a:rPr>
              <a:t>تلاف</a:t>
            </a:r>
            <a:r>
              <a:rPr lang="ar-SA" sz="2400" dirty="0" smtClean="0">
                <a:solidFill>
                  <a:srgbClr val="000000"/>
                </a:solidFill>
                <a:ea typeface="Majalla UI"/>
                <a:cs typeface="Majalla UI"/>
              </a:rPr>
              <a:t> </a:t>
            </a:r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ea typeface="Majalla UI"/>
                <a:cs typeface="Majalla UI"/>
              </a:rPr>
              <a:t>الأشياء عن بعضها البعض، هذا الاختلاف هو الذي يجعلنا نميز بين هذه الأشياء. أي أن أي مجموعة من الأشياء مختلفة عن بعضها معناها متباينة.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39552" y="2660719"/>
            <a:ext cx="799288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>
                <a:solidFill>
                  <a:srgbClr val="0070C0"/>
                </a:solidFill>
                <a:cs typeface="PT Bold Heading" pitchFamily="2" charset="-78"/>
              </a:rPr>
              <a:t>المعنى النفسي للتباين</a:t>
            </a:r>
            <a:r>
              <a:rPr lang="ar-SA" sz="2400" dirty="0" smtClean="0">
                <a:solidFill>
                  <a:srgbClr val="0070C0"/>
                </a:solidFill>
                <a:ea typeface="Majalla UI"/>
                <a:cs typeface="Majalla UI"/>
              </a:rPr>
              <a:t>: </a:t>
            </a:r>
            <a:r>
              <a:rPr lang="ar-SA" sz="2400" dirty="0" smtClean="0">
                <a:solidFill>
                  <a:srgbClr val="000000"/>
                </a:solidFill>
                <a:ea typeface="Majalla UI"/>
                <a:cs typeface="Majalla UI"/>
              </a:rPr>
              <a:t>يتشابه مع معنى الفروق الفردية، أي اختلاف الأفراد عن بعضهم البعض، وأحياناً يكون الاختلاف داخل الأفراد، أي اختلاف مجموعة من الظواهر الاجتماعية أو النفسية.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539552" y="4077072"/>
            <a:ext cx="799288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0070C0"/>
                </a:solidFill>
                <a:cs typeface="PT Bold Heading" pitchFamily="2" charset="-78"/>
              </a:rPr>
              <a:t>المعنى الإحصائي للتباين</a:t>
            </a:r>
            <a:r>
              <a:rPr lang="ar-SA" sz="2400" dirty="0" smtClean="0">
                <a:solidFill>
                  <a:srgbClr val="0070C0"/>
                </a:solidFill>
              </a:rPr>
              <a:t>: </a:t>
            </a:r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</a:rPr>
              <a:t>هو مربع الانحراف المعياري </a:t>
            </a:r>
            <a:r>
              <a:rPr lang="ar-SA" sz="2400" dirty="0" smtClean="0"/>
              <a:t>ع</a:t>
            </a:r>
            <a:r>
              <a:rPr lang="ar-SA" sz="2400" baseline="30000" dirty="0" smtClean="0"/>
              <a:t>2</a:t>
            </a:r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</a:rPr>
              <a:t>.</a:t>
            </a:r>
            <a:endParaRPr lang="en-US" sz="24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086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250825" y="1436583"/>
            <a:ext cx="85693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ar-SA" sz="2400" dirty="0">
                <a:solidFill>
                  <a:srgbClr val="0070C0"/>
                </a:solidFill>
                <a:cs typeface="PT Bold Heading" pitchFamily="2" charset="-78"/>
              </a:rPr>
              <a:t>معنى تحليل </a:t>
            </a:r>
            <a:r>
              <a:rPr lang="ar-SA" sz="2400" dirty="0" smtClean="0">
                <a:solidFill>
                  <a:srgbClr val="0070C0"/>
                </a:solidFill>
                <a:cs typeface="PT Bold Heading" pitchFamily="2" charset="-78"/>
              </a:rPr>
              <a:t>التباين: </a:t>
            </a:r>
            <a:r>
              <a:rPr lang="ar-SA" sz="2400" dirty="0" smtClean="0"/>
              <a:t>تحليل </a:t>
            </a:r>
            <a:r>
              <a:rPr lang="ar-SA" sz="2400" dirty="0"/>
              <a:t>التباين هو البحث عن مكونات هذا الاختلاف (أو التباين). </a:t>
            </a:r>
            <a:r>
              <a:rPr lang="ar-SA" sz="2400" dirty="0" smtClean="0"/>
              <a:t>دراسة مكونات الاختلاف بين مجموعة من الأفراد في ظاهرة معينة وحسـاب نصيب كل مكون بواسطة معادلات إحصائية معينة.</a:t>
            </a:r>
            <a:endParaRPr lang="ar-SA" sz="2400" dirty="0"/>
          </a:p>
        </p:txBody>
      </p:sp>
      <p:sp>
        <p:nvSpPr>
          <p:cNvPr id="4" name="مستطيل 3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7258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رسم تخطيطي 7"/>
          <p:cNvGraphicFramePr/>
          <p:nvPr>
            <p:extLst>
              <p:ext uri="{D42A27DB-BD31-4B8C-83A1-F6EECF244321}">
                <p14:modId xmlns:p14="http://schemas.microsoft.com/office/powerpoint/2010/main" val="3888063736"/>
              </p:ext>
            </p:extLst>
          </p:nvPr>
        </p:nvGraphicFramePr>
        <p:xfrm>
          <a:off x="2580456" y="11247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وسيلة شرح مستطيلة مستديرة الزوايا 8"/>
          <p:cNvSpPr/>
          <p:nvPr/>
        </p:nvSpPr>
        <p:spPr>
          <a:xfrm>
            <a:off x="755576" y="404664"/>
            <a:ext cx="1584176" cy="792088"/>
          </a:xfrm>
          <a:prstGeom prst="wedgeRoundRectCallout">
            <a:avLst>
              <a:gd name="adj1" fmla="val 90944"/>
              <a:gd name="adj2" fmla="val 14679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الاختلاف بين الطلاب والطالبات</a:t>
            </a:r>
            <a:endParaRPr lang="ar-SA" dirty="0"/>
          </a:p>
        </p:txBody>
      </p:sp>
      <p:sp>
        <p:nvSpPr>
          <p:cNvPr id="10" name="وسيلة شرح مستطيلة مستديرة الزوايا 9"/>
          <p:cNvSpPr/>
          <p:nvPr/>
        </p:nvSpPr>
        <p:spPr>
          <a:xfrm>
            <a:off x="755576" y="4869160"/>
            <a:ext cx="1584176" cy="792088"/>
          </a:xfrm>
          <a:prstGeom prst="wedgeRoundRectCallout">
            <a:avLst>
              <a:gd name="adj1" fmla="val 90944"/>
              <a:gd name="adj2" fmla="val -107914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الاختلاف بين الطلاب وبعضهم البعض</a:t>
            </a:r>
            <a:endParaRPr lang="ar-SA" dirty="0"/>
          </a:p>
        </p:txBody>
      </p:sp>
      <p:sp>
        <p:nvSpPr>
          <p:cNvPr id="11" name="مستطيل 10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653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635896" y="548680"/>
            <a:ext cx="511256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شروط استخدام أسلوب تحليل التباين: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331640" y="1412776"/>
            <a:ext cx="6552728" cy="21082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2400" dirty="0" smtClean="0"/>
              <a:t>وجود مجموعتين من البيانات أو أكثر.</a:t>
            </a:r>
          </a:p>
          <a:p>
            <a:endParaRPr lang="ar-SA" sz="11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 smtClean="0"/>
              <a:t>أن تكون البيانات الخاصة بالمجموعات من النوع </a:t>
            </a:r>
            <a:r>
              <a:rPr lang="ar-SA" sz="2400" dirty="0" err="1" smtClean="0"/>
              <a:t>الفتري</a:t>
            </a:r>
            <a:r>
              <a:rPr lang="ar-SA" sz="2400" dirty="0" smtClean="0"/>
              <a:t>.</a:t>
            </a:r>
          </a:p>
          <a:p>
            <a:endParaRPr lang="ar-SA" sz="1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 smtClean="0"/>
              <a:t>اعتدالية توزيع بيانات المتغير التابع.</a:t>
            </a:r>
          </a:p>
          <a:p>
            <a:endParaRPr lang="ar-SA" sz="1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 smtClean="0"/>
              <a:t>وجود تجانس بين المجموعات الداخلة في التحليل.</a:t>
            </a:r>
            <a:endParaRPr lang="ar-SA" sz="2400" dirty="0"/>
          </a:p>
        </p:txBody>
      </p:sp>
      <p:sp>
        <p:nvSpPr>
          <p:cNvPr id="4" name="مستطيل 3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518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5796136" y="404664"/>
            <a:ext cx="28083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أسس تحليل التباين: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899592" y="1209526"/>
            <a:ext cx="7200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2400" dirty="0" smtClean="0">
                <a:solidFill>
                  <a:srgbClr val="0070C0"/>
                </a:solidFill>
              </a:rPr>
              <a:t>البحث عن مقدار الاختلاف بين المجموعات.</a:t>
            </a:r>
          </a:p>
          <a:p>
            <a:endParaRPr lang="ar-SA" sz="12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 smtClean="0">
                <a:solidFill>
                  <a:srgbClr val="0070C0"/>
                </a:solidFill>
              </a:rPr>
              <a:t>الأساس الذي تختلف فيه المجموعات وهو ما يسمى (المتغير التابع).</a:t>
            </a:r>
          </a:p>
          <a:p>
            <a:endParaRPr lang="ar-SA" sz="11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 smtClean="0">
                <a:solidFill>
                  <a:srgbClr val="0070C0"/>
                </a:solidFill>
              </a:rPr>
              <a:t>الأساس الذي تقسم على أساسه المجموعات يسمى (المتغير المستقل). </a:t>
            </a:r>
            <a:endParaRPr lang="ar-SA" sz="2400" dirty="0">
              <a:solidFill>
                <a:srgbClr val="0070C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305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404" y="910754"/>
            <a:ext cx="8497068" cy="120077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01638" algn="ctr" rtl="1">
              <a:lnSpc>
                <a:spcPct val="125000"/>
              </a:lnSpc>
            </a:pPr>
            <a:r>
              <a:rPr lang="ar-SA" sz="3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هل </a:t>
            </a:r>
            <a:r>
              <a:rPr lang="ar-SA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الاختلافات التي نبحثها </a:t>
            </a:r>
            <a:r>
              <a:rPr lang="ar-SA" sz="3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في </a:t>
            </a:r>
            <a:r>
              <a:rPr lang="ar-SA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المتغير المستقل أم في </a:t>
            </a:r>
            <a:r>
              <a:rPr lang="ar-SA" sz="3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المتغير </a:t>
            </a:r>
            <a:r>
              <a:rPr lang="ar-SA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التابع </a:t>
            </a:r>
            <a:r>
              <a:rPr lang="ar-SA" sz="3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؟</a:t>
            </a:r>
            <a:endParaRPr lang="en-US" sz="3000" b="1" dirty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3528" y="2382250"/>
            <a:ext cx="8497068" cy="17668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01638" algn="just" rtl="1">
              <a:lnSpc>
                <a:spcPct val="125000"/>
              </a:lnSpc>
            </a:pPr>
            <a:r>
              <a:rPr lang="ar-SA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إن اختلافات </a:t>
            </a:r>
            <a:r>
              <a:rPr lang="ar-SA" sz="3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الدرجات التي نبحثها تكون في درجات المتغير </a:t>
            </a:r>
            <a:r>
              <a:rPr lang="ar-SA" sz="3000" dirty="0">
                <a:solidFill>
                  <a:srgbClr val="FF0000"/>
                </a:solidFill>
              </a:rPr>
              <a:t>التابع </a:t>
            </a:r>
            <a:r>
              <a:rPr lang="ar-SA" sz="3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طبقاً لاختلافات المتغير </a:t>
            </a:r>
            <a:r>
              <a:rPr lang="ar-SA" sz="3000" dirty="0">
                <a:solidFill>
                  <a:srgbClr val="FF0000"/>
                </a:solidFill>
              </a:rPr>
              <a:t>المستقل</a:t>
            </a:r>
            <a:r>
              <a:rPr lang="ar-SA" sz="3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، أي أن تحليل التباين (أو الاختلاف) يكون في درجات </a:t>
            </a:r>
            <a:r>
              <a:rPr lang="ar-SA" sz="3000" dirty="0">
                <a:solidFill>
                  <a:srgbClr val="FF0000"/>
                </a:solidFill>
              </a:rPr>
              <a:t>المتغير التابع </a:t>
            </a:r>
            <a:r>
              <a:rPr lang="ar-SA" sz="3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وفقاً لطبيعة المتغير المستقل.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732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5940152" y="404664"/>
            <a:ext cx="28803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أنواع تحليل التباين:</a:t>
            </a:r>
            <a:endParaRPr lang="ar-S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1579780666"/>
              </p:ext>
            </p:extLst>
          </p:nvPr>
        </p:nvGraphicFramePr>
        <p:xfrm>
          <a:off x="1524000" y="11967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ستطيل 4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271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67421" y="1250354"/>
            <a:ext cx="7993011" cy="390683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342900" indent="-342900" algn="justLow" rtl="1">
              <a:lnSpc>
                <a:spcPct val="125000"/>
              </a:lnSpc>
              <a:spcBef>
                <a:spcPct val="10000"/>
              </a:spcBef>
              <a:spcAft>
                <a:spcPct val="40000"/>
              </a:spcAft>
            </a:pPr>
            <a:r>
              <a:rPr lang="ar-SA" sz="2800" b="1" dirty="0" smtClean="0">
                <a:solidFill>
                  <a:srgbClr val="0070C0"/>
                </a:solidFill>
                <a:cs typeface="PT Bold Heading" pitchFamily="2" charset="-78"/>
              </a:rPr>
              <a:t>حساب </a:t>
            </a:r>
            <a:r>
              <a:rPr lang="ar-SA" sz="2800" b="1" dirty="0">
                <a:solidFill>
                  <a:srgbClr val="0070C0"/>
                </a:solidFill>
                <a:cs typeface="PT Bold Heading" pitchFamily="2" charset="-78"/>
              </a:rPr>
              <a:t>التباين الداخلي</a:t>
            </a:r>
            <a:r>
              <a:rPr lang="ar-SA" sz="2800" b="1" dirty="0">
                <a:solidFill>
                  <a:srgbClr val="0070C0"/>
                </a:solidFill>
              </a:rPr>
              <a:t> (داخل المجموعات</a:t>
            </a:r>
            <a:r>
              <a:rPr lang="ar-SA" sz="2800" b="1" dirty="0" smtClean="0">
                <a:solidFill>
                  <a:srgbClr val="0070C0"/>
                </a:solidFill>
              </a:rPr>
              <a:t>)، </a:t>
            </a:r>
            <a:r>
              <a:rPr lang="ar-SA" sz="2800" b="1" dirty="0">
                <a:solidFill>
                  <a:srgbClr val="0070C0"/>
                </a:solidFill>
              </a:rPr>
              <a:t>وذلك بحساب مجموع المربعات داخل المجموعات:   </a:t>
            </a:r>
            <a:endParaRPr lang="en-US" sz="2800" b="1" dirty="0">
              <a:solidFill>
                <a:srgbClr val="0070C0"/>
              </a:solidFill>
            </a:endParaRPr>
          </a:p>
          <a:p>
            <a:pPr marL="342900" indent="-342900" algn="justLow" rtl="1">
              <a:lnSpc>
                <a:spcPct val="125000"/>
              </a:lnSpc>
              <a:spcBef>
                <a:spcPct val="10000"/>
              </a:spcBef>
              <a:spcAft>
                <a:spcPct val="40000"/>
              </a:spcAft>
            </a:pPr>
            <a:r>
              <a:rPr lang="ar-SA" sz="2800" b="1" dirty="0"/>
              <a:t>مجموع المربعات داخل المجموعات =</a:t>
            </a:r>
            <a:endParaRPr lang="ar-EG" sz="2800" b="1" dirty="0"/>
          </a:p>
          <a:p>
            <a:pPr marL="342900" indent="-342900" algn="ctr" rtl="1">
              <a:lnSpc>
                <a:spcPct val="125000"/>
              </a:lnSpc>
              <a:spcBef>
                <a:spcPct val="10000"/>
              </a:spcBef>
              <a:spcAft>
                <a:spcPct val="40000"/>
              </a:spcAft>
            </a:pPr>
            <a:r>
              <a:rPr lang="ar-SA" sz="3200" b="1" dirty="0">
                <a:solidFill>
                  <a:srgbClr val="FF0000"/>
                </a:solidFill>
              </a:rPr>
              <a:t>ن1(ع1)</a:t>
            </a:r>
            <a:r>
              <a:rPr lang="ar-SA" sz="3200" b="1" baseline="30000" dirty="0">
                <a:solidFill>
                  <a:srgbClr val="FF0000"/>
                </a:solidFill>
              </a:rPr>
              <a:t>2</a:t>
            </a:r>
            <a:r>
              <a:rPr lang="ar-SA" sz="3200" b="1" dirty="0">
                <a:solidFill>
                  <a:srgbClr val="FF0000"/>
                </a:solidFill>
              </a:rPr>
              <a:t>+ ن2(ع2)</a:t>
            </a:r>
            <a:r>
              <a:rPr lang="ar-SA" sz="3200" b="1" baseline="30000" dirty="0">
                <a:solidFill>
                  <a:srgbClr val="FF0000"/>
                </a:solidFill>
              </a:rPr>
              <a:t>2</a:t>
            </a:r>
            <a:r>
              <a:rPr lang="ar-SA" sz="3200" b="1" dirty="0">
                <a:solidFill>
                  <a:srgbClr val="FF0000"/>
                </a:solidFill>
              </a:rPr>
              <a:t> +</a:t>
            </a:r>
            <a:r>
              <a:rPr lang="ar-EG" sz="3200" b="1" dirty="0">
                <a:solidFill>
                  <a:srgbClr val="FF0000"/>
                </a:solidFill>
              </a:rPr>
              <a:t> </a:t>
            </a:r>
            <a:r>
              <a:rPr lang="ar-SA" sz="3200" b="1" dirty="0">
                <a:solidFill>
                  <a:srgbClr val="FF0000"/>
                </a:solidFill>
              </a:rPr>
              <a:t>.... + ن</a:t>
            </a:r>
            <a:r>
              <a:rPr lang="ar-EG" sz="3200" b="1" dirty="0">
                <a:solidFill>
                  <a:srgbClr val="FF0000"/>
                </a:solidFill>
              </a:rPr>
              <a:t> </a:t>
            </a:r>
            <a:r>
              <a:rPr lang="ar-SA" sz="3200" b="1" baseline="-25000" dirty="0">
                <a:solidFill>
                  <a:srgbClr val="FF0000"/>
                </a:solidFill>
              </a:rPr>
              <a:t>ن</a:t>
            </a:r>
            <a:r>
              <a:rPr lang="ar-SA" sz="3200" b="1" dirty="0">
                <a:solidFill>
                  <a:srgbClr val="FF0000"/>
                </a:solidFill>
              </a:rPr>
              <a:t> (ع</a:t>
            </a:r>
            <a:r>
              <a:rPr lang="ar-EG" sz="3200" b="1" dirty="0">
                <a:solidFill>
                  <a:srgbClr val="FF0000"/>
                </a:solidFill>
              </a:rPr>
              <a:t> </a:t>
            </a:r>
            <a:r>
              <a:rPr lang="ar-SA" sz="3200" b="1" baseline="-25000" dirty="0">
                <a:solidFill>
                  <a:srgbClr val="FF0000"/>
                </a:solidFill>
              </a:rPr>
              <a:t>ن</a:t>
            </a:r>
            <a:r>
              <a:rPr lang="ar-SA" sz="3200" b="1" dirty="0">
                <a:solidFill>
                  <a:srgbClr val="FF0000"/>
                </a:solidFill>
              </a:rPr>
              <a:t>)</a:t>
            </a:r>
            <a:r>
              <a:rPr lang="ar-SA" sz="3200" b="1" baseline="30000" dirty="0">
                <a:solidFill>
                  <a:srgbClr val="FF0000"/>
                </a:solidFill>
              </a:rPr>
              <a:t>2</a:t>
            </a:r>
            <a:endParaRPr lang="ar-EG" sz="3200" b="1" baseline="30000" dirty="0">
              <a:solidFill>
                <a:srgbClr val="FF0000"/>
              </a:solidFill>
            </a:endParaRPr>
          </a:p>
          <a:p>
            <a:pPr marL="342900" indent="-342900" algn="r"/>
            <a:r>
              <a:rPr lang="ar-EG" sz="2400" dirty="0"/>
              <a:t>حيث</a:t>
            </a:r>
            <a:r>
              <a:rPr lang="ar-EG" sz="2000" dirty="0"/>
              <a:t> :</a:t>
            </a:r>
            <a:endParaRPr lang="en-US" sz="2000" dirty="0"/>
          </a:p>
          <a:p>
            <a:pPr marL="342900" indent="-342900" algn="r"/>
            <a:r>
              <a:rPr lang="ar-SA" sz="2000" dirty="0"/>
              <a:t>ن1 ، ن2 ، ....، ن</a:t>
            </a:r>
            <a:r>
              <a:rPr lang="ar-EG" sz="2000" dirty="0"/>
              <a:t> </a:t>
            </a:r>
            <a:r>
              <a:rPr lang="ar-SA" sz="2000" baseline="-25000" dirty="0"/>
              <a:t>ن</a:t>
            </a:r>
            <a:r>
              <a:rPr lang="ar-SA" sz="2000" dirty="0"/>
              <a:t>  عدد أفراد المجموعات 1، 2، 3، .... ، ن </a:t>
            </a:r>
            <a:endParaRPr lang="ar-EG" sz="2000" dirty="0"/>
          </a:p>
          <a:p>
            <a:pPr marL="342900" indent="-342900" algn="r"/>
            <a:r>
              <a:rPr lang="ar-SA" sz="2000" dirty="0"/>
              <a:t>(ع1)2، (ع2)2، ...، (ع</a:t>
            </a:r>
            <a:r>
              <a:rPr lang="ar-EG" sz="2000" dirty="0"/>
              <a:t> </a:t>
            </a:r>
            <a:r>
              <a:rPr lang="ar-SA" sz="2000" baseline="-25000" dirty="0"/>
              <a:t>ن</a:t>
            </a:r>
            <a:r>
              <a:rPr lang="ar-SA" sz="2000" dirty="0"/>
              <a:t>)2 تباين درجات المجموعات 1، 2، 3، ...، ن على الترتيب.</a:t>
            </a:r>
            <a:endParaRPr lang="ar-SA" sz="2000" baseline="30000" dirty="0">
              <a:solidFill>
                <a:srgbClr val="FFFF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978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66849" y="260648"/>
            <a:ext cx="8209607" cy="385644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342900" indent="-342900" algn="justLow" rtl="1">
              <a:lnSpc>
                <a:spcPct val="105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ar-SA" sz="2800" b="1" dirty="0">
                <a:solidFill>
                  <a:srgbClr val="0070C0"/>
                </a:solidFill>
                <a:cs typeface="PT Bold Heading" pitchFamily="2" charset="-78"/>
              </a:rPr>
              <a:t>ح</a:t>
            </a:r>
            <a:r>
              <a:rPr lang="ar-SA" sz="2800" b="1" dirty="0" smtClean="0">
                <a:solidFill>
                  <a:srgbClr val="0070C0"/>
                </a:solidFill>
                <a:cs typeface="PT Bold Heading" pitchFamily="2" charset="-78"/>
              </a:rPr>
              <a:t>ساب </a:t>
            </a:r>
            <a:r>
              <a:rPr lang="ar-SA" sz="2800" b="1" dirty="0">
                <a:solidFill>
                  <a:srgbClr val="0070C0"/>
                </a:solidFill>
                <a:cs typeface="PT Bold Heading" pitchFamily="2" charset="-78"/>
              </a:rPr>
              <a:t>التباين الخارجي</a:t>
            </a:r>
            <a:r>
              <a:rPr lang="ar-SA" sz="2800" b="1" dirty="0">
                <a:solidFill>
                  <a:srgbClr val="0070C0"/>
                </a:solidFill>
              </a:rPr>
              <a:t> (بين المجموعات) وذلك بحساب مجموع المربعات بين المجموعات.</a:t>
            </a:r>
          </a:p>
          <a:p>
            <a:pPr marL="342900" indent="-342900" algn="justLow" rtl="1">
              <a:lnSpc>
                <a:spcPct val="105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ar-SA" sz="2400" b="1" dirty="0"/>
              <a:t>مجموع المربعات بين المجموعات =</a:t>
            </a:r>
            <a:endParaRPr lang="ar-EG" sz="2400" b="1" dirty="0"/>
          </a:p>
          <a:p>
            <a:pPr marL="342900" indent="-342900" algn="ctr" rtl="1">
              <a:lnSpc>
                <a:spcPct val="105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ar-SA" sz="2800" b="1" dirty="0">
                <a:solidFill>
                  <a:srgbClr val="FF0000"/>
                </a:solidFill>
              </a:rPr>
              <a:t>ن1 (م</a:t>
            </a:r>
            <a:r>
              <a:rPr lang="ar-SA" sz="2800" b="1" baseline="-25000" dirty="0">
                <a:solidFill>
                  <a:srgbClr val="FF0000"/>
                </a:solidFill>
              </a:rPr>
              <a:t>1</a:t>
            </a:r>
            <a:r>
              <a:rPr lang="ar-SA" sz="2800" b="1" dirty="0">
                <a:solidFill>
                  <a:srgbClr val="FF0000"/>
                </a:solidFill>
              </a:rPr>
              <a:t>-</a:t>
            </a:r>
            <a:r>
              <a:rPr lang="ar-EG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>
                <a:solidFill>
                  <a:srgbClr val="FF0000"/>
                </a:solidFill>
              </a:rPr>
              <a:t>م)2 + ن2 (م</a:t>
            </a:r>
            <a:r>
              <a:rPr lang="ar-SA" sz="2800" b="1" baseline="-25000" dirty="0">
                <a:solidFill>
                  <a:srgbClr val="FF0000"/>
                </a:solidFill>
              </a:rPr>
              <a:t>2</a:t>
            </a:r>
            <a:r>
              <a:rPr lang="ar-SA" sz="2800" b="1" dirty="0">
                <a:solidFill>
                  <a:srgbClr val="FF0000"/>
                </a:solidFill>
              </a:rPr>
              <a:t>-</a:t>
            </a:r>
            <a:r>
              <a:rPr lang="ar-EG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>
                <a:solidFill>
                  <a:srgbClr val="FF0000"/>
                </a:solidFill>
              </a:rPr>
              <a:t>م)2 +</a:t>
            </a:r>
            <a:r>
              <a:rPr lang="ar-EG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>
                <a:solidFill>
                  <a:srgbClr val="FF0000"/>
                </a:solidFill>
              </a:rPr>
              <a:t>.... + ن</a:t>
            </a:r>
            <a:r>
              <a:rPr lang="ar-EG" sz="2800" b="1" dirty="0">
                <a:solidFill>
                  <a:srgbClr val="FF0000"/>
                </a:solidFill>
              </a:rPr>
              <a:t> </a:t>
            </a:r>
            <a:r>
              <a:rPr lang="ar-SA" sz="2800" b="1" baseline="-25000" dirty="0">
                <a:solidFill>
                  <a:srgbClr val="FF0000"/>
                </a:solidFill>
              </a:rPr>
              <a:t>ن</a:t>
            </a:r>
            <a:r>
              <a:rPr lang="ar-SA" sz="2800" b="1" dirty="0">
                <a:solidFill>
                  <a:srgbClr val="FF0000"/>
                </a:solidFill>
              </a:rPr>
              <a:t> (م</a:t>
            </a:r>
            <a:r>
              <a:rPr lang="ar-EG" sz="2800" b="1" dirty="0">
                <a:solidFill>
                  <a:srgbClr val="FF0000"/>
                </a:solidFill>
              </a:rPr>
              <a:t> </a:t>
            </a:r>
            <a:r>
              <a:rPr lang="ar-SA" sz="2800" b="1" baseline="-25000" dirty="0">
                <a:solidFill>
                  <a:srgbClr val="FF0000"/>
                </a:solidFill>
              </a:rPr>
              <a:t>ن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–</a:t>
            </a:r>
            <a:r>
              <a:rPr lang="ar-SA" sz="2800" b="1" dirty="0">
                <a:solidFill>
                  <a:srgbClr val="FF0000"/>
                </a:solidFill>
              </a:rPr>
              <a:t> م)2</a:t>
            </a:r>
          </a:p>
          <a:p>
            <a:pPr marL="342900" indent="-342900" algn="justLow" rtl="1">
              <a:lnSpc>
                <a:spcPct val="105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ar-SA" sz="2400" b="1" dirty="0"/>
              <a:t>حيث : م1 ، م2 ، .... ، م</a:t>
            </a:r>
            <a:r>
              <a:rPr lang="ar-EG" sz="2400" b="1" dirty="0"/>
              <a:t> </a:t>
            </a:r>
            <a:r>
              <a:rPr lang="ar-SA" sz="2400" b="1" baseline="-25000" dirty="0"/>
              <a:t>ن</a:t>
            </a:r>
            <a:r>
              <a:rPr lang="ar-SA" sz="2400" b="1" dirty="0"/>
              <a:t>  متوسطات درجات المجموعات 1، 2 ، ....، ن على الترتيب، </a:t>
            </a:r>
            <a:endParaRPr lang="ar-EG" sz="2400" b="1" dirty="0"/>
          </a:p>
          <a:p>
            <a:pPr marL="342900" indent="-342900" algn="justLow" rtl="1">
              <a:lnSpc>
                <a:spcPct val="105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ar-SA" sz="2400" b="1" dirty="0"/>
              <a:t>م</a:t>
            </a:r>
            <a:r>
              <a:rPr lang="ar-EG" sz="2400" b="1" dirty="0"/>
              <a:t> =</a:t>
            </a:r>
            <a:r>
              <a:rPr lang="ar-SA" sz="2400" b="1" dirty="0"/>
              <a:t>  المتوسط الوزني . 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39552" y="4149080"/>
            <a:ext cx="7934325" cy="1439865"/>
            <a:chOff x="521" y="3067"/>
            <a:chExt cx="4998" cy="907"/>
          </a:xfrm>
        </p:grpSpPr>
        <p:sp>
          <p:nvSpPr>
            <p:cNvPr id="4" name="Rectangle 9"/>
            <p:cNvSpPr>
              <a:spLocks noChangeArrowheads="1"/>
            </p:cNvSpPr>
            <p:nvPr/>
          </p:nvSpPr>
          <p:spPr bwMode="auto">
            <a:xfrm>
              <a:off x="3582" y="3253"/>
              <a:ext cx="193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rtl="1"/>
              <a:r>
                <a:rPr lang="ar-SA" sz="3600" b="1" dirty="0"/>
                <a:t>المتوسط الوزني</a:t>
              </a:r>
              <a:r>
                <a:rPr lang="ar-EG" sz="3600" b="1" dirty="0"/>
                <a:t> =</a:t>
              </a:r>
              <a:r>
                <a:rPr lang="ar-EG" sz="36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endPara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657" y="3067"/>
              <a:ext cx="281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 rtl="1"/>
              <a:r>
                <a:rPr lang="ar-EG" sz="2800" b="1" dirty="0"/>
                <a:t>ن1 م1 + ن2 م2 + ...... + ن </a:t>
              </a:r>
              <a:r>
                <a:rPr lang="ar-EG" sz="2800" b="1" baseline="-25000" dirty="0" err="1"/>
                <a:t>ن</a:t>
              </a:r>
              <a:r>
                <a:rPr lang="ar-EG" sz="2800" b="1" dirty="0"/>
                <a:t> م </a:t>
              </a:r>
              <a:r>
                <a:rPr lang="ar-EG" sz="2800" b="1" baseline="-25000" dirty="0" err="1"/>
                <a:t>م</a:t>
              </a:r>
              <a:endParaRPr lang="en-US" sz="2800" b="1" baseline="-25000" dirty="0"/>
            </a:p>
          </p:txBody>
        </p:sp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1292" y="3532"/>
              <a:ext cx="175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rtl="1"/>
              <a:r>
                <a:rPr lang="ar-SA" sz="2800" b="1"/>
                <a:t>ن1 + ن2</a:t>
              </a:r>
              <a:r>
                <a:rPr lang="ar-SA" sz="1800" b="1"/>
                <a:t> </a:t>
              </a:r>
              <a:r>
                <a:rPr lang="ar-SA" sz="2800" b="1"/>
                <a:t>+ .... + ن</a:t>
              </a:r>
              <a:r>
                <a:rPr lang="ar-EG" sz="2800" b="1"/>
                <a:t> </a:t>
              </a:r>
              <a:r>
                <a:rPr lang="ar-SA" sz="2800" b="1" baseline="-25000"/>
                <a:t>ن</a:t>
              </a:r>
              <a:endParaRPr lang="en-US" sz="2800" b="1" baseline="-25000"/>
            </a:p>
            <a:p>
              <a:pPr eaLnBrk="0" hangingPunct="0"/>
              <a:endParaRPr lang="en-US" sz="1800">
                <a:latin typeface="Constantia" pitchFamily="18" charset="0"/>
              </a:endParaRPr>
            </a:p>
          </p:txBody>
        </p:sp>
        <p:sp>
          <p:nvSpPr>
            <p:cNvPr id="7" name="Line 12"/>
            <p:cNvSpPr>
              <a:spLocks noChangeShapeType="1"/>
            </p:cNvSpPr>
            <p:nvPr/>
          </p:nvSpPr>
          <p:spPr bwMode="auto">
            <a:xfrm flipH="1">
              <a:off x="521" y="3475"/>
              <a:ext cx="306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8" name="مستطيل 7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3831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195736" y="476672"/>
            <a:ext cx="66247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صياغة الفروض عند استخدام تحليل التباين أحادي الاتجاه: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67544" y="1754813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«لا توجد فروق دالة إحصائياً بين متوسطات درجات طلاب كليات العلوم والآداب والتربية في الذكاء الاجتماعي» </a:t>
            </a:r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804248" y="1167135"/>
            <a:ext cx="20162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الفرض الصفري: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67544" y="3410997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800" b="1" dirty="0" smtClean="0">
                <a:latin typeface="Simplified Arabic" pitchFamily="18" charset="-78"/>
                <a:cs typeface="Simplified Arabic" pitchFamily="18" charset="-78"/>
              </a:rPr>
              <a:t>«توجد فروق دالة إحصائياً بين متوسطات درجات طلاب كليات العلوم والآداب والتربية في الذكاء الاجتماعي» </a:t>
            </a:r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164288" y="2823319"/>
            <a:ext cx="16561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الفرض بديل: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597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1"/>
          <p:cNvSpPr txBox="1">
            <a:spLocks noChangeArrowheads="1"/>
          </p:cNvSpPr>
          <p:nvPr/>
        </p:nvSpPr>
        <p:spPr bwMode="auto">
          <a:xfrm>
            <a:off x="755650" y="1844675"/>
            <a:ext cx="7920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3600" dirty="0">
                <a:solidFill>
                  <a:srgbClr val="FF0000"/>
                </a:solidFill>
              </a:rPr>
              <a:t>مع أمنياتي لكم بالتوفيق والنجاح</a:t>
            </a:r>
          </a:p>
        </p:txBody>
      </p:sp>
      <p:pic>
        <p:nvPicPr>
          <p:cNvPr id="18435" name="Picture 2" descr="http://upload.illaftrain.co.uk/uploads/images/mmyrv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8250"/>
            <a:ext cx="293687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0" y="5949950"/>
            <a:ext cx="9144000" cy="9080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605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604</Words>
  <Application>Microsoft Office PowerPoint</Application>
  <PresentationFormat>عرض على الشاشة (3:4)‏</PresentationFormat>
  <Paragraphs>70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ACS</dc:creator>
  <cp:lastModifiedBy>ACS</cp:lastModifiedBy>
  <cp:revision>19</cp:revision>
  <dcterms:created xsi:type="dcterms:W3CDTF">2014-04-02T19:41:25Z</dcterms:created>
  <dcterms:modified xsi:type="dcterms:W3CDTF">2014-04-03T05:54:20Z</dcterms:modified>
</cp:coreProperties>
</file>