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7" r:id="rId2"/>
    <p:sldId id="278" r:id="rId3"/>
    <p:sldId id="257" r:id="rId4"/>
    <p:sldId id="25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80" r:id="rId13"/>
    <p:sldId id="281" r:id="rId14"/>
    <p:sldId id="283" r:id="rId15"/>
    <p:sldId id="284" r:id="rId16"/>
    <p:sldId id="282" r:id="rId17"/>
    <p:sldId id="279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971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598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9100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038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7767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152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9200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605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894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251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667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67C24-19EB-46A8-B812-2B12C14B2643}" type="datetimeFigureOut">
              <a:rPr lang="ar-SA" smtClean="0"/>
              <a:t>06/06/35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E8694-BA9C-4B37-AA38-F3ED10E9C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513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5601518" y="1751876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782495" y="116632"/>
            <a:ext cx="1677937" cy="1591816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مستدير الزوايا 7"/>
          <p:cNvSpPr/>
          <p:nvPr/>
        </p:nvSpPr>
        <p:spPr>
          <a:xfrm>
            <a:off x="1547664" y="2852936"/>
            <a:ext cx="6264696" cy="1584176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FF0000"/>
                </a:solidFill>
              </a:rPr>
              <a:t>الإحصاء الاجتماعي</a:t>
            </a: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د. علاء أيوب</a:t>
            </a: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أستاذ القياس والتقويم </a:t>
            </a:r>
            <a:r>
              <a:rPr lang="ar-SA" sz="2800" b="1" dirty="0" smtClean="0">
                <a:solidFill>
                  <a:srgbClr val="002060"/>
                </a:solidFill>
              </a:rPr>
              <a:t>المشارك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959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47664" y="1772816"/>
            <a:ext cx="6264696" cy="252028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المحاضرة </a:t>
            </a:r>
            <a:r>
              <a:rPr lang="ar-SA" sz="4400" b="1" dirty="0" smtClean="0">
                <a:solidFill>
                  <a:srgbClr val="FF0000"/>
                </a:solidFill>
              </a:rPr>
              <a:t>الحادية عشر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002060"/>
                </a:solidFill>
              </a:rPr>
              <a:t>تحليل الانحدار</a:t>
            </a:r>
            <a:endParaRPr lang="ar-SA" sz="4400" b="1" dirty="0" smtClean="0">
              <a:solidFill>
                <a:srgbClr val="002060"/>
              </a:solidFill>
            </a:endParaRPr>
          </a:p>
          <a:p>
            <a:pPr algn="ctr"/>
            <a:endParaRPr lang="ar-S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7171" name="عنصر نائب للمحتوى 2"/>
          <p:cNvSpPr>
            <a:spLocks/>
          </p:cNvSpPr>
          <p:nvPr/>
        </p:nvSpPr>
        <p:spPr bwMode="auto">
          <a:xfrm>
            <a:off x="871905" y="1527175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492369" y="1484784"/>
            <a:ext cx="8256095" cy="33419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38055" y="1628800"/>
            <a:ext cx="789438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sz="2800" dirty="0"/>
              <a:t>يعتبر تحليل الانحدار أكثر طرق التحليل </a:t>
            </a:r>
            <a:r>
              <a:rPr lang="ar-SA" sz="2800" dirty="0" smtClean="0"/>
              <a:t>الإحصائي استخداماً، </a:t>
            </a:r>
            <a:r>
              <a:rPr lang="ar-SA" sz="2800" dirty="0"/>
              <a:t>حيث يتم من خلاله التنبؤ بقيمة احد المتغيرات (المتغير التابع) عند قيمة محددة لمتغير أو متغيرات أخرى (المتغيرات المستقلة). </a:t>
            </a:r>
          </a:p>
          <a:p>
            <a:pPr algn="just"/>
            <a:endParaRPr lang="ar-SA" sz="2800" dirty="0"/>
          </a:p>
          <a:p>
            <a:pPr algn="just"/>
            <a:r>
              <a:rPr lang="ar-SA" sz="2800" dirty="0"/>
              <a:t>وتسمى </a:t>
            </a:r>
            <a:r>
              <a:rPr lang="ar-SA" sz="2800" dirty="0">
                <a:solidFill>
                  <a:srgbClr val="FF0000"/>
                </a:solidFill>
              </a:rPr>
              <a:t>العلاقة الرياضية </a:t>
            </a:r>
            <a:r>
              <a:rPr lang="ar-SA" sz="2800" dirty="0" smtClean="0"/>
              <a:t>التي </a:t>
            </a:r>
            <a:r>
              <a:rPr lang="ar-SA" sz="2800" dirty="0"/>
              <a:t>تصف سلوك المتغيرات محل الدراسة </a:t>
            </a:r>
            <a:r>
              <a:rPr lang="ar-SA" sz="2800" dirty="0" err="1">
                <a:solidFill>
                  <a:srgbClr val="FF0000"/>
                </a:solidFill>
              </a:rPr>
              <a:t>والتى</a:t>
            </a:r>
            <a:r>
              <a:rPr lang="ar-SA" sz="2800" dirty="0">
                <a:solidFill>
                  <a:srgbClr val="FF0000"/>
                </a:solidFill>
              </a:rPr>
              <a:t> من خلالها يتم التنبؤ</a:t>
            </a:r>
            <a:r>
              <a:rPr lang="ar-SA" sz="2800" dirty="0"/>
              <a:t> بسلوك احد المتغيرين عند معرفة الاخر </a:t>
            </a:r>
            <a:r>
              <a:rPr lang="ar-SA" sz="2800" dirty="0">
                <a:solidFill>
                  <a:srgbClr val="FF0000"/>
                </a:solidFill>
              </a:rPr>
              <a:t>بمعادلة خط الانحدار</a:t>
            </a:r>
            <a:r>
              <a:rPr lang="ar-SA" sz="2800" dirty="0"/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705916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8195" name="عنصر نائب للمحتوى 2"/>
          <p:cNvSpPr>
            <a:spLocks/>
          </p:cNvSpPr>
          <p:nvPr/>
        </p:nvSpPr>
        <p:spPr bwMode="auto">
          <a:xfrm>
            <a:off x="871905" y="1527175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92369" y="1412776"/>
            <a:ext cx="8256095" cy="33419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29426" y="1484784"/>
            <a:ext cx="745899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sz="2800"/>
              <a:t>وهناك </a:t>
            </a:r>
            <a:r>
              <a:rPr lang="ar-SA" sz="2800">
                <a:solidFill>
                  <a:srgbClr val="0070C0"/>
                </a:solidFill>
              </a:rPr>
              <a:t>صورتان أساسيتان لمعادلة الانحدار </a:t>
            </a:r>
            <a:r>
              <a:rPr lang="ar-SA" sz="2800"/>
              <a:t>وهما: </a:t>
            </a:r>
          </a:p>
          <a:p>
            <a:pPr algn="just"/>
            <a:endParaRPr lang="ar-SA" sz="2800"/>
          </a:p>
          <a:p>
            <a:pPr algn="just"/>
            <a:r>
              <a:rPr lang="ar-SA" sz="2800">
                <a:solidFill>
                  <a:srgbClr val="FF0000"/>
                </a:solidFill>
              </a:rPr>
              <a:t>الصورة الأولى: </a:t>
            </a:r>
            <a:r>
              <a:rPr lang="ar-SA" sz="2800"/>
              <a:t>معادلة </a:t>
            </a:r>
            <a:r>
              <a:rPr lang="ar-SA" sz="2800">
                <a:solidFill>
                  <a:srgbClr val="FF0000"/>
                </a:solidFill>
              </a:rPr>
              <a:t>انحدار </a:t>
            </a:r>
            <a:r>
              <a:rPr lang="en-US" sz="2800">
                <a:solidFill>
                  <a:srgbClr val="FF0000"/>
                </a:solidFill>
              </a:rPr>
              <a:t>x|y</a:t>
            </a:r>
            <a:r>
              <a:rPr lang="ar-SA" sz="2800"/>
              <a:t> (التى يطلق عليها معادلة انحدار </a:t>
            </a:r>
            <a:r>
              <a:rPr lang="en-US" sz="2800"/>
              <a:t>y</a:t>
            </a:r>
            <a:r>
              <a:rPr lang="ar-SA" sz="2800"/>
              <a:t> على </a:t>
            </a:r>
            <a:r>
              <a:rPr lang="en-US" sz="2800"/>
              <a:t> x</a:t>
            </a:r>
            <a:r>
              <a:rPr lang="ar-SA" sz="2800"/>
              <a:t>)</a:t>
            </a:r>
          </a:p>
          <a:p>
            <a:pPr algn="just"/>
            <a:endParaRPr lang="ar-SA" sz="2800"/>
          </a:p>
          <a:p>
            <a:pPr algn="just"/>
            <a:r>
              <a:rPr lang="ar-SA" sz="2800">
                <a:solidFill>
                  <a:srgbClr val="FF0000"/>
                </a:solidFill>
              </a:rPr>
              <a:t>الصورة الثانية: </a:t>
            </a:r>
            <a:r>
              <a:rPr lang="ar-SA" sz="2800"/>
              <a:t>معادلة </a:t>
            </a:r>
            <a:r>
              <a:rPr lang="ar-SA" sz="2800">
                <a:solidFill>
                  <a:srgbClr val="FF0000"/>
                </a:solidFill>
              </a:rPr>
              <a:t>انحدار </a:t>
            </a:r>
            <a:r>
              <a:rPr lang="en-US" sz="2800">
                <a:solidFill>
                  <a:srgbClr val="FF0000"/>
                </a:solidFill>
              </a:rPr>
              <a:t>x</a:t>
            </a:r>
            <a:r>
              <a:rPr lang="ar-SA" sz="2800">
                <a:solidFill>
                  <a:srgbClr val="FF0000"/>
                </a:solidFill>
              </a:rPr>
              <a:t>|</a:t>
            </a:r>
            <a:r>
              <a:rPr lang="en-US" sz="2800">
                <a:solidFill>
                  <a:srgbClr val="FF0000"/>
                </a:solidFill>
              </a:rPr>
              <a:t>y</a:t>
            </a:r>
            <a:r>
              <a:rPr lang="ar-SA" sz="2800"/>
              <a:t> (التى يطلق عليها معادلة انحدار </a:t>
            </a:r>
            <a:r>
              <a:rPr lang="en-US" sz="2800"/>
              <a:t>x </a:t>
            </a:r>
            <a:r>
              <a:rPr lang="ar-SA" sz="2800"/>
              <a:t> على </a:t>
            </a:r>
            <a:r>
              <a:rPr lang="en-US" sz="2800"/>
              <a:t> y</a:t>
            </a:r>
            <a:r>
              <a:rPr lang="ar-SA" sz="2800"/>
              <a:t>)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590457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لمحتوى 2"/>
          <p:cNvSpPr>
            <a:spLocks/>
          </p:cNvSpPr>
          <p:nvPr/>
        </p:nvSpPr>
        <p:spPr bwMode="auto">
          <a:xfrm>
            <a:off x="914400" y="1527175"/>
            <a:ext cx="78500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9459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465446" y="760414"/>
            <a:ext cx="29546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sz="2800">
                <a:solidFill>
                  <a:srgbClr val="FF0000"/>
                </a:solidFill>
              </a:rPr>
              <a:t>معادلة انحدار </a:t>
            </a:r>
            <a:r>
              <a:rPr lang="en-US" sz="2800">
                <a:solidFill>
                  <a:srgbClr val="FF0000"/>
                </a:solidFill>
              </a:rPr>
              <a:t>x </a:t>
            </a:r>
            <a:r>
              <a:rPr lang="ar-SA" sz="2800">
                <a:solidFill>
                  <a:srgbClr val="FF0000"/>
                </a:solidFill>
              </a:rPr>
              <a:t> على </a:t>
            </a:r>
            <a:r>
              <a:rPr lang="en-US" sz="2800">
                <a:solidFill>
                  <a:srgbClr val="FF0000"/>
                </a:solidFill>
              </a:rPr>
              <a:t> y</a:t>
            </a:r>
            <a:endParaRPr lang="ar-SA" sz="2800">
              <a:solidFill>
                <a:srgbClr val="FF0000"/>
              </a:solidFill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22031" y="1676401"/>
            <a:ext cx="8229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SA" sz="2800"/>
              <a:t>وهى التى يطلق عليها معادلة انحدار </a:t>
            </a:r>
            <a:r>
              <a:rPr lang="en-US" sz="2800"/>
              <a:t>y |  x</a:t>
            </a:r>
            <a:r>
              <a:rPr lang="ar-SA" sz="2800"/>
              <a:t>. أى تتحدد قيمة المتغير </a:t>
            </a:r>
            <a:r>
              <a:rPr lang="en-US" sz="2800"/>
              <a:t>x </a:t>
            </a:r>
            <a:r>
              <a:rPr lang="ar-SA" sz="2800"/>
              <a:t> تبعا لقيمة المتغير </a:t>
            </a:r>
            <a:r>
              <a:rPr lang="en-US" sz="2800"/>
              <a:t>y </a:t>
            </a:r>
            <a:r>
              <a:rPr lang="ar-SA" sz="2800"/>
              <a:t>  لذلك يمكن التعبير عن تلك العلاقة الخطية بالمعادلة التالية:</a:t>
            </a:r>
          </a:p>
          <a:p>
            <a:pPr algn="just"/>
            <a:endParaRPr lang="ar-SA" sz="2800"/>
          </a:p>
          <a:p>
            <a:pPr algn="just"/>
            <a:endParaRPr lang="ar-SA" sz="2800"/>
          </a:p>
          <a:p>
            <a:pPr algn="just"/>
            <a:endParaRPr lang="ar-SA" sz="2800"/>
          </a:p>
          <a:p>
            <a:pPr algn="just"/>
            <a:r>
              <a:rPr lang="ar-SA" sz="2800"/>
              <a:t>حيث يسمى       ثابت الانحدار او الجزء الثابت بينما         يطلق عليها معامل الانحدار أو معدل التغير فى الدالة </a:t>
            </a:r>
          </a:p>
        </p:txBody>
      </p:sp>
      <p:sp>
        <p:nvSpPr>
          <p:cNvPr id="19464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9465" name="Object 2"/>
          <p:cNvGraphicFramePr>
            <a:graphicFrameLocks noChangeAspect="1"/>
          </p:cNvGraphicFramePr>
          <p:nvPr/>
        </p:nvGraphicFramePr>
        <p:xfrm>
          <a:off x="2703635" y="2911475"/>
          <a:ext cx="2976196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معادلة" r:id="rId3" imgW="723586" imgH="228501" progId="Equation.3">
                  <p:embed/>
                </p:oleObj>
              </mc:Choice>
              <mc:Fallback>
                <p:oleObj name="معادلة" r:id="rId3" imgW="723586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3635" y="2911475"/>
                        <a:ext cx="2976196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94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705020"/>
              </p:ext>
            </p:extLst>
          </p:nvPr>
        </p:nvGraphicFramePr>
        <p:xfrm>
          <a:off x="6822831" y="4319761"/>
          <a:ext cx="4572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Equation" r:id="rId5" imgW="203112" imgH="241195" progId="Equation.3">
                  <p:embed/>
                </p:oleObj>
              </mc:Choice>
              <mc:Fallback>
                <p:oleObj name="Equation" r:id="rId5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2831" y="4319761"/>
                        <a:ext cx="4572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8" name="Rectangle 6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946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741775"/>
              </p:ext>
            </p:extLst>
          </p:nvPr>
        </p:nvGraphicFramePr>
        <p:xfrm>
          <a:off x="1969477" y="4319761"/>
          <a:ext cx="36048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7" imgW="164957" imgH="241091" progId="Equation.3">
                  <p:embed/>
                </p:oleObj>
              </mc:Choice>
              <mc:Fallback>
                <p:oleObj name="Equation" r:id="rId7" imgW="164957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9477" y="4319761"/>
                        <a:ext cx="36048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مستطيل 1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634992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/>
          </p:cNvSpPr>
          <p:nvPr/>
        </p:nvSpPr>
        <p:spPr bwMode="auto">
          <a:xfrm>
            <a:off x="914400" y="1527175"/>
            <a:ext cx="78500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7922469" y="260648"/>
            <a:ext cx="8980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endParaRPr lang="ar-SA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227299"/>
              </p:ext>
            </p:extLst>
          </p:nvPr>
        </p:nvGraphicFramePr>
        <p:xfrm>
          <a:off x="422032" y="1844824"/>
          <a:ext cx="8159261" cy="1616075"/>
        </p:xfrm>
        <a:graphic>
          <a:graphicData uri="http://schemas.openxmlformats.org/drawingml/2006/table">
            <a:tbl>
              <a:tblPr rtl="1">
                <a:tableStyleId>{5DA37D80-6434-44D0-A028-1B22A696006F}</a:tableStyleId>
              </a:tblPr>
              <a:tblGrid>
                <a:gridCol w="2290320"/>
                <a:gridCol w="644153"/>
                <a:gridCol w="548722"/>
                <a:gridCol w="596437"/>
                <a:gridCol w="596437"/>
                <a:gridCol w="596437"/>
                <a:gridCol w="572580"/>
                <a:gridCol w="596437"/>
                <a:gridCol w="572580"/>
                <a:gridCol w="620295"/>
                <a:gridCol w="524863"/>
              </a:tblGrid>
              <a:tr h="762300"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dirty="0" smtClean="0"/>
                        <a:t>التحصيل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400" dirty="0"/>
                        <a:t>9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7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10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5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3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7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8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400" dirty="0"/>
                        <a:t>10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4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6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</a:tr>
              <a:tr h="853775">
                <a:tc>
                  <a:txBody>
                    <a:bodyPr/>
                    <a:lstStyle/>
                    <a:p>
                      <a:pPr marL="0" marR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عدد المشاركات</a:t>
                      </a:r>
                      <a:endParaRPr lang="en-US" sz="2400" b="1" dirty="0" smtClean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400" dirty="0"/>
                        <a:t>12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9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14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6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4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7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10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10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5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400" dirty="0"/>
                        <a:t>8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ctr"/>
                </a:tc>
              </a:tr>
            </a:tbl>
          </a:graphicData>
        </a:graphic>
      </p:graphicFrame>
      <p:sp>
        <p:nvSpPr>
          <p:cNvPr id="9" name="مستطيل 8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467544" y="908720"/>
            <a:ext cx="818408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000" b="1" dirty="0">
                <a:solidFill>
                  <a:srgbClr val="002060"/>
                </a:solidFill>
              </a:rPr>
              <a:t>أراد باحث دراسة العلاقة بين عدد مشاركات الطلاب في المحاضرات (متغير مستقل) ودرجاتهم في الاختبار (متغير تابع)، وكانت الدرجات كما هو موضح بالجدول</a:t>
            </a:r>
            <a:r>
              <a:rPr lang="ar-SA" sz="2000" b="1" dirty="0" smtClean="0">
                <a:solidFill>
                  <a:srgbClr val="002060"/>
                </a:solidFill>
              </a:rPr>
              <a:t>:</a:t>
            </a:r>
            <a:endParaRPr lang="ar-SA" sz="2000" dirty="0">
              <a:solidFill>
                <a:srgbClr val="00206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960440" y="3718773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24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أوجد:</a:t>
            </a:r>
          </a:p>
          <a:p>
            <a:pPr algn="just">
              <a:defRPr/>
            </a:pPr>
            <a:endParaRPr lang="ar-SA" sz="14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قيمة معامل الانحدار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معادلة </a:t>
            </a:r>
            <a:r>
              <a:rPr lang="ar-SA" sz="2400" dirty="0">
                <a:latin typeface="Simplified Arabic" pitchFamily="18" charset="-78"/>
                <a:cs typeface="Simplified Arabic" pitchFamily="18" charset="-78"/>
              </a:rPr>
              <a:t>انحدار  </a:t>
            </a:r>
            <a:r>
              <a:rPr lang="en-US" sz="2400" dirty="0">
                <a:latin typeface="Simplified Arabic" pitchFamily="18" charset="-78"/>
                <a:cs typeface="Simplified Arabic" pitchFamily="18" charset="-78"/>
              </a:rPr>
              <a:t>x</a:t>
            </a:r>
            <a:r>
              <a:rPr lang="ar-SA" sz="2400" dirty="0">
                <a:latin typeface="Simplified Arabic" pitchFamily="18" charset="-78"/>
                <a:cs typeface="Simplified Arabic" pitchFamily="18" charset="-78"/>
              </a:rPr>
              <a:t> على </a:t>
            </a:r>
            <a:r>
              <a:rPr lang="en-US" sz="24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y</a:t>
            </a:r>
            <a:endParaRPr lang="ar-SA" sz="24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65886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7758818" y="533401"/>
            <a:ext cx="80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sz="2800">
                <a:solidFill>
                  <a:srgbClr val="FF0000"/>
                </a:solidFill>
              </a:rPr>
              <a:t>الحل:</a:t>
            </a:r>
          </a:p>
        </p:txBody>
      </p:sp>
      <p:graphicFrame>
        <p:nvGraphicFramePr>
          <p:cNvPr id="22532" name="Object 2"/>
          <p:cNvGraphicFramePr>
            <a:graphicFrameLocks noChangeAspect="1"/>
          </p:cNvGraphicFramePr>
          <p:nvPr/>
        </p:nvGraphicFramePr>
        <p:xfrm>
          <a:off x="6260123" y="2362200"/>
          <a:ext cx="297474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3" imgW="126835" imgH="139518" progId="Equation.3">
                  <p:embed/>
                </p:oleObj>
              </mc:Choice>
              <mc:Fallback>
                <p:oleObj name="Equation" r:id="rId3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0123" y="2362200"/>
                        <a:ext cx="297474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3"/>
          <p:cNvGraphicFramePr>
            <a:graphicFrameLocks noChangeAspect="1"/>
          </p:cNvGraphicFramePr>
          <p:nvPr/>
        </p:nvGraphicFramePr>
        <p:xfrm>
          <a:off x="5134708" y="2286000"/>
          <a:ext cx="281354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5" imgW="139579" imgH="164957" progId="Equation.3">
                  <p:embed/>
                </p:oleObj>
              </mc:Choice>
              <mc:Fallback>
                <p:oleObj name="Equation" r:id="rId5" imgW="139579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4708" y="2286000"/>
                        <a:ext cx="281354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4"/>
          <p:cNvGraphicFramePr>
            <a:graphicFrameLocks noChangeAspect="1"/>
          </p:cNvGraphicFramePr>
          <p:nvPr/>
        </p:nvGraphicFramePr>
        <p:xfrm>
          <a:off x="4009293" y="2362200"/>
          <a:ext cx="35462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7" imgW="190335" imgH="164957" progId="Equation.3">
                  <p:embed/>
                </p:oleObj>
              </mc:Choice>
              <mc:Fallback>
                <p:oleObj name="Equation" r:id="rId7" imgW="190335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9293" y="2362200"/>
                        <a:ext cx="35462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5"/>
          <p:cNvGraphicFramePr>
            <a:graphicFrameLocks noChangeAspect="1"/>
          </p:cNvGraphicFramePr>
          <p:nvPr/>
        </p:nvGraphicFramePr>
        <p:xfrm>
          <a:off x="2883877" y="2286000"/>
          <a:ext cx="35169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Equation" r:id="rId9" imgW="177569" imgH="202936" progId="Equation.3">
                  <p:embed/>
                </p:oleObj>
              </mc:Choice>
              <mc:Fallback>
                <p:oleObj name="Equation" r:id="rId9" imgW="177569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3877" y="2286000"/>
                        <a:ext cx="351692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6"/>
          <p:cNvGraphicFramePr>
            <a:graphicFrameLocks noChangeAspect="1"/>
          </p:cNvGraphicFramePr>
          <p:nvPr/>
        </p:nvGraphicFramePr>
        <p:xfrm>
          <a:off x="1758462" y="2286000"/>
          <a:ext cx="351692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Equation" r:id="rId11" imgW="190500" imgH="228600" progId="Equation.3">
                  <p:embed/>
                </p:oleObj>
              </mc:Choice>
              <mc:Fallback>
                <p:oleObj name="Equation" r:id="rId11" imgW="190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462" y="2286000"/>
                        <a:ext cx="351692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464911"/>
              </p:ext>
            </p:extLst>
          </p:nvPr>
        </p:nvGraphicFramePr>
        <p:xfrm>
          <a:off x="1477107" y="2209800"/>
          <a:ext cx="5416062" cy="3566160"/>
        </p:xfrm>
        <a:graphic>
          <a:graphicData uri="http://schemas.openxmlformats.org/drawingml/2006/table">
            <a:tbl>
              <a:tblPr rtl="1">
                <a:tableStyleId>{5DA37D80-6434-44D0-A028-1B22A696006F}</a:tableStyleId>
              </a:tblPr>
              <a:tblGrid>
                <a:gridCol w="1082284"/>
                <a:gridCol w="1084274"/>
                <a:gridCol w="1110817"/>
                <a:gridCol w="1110817"/>
                <a:gridCol w="1027870"/>
              </a:tblGrid>
              <a:tr h="548542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ar-SA" sz="1800" dirty="0" smtClean="0"/>
                    </a:p>
                    <a:p>
                      <a:pPr algn="ctr" rtl="0">
                        <a:spcAft>
                          <a:spcPts val="0"/>
                        </a:spcAft>
                      </a:pPr>
                      <a:endParaRPr lang="ar-SA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12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108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81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144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7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63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81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140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196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5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30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25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36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3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12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7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7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49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/>
                        <a:t>80</a:t>
                      </a:r>
                      <a:endParaRPr lang="en-US" sz="180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100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5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16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25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48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36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64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/>
                </a:tc>
              </a:tr>
              <a:tr h="27427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85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650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529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dirty="0"/>
                        <a:t>811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3305" marR="63305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مستطيل 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652589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لمحتوى 2"/>
          <p:cNvSpPr>
            <a:spLocks/>
          </p:cNvSpPr>
          <p:nvPr/>
        </p:nvSpPr>
        <p:spPr bwMode="auto">
          <a:xfrm>
            <a:off x="871905" y="13843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en-US" sz="24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  <a:p>
            <a:pPr marL="273050" indent="-273050" algn="just">
              <a:spcBef>
                <a:spcPct val="20000"/>
              </a:spcBef>
              <a:buFont typeface="Arial" pitchFamily="34" charset="0"/>
              <a:buNone/>
            </a:pPr>
            <a:endParaRPr lang="ar-SA" sz="24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2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3555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37467" y="1052736"/>
            <a:ext cx="816287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sz="2800" dirty="0"/>
              <a:t>من خلال الجدول السابق يمكن تقدير معادلة انحدار  </a:t>
            </a:r>
            <a:r>
              <a:rPr lang="en-US" sz="2800" dirty="0"/>
              <a:t>x</a:t>
            </a:r>
            <a:r>
              <a:rPr lang="ar-SA" sz="2800" dirty="0"/>
              <a:t> على </a:t>
            </a:r>
            <a:r>
              <a:rPr lang="en-US" sz="2800" dirty="0"/>
              <a:t> y</a:t>
            </a:r>
            <a:r>
              <a:rPr lang="ar-SA" sz="2800" dirty="0"/>
              <a:t> كما يلي:</a:t>
            </a:r>
          </a:p>
          <a:p>
            <a:endParaRPr lang="ar-SA" sz="2800" dirty="0" smtClean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اولاً- </a:t>
            </a:r>
            <a:r>
              <a:rPr lang="ar-SA" sz="2800" dirty="0">
                <a:solidFill>
                  <a:srgbClr val="FF0000"/>
                </a:solidFill>
              </a:rPr>
              <a:t>يتم تقدير قيمة معامل الانحدار</a:t>
            </a:r>
          </a:p>
        </p:txBody>
      </p:sp>
      <p:sp>
        <p:nvSpPr>
          <p:cNvPr id="23557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35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10812"/>
              </p:ext>
            </p:extLst>
          </p:nvPr>
        </p:nvGraphicFramePr>
        <p:xfrm>
          <a:off x="4182208" y="1988840"/>
          <a:ext cx="357554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معادلة" r:id="rId3" imgW="139579" imgH="215713" progId="Equation.3">
                  <p:embed/>
                </p:oleObj>
              </mc:Choice>
              <mc:Fallback>
                <p:oleObj name="معادلة" r:id="rId3" imgW="139579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2208" y="1988840"/>
                        <a:ext cx="357554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3560" name="Rectangle 5"/>
          <p:cNvSpPr>
            <a:spLocks noChangeArrowheads="1"/>
          </p:cNvSpPr>
          <p:nvPr/>
        </p:nvSpPr>
        <p:spPr bwMode="auto">
          <a:xfrm>
            <a:off x="8959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356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474171"/>
              </p:ext>
            </p:extLst>
          </p:nvPr>
        </p:nvGraphicFramePr>
        <p:xfrm>
          <a:off x="923925" y="3276600"/>
          <a:ext cx="6943725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معادلة" r:id="rId5" imgW="3365280" imgH="736560" progId="Equation.3">
                  <p:embed/>
                </p:oleObj>
              </mc:Choice>
              <mc:Fallback>
                <p:oleObj name="معادلة" r:id="rId5" imgW="336528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3276600"/>
                        <a:ext cx="6943725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6"/>
          <p:cNvSpPr>
            <a:spLocks noChangeArrowheads="1"/>
          </p:cNvSpPr>
          <p:nvPr/>
        </p:nvSpPr>
        <p:spPr bwMode="auto">
          <a:xfrm>
            <a:off x="8959269" y="1034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1" name="مستطيل 10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634079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لمحتوى 2"/>
          <p:cNvSpPr>
            <a:spLocks/>
          </p:cNvSpPr>
          <p:nvPr/>
        </p:nvSpPr>
        <p:spPr bwMode="auto">
          <a:xfrm>
            <a:off x="914400" y="1527175"/>
            <a:ext cx="78500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4579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767754" y="1676401"/>
            <a:ext cx="291758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>
                <a:solidFill>
                  <a:srgbClr val="FF0000"/>
                </a:solidFill>
              </a:rPr>
              <a:t>ثانياً – تقدير قيمة  </a:t>
            </a: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4584" name="Object 2"/>
          <p:cNvGraphicFramePr>
            <a:graphicFrameLocks noChangeAspect="1"/>
          </p:cNvGraphicFramePr>
          <p:nvPr/>
        </p:nvGraphicFramePr>
        <p:xfrm>
          <a:off x="6172200" y="1676400"/>
          <a:ext cx="4572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معادلة" r:id="rId3" imgW="165028" imgH="228501" progId="Equation.3">
                  <p:embed/>
                </p:oleObj>
              </mc:Choice>
              <mc:Fallback>
                <p:oleObj name="معادلة" r:id="rId3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676400"/>
                        <a:ext cx="4572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7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4586" name="Object 4"/>
          <p:cNvGraphicFramePr>
            <a:graphicFrameLocks noChangeAspect="1"/>
          </p:cNvGraphicFramePr>
          <p:nvPr/>
        </p:nvGraphicFramePr>
        <p:xfrm>
          <a:off x="2180493" y="2405064"/>
          <a:ext cx="3936023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معادلة" r:id="rId5" imgW="1143000" imgH="660400" progId="Equation.3">
                  <p:embed/>
                </p:oleObj>
              </mc:Choice>
              <mc:Fallback>
                <p:oleObj name="معادلة" r:id="rId5" imgW="11430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0493" y="2405064"/>
                        <a:ext cx="3936023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Rectangle 5"/>
          <p:cNvSpPr>
            <a:spLocks noChangeArrowheads="1"/>
          </p:cNvSpPr>
          <p:nvPr/>
        </p:nvSpPr>
        <p:spPr bwMode="auto">
          <a:xfrm>
            <a:off x="8959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4588" name="Object 2"/>
          <p:cNvGraphicFramePr>
            <a:graphicFrameLocks noChangeAspect="1"/>
          </p:cNvGraphicFramePr>
          <p:nvPr/>
        </p:nvGraphicFramePr>
        <p:xfrm>
          <a:off x="2039815" y="3813176"/>
          <a:ext cx="42672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Equation" r:id="rId7" imgW="2336760" imgH="457200" progId="Equation.3">
                  <p:embed/>
                </p:oleObj>
              </mc:Choice>
              <mc:Fallback>
                <p:oleObj name="Equation" r:id="rId7" imgW="2336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815" y="3813176"/>
                        <a:ext cx="4267200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Rectangle 6"/>
          <p:cNvSpPr>
            <a:spLocks noChangeArrowheads="1"/>
          </p:cNvSpPr>
          <p:nvPr/>
        </p:nvSpPr>
        <p:spPr bwMode="auto">
          <a:xfrm>
            <a:off x="8959269" y="1034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4" name="مستطيل 1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424901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5603" name="عنصر نائب للمحتوى 2"/>
          <p:cNvSpPr>
            <a:spLocks/>
          </p:cNvSpPr>
          <p:nvPr/>
        </p:nvSpPr>
        <p:spPr bwMode="auto">
          <a:xfrm>
            <a:off x="871905" y="14478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spcBef>
                <a:spcPct val="20000"/>
              </a:spcBef>
              <a:buFont typeface="Arial" pitchFamily="34" charset="0"/>
              <a:buNone/>
            </a:pPr>
            <a:r>
              <a:rPr lang="ar-SA" sz="2400">
                <a:solidFill>
                  <a:srgbClr val="376092"/>
                </a:solidFill>
                <a:latin typeface="Calibri" pitchFamily="34" charset="0"/>
              </a:rPr>
              <a:t/>
            </a:r>
            <a:br>
              <a:rPr lang="ar-SA" sz="2400">
                <a:solidFill>
                  <a:srgbClr val="376092"/>
                </a:solidFill>
                <a:latin typeface="Calibri" pitchFamily="34" charset="0"/>
              </a:rPr>
            </a:br>
            <a:endParaRPr lang="en-US" sz="2400">
              <a:solidFill>
                <a:srgbClr val="376092"/>
              </a:solidFill>
              <a:latin typeface="Calibri" pitchFamily="34" charset="0"/>
            </a:endParaRPr>
          </a:p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2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22031" y="1981201"/>
            <a:ext cx="8074269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SA" sz="2800">
                <a:solidFill>
                  <a:srgbClr val="FF0000"/>
                </a:solidFill>
              </a:rPr>
              <a:t>معادلة انحدار  </a:t>
            </a:r>
            <a:r>
              <a:rPr lang="en-US" sz="2800">
                <a:solidFill>
                  <a:srgbClr val="FF0000"/>
                </a:solidFill>
              </a:rPr>
              <a:t>x</a:t>
            </a:r>
            <a:r>
              <a:rPr lang="ar-SA" sz="2800">
                <a:solidFill>
                  <a:srgbClr val="FF0000"/>
                </a:solidFill>
              </a:rPr>
              <a:t> على </a:t>
            </a:r>
            <a:r>
              <a:rPr lang="en-US" sz="2800">
                <a:solidFill>
                  <a:srgbClr val="FF0000"/>
                </a:solidFill>
              </a:rPr>
              <a:t> y</a:t>
            </a:r>
            <a:r>
              <a:rPr lang="ar-SA" sz="2800">
                <a:solidFill>
                  <a:srgbClr val="FF0000"/>
                </a:solidFill>
              </a:rPr>
              <a:t> هي: </a:t>
            </a:r>
            <a:endParaRPr lang="en-GB" sz="2800">
              <a:solidFill>
                <a:srgbClr val="FF0000"/>
              </a:solidFill>
            </a:endParaRPr>
          </a:p>
          <a:p>
            <a:pPr algn="just"/>
            <a:r>
              <a:rPr lang="ar-SA" sz="2800"/>
              <a:t>وبالتالي تكون معادلة انحدار </a:t>
            </a:r>
            <a:r>
              <a:rPr lang="en-US" sz="2800" i="1"/>
              <a:t>x</a:t>
            </a:r>
            <a:r>
              <a:rPr lang="ar-SA" sz="2800"/>
              <a:t> على </a:t>
            </a:r>
            <a:r>
              <a:rPr lang="en-US" sz="2800" i="1"/>
              <a:t>y</a:t>
            </a:r>
            <a:r>
              <a:rPr lang="en-US" sz="2800"/>
              <a:t> </a:t>
            </a:r>
          </a:p>
          <a:p>
            <a:pPr algn="just"/>
            <a:endParaRPr lang="ar-SA" sz="2800">
              <a:solidFill>
                <a:srgbClr val="FF0000"/>
              </a:solidFill>
            </a:endParaRPr>
          </a:p>
          <a:p>
            <a:pPr algn="just"/>
            <a:endParaRPr lang="ar-SA" sz="2800"/>
          </a:p>
          <a:p>
            <a:pPr algn="just"/>
            <a:endParaRPr lang="ar-SA" sz="2800"/>
          </a:p>
          <a:p>
            <a:pPr algn="just"/>
            <a:endParaRPr lang="ar-SA" sz="2800"/>
          </a:p>
          <a:p>
            <a:endParaRPr lang="ar-SA" sz="2800"/>
          </a:p>
        </p:txBody>
      </p:sp>
      <p:sp>
        <p:nvSpPr>
          <p:cNvPr id="25605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5606" name="Object 2"/>
          <p:cNvGraphicFramePr>
            <a:graphicFrameLocks noChangeAspect="1"/>
          </p:cNvGraphicFramePr>
          <p:nvPr/>
        </p:nvGraphicFramePr>
        <p:xfrm>
          <a:off x="3235569" y="3276601"/>
          <a:ext cx="267286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معادلة" r:id="rId3" imgW="723586" imgH="228501" progId="Equation.3">
                  <p:embed/>
                </p:oleObj>
              </mc:Choice>
              <mc:Fallback>
                <p:oleObj name="معادلة" r:id="rId3" imgW="723586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569" y="3276601"/>
                        <a:ext cx="2672862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5608" name="Rectangle 6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8959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5610" name="Object 7"/>
          <p:cNvGraphicFramePr>
            <a:graphicFrameLocks noChangeAspect="1"/>
          </p:cNvGraphicFramePr>
          <p:nvPr/>
        </p:nvGraphicFramePr>
        <p:xfrm>
          <a:off x="1765790" y="4343400"/>
          <a:ext cx="5635869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5" imgW="2298600" imgH="228600" progId="Equation.3">
                  <p:embed/>
                </p:oleObj>
              </mc:Choice>
              <mc:Fallback>
                <p:oleObj name="Equation" r:id="rId5" imgW="229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790" y="4343400"/>
                        <a:ext cx="5635869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Rectangle 10"/>
          <p:cNvSpPr>
            <a:spLocks noChangeArrowheads="1"/>
          </p:cNvSpPr>
          <p:nvPr/>
        </p:nvSpPr>
        <p:spPr bwMode="auto">
          <a:xfrm>
            <a:off x="8959269" y="501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2" name="مستطيل 1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218275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211015" y="1981201"/>
            <a:ext cx="864137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 dirty="0"/>
              <a:t>إذا كان </a:t>
            </a:r>
            <a:r>
              <a:rPr lang="ar-SA" sz="2800" dirty="0" smtClean="0"/>
              <a:t>عدد المشاركات يساوي 25</a:t>
            </a:r>
            <a:endParaRPr lang="ar-SA" sz="2800" dirty="0"/>
          </a:p>
          <a:p>
            <a:r>
              <a:rPr lang="ar-SA" sz="2800" dirty="0"/>
              <a:t>فإن </a:t>
            </a:r>
            <a:r>
              <a:rPr lang="ar-SA" sz="2800" dirty="0" smtClean="0"/>
              <a:t>التحصيل المتوقع </a:t>
            </a:r>
            <a:r>
              <a:rPr lang="ar-SA" sz="2800" dirty="0"/>
              <a:t>هو:</a:t>
            </a:r>
          </a:p>
          <a:p>
            <a:r>
              <a:rPr lang="ar-SA" sz="2800" dirty="0"/>
              <a:t>يتم التعويض في معادلة الانحدار التي سبق إيجادها عندما تكون </a:t>
            </a:r>
            <a:r>
              <a:rPr lang="en-US" sz="2800" dirty="0"/>
              <a:t>y</a:t>
            </a:r>
            <a:r>
              <a:rPr lang="ar-SA" sz="2800" dirty="0"/>
              <a:t> = 25 كما يلي:</a:t>
            </a:r>
          </a:p>
          <a:p>
            <a:endParaRPr lang="ar-SA" sz="2800" dirty="0"/>
          </a:p>
          <a:p>
            <a:endParaRPr lang="ar-SA" sz="2800" dirty="0"/>
          </a:p>
          <a:p>
            <a:endParaRPr lang="ar-SA" sz="2800" dirty="0"/>
          </a:p>
        </p:txBody>
      </p:sp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6631" name="Rectangle 3"/>
          <p:cNvSpPr>
            <a:spLocks noChangeArrowheads="1"/>
          </p:cNvSpPr>
          <p:nvPr/>
        </p:nvSpPr>
        <p:spPr bwMode="auto">
          <a:xfrm>
            <a:off x="8959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446329"/>
              </p:ext>
            </p:extLst>
          </p:nvPr>
        </p:nvGraphicFramePr>
        <p:xfrm>
          <a:off x="669925" y="3651250"/>
          <a:ext cx="7519988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معادلة" r:id="rId3" imgW="2197080" imgH="203040" progId="Equation.3">
                  <p:embed/>
                </p:oleObj>
              </mc:Choice>
              <mc:Fallback>
                <p:oleObj name="معادلة" r:id="rId3" imgW="2197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3651250"/>
                        <a:ext cx="7519988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Rectangle 4"/>
          <p:cNvSpPr>
            <a:spLocks noChangeArrowheads="1"/>
          </p:cNvSpPr>
          <p:nvPr/>
        </p:nvSpPr>
        <p:spPr bwMode="auto">
          <a:xfrm>
            <a:off x="8959269" y="4725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0" name="مستطيل 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212607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724128" y="764704"/>
            <a:ext cx="28083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صياغة الفروض: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83568" y="2134597"/>
            <a:ext cx="75608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«لا </a:t>
            </a:r>
            <a:r>
              <a:rPr lang="ar-SA" sz="2000" b="1" dirty="0"/>
              <a:t>يمكن التنبؤ بالتحصيل الأكاديمي بمعلومية الدافعية وحب الاستطلاع والقلق لدى طلاب جامعة الملك </a:t>
            </a:r>
            <a:r>
              <a:rPr lang="ar-SA" sz="2000" b="1" dirty="0" smtClean="0"/>
              <a:t>فيصل»</a:t>
            </a:r>
            <a:endParaRPr lang="ar-SA" sz="20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724128" y="1465620"/>
            <a:ext cx="28083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الفرض الصفري: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83568" y="3873242"/>
            <a:ext cx="75608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«يمكن </a:t>
            </a:r>
            <a:r>
              <a:rPr lang="ar-SA" sz="2000" b="1" dirty="0"/>
              <a:t>التنبؤ بالتحصيل الأكاديمي بمعلومية الدافعية وحب الاستطلاع والقلق لدى طلاب جامعة الملك </a:t>
            </a:r>
            <a:r>
              <a:rPr lang="ar-SA" sz="2000" b="1" dirty="0" smtClean="0"/>
              <a:t>فيصل»</a:t>
            </a:r>
            <a:endParaRPr lang="ar-SA" sz="20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724128" y="3204265"/>
            <a:ext cx="28083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الفرض البديل: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3409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555776" y="2348880"/>
            <a:ext cx="4104456" cy="12961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 smtClean="0"/>
              <a:t>حجم التأثير</a:t>
            </a:r>
            <a:endParaRPr lang="ar-SA" sz="4400" b="1" dirty="0"/>
          </a:p>
        </p:txBody>
      </p:sp>
      <p:sp>
        <p:nvSpPr>
          <p:cNvPr id="3" name="مستطيل 2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9698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092280" y="980728"/>
            <a:ext cx="14401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مثال: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971600" y="1700808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أثر طريقة التدريس على التحصيل الدراسي لدى طلاب المرحلة الابتدائية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004048" y="2780928"/>
            <a:ext cx="33123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المتغير المستقل: </a:t>
            </a:r>
            <a:r>
              <a:rPr lang="ar-SA" sz="2400" u="sng" dirty="0" smtClean="0">
                <a:solidFill>
                  <a:srgbClr val="002060"/>
                </a:solidFill>
              </a:rPr>
              <a:t>طريقة التدريس</a:t>
            </a:r>
            <a:endParaRPr lang="ar-SA" sz="2400" u="sng" dirty="0">
              <a:solidFill>
                <a:srgbClr val="00206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860032" y="3358733"/>
            <a:ext cx="34563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المتغير التابع: </a:t>
            </a:r>
            <a:r>
              <a:rPr lang="ar-SA" sz="2400" u="sng" dirty="0" smtClean="0">
                <a:solidFill>
                  <a:srgbClr val="002060"/>
                </a:solidFill>
              </a:rPr>
              <a:t>التحصيل الدراسي</a:t>
            </a:r>
            <a:endParaRPr lang="ar-SA" sz="2400" u="sng" dirty="0">
              <a:solidFill>
                <a:srgbClr val="002060"/>
              </a:solidFill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2699792" y="4149080"/>
            <a:ext cx="3312368" cy="792088"/>
            <a:chOff x="3779912" y="4149080"/>
            <a:chExt cx="3312368" cy="792088"/>
          </a:xfrm>
        </p:grpSpPr>
        <p:sp>
          <p:nvSpPr>
            <p:cNvPr id="6" name="مربع نص 5"/>
            <p:cNvSpPr txBox="1"/>
            <p:nvPr/>
          </p:nvSpPr>
          <p:spPr>
            <a:xfrm>
              <a:off x="3779912" y="4293096"/>
              <a:ext cx="331236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b="1" dirty="0" smtClean="0">
                  <a:latin typeface="Simplified Arabic" pitchFamily="18" charset="-78"/>
                  <a:cs typeface="Simplified Arabic" pitchFamily="18" charset="-78"/>
                </a:rPr>
                <a:t>حجم التأثير = </a:t>
              </a:r>
              <a:endParaRPr lang="ar-SA" b="1" dirty="0">
                <a:latin typeface="Simplified Arabic" pitchFamily="18" charset="-78"/>
                <a:cs typeface="Simplified Arabic" pitchFamily="18" charset="-78"/>
              </a:endParaRPr>
            </a:p>
          </p:txBody>
        </p:sp>
        <p:cxnSp>
          <p:nvCxnSpPr>
            <p:cNvPr id="8" name="رابط مستقيم 7"/>
            <p:cNvCxnSpPr/>
            <p:nvPr/>
          </p:nvCxnSpPr>
          <p:spPr>
            <a:xfrm flipH="1">
              <a:off x="3923928" y="4477762"/>
              <a:ext cx="1872208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مربع نص 8"/>
            <p:cNvSpPr txBox="1"/>
            <p:nvPr/>
          </p:nvSpPr>
          <p:spPr>
            <a:xfrm>
              <a:off x="3851920" y="4149080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b="1" dirty="0"/>
                <a:t>ت</a:t>
              </a:r>
              <a:r>
                <a:rPr lang="ar-SA" b="1" baseline="30000" dirty="0"/>
                <a:t>2</a:t>
              </a:r>
              <a:endParaRPr lang="en-US" b="1" dirty="0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3851920" y="4571836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b="1" dirty="0" smtClean="0"/>
                <a:t>ت</a:t>
              </a:r>
              <a:r>
                <a:rPr lang="ar-SA" b="1" baseline="30000" dirty="0" smtClean="0"/>
                <a:t>2 +</a:t>
              </a:r>
              <a:r>
                <a:rPr lang="ar-SA" b="1" dirty="0" smtClean="0"/>
                <a:t> درجات الحرية</a:t>
              </a:r>
              <a:endParaRPr lang="en-US" b="1" dirty="0"/>
            </a:p>
          </p:txBody>
        </p:sp>
      </p:grpSp>
      <p:sp>
        <p:nvSpPr>
          <p:cNvPr id="12" name="مستطيل 1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2412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1340768"/>
            <a:ext cx="74168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حجم التأثير الذي يفسر 1% (1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,</a:t>
            </a:r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0) ...........  حجم تأثير </a:t>
            </a:r>
            <a:r>
              <a:rPr lang="ar-SA" sz="2800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ضعيف</a:t>
            </a:r>
            <a:endParaRPr lang="ar-SA" sz="2400" b="1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115616" y="2134597"/>
            <a:ext cx="74168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حجم التأثير الذي يفسر 6% (06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,</a:t>
            </a:r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0) ...........  حجم تأثير </a:t>
            </a:r>
            <a:r>
              <a:rPr lang="ar-SA" sz="2800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متوسط</a:t>
            </a:r>
            <a:endParaRPr lang="ar-SA" sz="2400" b="1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115616" y="2854677"/>
            <a:ext cx="74168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حجم التأثير الذي يفسر 15% (15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,</a:t>
            </a:r>
            <a:r>
              <a:rPr lang="ar-SA" sz="2400" dirty="0" smtClean="0">
                <a:latin typeface="Simplified Arabic" pitchFamily="18" charset="-78"/>
                <a:cs typeface="Simplified Arabic" pitchFamily="18" charset="-78"/>
              </a:rPr>
              <a:t>0) ...........  حجم تأثير </a:t>
            </a:r>
            <a:r>
              <a:rPr lang="ar-SA" sz="2800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كبير</a:t>
            </a:r>
            <a:endParaRPr lang="ar-SA" sz="2400" b="1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2552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1196752"/>
            <a:ext cx="784887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>
                <a:solidFill>
                  <a:srgbClr val="002060"/>
                </a:solidFill>
              </a:rPr>
              <a:t>عند دراسة أثر برنامج لتنمية التفكير القائم على الحكمة على اتخاذ القرار لدى طلاب جامعة الملك فيصل، أشارت النتائج إلى أن قيمة "ت" تساوي (7</a:t>
            </a:r>
            <a:r>
              <a:rPr lang="en-US" sz="2400" dirty="0">
                <a:solidFill>
                  <a:srgbClr val="002060"/>
                </a:solidFill>
              </a:rPr>
              <a:t>,</a:t>
            </a:r>
            <a:r>
              <a:rPr lang="ar-SA" sz="2400" dirty="0">
                <a:solidFill>
                  <a:srgbClr val="002060"/>
                </a:solidFill>
              </a:rPr>
              <a:t>2)، ودرجات الحرية (30). وفق هذه النتائج فإن قيمة حجم التأثير </a:t>
            </a:r>
            <a:r>
              <a:rPr lang="ar-SA" sz="2400" dirty="0" smtClean="0">
                <a:solidFill>
                  <a:srgbClr val="002060"/>
                </a:solidFill>
              </a:rPr>
              <a:t>تساوي .................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7020272" y="260648"/>
            <a:ext cx="17281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FF0000"/>
                </a:solidFill>
              </a:rPr>
              <a:t>مثال:</a:t>
            </a:r>
            <a:endParaRPr lang="ar-SA" sz="2800" b="1" u="sng" dirty="0">
              <a:solidFill>
                <a:srgbClr val="FF0000"/>
              </a:solidFill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4355976" y="2996952"/>
            <a:ext cx="3312368" cy="792088"/>
            <a:chOff x="3779912" y="4149080"/>
            <a:chExt cx="3312368" cy="792088"/>
          </a:xfrm>
        </p:grpSpPr>
        <p:sp>
          <p:nvSpPr>
            <p:cNvPr id="6" name="مربع نص 5"/>
            <p:cNvSpPr txBox="1"/>
            <p:nvPr/>
          </p:nvSpPr>
          <p:spPr>
            <a:xfrm>
              <a:off x="3779912" y="4293096"/>
              <a:ext cx="331236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b="1" dirty="0" smtClean="0">
                  <a:latin typeface="Simplified Arabic" pitchFamily="18" charset="-78"/>
                  <a:cs typeface="Simplified Arabic" pitchFamily="18" charset="-78"/>
                </a:rPr>
                <a:t>حجم التأثير = </a:t>
              </a:r>
              <a:endParaRPr lang="ar-SA" b="1" dirty="0">
                <a:latin typeface="Simplified Arabic" pitchFamily="18" charset="-78"/>
                <a:cs typeface="Simplified Arabic" pitchFamily="18" charset="-78"/>
              </a:endParaRPr>
            </a:p>
          </p:txBody>
        </p:sp>
        <p:cxnSp>
          <p:nvCxnSpPr>
            <p:cNvPr id="7" name="رابط مستقيم 6"/>
            <p:cNvCxnSpPr/>
            <p:nvPr/>
          </p:nvCxnSpPr>
          <p:spPr>
            <a:xfrm flipH="1">
              <a:off x="3923928" y="4477762"/>
              <a:ext cx="1872208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مربع نص 7"/>
            <p:cNvSpPr txBox="1"/>
            <p:nvPr/>
          </p:nvSpPr>
          <p:spPr>
            <a:xfrm>
              <a:off x="3851920" y="4149080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b="1" dirty="0"/>
                <a:t>ت</a:t>
              </a:r>
              <a:r>
                <a:rPr lang="ar-SA" b="1" baseline="30000" dirty="0"/>
                <a:t>2</a:t>
              </a:r>
              <a:endParaRPr lang="en-US" b="1" dirty="0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3851920" y="4571836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b="1" dirty="0" smtClean="0"/>
                <a:t>ت</a:t>
              </a:r>
              <a:r>
                <a:rPr lang="ar-SA" b="1" baseline="30000" dirty="0" smtClean="0"/>
                <a:t>2 +</a:t>
              </a:r>
              <a:r>
                <a:rPr lang="ar-SA" b="1" dirty="0" smtClean="0"/>
                <a:t> درجات الحرية</a:t>
              </a:r>
              <a:endParaRPr lang="en-US" b="1" dirty="0"/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4355976" y="3861048"/>
            <a:ext cx="3312368" cy="792088"/>
            <a:chOff x="3779912" y="4149080"/>
            <a:chExt cx="3312368" cy="792088"/>
          </a:xfrm>
        </p:grpSpPr>
        <p:sp>
          <p:nvSpPr>
            <p:cNvPr id="11" name="مربع نص 10"/>
            <p:cNvSpPr txBox="1"/>
            <p:nvPr/>
          </p:nvSpPr>
          <p:spPr>
            <a:xfrm>
              <a:off x="3779912" y="4293096"/>
              <a:ext cx="331236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b="1" dirty="0" smtClean="0">
                  <a:latin typeface="Simplified Arabic" pitchFamily="18" charset="-78"/>
                  <a:cs typeface="Simplified Arabic" pitchFamily="18" charset="-78"/>
                </a:rPr>
                <a:t>حجم التأثير = </a:t>
              </a:r>
              <a:endParaRPr lang="ar-SA" b="1" dirty="0">
                <a:latin typeface="Simplified Arabic" pitchFamily="18" charset="-78"/>
                <a:cs typeface="Simplified Arabic" pitchFamily="18" charset="-78"/>
              </a:endParaRPr>
            </a:p>
          </p:txBody>
        </p:sp>
        <p:cxnSp>
          <p:nvCxnSpPr>
            <p:cNvPr id="12" name="رابط مستقيم 11"/>
            <p:cNvCxnSpPr/>
            <p:nvPr/>
          </p:nvCxnSpPr>
          <p:spPr>
            <a:xfrm flipH="1">
              <a:off x="3923928" y="4477762"/>
              <a:ext cx="1872208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مربع نص 12"/>
            <p:cNvSpPr txBox="1"/>
            <p:nvPr/>
          </p:nvSpPr>
          <p:spPr>
            <a:xfrm>
              <a:off x="3851920" y="4149080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b="1" dirty="0" smtClean="0"/>
                <a:t>(7</a:t>
              </a:r>
              <a:r>
                <a:rPr lang="en-US" b="1" dirty="0" smtClean="0"/>
                <a:t>,</a:t>
              </a:r>
              <a:r>
                <a:rPr lang="ar-SA" b="1" dirty="0" smtClean="0"/>
                <a:t>2)</a:t>
              </a:r>
              <a:r>
                <a:rPr lang="ar-SA" b="1" baseline="30000" dirty="0" smtClean="0"/>
                <a:t>2</a:t>
              </a:r>
              <a:endParaRPr lang="en-US" b="1" dirty="0"/>
            </a:p>
          </p:txBody>
        </p:sp>
        <p:sp>
          <p:nvSpPr>
            <p:cNvPr id="14" name="مربع نص 13"/>
            <p:cNvSpPr txBox="1"/>
            <p:nvPr/>
          </p:nvSpPr>
          <p:spPr>
            <a:xfrm>
              <a:off x="3851920" y="4571836"/>
              <a:ext cx="187220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b="1" dirty="0" smtClean="0"/>
                <a:t>(7</a:t>
              </a:r>
              <a:r>
                <a:rPr lang="en-US" b="1" dirty="0" smtClean="0"/>
                <a:t>,</a:t>
              </a:r>
              <a:r>
                <a:rPr lang="ar-SA" b="1" dirty="0" smtClean="0"/>
                <a:t>2)</a:t>
              </a:r>
              <a:r>
                <a:rPr lang="ar-SA" b="1" baseline="30000" dirty="0" smtClean="0"/>
                <a:t>2 +</a:t>
              </a:r>
              <a:r>
                <a:rPr lang="ar-SA" b="1" dirty="0" smtClean="0"/>
                <a:t> 30</a:t>
              </a:r>
              <a:endParaRPr lang="en-US" b="1" dirty="0"/>
            </a:p>
          </p:txBody>
        </p:sp>
      </p:grpSp>
      <p:sp>
        <p:nvSpPr>
          <p:cNvPr id="16" name="مربع نص 15"/>
          <p:cNvSpPr txBox="1"/>
          <p:nvPr/>
        </p:nvSpPr>
        <p:spPr>
          <a:xfrm>
            <a:off x="2699792" y="4797152"/>
            <a:ext cx="49685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      = 19</a:t>
            </a: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,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0    ................ حجم تأثير كبير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910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55576" y="1844824"/>
            <a:ext cx="79208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rgbClr val="FF0000"/>
                </a:solidFill>
              </a:rPr>
              <a:t>مع أمنياتي لكم بالتوفيق والنجاح</a:t>
            </a:r>
            <a:endParaRPr lang="ar-SA" sz="3600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upload.illaftrain.co.uk/uploads/images/mmyrv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8286"/>
            <a:ext cx="2936938" cy="2792922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213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559</Words>
  <Application>Microsoft Office PowerPoint</Application>
  <PresentationFormat>عرض على الشاشة (3:4)‏</PresentationFormat>
  <Paragraphs>148</Paragraphs>
  <Slides>17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17</vt:i4>
      </vt:variant>
    </vt:vector>
  </HeadingPairs>
  <TitlesOfParts>
    <vt:vector size="21" baseType="lpstr">
      <vt:lpstr>نسق Office</vt:lpstr>
      <vt:lpstr>معادلة</vt:lpstr>
      <vt:lpstr>Equation</vt:lpstr>
      <vt:lpstr>Microsoft Equation 3.0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ACS</dc:creator>
  <cp:lastModifiedBy>ACS</cp:lastModifiedBy>
  <cp:revision>11</cp:revision>
  <dcterms:created xsi:type="dcterms:W3CDTF">2014-04-06T18:01:12Z</dcterms:created>
  <dcterms:modified xsi:type="dcterms:W3CDTF">2014-04-06T20:16:49Z</dcterms:modified>
</cp:coreProperties>
</file>