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88" r:id="rId4"/>
    <p:sldId id="290" r:id="rId5"/>
    <p:sldId id="308" r:id="rId6"/>
    <p:sldId id="328" r:id="rId7"/>
    <p:sldId id="322" r:id="rId8"/>
    <p:sldId id="292" r:id="rId9"/>
    <p:sldId id="333" r:id="rId10"/>
    <p:sldId id="312" r:id="rId11"/>
    <p:sldId id="313" r:id="rId12"/>
    <p:sldId id="314" r:id="rId13"/>
    <p:sldId id="315" r:id="rId14"/>
    <p:sldId id="294" r:id="rId15"/>
    <p:sldId id="316" r:id="rId16"/>
    <p:sldId id="327" r:id="rId17"/>
    <p:sldId id="329" r:id="rId18"/>
    <p:sldId id="334" r:id="rId19"/>
    <p:sldId id="330"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8992" autoAdjust="0"/>
  </p:normalViewPr>
  <p:slideViewPr>
    <p:cSldViewPr>
      <p:cViewPr>
        <p:scale>
          <a:sx n="90" d="100"/>
          <a:sy n="90" d="100"/>
        </p:scale>
        <p:origin x="-378"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3/6/2013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smtClean="0"/>
              <a:t>.</a:t>
            </a:r>
          </a:p>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10</a:t>
            </a:fld>
            <a:endParaRPr lang="en-US"/>
          </a:p>
        </p:txBody>
      </p:sp>
    </p:spTree>
    <p:extLst>
      <p:ext uri="{BB962C8B-B14F-4D97-AF65-F5344CB8AC3E}">
        <p14:creationId xmlns:p14="http://schemas.microsoft.com/office/powerpoint/2010/main" val="549399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عنوان وجدول">
    <p:spTree>
      <p:nvGrpSpPr>
        <p:cNvPr id="1" name=""/>
        <p:cNvGrpSpPr/>
        <p:nvPr/>
      </p:nvGrpSpPr>
      <p:grpSpPr>
        <a:xfrm>
          <a:off x="0" y="0"/>
          <a:ext cx="0" cy="0"/>
          <a:chOff x="0" y="0"/>
          <a:chExt cx="0" cy="0"/>
        </a:xfrm>
      </p:grpSpPr>
      <p:sp>
        <p:nvSpPr>
          <p:cNvPr id="2" name="عنوان 1"/>
          <p:cNvSpPr>
            <a:spLocks noGrp="1"/>
          </p:cNvSpPr>
          <p:nvPr>
            <p:ph type="title"/>
          </p:nvPr>
        </p:nvSpPr>
        <p:spPr>
          <a:xfrm>
            <a:off x="1568451" y="274638"/>
            <a:ext cx="7923081" cy="1143000"/>
          </a:xfrm>
        </p:spPr>
        <p:txBody>
          <a:bodyPr/>
          <a:lstStyle/>
          <a:p>
            <a:r>
              <a:rPr lang="ar-SA" smtClean="0"/>
              <a:t>انقر لتحرير نمط العنوان الرئيسي</a:t>
            </a:r>
            <a:endParaRPr lang="ar-SA"/>
          </a:p>
        </p:txBody>
      </p:sp>
      <p:sp>
        <p:nvSpPr>
          <p:cNvPr id="3" name="عنصر نائب للجدول 2"/>
          <p:cNvSpPr>
            <a:spLocks noGrp="1"/>
          </p:cNvSpPr>
          <p:nvPr>
            <p:ph type="tbl" idx="1"/>
          </p:nvPr>
        </p:nvSpPr>
        <p:spPr>
          <a:xfrm>
            <a:off x="1568451" y="1600203"/>
            <a:ext cx="7923081" cy="4525963"/>
          </a:xfrm>
        </p:spPr>
        <p:txBody>
          <a:bodyPr/>
          <a:lstStyle/>
          <a:p>
            <a:pPr lvl="0"/>
            <a:endParaRPr lang="ar-SA" noProof="0" smtClean="0"/>
          </a:p>
        </p:txBody>
      </p:sp>
      <p:sp>
        <p:nvSpPr>
          <p:cNvPr id="4" name="Rectangle 11"/>
          <p:cNvSpPr>
            <a:spLocks noGrp="1" noChangeArrowheads="1"/>
          </p:cNvSpPr>
          <p:nvPr>
            <p:ph type="dt" sz="half" idx="10"/>
          </p:nvPr>
        </p:nvSpPr>
        <p:spPr>
          <a:xfrm>
            <a:off x="7099300" y="6356353"/>
            <a:ext cx="2311400" cy="365125"/>
          </a:xfrm>
          <a:prstGeom prst="rect">
            <a:avLst/>
          </a:prstGeom>
          <a:ln/>
        </p:spPr>
        <p:txBody>
          <a:bodyPr/>
          <a:lstStyle>
            <a:lvl1pPr>
              <a:defRPr/>
            </a:lvl1pPr>
          </a:lstStyle>
          <a:p>
            <a:pPr>
              <a:defRPr/>
            </a:pPr>
            <a:endParaRPr lang="en-US"/>
          </a:p>
        </p:txBody>
      </p:sp>
      <p:sp>
        <p:nvSpPr>
          <p:cNvPr id="5" name="Rectangle 12"/>
          <p:cNvSpPr>
            <a:spLocks noGrp="1" noChangeArrowheads="1"/>
          </p:cNvSpPr>
          <p:nvPr>
            <p:ph type="ftr" sz="quarter" idx="11"/>
          </p:nvPr>
        </p:nvSpPr>
        <p:spPr>
          <a:xfrm>
            <a:off x="3384550" y="6356353"/>
            <a:ext cx="3136900" cy="365125"/>
          </a:xfrm>
          <a:prstGeom prst="rect">
            <a:avLst/>
          </a:prstGeom>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9F4BA0CB-A69C-4D90-8833-0B07B64C7DD5}" type="slidenum">
              <a:rPr lang="ar-SA"/>
              <a:pPr>
                <a:defRPr/>
              </a:pPr>
              <a:t>‹#›</a:t>
            </a:fld>
            <a:endParaRPr lang="en-US"/>
          </a:p>
        </p:txBody>
      </p:sp>
    </p:spTree>
    <p:extLst>
      <p:ext uri="{BB962C8B-B14F-4D97-AF65-F5344CB8AC3E}">
        <p14:creationId xmlns:p14="http://schemas.microsoft.com/office/powerpoint/2010/main" val="20356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5"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200" b="1" dirty="0" smtClean="0">
                <a:solidFill>
                  <a:srgbClr val="FF0000"/>
                </a:solidFill>
                <a:latin typeface="Calibri" pitchFamily="34" charset="0"/>
                <a:cs typeface="Times New Roman" pitchFamily="18" charset="0"/>
              </a:rPr>
              <a:t>حقوق الإنسان</a:t>
            </a:r>
          </a:p>
          <a:p>
            <a:pPr algn="ctr"/>
            <a:r>
              <a:rPr lang="ar-SA" sz="2800" b="1" dirty="0" smtClean="0">
                <a:solidFill>
                  <a:srgbClr val="00B050"/>
                </a:solidFill>
                <a:latin typeface="Calibri" pitchFamily="34" charset="0"/>
                <a:cs typeface="Times New Roman" pitchFamily="18" charset="0"/>
              </a:rPr>
              <a:t>المستوي الثامن</a:t>
            </a:r>
            <a:endParaRPr lang="en-US" sz="2800" b="1" dirty="0" smtClean="0">
              <a:solidFill>
                <a:srgbClr val="00B05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أيمن محمود عبد العال</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800" b="1" spc="-150" dirty="0">
                <a:solidFill>
                  <a:srgbClr val="376092"/>
                </a:solidFill>
                <a:latin typeface="ae_AlMateen" pitchFamily="2" charset="-78"/>
                <a:cs typeface="ae_AlMateen" pitchFamily="2" charset="-78"/>
              </a:rPr>
              <a:t>المحاضرة </a:t>
            </a:r>
            <a:r>
              <a:rPr lang="ar-SA" sz="4800" b="1" spc="-150" dirty="0" smtClean="0">
                <a:solidFill>
                  <a:srgbClr val="376092"/>
                </a:solidFill>
                <a:latin typeface="ae_AlMateen" pitchFamily="2" charset="-78"/>
                <a:cs typeface="ae_AlMateen" pitchFamily="2" charset="-78"/>
              </a:rPr>
              <a:t>الثانية عشر</a:t>
            </a:r>
            <a:r>
              <a:rPr lang="ar-SA" sz="4800" b="1" spc="-150" dirty="0">
                <a:solidFill>
                  <a:srgbClr val="376092"/>
                </a:solidFill>
                <a:latin typeface="ae_AlMateen" pitchFamily="2" charset="-78"/>
                <a:cs typeface="ae_AlMateen" pitchFamily="2" charset="-78"/>
              </a:rPr>
              <a:t/>
            </a:r>
            <a:br>
              <a:rPr lang="ar-SA" sz="4800" b="1" spc="-150" dirty="0">
                <a:solidFill>
                  <a:srgbClr val="376092"/>
                </a:solidFill>
                <a:latin typeface="ae_AlMateen" pitchFamily="2" charset="-78"/>
                <a:cs typeface="ae_AlMateen" pitchFamily="2" charset="-78"/>
              </a:rPr>
            </a:b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4000" b="1" dirty="0" smtClean="0">
                <a:solidFill>
                  <a:srgbClr val="FF0000"/>
                </a:solidFill>
                <a:ea typeface="Calibri"/>
                <a:cs typeface="Arial"/>
              </a:rPr>
              <a:t>المنظمات </a:t>
            </a:r>
            <a:r>
              <a:rPr lang="ar-SA" sz="4000" b="1" dirty="0" smtClean="0">
                <a:solidFill>
                  <a:srgbClr val="FF0000"/>
                </a:solidFill>
                <a:ea typeface="Calibri"/>
                <a:cs typeface="Arial"/>
              </a:rPr>
              <a:t>غير الحكومية وحقوق </a:t>
            </a:r>
            <a:r>
              <a:rPr lang="ar-SA" sz="4000" b="1" dirty="0" smtClean="0">
                <a:solidFill>
                  <a:srgbClr val="FF0000"/>
                </a:solidFill>
                <a:ea typeface="Calibri"/>
                <a:cs typeface="Arial"/>
              </a:rPr>
              <a:t>الإنسان</a:t>
            </a:r>
            <a:endParaRPr lang="en-US" sz="40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ea typeface="Calibri"/>
                <a:cs typeface="Arial"/>
              </a:rPr>
              <a:t>عناصر المحاضرة:</a:t>
            </a:r>
            <a:endParaRPr lang="en-US" sz="4000" b="1" dirty="0">
              <a:ea typeface="Calibri"/>
              <a:cs typeface="Arial"/>
            </a:endParaRPr>
          </a:p>
        </p:txBody>
      </p:sp>
      <p:sp>
        <p:nvSpPr>
          <p:cNvPr id="3" name="عنصر نائب للمحتوى 2"/>
          <p:cNvSpPr>
            <a:spLocks noGrp="1"/>
          </p:cNvSpPr>
          <p:nvPr>
            <p:ph idx="1"/>
          </p:nvPr>
        </p:nvSpPr>
        <p:spPr>
          <a:xfrm>
            <a:off x="381000" y="1447800"/>
            <a:ext cx="8915400" cy="4678363"/>
          </a:xfrm>
        </p:spPr>
        <p:txBody>
          <a:bodyPr/>
          <a:lstStyle/>
          <a:p>
            <a:pPr marL="571500" indent="-571500" rtl="1">
              <a:lnSpc>
                <a:spcPct val="115000"/>
              </a:lnSpc>
              <a:spcAft>
                <a:spcPts val="1000"/>
              </a:spcAft>
              <a:buFontTx/>
              <a:buChar char="-"/>
            </a:pPr>
            <a:r>
              <a:rPr lang="ar-SA" sz="2800" b="1" dirty="0" smtClean="0">
                <a:ea typeface="Calibri"/>
                <a:cs typeface="Arial"/>
              </a:rPr>
              <a:t>تعريف المنظمات غير الحكومية</a:t>
            </a:r>
          </a:p>
          <a:p>
            <a:pPr marL="571500" indent="-571500" rtl="1">
              <a:lnSpc>
                <a:spcPct val="115000"/>
              </a:lnSpc>
              <a:spcAft>
                <a:spcPts val="1000"/>
              </a:spcAft>
              <a:buFontTx/>
              <a:buChar char="-"/>
            </a:pPr>
            <a:r>
              <a:rPr lang="ar-SA" sz="2800" b="1" dirty="0" smtClean="0">
                <a:ea typeface="Calibri"/>
                <a:cs typeface="Arial"/>
              </a:rPr>
              <a:t>منظمة العفو الدولية</a:t>
            </a:r>
          </a:p>
          <a:p>
            <a:pPr marL="571500" indent="-571500" rtl="1">
              <a:lnSpc>
                <a:spcPct val="115000"/>
              </a:lnSpc>
              <a:spcAft>
                <a:spcPts val="1000"/>
              </a:spcAft>
              <a:buFontTx/>
              <a:buChar char="-"/>
            </a:pPr>
            <a:r>
              <a:rPr lang="ar-SA" sz="2800" b="1" dirty="0" smtClean="0">
                <a:ea typeface="Calibri"/>
                <a:cs typeface="Arial"/>
              </a:rPr>
              <a:t>الاتحاد الدولي للصليب والهلال الأحمر</a:t>
            </a:r>
          </a:p>
          <a:p>
            <a:pPr marL="571500" indent="-571500" rtl="1">
              <a:lnSpc>
                <a:spcPct val="115000"/>
              </a:lnSpc>
              <a:spcAft>
                <a:spcPts val="1000"/>
              </a:spcAft>
              <a:buFontTx/>
              <a:buChar char="-"/>
            </a:pPr>
            <a:r>
              <a:rPr lang="ar-SA" sz="2800" b="1" dirty="0" smtClean="0">
                <a:ea typeface="Calibri"/>
                <a:cs typeface="Arial"/>
              </a:rPr>
              <a:t>المحكمة الأوروبية لحقوق الإنسان</a:t>
            </a:r>
          </a:p>
          <a:p>
            <a:pPr marL="571500" indent="-571500" rtl="1">
              <a:lnSpc>
                <a:spcPct val="115000"/>
              </a:lnSpc>
              <a:spcAft>
                <a:spcPts val="1000"/>
              </a:spcAft>
              <a:buFontTx/>
              <a:buChar char="-"/>
            </a:pPr>
            <a:r>
              <a:rPr lang="ar-SA" sz="2800" b="1" dirty="0" smtClean="0">
                <a:ea typeface="Calibri"/>
                <a:cs typeface="Arial"/>
              </a:rPr>
              <a:t>المنظمة العربية لحقوق الإنسان</a:t>
            </a:r>
          </a:p>
          <a:p>
            <a:pPr marL="571500" indent="-571500" rtl="1">
              <a:lnSpc>
                <a:spcPct val="115000"/>
              </a:lnSpc>
              <a:spcAft>
                <a:spcPts val="1000"/>
              </a:spcAft>
              <a:buFontTx/>
              <a:buChar char="-"/>
            </a:pPr>
            <a:endParaRPr lang="ar-SA" sz="2400" b="1" dirty="0" smtClean="0">
              <a:ea typeface="Calibri"/>
              <a:cs typeface="Arial"/>
            </a:endParaRPr>
          </a:p>
          <a:p>
            <a:pPr marL="0" indent="0" rtl="1">
              <a:lnSpc>
                <a:spcPct val="115000"/>
              </a:lnSpc>
              <a:spcAft>
                <a:spcPts val="1000"/>
              </a:spcAft>
            </a:pPr>
            <a:r>
              <a:rPr lang="ar-SA" sz="2800" b="1" dirty="0">
                <a:ea typeface="Calibri"/>
                <a:cs typeface="Arial"/>
              </a:rPr>
              <a:t/>
            </a:r>
            <a:br>
              <a:rPr lang="ar-SA" sz="2800" b="1" dirty="0">
                <a:ea typeface="Calibri"/>
                <a:cs typeface="Arial"/>
              </a:rPr>
            </a:br>
            <a:endParaRPr lang="ar-SA" sz="2800" b="1" dirty="0" smtClean="0">
              <a:ea typeface="Calibri"/>
              <a:cs typeface="Arial"/>
            </a:endParaRPr>
          </a:p>
          <a:p>
            <a:pPr marL="571500" indent="-571500" algn="just" rtl="1">
              <a:lnSpc>
                <a:spcPct val="115000"/>
              </a:lnSpc>
              <a:spcAft>
                <a:spcPts val="1000"/>
              </a:spcAft>
              <a:buFontTx/>
              <a:buChar char="-"/>
            </a:pPr>
            <a:endParaRPr lang="ar-SA" b="1" dirty="0" smtClean="0">
              <a:ea typeface="Calibri"/>
              <a:cs typeface="Arial"/>
            </a:endParaRPr>
          </a:p>
          <a:p>
            <a:pPr marL="571500" indent="-571500" rtl="1">
              <a:lnSpc>
                <a:spcPct val="115000"/>
              </a:lnSpc>
              <a:spcAft>
                <a:spcPts val="1000"/>
              </a:spcAft>
              <a:buFontTx/>
              <a:buChar char="-"/>
            </a:pPr>
            <a:endParaRPr lang="ar-SA" sz="2800" b="1" dirty="0" smtClean="0">
              <a:ea typeface="Calibri"/>
              <a:cs typeface="Arial"/>
            </a:endParaRPr>
          </a:p>
          <a:p>
            <a:pPr marL="571500" indent="-571500" rtl="1">
              <a:lnSpc>
                <a:spcPct val="115000"/>
              </a:lnSpc>
              <a:spcAft>
                <a:spcPts val="1000"/>
              </a:spcAft>
              <a:buFontTx/>
              <a:buChar char="-"/>
            </a:pPr>
            <a:endParaRPr lang="ar-SA" sz="2800" b="1" dirty="0" smtClean="0">
              <a:ea typeface="Calibri"/>
              <a:cs typeface="Arial"/>
            </a:endParaRPr>
          </a:p>
          <a:p>
            <a:pPr marL="571500" indent="-571500" rtl="1">
              <a:lnSpc>
                <a:spcPct val="115000"/>
              </a:lnSpc>
              <a:spcAft>
                <a:spcPts val="1000"/>
              </a:spcAft>
              <a:buFontTx/>
              <a:buChar char="-"/>
            </a:pPr>
            <a:endParaRPr lang="ar-SA" sz="3600" b="1" dirty="0" smtClean="0">
              <a:ea typeface="Calibri"/>
              <a:cs typeface="Arial"/>
            </a:endParaRPr>
          </a:p>
          <a:p>
            <a:pPr rtl="1">
              <a:lnSpc>
                <a:spcPct val="115000"/>
              </a:lnSpc>
              <a:spcAft>
                <a:spcPts val="1000"/>
              </a:spcAft>
            </a:pPr>
            <a:endParaRPr lang="en-US" sz="3600" b="1" dirty="0" smtClean="0">
              <a:ea typeface="Calibri"/>
              <a:cs typeface="Arial"/>
            </a:endParaRPr>
          </a:p>
          <a:p>
            <a:pPr marL="0" indent="0" rtl="1">
              <a:lnSpc>
                <a:spcPct val="115000"/>
              </a:lnSpc>
              <a:spcAft>
                <a:spcPts val="1000"/>
              </a:spcAft>
            </a:pPr>
            <a:endParaRPr lang="ar-SA" sz="3600" b="1" dirty="0" smtClean="0">
              <a:ea typeface="Calibri"/>
              <a:cs typeface="Arial"/>
            </a:endParaRPr>
          </a:p>
          <a:p>
            <a:pPr marL="0" indent="0" rtl="1">
              <a:lnSpc>
                <a:spcPct val="115000"/>
              </a:lnSpc>
              <a:spcAft>
                <a:spcPts val="1000"/>
              </a:spcAft>
            </a:pPr>
            <a:endParaRPr lang="ar-SA" sz="3600" b="1" dirty="0" smtClean="0">
              <a:ea typeface="Calibri"/>
              <a:cs typeface="Arial"/>
            </a:endParaRPr>
          </a:p>
        </p:txBody>
      </p:sp>
    </p:spTree>
    <p:extLst>
      <p:ext uri="{BB962C8B-B14F-4D97-AF65-F5344CB8AC3E}">
        <p14:creationId xmlns:p14="http://schemas.microsoft.com/office/powerpoint/2010/main" val="441203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r>
              <a:rPr lang="ar-SA" sz="3600" b="1" dirty="0">
                <a:solidFill>
                  <a:schemeClr val="accent1"/>
                </a:solidFill>
              </a:rPr>
              <a:t>تعريف المنظمات غير الحكومية</a:t>
            </a:r>
          </a:p>
        </p:txBody>
      </p:sp>
      <p:sp>
        <p:nvSpPr>
          <p:cNvPr id="3" name="عنصر نائب للمحتوى 2"/>
          <p:cNvSpPr>
            <a:spLocks noGrp="1"/>
          </p:cNvSpPr>
          <p:nvPr>
            <p:ph idx="1"/>
          </p:nvPr>
        </p:nvSpPr>
        <p:spPr>
          <a:xfrm>
            <a:off x="495300" y="1371600"/>
            <a:ext cx="8915400" cy="4953000"/>
          </a:xfrm>
        </p:spPr>
        <p:txBody>
          <a:bodyPr/>
          <a:lstStyle/>
          <a:p>
            <a:pPr marL="457200" lvl="0" indent="-457200" algn="just" rtl="1" eaLnBrk="1" hangingPunct="1">
              <a:spcBef>
                <a:spcPts val="600"/>
              </a:spcBef>
              <a:buClr>
                <a:srgbClr val="0F6FC6"/>
              </a:buClr>
              <a:buSzPct val="70000"/>
              <a:buFontTx/>
              <a:buChar char="-"/>
            </a:pPr>
            <a:r>
              <a:rPr lang="ar-SA" sz="2800" b="1" dirty="0" smtClean="0">
                <a:solidFill>
                  <a:prstClr val="black"/>
                </a:solidFill>
                <a:latin typeface="Century Schoolbook"/>
                <a:cs typeface="+mn-cs"/>
              </a:rPr>
              <a:t>ثمة منظمات لا تعدو أن تكون تجمعاً يضم أفراداً أو هيئات خاصة أو عامة من دول مختلفة تسمى بالمنظمات غير الحكومية. </a:t>
            </a:r>
            <a:endParaRPr lang="ar-SA" sz="2800" b="1" dirty="0" smtClean="0">
              <a:solidFill>
                <a:prstClr val="black"/>
              </a:solidFill>
              <a:latin typeface="Century Schoolbook"/>
              <a:cs typeface="+mn-cs"/>
            </a:endParaRPr>
          </a:p>
          <a:p>
            <a:pPr marL="457200" lvl="0" indent="-457200" algn="just" rtl="1" eaLnBrk="1" hangingPunct="1">
              <a:spcBef>
                <a:spcPts val="600"/>
              </a:spcBef>
              <a:buClr>
                <a:srgbClr val="0F6FC6"/>
              </a:buClr>
              <a:buSzPct val="70000"/>
              <a:buFontTx/>
              <a:buChar char="-"/>
            </a:pPr>
            <a:r>
              <a:rPr lang="ar-SA" sz="2800" b="1" dirty="0" smtClean="0">
                <a:solidFill>
                  <a:prstClr val="black"/>
                </a:solidFill>
                <a:latin typeface="Century Schoolbook"/>
                <a:cs typeface="+mn-cs"/>
              </a:rPr>
              <a:t>وهي لا تستهدف ربحاً من وراء نشاطها بل تعمل على تحقيق التعاون في كافة المجالات الاجتماعية المتنوعة، إضافة إلى الدفاع عن القيم والمبادئ التي تقوم عليها على صعيد المجتمع الدولي. </a:t>
            </a:r>
            <a:endParaRPr lang="ar-SA" sz="2800" b="1" dirty="0" smtClean="0">
              <a:solidFill>
                <a:prstClr val="black"/>
              </a:solidFill>
              <a:latin typeface="Century Schoolbook"/>
              <a:cs typeface="+mn-cs"/>
            </a:endParaRPr>
          </a:p>
          <a:p>
            <a:pPr marL="457200" lvl="0" indent="-457200" algn="just" rtl="1" eaLnBrk="1" hangingPunct="1">
              <a:spcBef>
                <a:spcPts val="600"/>
              </a:spcBef>
              <a:buClr>
                <a:srgbClr val="0F6FC6"/>
              </a:buClr>
              <a:buSzPct val="70000"/>
              <a:buFontTx/>
              <a:buChar char="-"/>
            </a:pPr>
            <a:r>
              <a:rPr lang="ar-SA" sz="2800" b="1" dirty="0" smtClean="0">
                <a:solidFill>
                  <a:prstClr val="black"/>
                </a:solidFill>
                <a:latin typeface="Century Schoolbook"/>
                <a:cs typeface="+mn-cs"/>
              </a:rPr>
              <a:t>وعادة ما يتم تمويل هذه المنظمات من اشتراكات أعضائها أو من المعونات المقدمة من الهيئات والمؤسسات التي يعنيها نشاط تلك المنظمات التي تكتسب صفة دولية عن طريق عدم ارتباطها بجنسية بعينها، فضلاً عن أن نطاق نشاطها وخدماتها لا ينحصر في إقليم دولة بذاتها. </a:t>
            </a:r>
            <a:endParaRPr lang="ar-SA" sz="2800" b="1" dirty="0" smtClean="0">
              <a:solidFill>
                <a:prstClr val="black"/>
              </a:solidFill>
              <a:latin typeface="Century Schoolbook"/>
              <a:cs typeface="+mn-cs"/>
            </a:endParaRPr>
          </a:p>
        </p:txBody>
      </p:sp>
    </p:spTree>
    <p:extLst>
      <p:ext uri="{BB962C8B-B14F-4D97-AF65-F5344CB8AC3E}">
        <p14:creationId xmlns:p14="http://schemas.microsoft.com/office/powerpoint/2010/main" val="2048353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marL="457200" lvl="0" indent="-457200" algn="just" rtl="1" eaLnBrk="1" hangingPunct="1">
              <a:spcBef>
                <a:spcPts val="600"/>
              </a:spcBef>
              <a:buClr>
                <a:srgbClr val="0F6FC6"/>
              </a:buClr>
              <a:buSzPct val="70000"/>
              <a:buFontTx/>
              <a:buChar char="-"/>
            </a:pPr>
            <a:r>
              <a:rPr lang="ar-SA" sz="2800" b="1" dirty="0" smtClean="0">
                <a:solidFill>
                  <a:prstClr val="black"/>
                </a:solidFill>
                <a:latin typeface="Century Schoolbook"/>
                <a:cs typeface="+mn-cs"/>
              </a:rPr>
              <a:t>والمشاهد حالياً أن المنظمات غير الحكومية أضحت تضطلع بدور كتعاظم في مجال تعزيز حقوق الإنسان وكفالة الاحترام الواجب لها.</a:t>
            </a:r>
            <a:endParaRPr lang="ar-SA" sz="2800" b="1" dirty="0" smtClean="0">
              <a:solidFill>
                <a:prstClr val="black"/>
              </a:solidFill>
              <a:latin typeface="Century Schoolbook"/>
              <a:cs typeface="+mn-cs"/>
            </a:endParaRPr>
          </a:p>
          <a:p>
            <a:pPr marL="457200" lvl="0" indent="-457200" algn="just" rtl="1" eaLnBrk="1" hangingPunct="1">
              <a:spcBef>
                <a:spcPts val="600"/>
              </a:spcBef>
              <a:buClr>
                <a:srgbClr val="0F6FC6"/>
              </a:buClr>
              <a:buSzPct val="70000"/>
              <a:buFontTx/>
              <a:buChar char="-"/>
            </a:pPr>
            <a:r>
              <a:rPr lang="ar-SA" sz="2800" b="1" dirty="0" smtClean="0">
                <a:solidFill>
                  <a:prstClr val="black"/>
                </a:solidFill>
                <a:latin typeface="Century Schoolbook"/>
                <a:cs typeface="+mn-cs"/>
              </a:rPr>
              <a:t>وتعزي الأهمية المتزايدة للمنظمات غير الحكومية إلى صفات ثلاث تتحلى بها وهي:</a:t>
            </a:r>
          </a:p>
          <a:p>
            <a:pPr marL="0" lvl="0" indent="0" algn="just" rtl="1" eaLnBrk="1" hangingPunct="1">
              <a:spcBef>
                <a:spcPts val="600"/>
              </a:spcBef>
              <a:buClr>
                <a:srgbClr val="0F6FC6"/>
              </a:buClr>
              <a:buSzPct val="70000"/>
            </a:pPr>
            <a:r>
              <a:rPr lang="ar-SA" sz="2800" b="1" dirty="0" smtClean="0">
                <a:solidFill>
                  <a:prstClr val="black"/>
                </a:solidFill>
                <a:latin typeface="Century Schoolbook"/>
                <a:cs typeface="+mn-cs"/>
              </a:rPr>
              <a:t>1- </a:t>
            </a:r>
            <a:r>
              <a:rPr lang="ar-SA" b="1" u="sng" dirty="0" smtClean="0">
                <a:solidFill>
                  <a:srgbClr val="FF0000"/>
                </a:solidFill>
                <a:latin typeface="Century Schoolbook"/>
                <a:cs typeface="+mn-cs"/>
              </a:rPr>
              <a:t>المرونة</a:t>
            </a:r>
            <a:r>
              <a:rPr lang="ar-SA" sz="2800" b="1" dirty="0" smtClean="0">
                <a:solidFill>
                  <a:srgbClr val="FF0000"/>
                </a:solidFill>
                <a:latin typeface="Century Schoolbook"/>
                <a:cs typeface="+mn-cs"/>
              </a:rPr>
              <a:t>: </a:t>
            </a:r>
            <a:r>
              <a:rPr lang="ar-SA" sz="2800" b="1" dirty="0" smtClean="0">
                <a:solidFill>
                  <a:prstClr val="black"/>
                </a:solidFill>
                <a:latin typeface="Century Schoolbook"/>
                <a:cs typeface="+mn-cs"/>
              </a:rPr>
              <a:t>وذلك بالنظر إلى صغر حجم العديد من هذه المنظمات فضلاً عن طابعها غير الرسمي على نحو يمكنها من الاستجابة السريعة والمباشرة لاحتياجات ومطالب الأفراد.</a:t>
            </a:r>
          </a:p>
          <a:p>
            <a:pPr marL="0" lvl="0" indent="0" algn="just" rtl="1" eaLnBrk="1" hangingPunct="1">
              <a:spcBef>
                <a:spcPts val="600"/>
              </a:spcBef>
              <a:buClr>
                <a:srgbClr val="0F6FC6"/>
              </a:buClr>
              <a:buSzPct val="70000"/>
            </a:pPr>
            <a:r>
              <a:rPr lang="ar-SA" sz="2800" b="1" dirty="0" smtClean="0">
                <a:solidFill>
                  <a:prstClr val="black"/>
                </a:solidFill>
                <a:latin typeface="Century Schoolbook"/>
                <a:cs typeface="+mn-cs"/>
              </a:rPr>
              <a:t>2- </a:t>
            </a:r>
            <a:r>
              <a:rPr lang="ar-SA" b="1" u="sng" dirty="0" smtClean="0">
                <a:solidFill>
                  <a:prstClr val="black"/>
                </a:solidFill>
                <a:latin typeface="Century Schoolbook"/>
                <a:cs typeface="+mn-cs"/>
              </a:rPr>
              <a:t>ا</a:t>
            </a:r>
            <a:r>
              <a:rPr lang="ar-SA" b="1" u="sng" dirty="0" smtClean="0">
                <a:solidFill>
                  <a:srgbClr val="FF0000"/>
                </a:solidFill>
                <a:latin typeface="Century Schoolbook"/>
                <a:cs typeface="+mn-cs"/>
              </a:rPr>
              <a:t>لاستقلال</a:t>
            </a:r>
            <a:r>
              <a:rPr lang="ar-SA" sz="2800" b="1" dirty="0" smtClean="0">
                <a:solidFill>
                  <a:prstClr val="black"/>
                </a:solidFill>
                <a:latin typeface="Century Schoolbook"/>
                <a:cs typeface="+mn-cs"/>
              </a:rPr>
              <a:t>: استناداً إلى حقيقة أن المنظمات غير الحكومية إنما تعتمد في تمويلها على الموارد المالية والبشرية التطوعية، ومن هنا تتحرر بدرجة كبيرة من القيود الحكومية.</a:t>
            </a:r>
          </a:p>
          <a:p>
            <a:pPr marL="457200" lvl="0" indent="-457200" algn="just" rtl="1" eaLnBrk="1" hangingPunct="1">
              <a:spcBef>
                <a:spcPts val="600"/>
              </a:spcBef>
              <a:buClr>
                <a:srgbClr val="0F6FC6"/>
              </a:buClr>
              <a:buSzPct val="70000"/>
              <a:buFontTx/>
              <a:buChar char="-"/>
            </a:pPr>
            <a:endParaRPr lang="ar-SA" sz="2800" b="1" dirty="0" smtClean="0">
              <a:solidFill>
                <a:prstClr val="black"/>
              </a:solidFill>
              <a:latin typeface="Century Schoolbook"/>
              <a:cs typeface="Times New Roman"/>
            </a:endParaRPr>
          </a:p>
        </p:txBody>
      </p:sp>
    </p:spTree>
    <p:extLst>
      <p:ext uri="{BB962C8B-B14F-4D97-AF65-F5344CB8AC3E}">
        <p14:creationId xmlns:p14="http://schemas.microsoft.com/office/powerpoint/2010/main" val="20630420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marL="0" lvl="0" indent="0" algn="just" rtl="1" eaLnBrk="1" hangingPunct="1">
              <a:spcBef>
                <a:spcPts val="600"/>
              </a:spcBef>
              <a:buClr>
                <a:srgbClr val="0F6FC6"/>
              </a:buClr>
              <a:buSzPct val="70000"/>
            </a:pPr>
            <a:r>
              <a:rPr lang="ar-SA" sz="2800" b="1" dirty="0">
                <a:solidFill>
                  <a:prstClr val="black"/>
                </a:solidFill>
                <a:latin typeface="Century Schoolbook"/>
                <a:cs typeface="Arial"/>
              </a:rPr>
              <a:t>3- </a:t>
            </a:r>
            <a:r>
              <a:rPr lang="ar-SA" b="1" u="sng" dirty="0">
                <a:solidFill>
                  <a:srgbClr val="FF0000"/>
                </a:solidFill>
                <a:latin typeface="Century Schoolbook"/>
                <a:cs typeface="Arial"/>
              </a:rPr>
              <a:t>النفاذية</a:t>
            </a:r>
            <a:r>
              <a:rPr lang="ar-SA" sz="2800" b="1" dirty="0">
                <a:solidFill>
                  <a:srgbClr val="FF0000"/>
                </a:solidFill>
                <a:latin typeface="Century Schoolbook"/>
                <a:cs typeface="Arial"/>
              </a:rPr>
              <a:t>: </a:t>
            </a:r>
            <a:r>
              <a:rPr lang="ar-SA" sz="2800" b="1" dirty="0">
                <a:solidFill>
                  <a:prstClr val="black"/>
                </a:solidFill>
                <a:latin typeface="Century Schoolbook"/>
                <a:cs typeface="Arial"/>
              </a:rPr>
              <a:t>إلى القاعدة الجماهيرية العريضة والقدرة على ممارسة أنشطتها في مجتمعات فقيرة ونائية</a:t>
            </a:r>
            <a:r>
              <a:rPr lang="ar-SA" sz="2800" b="1" dirty="0" smtClean="0">
                <a:solidFill>
                  <a:prstClr val="black"/>
                </a:solidFill>
                <a:latin typeface="Century Schoolbook"/>
                <a:cs typeface="Arial"/>
              </a:rPr>
              <a:t>.</a:t>
            </a:r>
          </a:p>
          <a:p>
            <a:pPr marL="0" lvl="0" indent="0" algn="just" rtl="1" eaLnBrk="1" hangingPunct="1">
              <a:spcBef>
                <a:spcPts val="600"/>
              </a:spcBef>
              <a:buClr>
                <a:srgbClr val="0F6FC6"/>
              </a:buClr>
              <a:buSzPct val="70000"/>
            </a:pPr>
            <a:endParaRPr lang="ar-SA" sz="2800" b="1" dirty="0">
              <a:solidFill>
                <a:prstClr val="black"/>
              </a:solidFill>
              <a:latin typeface="Century Schoolbook"/>
              <a:cs typeface="Arial"/>
            </a:endParaRPr>
          </a:p>
          <a:p>
            <a:pPr marL="0" lvl="0" indent="0" algn="just" rtl="1" eaLnBrk="1" hangingPunct="1">
              <a:spcBef>
                <a:spcPts val="600"/>
              </a:spcBef>
              <a:buClr>
                <a:srgbClr val="0F6FC6"/>
              </a:buClr>
              <a:buSzPct val="70000"/>
            </a:pPr>
            <a:r>
              <a:rPr lang="ar-SA" sz="2800" b="1" dirty="0" smtClean="0">
                <a:solidFill>
                  <a:prstClr val="black"/>
                </a:solidFill>
                <a:latin typeface="Century Schoolbook"/>
                <a:cs typeface="Arial"/>
              </a:rPr>
              <a:t>- ومن أبرز المنظمات الدولية غير الحكومية العاملة في مجال حقوق الإنسان نذكر منها منظمة العفو الدولية، الاتحاد الدولي لجمعيات الصليب الأحمر والهلال الأحمر، المحكمة الأوروبية لحقوق الإنسان، والمنظمة العربية لحقوق الإنسان، وفيما يلي توضيح مختصر لأنشطة تلك المنظمات.</a:t>
            </a:r>
            <a:endParaRPr lang="ar-SA" sz="2800" b="1" dirty="0">
              <a:solidFill>
                <a:prstClr val="black"/>
              </a:solidFill>
              <a:latin typeface="Century Schoolbook"/>
              <a:cs typeface="Arial"/>
            </a:endParaRPr>
          </a:p>
        </p:txBody>
      </p:sp>
    </p:spTree>
    <p:extLst>
      <p:ext uri="{BB962C8B-B14F-4D97-AF65-F5344CB8AC3E}">
        <p14:creationId xmlns:p14="http://schemas.microsoft.com/office/powerpoint/2010/main" val="41230115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990600"/>
          </a:xfrm>
        </p:spPr>
        <p:txBody>
          <a:bodyPr/>
          <a:lstStyle/>
          <a:p>
            <a:pPr algn="justLow" rtl="1">
              <a:lnSpc>
                <a:spcPct val="115000"/>
              </a:lnSpc>
              <a:spcAft>
                <a:spcPts val="0"/>
              </a:spcAft>
              <a:tabLst>
                <a:tab pos="1689100" algn="l"/>
              </a:tabLst>
            </a:pPr>
            <a:r>
              <a:rPr lang="ar-SA" sz="3600" b="1" dirty="0">
                <a:solidFill>
                  <a:srgbClr val="72A376"/>
                </a:solidFill>
              </a:rPr>
              <a:t>منظمة </a:t>
            </a:r>
            <a:r>
              <a:rPr lang="ar-SA" sz="3600" b="1" dirty="0" smtClean="0">
                <a:solidFill>
                  <a:srgbClr val="72A376"/>
                </a:solidFill>
              </a:rPr>
              <a:t>العفو الدولية:</a:t>
            </a:r>
            <a:endParaRPr lang="ar-SA" sz="3200" b="1" dirty="0">
              <a:solidFill>
                <a:schemeClr val="accent1"/>
              </a:solidFill>
            </a:endParaRPr>
          </a:p>
        </p:txBody>
      </p:sp>
      <p:sp>
        <p:nvSpPr>
          <p:cNvPr id="3" name="عنصر نائب للمحتوى 2"/>
          <p:cNvSpPr>
            <a:spLocks noGrp="1"/>
          </p:cNvSpPr>
          <p:nvPr>
            <p:ph idx="1"/>
          </p:nvPr>
        </p:nvSpPr>
        <p:spPr>
          <a:xfrm>
            <a:off x="495300" y="1447800"/>
            <a:ext cx="8915400" cy="4876800"/>
          </a:xfrm>
        </p:spPr>
        <p:txBody>
          <a:bodyPr/>
          <a:lstStyle/>
          <a:p>
            <a:pPr lvl="0" algn="justLow" rtl="1" eaLnBrk="1" hangingPunct="1">
              <a:lnSpc>
                <a:spcPct val="95000"/>
              </a:lnSpc>
              <a:buClr>
                <a:srgbClr val="CCCCFF"/>
              </a:buClr>
              <a:buFontTx/>
              <a:buChar char="-"/>
            </a:pPr>
            <a:r>
              <a:rPr lang="ar-SA" sz="2800" b="1" kern="0" dirty="0" smtClean="0">
                <a:solidFill>
                  <a:srgbClr val="000000"/>
                </a:solidFill>
                <a:latin typeface="Arial"/>
                <a:ea typeface="Times New Roman" pitchFamily="18" charset="0"/>
                <a:cs typeface="+mn-cs"/>
              </a:rPr>
              <a:t>هي منظمة غير حكومية تعني بحماية حقوق الإنسان، وتعود نشأتها إلى الدعوة التي أطلقها المحامي الانجليزي «بيتر بينسون» من خلال مقاله له نشرت عام 1961 تحت عنوان «السجناء المنسيون» ليتحرك الافراد في كل مكان لبدء حملة عالمية سلمية من أجل الإفراج عن سجناء الضمير أو الرأي.</a:t>
            </a:r>
            <a:endParaRPr lang="ar-SA" sz="2800" b="1" kern="0" dirty="0" smtClean="0">
              <a:solidFill>
                <a:srgbClr val="000000"/>
              </a:solidFill>
              <a:latin typeface="Arial"/>
              <a:ea typeface="Times New Roman" pitchFamily="18" charset="0"/>
              <a:cs typeface="+mn-cs"/>
            </a:endParaRPr>
          </a:p>
          <a:p>
            <a:pPr lvl="0" algn="justLow" rtl="1" eaLnBrk="1" hangingPunct="1">
              <a:lnSpc>
                <a:spcPct val="95000"/>
              </a:lnSpc>
              <a:buClr>
                <a:srgbClr val="CCCCFF"/>
              </a:buClr>
              <a:buFontTx/>
              <a:buChar char="-"/>
            </a:pPr>
            <a:r>
              <a:rPr lang="ar-SA" sz="2800" b="1" kern="0" dirty="0" smtClean="0">
                <a:solidFill>
                  <a:srgbClr val="000000"/>
                </a:solidFill>
                <a:latin typeface="Arial"/>
                <a:ea typeface="Times New Roman" pitchFamily="18" charset="0"/>
                <a:cs typeface="+mn-cs"/>
              </a:rPr>
              <a:t>وتختص المنظمة بطلب الإفراج الفوري عن سجناء الرأي وهم الأشخاص الذين يسجنون أو يعتقلون أو تقيد حرياتهم بسبب قناعاتهم السياسية أو الدينية التي تمليها عليهم ضمائرهم، وتقديم كل عون لهم شريطة ألا يكونوا قد لجأوا إلى العنف أو دعوا إلى استخدامه. </a:t>
            </a:r>
            <a:endParaRPr lang="ar-SA" sz="2800" b="1" kern="0" dirty="0" smtClean="0">
              <a:solidFill>
                <a:srgbClr val="000000"/>
              </a:solidFill>
              <a:latin typeface="Arial"/>
              <a:ea typeface="Times New Roman" pitchFamily="18" charset="0"/>
              <a:cs typeface="+mn-cs"/>
            </a:endParaRPr>
          </a:p>
        </p:txBody>
      </p:sp>
    </p:spTree>
    <p:extLst>
      <p:ext uri="{BB962C8B-B14F-4D97-AF65-F5344CB8AC3E}">
        <p14:creationId xmlns:p14="http://schemas.microsoft.com/office/powerpoint/2010/main" val="26210945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marL="342900" lvl="0" indent="-342900" eaLnBrk="1" hangingPunct="1">
              <a:spcBef>
                <a:spcPct val="20000"/>
              </a:spcBef>
            </a:pPr>
            <a:endParaRPr lang="ar-SA" sz="3200" b="1" dirty="0">
              <a:solidFill>
                <a:schemeClr val="accent1"/>
              </a:solidFill>
              <a:ea typeface="Times New Roman"/>
              <a:cs typeface="Simplified Arabic"/>
            </a:endParaRPr>
          </a:p>
        </p:txBody>
      </p:sp>
      <p:sp>
        <p:nvSpPr>
          <p:cNvPr id="3" name="عنصر نائب للمحتوى 2"/>
          <p:cNvSpPr>
            <a:spLocks noGrp="1"/>
          </p:cNvSpPr>
          <p:nvPr>
            <p:ph idx="1"/>
          </p:nvPr>
        </p:nvSpPr>
        <p:spPr>
          <a:xfrm>
            <a:off x="495300" y="1600200"/>
            <a:ext cx="8915400" cy="4724400"/>
          </a:xfrm>
        </p:spPr>
        <p:txBody>
          <a:bodyPr/>
          <a:lstStyle/>
          <a:p>
            <a:pPr marL="0" lvl="0" indent="0" algn="justLow" rtl="1" eaLnBrk="1" hangingPunct="1">
              <a:lnSpc>
                <a:spcPct val="95000"/>
              </a:lnSpc>
              <a:buClr>
                <a:srgbClr val="CCCCFF"/>
              </a:buClr>
            </a:pPr>
            <a:r>
              <a:rPr lang="ar-SA" b="1" kern="0" dirty="0" smtClean="0">
                <a:solidFill>
                  <a:srgbClr val="FF0000"/>
                </a:solidFill>
                <a:latin typeface="Arial"/>
                <a:ea typeface="Times New Roman" pitchFamily="18" charset="0"/>
                <a:cs typeface="Arial"/>
              </a:rPr>
              <a:t> وتتحدد أهداف منظمة العفو الدولية في: </a:t>
            </a:r>
          </a:p>
          <a:p>
            <a:pPr marL="0" lvl="0" indent="0" algn="justLow" rtl="1" eaLnBrk="1" hangingPunct="1">
              <a:lnSpc>
                <a:spcPct val="95000"/>
              </a:lnSpc>
              <a:buClr>
                <a:srgbClr val="CCCCFF"/>
              </a:buClr>
            </a:pPr>
            <a:r>
              <a:rPr lang="ar-SA" sz="2800" b="1" kern="0" dirty="0" smtClean="0">
                <a:solidFill>
                  <a:srgbClr val="000000"/>
                </a:solidFill>
                <a:latin typeface="Arial"/>
                <a:ea typeface="Times New Roman" pitchFamily="18" charset="0"/>
                <a:cs typeface="Arial"/>
              </a:rPr>
              <a:t>-  وقف </a:t>
            </a:r>
            <a:r>
              <a:rPr lang="ar-SA" sz="2800" b="1" kern="0" dirty="0">
                <a:solidFill>
                  <a:srgbClr val="000000"/>
                </a:solidFill>
                <a:latin typeface="Arial"/>
                <a:ea typeface="Times New Roman" pitchFamily="18" charset="0"/>
                <a:cs typeface="Arial"/>
              </a:rPr>
              <a:t>انتهاكات حقوق الإنسان في جميع أنحاء العالم.</a:t>
            </a:r>
          </a:p>
          <a:p>
            <a:pPr lvl="0" algn="justLow" rtl="1" eaLnBrk="1" hangingPunct="1">
              <a:lnSpc>
                <a:spcPct val="95000"/>
              </a:lnSpc>
              <a:buClr>
                <a:srgbClr val="CCCCFF"/>
              </a:buClr>
              <a:buFontTx/>
              <a:buChar char="-"/>
            </a:pPr>
            <a:r>
              <a:rPr lang="ar-SA" sz="2800" b="1" kern="0" dirty="0">
                <a:solidFill>
                  <a:srgbClr val="000000"/>
                </a:solidFill>
                <a:latin typeface="Arial"/>
                <a:ea typeface="Times New Roman" pitchFamily="18" charset="0"/>
                <a:cs typeface="Arial"/>
              </a:rPr>
              <a:t>وقف العنف ضد المرأة</a:t>
            </a:r>
          </a:p>
          <a:p>
            <a:pPr lvl="0" algn="justLow" rtl="1" eaLnBrk="1" hangingPunct="1">
              <a:lnSpc>
                <a:spcPct val="95000"/>
              </a:lnSpc>
              <a:buClr>
                <a:srgbClr val="CCCCFF"/>
              </a:buClr>
              <a:buFontTx/>
              <a:buChar char="-"/>
            </a:pPr>
            <a:r>
              <a:rPr lang="ar-SA" sz="2800" b="1" kern="0" dirty="0" smtClean="0">
                <a:solidFill>
                  <a:srgbClr val="000000"/>
                </a:solidFill>
                <a:latin typeface="Arial"/>
                <a:ea typeface="Times New Roman" pitchFamily="18" charset="0"/>
                <a:cs typeface="Arial"/>
              </a:rPr>
              <a:t>الدفاع </a:t>
            </a:r>
            <a:r>
              <a:rPr lang="ar-SA" sz="2800" b="1" kern="0" dirty="0">
                <a:solidFill>
                  <a:srgbClr val="000000"/>
                </a:solidFill>
                <a:latin typeface="Arial"/>
                <a:ea typeface="Times New Roman" pitchFamily="18" charset="0"/>
                <a:cs typeface="Arial"/>
              </a:rPr>
              <a:t>عن حقوق </a:t>
            </a:r>
            <a:r>
              <a:rPr lang="ar-SA" sz="2800" b="1" kern="0" dirty="0" smtClean="0">
                <a:solidFill>
                  <a:srgbClr val="000000"/>
                </a:solidFill>
                <a:latin typeface="Arial"/>
                <a:ea typeface="Times New Roman" pitchFamily="18" charset="0"/>
                <a:cs typeface="Arial"/>
              </a:rPr>
              <a:t>وكرامة </a:t>
            </a:r>
            <a:r>
              <a:rPr lang="ar-SA" sz="2800" b="1" kern="0" dirty="0">
                <a:solidFill>
                  <a:srgbClr val="000000"/>
                </a:solidFill>
                <a:latin typeface="Arial"/>
                <a:ea typeface="Times New Roman" pitchFamily="18" charset="0"/>
                <a:cs typeface="Arial"/>
              </a:rPr>
              <a:t>الذين وقعوا </a:t>
            </a:r>
            <a:r>
              <a:rPr lang="ar-SA" sz="2800" b="1" kern="0" dirty="0" smtClean="0">
                <a:solidFill>
                  <a:srgbClr val="000000"/>
                </a:solidFill>
                <a:latin typeface="Arial"/>
                <a:ea typeface="Times New Roman" pitchFamily="18" charset="0"/>
                <a:cs typeface="Arial"/>
              </a:rPr>
              <a:t>في </a:t>
            </a:r>
            <a:r>
              <a:rPr lang="ar-SA" sz="2800" b="1" kern="0" dirty="0">
                <a:solidFill>
                  <a:srgbClr val="000000"/>
                </a:solidFill>
                <a:latin typeface="Arial"/>
                <a:ea typeface="Times New Roman" pitchFamily="18" charset="0"/>
                <a:cs typeface="Arial"/>
              </a:rPr>
              <a:t>براثن الفقر </a:t>
            </a:r>
          </a:p>
          <a:p>
            <a:pPr lvl="0" algn="justLow" rtl="1" eaLnBrk="1" hangingPunct="1">
              <a:lnSpc>
                <a:spcPct val="95000"/>
              </a:lnSpc>
              <a:buClr>
                <a:srgbClr val="CCCCFF"/>
              </a:buClr>
              <a:buFontTx/>
              <a:buChar char="-"/>
            </a:pPr>
            <a:r>
              <a:rPr lang="ar-SA" sz="2800" b="1" kern="0" dirty="0">
                <a:solidFill>
                  <a:srgbClr val="000000"/>
                </a:solidFill>
                <a:latin typeface="Arial"/>
                <a:ea typeface="Times New Roman" pitchFamily="18" charset="0"/>
                <a:cs typeface="Arial"/>
              </a:rPr>
              <a:t>إلغاء عقوبة الإعدام </a:t>
            </a:r>
          </a:p>
          <a:p>
            <a:pPr lvl="0" algn="justLow" rtl="1" eaLnBrk="1" hangingPunct="1">
              <a:lnSpc>
                <a:spcPct val="95000"/>
              </a:lnSpc>
              <a:buClr>
                <a:srgbClr val="CCCCFF"/>
              </a:buClr>
              <a:buFontTx/>
              <a:buChar char="-"/>
            </a:pPr>
            <a:r>
              <a:rPr lang="ar-SA" sz="2800" b="1" kern="0" dirty="0">
                <a:solidFill>
                  <a:srgbClr val="000000"/>
                </a:solidFill>
                <a:latin typeface="Arial"/>
                <a:ea typeface="Times New Roman" pitchFamily="18" charset="0"/>
                <a:cs typeface="Arial"/>
              </a:rPr>
              <a:t>معارضة التعذيب ومحاربة </a:t>
            </a:r>
            <a:r>
              <a:rPr lang="ar-SA" sz="2800" b="1" kern="0" dirty="0" smtClean="0">
                <a:solidFill>
                  <a:srgbClr val="000000"/>
                </a:solidFill>
                <a:latin typeface="Arial"/>
                <a:ea typeface="Times New Roman" pitchFamily="18" charset="0"/>
                <a:cs typeface="Arial"/>
              </a:rPr>
              <a:t>الإرهاب</a:t>
            </a:r>
            <a:endParaRPr lang="ar-SA" sz="2800" b="1" kern="0" dirty="0">
              <a:solidFill>
                <a:srgbClr val="000000"/>
              </a:solidFill>
              <a:latin typeface="Arial"/>
              <a:ea typeface="Times New Roman" pitchFamily="18" charset="0"/>
              <a:cs typeface="Arial"/>
            </a:endParaRPr>
          </a:p>
          <a:p>
            <a:pPr lvl="0" algn="justLow" rtl="1" eaLnBrk="1" hangingPunct="1">
              <a:lnSpc>
                <a:spcPct val="95000"/>
              </a:lnSpc>
              <a:buClr>
                <a:srgbClr val="CCCCFF"/>
              </a:buClr>
              <a:buFontTx/>
              <a:buChar char="-"/>
            </a:pPr>
            <a:r>
              <a:rPr lang="ar-SA" sz="2800" b="1" kern="0" dirty="0">
                <a:solidFill>
                  <a:srgbClr val="000000"/>
                </a:solidFill>
                <a:latin typeface="Arial"/>
                <a:ea typeface="Times New Roman" pitchFamily="18" charset="0"/>
                <a:cs typeface="Arial"/>
              </a:rPr>
              <a:t>إطلاق سراح سجناء الرأي </a:t>
            </a:r>
          </a:p>
          <a:p>
            <a:pPr lvl="0" algn="justLow" rtl="1" eaLnBrk="1" hangingPunct="1">
              <a:lnSpc>
                <a:spcPct val="95000"/>
              </a:lnSpc>
              <a:buClr>
                <a:srgbClr val="CCCCFF"/>
              </a:buClr>
              <a:buFontTx/>
              <a:buChar char="-"/>
            </a:pPr>
            <a:r>
              <a:rPr lang="ar-SA" sz="2800" b="1" kern="0" dirty="0">
                <a:solidFill>
                  <a:srgbClr val="000000"/>
                </a:solidFill>
                <a:latin typeface="Arial"/>
                <a:ea typeface="Times New Roman" pitchFamily="18" charset="0"/>
                <a:cs typeface="Arial"/>
              </a:rPr>
              <a:t>حماية حقوق اللاجئين والمهاجرين </a:t>
            </a:r>
          </a:p>
          <a:p>
            <a:pPr lvl="0" algn="justLow" rtl="1" eaLnBrk="1" hangingPunct="1">
              <a:lnSpc>
                <a:spcPct val="95000"/>
              </a:lnSpc>
              <a:buClr>
                <a:srgbClr val="CCCCFF"/>
              </a:buClr>
              <a:buFontTx/>
              <a:buChar char="-"/>
            </a:pPr>
            <a:r>
              <a:rPr lang="ar-SA" sz="2800" b="1" kern="0" dirty="0">
                <a:solidFill>
                  <a:srgbClr val="000000"/>
                </a:solidFill>
                <a:latin typeface="Arial"/>
                <a:ea typeface="Times New Roman" pitchFamily="18" charset="0"/>
                <a:cs typeface="Arial"/>
              </a:rPr>
              <a:t>تنظيم تجارة الأسلحة العالمية </a:t>
            </a:r>
          </a:p>
          <a:p>
            <a:pPr lvl="0" algn="justLow" rtl="1" eaLnBrk="1" hangingPunct="1">
              <a:lnSpc>
                <a:spcPct val="95000"/>
              </a:lnSpc>
              <a:buClr>
                <a:srgbClr val="CCCCFF"/>
              </a:buClr>
              <a:buFontTx/>
              <a:buChar char="-"/>
            </a:pPr>
            <a:endParaRPr lang="ar-SA" sz="2800" b="1" kern="0" dirty="0">
              <a:solidFill>
                <a:srgbClr val="000000"/>
              </a:solidFill>
              <a:latin typeface="Arial"/>
              <a:ea typeface="Times New Roman" pitchFamily="18" charset="0"/>
              <a:cs typeface="Arial"/>
            </a:endParaRPr>
          </a:p>
        </p:txBody>
      </p:sp>
    </p:spTree>
    <p:extLst>
      <p:ext uri="{BB962C8B-B14F-4D97-AF65-F5344CB8AC3E}">
        <p14:creationId xmlns:p14="http://schemas.microsoft.com/office/powerpoint/2010/main" val="38598241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marL="342900" lvl="0" indent="-342900" eaLnBrk="1" hangingPunct="1">
              <a:spcBef>
                <a:spcPct val="20000"/>
              </a:spcBef>
            </a:pPr>
            <a:endParaRPr lang="ar-SA" sz="3200" b="1" dirty="0">
              <a:solidFill>
                <a:schemeClr val="accent1"/>
              </a:solidFill>
              <a:ea typeface="Times New Roman"/>
              <a:cs typeface="Simplified Arabic"/>
            </a:endParaRPr>
          </a:p>
        </p:txBody>
      </p:sp>
      <p:sp>
        <p:nvSpPr>
          <p:cNvPr id="3" name="عنصر نائب للمحتوى 2"/>
          <p:cNvSpPr>
            <a:spLocks noGrp="1"/>
          </p:cNvSpPr>
          <p:nvPr>
            <p:ph idx="1"/>
          </p:nvPr>
        </p:nvSpPr>
        <p:spPr>
          <a:xfrm>
            <a:off x="495300" y="1600200"/>
            <a:ext cx="8915400" cy="4724400"/>
          </a:xfrm>
        </p:spPr>
        <p:txBody>
          <a:bodyPr/>
          <a:lstStyle/>
          <a:p>
            <a:pPr marL="0" lvl="0" indent="0" algn="justLow" rtl="1" eaLnBrk="1" hangingPunct="1">
              <a:lnSpc>
                <a:spcPct val="95000"/>
              </a:lnSpc>
              <a:buClr>
                <a:srgbClr val="CCCCFF"/>
              </a:buClr>
            </a:pPr>
            <a:r>
              <a:rPr lang="ar-SA" b="1" kern="0" dirty="0" smtClean="0">
                <a:solidFill>
                  <a:srgbClr val="FF0000"/>
                </a:solidFill>
                <a:latin typeface="Arial"/>
                <a:ea typeface="Times New Roman" pitchFamily="18" charset="0"/>
                <a:cs typeface="Arial"/>
              </a:rPr>
              <a:t> وتلجأ المنظمة إلى عدة وسائل من أجل تحقيق أهدافها، نذكر منها: </a:t>
            </a:r>
            <a:endParaRPr lang="ar-SA" b="1" kern="0" dirty="0">
              <a:solidFill>
                <a:srgbClr val="000000"/>
              </a:solidFill>
              <a:latin typeface="Arial"/>
              <a:ea typeface="Times New Roman" pitchFamily="18" charset="0"/>
              <a:cs typeface="Arial"/>
            </a:endParaRPr>
          </a:p>
          <a:p>
            <a:pPr lvl="0" algn="justLow" rtl="1" eaLnBrk="1" hangingPunct="1">
              <a:lnSpc>
                <a:spcPct val="95000"/>
              </a:lnSpc>
              <a:buClr>
                <a:srgbClr val="CCCCFF"/>
              </a:buClr>
              <a:buFontTx/>
              <a:buChar char="-"/>
            </a:pPr>
            <a:r>
              <a:rPr lang="ar-SA" sz="2800" b="1" kern="0" dirty="0" smtClean="0">
                <a:solidFill>
                  <a:srgbClr val="000000"/>
                </a:solidFill>
                <a:latin typeface="Arial"/>
                <a:ea typeface="Times New Roman" pitchFamily="18" charset="0"/>
                <a:cs typeface="Arial"/>
              </a:rPr>
              <a:t>تبني مجموعة من الاعضاء لعدد من سجناء الرأي والسعي إلى الإفراج عنهم.</a:t>
            </a:r>
            <a:endParaRPr lang="ar-SA" sz="2800" b="1" kern="0" dirty="0">
              <a:solidFill>
                <a:srgbClr val="000000"/>
              </a:solidFill>
              <a:latin typeface="Arial"/>
              <a:ea typeface="Times New Roman" pitchFamily="18" charset="0"/>
              <a:cs typeface="Arial"/>
            </a:endParaRPr>
          </a:p>
          <a:p>
            <a:pPr lvl="0" algn="justLow" rtl="1" eaLnBrk="1" hangingPunct="1">
              <a:lnSpc>
                <a:spcPct val="95000"/>
              </a:lnSpc>
              <a:buClr>
                <a:srgbClr val="CCCCFF"/>
              </a:buClr>
              <a:buFontTx/>
              <a:buChar char="-"/>
            </a:pPr>
            <a:r>
              <a:rPr lang="ar-SA" sz="2800" b="1" kern="0" dirty="0" smtClean="0">
                <a:solidFill>
                  <a:srgbClr val="000000"/>
                </a:solidFill>
                <a:latin typeface="Arial"/>
                <a:ea typeface="Times New Roman" pitchFamily="18" charset="0"/>
                <a:cs typeface="Arial"/>
              </a:rPr>
              <a:t>توجيه خطابات بهذا الشأن إلى سلطات الدولة الحاجزة.</a:t>
            </a:r>
            <a:endParaRPr lang="ar-SA" sz="2800" b="1" kern="0" dirty="0">
              <a:solidFill>
                <a:srgbClr val="000000"/>
              </a:solidFill>
              <a:latin typeface="Arial"/>
              <a:ea typeface="Times New Roman" pitchFamily="18" charset="0"/>
              <a:cs typeface="Arial"/>
            </a:endParaRPr>
          </a:p>
          <a:p>
            <a:pPr lvl="0" algn="justLow" rtl="1" eaLnBrk="1" hangingPunct="1">
              <a:lnSpc>
                <a:spcPct val="95000"/>
              </a:lnSpc>
              <a:buClr>
                <a:srgbClr val="CCCCFF"/>
              </a:buClr>
              <a:buFontTx/>
              <a:buChar char="-"/>
            </a:pPr>
            <a:r>
              <a:rPr lang="ar-SA" sz="2800" b="1" kern="0" dirty="0" smtClean="0">
                <a:solidFill>
                  <a:srgbClr val="000000"/>
                </a:solidFill>
                <a:latin typeface="Arial"/>
                <a:ea typeface="Times New Roman" pitchFamily="18" charset="0"/>
                <a:cs typeface="Arial"/>
              </a:rPr>
              <a:t>تقديم المساعدات المالية لسجناء الرأي ولمن يعولونهم.</a:t>
            </a:r>
            <a:endParaRPr lang="ar-SA" sz="2800" b="1" kern="0" dirty="0">
              <a:solidFill>
                <a:srgbClr val="000000"/>
              </a:solidFill>
              <a:latin typeface="Arial"/>
              <a:ea typeface="Times New Roman" pitchFamily="18" charset="0"/>
              <a:cs typeface="Arial"/>
            </a:endParaRPr>
          </a:p>
          <a:p>
            <a:pPr lvl="0" algn="justLow" rtl="1" eaLnBrk="1" hangingPunct="1">
              <a:lnSpc>
                <a:spcPct val="95000"/>
              </a:lnSpc>
              <a:buClr>
                <a:srgbClr val="CCCCFF"/>
              </a:buClr>
              <a:buFontTx/>
              <a:buChar char="-"/>
            </a:pPr>
            <a:r>
              <a:rPr lang="ar-SA" sz="2800" b="1" kern="0" dirty="0" smtClean="0">
                <a:solidFill>
                  <a:srgbClr val="000000"/>
                </a:solidFill>
                <a:latin typeface="Arial"/>
                <a:ea typeface="Times New Roman" pitchFamily="18" charset="0"/>
                <a:cs typeface="Arial"/>
              </a:rPr>
              <a:t>ايفاد مراقبين لحضور محاكمة هؤلاء الأشخاص.</a:t>
            </a:r>
            <a:endParaRPr lang="ar-SA" sz="2800" b="1" kern="0" dirty="0">
              <a:solidFill>
                <a:srgbClr val="000000"/>
              </a:solidFill>
              <a:latin typeface="Arial"/>
              <a:ea typeface="Times New Roman" pitchFamily="18" charset="0"/>
              <a:cs typeface="Arial"/>
            </a:endParaRPr>
          </a:p>
          <a:p>
            <a:pPr lvl="0" algn="justLow" rtl="1" eaLnBrk="1" hangingPunct="1">
              <a:lnSpc>
                <a:spcPct val="95000"/>
              </a:lnSpc>
              <a:buClr>
                <a:srgbClr val="CCCCFF"/>
              </a:buClr>
              <a:buFontTx/>
              <a:buChar char="-"/>
            </a:pPr>
            <a:r>
              <a:rPr lang="ar-SA" sz="2800" b="1" kern="0" dirty="0" smtClean="0">
                <a:solidFill>
                  <a:srgbClr val="000000"/>
                </a:solidFill>
                <a:latin typeface="Arial"/>
                <a:ea typeface="Times New Roman" pitchFamily="18" charset="0"/>
                <a:cs typeface="Arial"/>
              </a:rPr>
              <a:t>تبني قضايا الاختفاء بالضغط على الحكومات لمعرفة مصير بعض الأشخاص.</a:t>
            </a:r>
            <a:endParaRPr lang="ar-SA" sz="2800" b="1" kern="0" dirty="0">
              <a:solidFill>
                <a:srgbClr val="000000"/>
              </a:solidFill>
              <a:latin typeface="Arial"/>
              <a:ea typeface="Times New Roman" pitchFamily="18" charset="0"/>
              <a:cs typeface="Arial"/>
            </a:endParaRPr>
          </a:p>
          <a:p>
            <a:pPr lvl="0" algn="justLow" rtl="1" eaLnBrk="1" hangingPunct="1">
              <a:lnSpc>
                <a:spcPct val="95000"/>
              </a:lnSpc>
              <a:buClr>
                <a:srgbClr val="CCCCFF"/>
              </a:buClr>
              <a:buFontTx/>
              <a:buChar char="-"/>
            </a:pPr>
            <a:r>
              <a:rPr lang="ar-SA" sz="2800" b="1" kern="0" dirty="0" smtClean="0">
                <a:solidFill>
                  <a:srgbClr val="000000"/>
                </a:solidFill>
                <a:latin typeface="Arial"/>
                <a:ea typeface="Times New Roman" pitchFamily="18" charset="0"/>
                <a:cs typeface="Arial"/>
              </a:rPr>
              <a:t>تنظيم الحملات العالمية لتعبئة الرأي العام العالمي.</a:t>
            </a:r>
            <a:endParaRPr lang="ar-SA" sz="2800" b="1" kern="0" dirty="0">
              <a:solidFill>
                <a:srgbClr val="000000"/>
              </a:solidFill>
              <a:latin typeface="Arial"/>
              <a:ea typeface="Times New Roman" pitchFamily="18" charset="0"/>
              <a:cs typeface="Arial"/>
            </a:endParaRPr>
          </a:p>
          <a:p>
            <a:pPr lvl="0" algn="justLow" rtl="1" eaLnBrk="1" hangingPunct="1">
              <a:lnSpc>
                <a:spcPct val="95000"/>
              </a:lnSpc>
              <a:buClr>
                <a:srgbClr val="CCCCFF"/>
              </a:buClr>
              <a:buFontTx/>
              <a:buChar char="-"/>
            </a:pPr>
            <a:endParaRPr lang="ar-SA" sz="2800" b="1" kern="0" dirty="0">
              <a:solidFill>
                <a:srgbClr val="000000"/>
              </a:solidFill>
              <a:latin typeface="Arial"/>
              <a:ea typeface="Times New Roman" pitchFamily="18" charset="0"/>
              <a:cs typeface="Arial"/>
            </a:endParaRPr>
          </a:p>
        </p:txBody>
      </p:sp>
    </p:spTree>
    <p:extLst>
      <p:ext uri="{BB962C8B-B14F-4D97-AF65-F5344CB8AC3E}">
        <p14:creationId xmlns:p14="http://schemas.microsoft.com/office/powerpoint/2010/main" val="35624287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r>
              <a:rPr lang="ar-SA" sz="3600" b="1" dirty="0">
                <a:solidFill>
                  <a:srgbClr val="72A376"/>
                </a:solidFill>
              </a:rPr>
              <a:t>الاتحاد الدولي للصليب والهلال الأحمر</a:t>
            </a:r>
            <a:endParaRPr lang="ar-SA" sz="3600" b="1" dirty="0">
              <a:solidFill>
                <a:srgbClr val="72A376"/>
              </a:solidFill>
            </a:endParaRPr>
          </a:p>
        </p:txBody>
      </p:sp>
      <p:sp>
        <p:nvSpPr>
          <p:cNvPr id="3" name="عنصر نائب للمحتوى 2"/>
          <p:cNvSpPr>
            <a:spLocks noGrp="1"/>
          </p:cNvSpPr>
          <p:nvPr>
            <p:ph idx="1"/>
          </p:nvPr>
        </p:nvSpPr>
        <p:spPr>
          <a:xfrm>
            <a:off x="495300" y="1371600"/>
            <a:ext cx="8915400" cy="4953000"/>
          </a:xfrm>
        </p:spPr>
        <p:txBody>
          <a:bodyPr/>
          <a:lstStyle/>
          <a:p>
            <a:pPr marL="457200" lvl="0" indent="-457200" algn="just" rtl="1">
              <a:lnSpc>
                <a:spcPct val="115000"/>
              </a:lnSpc>
              <a:spcAft>
                <a:spcPts val="1000"/>
              </a:spcAft>
              <a:buFontTx/>
              <a:buChar char="-"/>
            </a:pPr>
            <a:r>
              <a:rPr lang="ar-SA" sz="2800" b="1" dirty="0" smtClean="0">
                <a:ea typeface="Calibri"/>
                <a:cs typeface="Arial"/>
              </a:rPr>
              <a:t>الأصل في </a:t>
            </a:r>
            <a:r>
              <a:rPr lang="ar-SA" sz="2800" b="1" dirty="0">
                <a:ea typeface="Calibri"/>
                <a:cs typeface="Arial"/>
              </a:rPr>
              <a:t>نشأة الاتحاد الدولي للصليب والهلال </a:t>
            </a:r>
            <a:r>
              <a:rPr lang="ar-SA" sz="2800" b="1" dirty="0" smtClean="0">
                <a:ea typeface="Calibri"/>
                <a:cs typeface="Arial"/>
              </a:rPr>
              <a:t>الأحمر هو اللجنة الدولية للصليب الأحمر والتي يرجع الفضل في إنشائها إلى عدد من المواطنين السويسريين في عام 1863، وهي تتخذ من جنيف مقراً لها.</a:t>
            </a:r>
          </a:p>
          <a:p>
            <a:pPr marL="457200" lvl="0" indent="-457200" algn="just" rtl="1">
              <a:lnSpc>
                <a:spcPct val="115000"/>
              </a:lnSpc>
              <a:spcAft>
                <a:spcPts val="1000"/>
              </a:spcAft>
              <a:buFontTx/>
              <a:buChar char="-"/>
            </a:pPr>
            <a:r>
              <a:rPr lang="ar-SA" sz="2800" b="1" dirty="0" smtClean="0">
                <a:ea typeface="Calibri"/>
                <a:cs typeface="Arial"/>
              </a:rPr>
              <a:t> وهي </a:t>
            </a:r>
            <a:r>
              <a:rPr lang="ar-SA" sz="2800" b="1" dirty="0">
                <a:ea typeface="Calibri"/>
                <a:cs typeface="Arial"/>
              </a:rPr>
              <a:t>تعمل على الصعيد العالمي على تقديم المساعدة الإنسانية للأشخاص المتضررين من النـزاعات والعنف المسلح وتعزيز القوانين التي توفر الحماية لضحايا الحرب</a:t>
            </a:r>
            <a:r>
              <a:rPr lang="ar-SA" sz="2800" b="1" dirty="0" smtClean="0">
                <a:ea typeface="Calibri"/>
                <a:cs typeface="Arial"/>
              </a:rPr>
              <a:t>.</a:t>
            </a:r>
          </a:p>
          <a:p>
            <a:pPr marL="457200" lvl="0" indent="-457200" algn="just" rtl="1">
              <a:lnSpc>
                <a:spcPct val="115000"/>
              </a:lnSpc>
              <a:spcAft>
                <a:spcPts val="1000"/>
              </a:spcAft>
              <a:buFontTx/>
              <a:buChar char="-"/>
            </a:pPr>
            <a:r>
              <a:rPr lang="ar-SA" sz="2800" b="1" dirty="0">
                <a:ea typeface="Calibri"/>
                <a:cs typeface="Arial"/>
              </a:rPr>
              <a:t>ويعتمد تمويلها أساساً على التبرعات </a:t>
            </a:r>
            <a:r>
              <a:rPr lang="ar-SA" sz="2800" b="1" dirty="0" smtClean="0">
                <a:ea typeface="Calibri"/>
                <a:cs typeface="Arial"/>
              </a:rPr>
              <a:t>التطوعية </a:t>
            </a:r>
            <a:r>
              <a:rPr lang="ar-SA" sz="2800" b="1" dirty="0">
                <a:ea typeface="Calibri"/>
                <a:cs typeface="Arial"/>
              </a:rPr>
              <a:t>من الحكومات ومن الجمعيات الوطنية للصليب الأحمر والهلال الأحمر.</a:t>
            </a:r>
            <a:endParaRPr lang="ar-SA" sz="2800" b="1" dirty="0">
              <a:ea typeface="Calibri"/>
              <a:cs typeface="Arial"/>
            </a:endParaRPr>
          </a:p>
          <a:p>
            <a:pPr marL="0" lvl="0" indent="0" algn="just" rtl="1">
              <a:lnSpc>
                <a:spcPct val="115000"/>
              </a:lnSpc>
              <a:spcAft>
                <a:spcPts val="1000"/>
              </a:spcAft>
            </a:pPr>
            <a:endParaRPr lang="ar-SA" sz="2700" b="1" dirty="0">
              <a:ea typeface="Calibri"/>
              <a:cs typeface="Arial"/>
            </a:endParaRPr>
          </a:p>
        </p:txBody>
      </p:sp>
    </p:spTree>
    <p:extLst>
      <p:ext uri="{BB962C8B-B14F-4D97-AF65-F5344CB8AC3E}">
        <p14:creationId xmlns:p14="http://schemas.microsoft.com/office/powerpoint/2010/main" val="27739877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a typeface="Times New Roman"/>
              <a:cs typeface="Simplified Arabic"/>
            </a:endParaRPr>
          </a:p>
        </p:txBody>
      </p:sp>
      <p:sp>
        <p:nvSpPr>
          <p:cNvPr id="3" name="عنصر نائب للمحتوى 2"/>
          <p:cNvSpPr>
            <a:spLocks noGrp="1"/>
          </p:cNvSpPr>
          <p:nvPr>
            <p:ph idx="1"/>
          </p:nvPr>
        </p:nvSpPr>
        <p:spPr>
          <a:xfrm>
            <a:off x="495300" y="1371600"/>
            <a:ext cx="8915400" cy="4953000"/>
          </a:xfrm>
        </p:spPr>
        <p:txBody>
          <a:bodyPr/>
          <a:lstStyle/>
          <a:p>
            <a:pPr marL="457200" lvl="0" indent="-457200" algn="just" rtl="1">
              <a:lnSpc>
                <a:spcPct val="115000"/>
              </a:lnSpc>
              <a:spcAft>
                <a:spcPts val="1000"/>
              </a:spcAft>
              <a:buFontTx/>
              <a:buChar char="-"/>
            </a:pPr>
            <a:r>
              <a:rPr lang="ar-SA" sz="2800" b="1" dirty="0" smtClean="0">
                <a:solidFill>
                  <a:prstClr val="black"/>
                </a:solidFill>
                <a:ea typeface="Calibri"/>
                <a:cs typeface="Arial"/>
              </a:rPr>
              <a:t>ولقد اضطلعت اللجنة بدور محوري في إنشاء الاتحاد الدولي لجمعيات الصليب الاحمر والهلال الأحمر في عام 1969 والذي يمارس العديد من الانشطة </a:t>
            </a:r>
            <a:r>
              <a:rPr lang="ar-SA" sz="2800" b="1" dirty="0" smtClean="0">
                <a:solidFill>
                  <a:srgbClr val="FF0000"/>
                </a:solidFill>
                <a:ea typeface="Calibri"/>
                <a:cs typeface="Arial"/>
              </a:rPr>
              <a:t>منها</a:t>
            </a:r>
            <a:r>
              <a:rPr lang="ar-SA" sz="2800" b="1" dirty="0" smtClean="0">
                <a:solidFill>
                  <a:prstClr val="black"/>
                </a:solidFill>
                <a:ea typeface="Calibri"/>
                <a:cs typeface="Arial"/>
              </a:rPr>
              <a:t>: </a:t>
            </a:r>
          </a:p>
          <a:p>
            <a:pPr marL="0" lvl="0" indent="0" algn="just" rtl="1">
              <a:lnSpc>
                <a:spcPct val="115000"/>
              </a:lnSpc>
              <a:spcAft>
                <a:spcPts val="1000"/>
              </a:spcAft>
            </a:pPr>
            <a:r>
              <a:rPr lang="ar-SA" sz="2800" b="1" dirty="0" smtClean="0">
                <a:solidFill>
                  <a:prstClr val="black"/>
                </a:solidFill>
                <a:ea typeface="Calibri"/>
                <a:cs typeface="Arial"/>
              </a:rPr>
              <a:t>1- </a:t>
            </a:r>
            <a:r>
              <a:rPr lang="ar-SA" sz="2800" b="1" dirty="0" smtClean="0">
                <a:solidFill>
                  <a:srgbClr val="FF0000"/>
                </a:solidFill>
                <a:ea typeface="Calibri"/>
                <a:cs typeface="Arial"/>
              </a:rPr>
              <a:t>زيارة </a:t>
            </a:r>
            <a:r>
              <a:rPr lang="ar-SA" sz="2800" b="1" dirty="0">
                <a:solidFill>
                  <a:srgbClr val="FF0000"/>
                </a:solidFill>
                <a:ea typeface="Calibri"/>
                <a:cs typeface="Arial"/>
              </a:rPr>
              <a:t>المحتجزين</a:t>
            </a:r>
            <a:r>
              <a:rPr lang="ar-SA" sz="2800" b="1" dirty="0">
                <a:solidFill>
                  <a:prstClr val="black"/>
                </a:solidFill>
                <a:ea typeface="Calibri"/>
                <a:cs typeface="Arial"/>
              </a:rPr>
              <a:t>: زيارة أسرى الحرب والمعتقلين المدنيين الذين أوقفوا خلال النزاعات المسلحة، للتأكد من أن المحتجزين يعاملون بكرامة وإنسانية.</a:t>
            </a:r>
          </a:p>
          <a:p>
            <a:pPr marL="0" lvl="0" indent="0" algn="just" rtl="1">
              <a:lnSpc>
                <a:spcPct val="115000"/>
              </a:lnSpc>
              <a:spcAft>
                <a:spcPts val="1000"/>
              </a:spcAft>
            </a:pPr>
            <a:r>
              <a:rPr lang="ar-SA" sz="2800" b="1" dirty="0" smtClean="0">
                <a:solidFill>
                  <a:prstClr val="black"/>
                </a:solidFill>
                <a:ea typeface="Calibri"/>
                <a:cs typeface="Arial"/>
              </a:rPr>
              <a:t>2- </a:t>
            </a:r>
            <a:r>
              <a:rPr lang="ar-SA" sz="2800" b="1" dirty="0" smtClean="0">
                <a:solidFill>
                  <a:srgbClr val="FF0000"/>
                </a:solidFill>
                <a:ea typeface="Calibri"/>
                <a:cs typeface="Arial"/>
              </a:rPr>
              <a:t>حماية </a:t>
            </a:r>
            <a:r>
              <a:rPr lang="ar-SA" sz="2800" b="1" dirty="0">
                <a:solidFill>
                  <a:srgbClr val="FF0000"/>
                </a:solidFill>
                <a:ea typeface="Calibri"/>
                <a:cs typeface="Arial"/>
              </a:rPr>
              <a:t>السكان المدنيين</a:t>
            </a:r>
            <a:r>
              <a:rPr lang="ar-SA" sz="2800" b="1" dirty="0">
                <a:solidFill>
                  <a:prstClr val="black"/>
                </a:solidFill>
                <a:ea typeface="Calibri"/>
                <a:cs typeface="Arial"/>
              </a:rPr>
              <a:t>: طبقا لاتفاقيات جنيف لعام 1949 وبروتوكوليها الإضافيين لعام 1977، لا يمكن في أي حال من الأحوال تعريض الأشخاص المدنيين وكل الذين كفوا عن المشاركة في القتال لخطر الهجمات بل يجب صيانتهم من أي خطر وحمايتهم.</a:t>
            </a:r>
          </a:p>
          <a:p>
            <a:pPr marL="457200" lvl="0" indent="-457200" algn="just" rtl="1">
              <a:lnSpc>
                <a:spcPct val="115000"/>
              </a:lnSpc>
              <a:spcAft>
                <a:spcPts val="1000"/>
              </a:spcAft>
              <a:buFontTx/>
              <a:buChar char="-"/>
            </a:pPr>
            <a:endParaRPr lang="ar-SA" sz="2800" b="1" dirty="0" smtClean="0">
              <a:solidFill>
                <a:prstClr val="black"/>
              </a:solidFill>
              <a:ea typeface="Calibri"/>
              <a:cs typeface="Arial"/>
            </a:endParaRPr>
          </a:p>
        </p:txBody>
      </p:sp>
    </p:spTree>
    <p:extLst>
      <p:ext uri="{BB962C8B-B14F-4D97-AF65-F5344CB8AC3E}">
        <p14:creationId xmlns:p14="http://schemas.microsoft.com/office/powerpoint/2010/main" val="525297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rtl="1">
              <a:lnSpc>
                <a:spcPct val="115000"/>
              </a:lnSpc>
              <a:spcAft>
                <a:spcPts val="1000"/>
              </a:spcAft>
              <a:tabLst>
                <a:tab pos="457200" algn="l"/>
              </a:tabLst>
            </a:pPr>
            <a:endParaRPr lang="ar-SA" sz="3600" b="1" dirty="0">
              <a:solidFill>
                <a:schemeClr val="accent1"/>
              </a:solidFill>
              <a:ea typeface="Times New Roman"/>
              <a:cs typeface="Simplified Arabic"/>
            </a:endParaRPr>
          </a:p>
        </p:txBody>
      </p:sp>
      <p:sp>
        <p:nvSpPr>
          <p:cNvPr id="3" name="عنصر نائب للمحتوى 2"/>
          <p:cNvSpPr>
            <a:spLocks noGrp="1"/>
          </p:cNvSpPr>
          <p:nvPr>
            <p:ph idx="1"/>
          </p:nvPr>
        </p:nvSpPr>
        <p:spPr>
          <a:xfrm>
            <a:off x="495300" y="1371600"/>
            <a:ext cx="8915400" cy="4953000"/>
          </a:xfrm>
        </p:spPr>
        <p:txBody>
          <a:bodyPr/>
          <a:lstStyle/>
          <a:p>
            <a:pPr marL="0" lvl="0" indent="0" algn="just" rtl="1">
              <a:lnSpc>
                <a:spcPct val="115000"/>
              </a:lnSpc>
              <a:spcAft>
                <a:spcPts val="1000"/>
              </a:spcAft>
            </a:pPr>
            <a:r>
              <a:rPr lang="ar-SA" sz="2800" b="1" dirty="0" smtClean="0">
                <a:solidFill>
                  <a:srgbClr val="FF0000"/>
                </a:solidFill>
                <a:ea typeface="Calibri"/>
                <a:cs typeface="Arial"/>
              </a:rPr>
              <a:t>3- الصحة</a:t>
            </a:r>
            <a:r>
              <a:rPr lang="ar-SA" sz="2800" b="1" dirty="0" smtClean="0">
                <a:solidFill>
                  <a:prstClr val="black"/>
                </a:solidFill>
                <a:ea typeface="Calibri"/>
                <a:cs typeface="Arial"/>
              </a:rPr>
              <a:t> </a:t>
            </a:r>
            <a:r>
              <a:rPr lang="ar-SA" sz="2800" b="1" dirty="0">
                <a:solidFill>
                  <a:prstClr val="black"/>
                </a:solidFill>
                <a:ea typeface="Calibri"/>
                <a:cs typeface="Arial"/>
              </a:rPr>
              <a:t>: توفير الرعاية الصحية الأساسية الوقائية والعلاجية إلى الأشخاص المتضررين من النـزاعات.</a:t>
            </a:r>
          </a:p>
          <a:p>
            <a:pPr marL="0" lvl="0" indent="0" algn="just" rtl="1">
              <a:lnSpc>
                <a:spcPct val="115000"/>
              </a:lnSpc>
              <a:spcAft>
                <a:spcPts val="1000"/>
              </a:spcAft>
            </a:pPr>
            <a:r>
              <a:rPr lang="ar-SA" sz="2800" b="1" dirty="0" smtClean="0">
                <a:solidFill>
                  <a:srgbClr val="FF0000"/>
                </a:solidFill>
                <a:ea typeface="Calibri"/>
                <a:cs typeface="Arial"/>
              </a:rPr>
              <a:t>4- ترسيخ </a:t>
            </a:r>
            <a:r>
              <a:rPr lang="ar-SA" sz="2800" b="1" dirty="0">
                <a:solidFill>
                  <a:srgbClr val="FF0000"/>
                </a:solidFill>
                <a:ea typeface="Calibri"/>
                <a:cs typeface="Arial"/>
              </a:rPr>
              <a:t>احترام القانون</a:t>
            </a:r>
            <a:r>
              <a:rPr lang="ar-SA" sz="2800" b="1" dirty="0">
                <a:solidFill>
                  <a:prstClr val="black"/>
                </a:solidFill>
                <a:ea typeface="Calibri"/>
                <a:cs typeface="Arial"/>
              </a:rPr>
              <a:t>: تذكر اللجنة الدولية السلطات وغيرها من الأطراف الفاعلة بالتزاماتها القانونية</a:t>
            </a:r>
            <a:r>
              <a:rPr lang="ar-SA" sz="2800" b="1" dirty="0" smtClean="0">
                <a:solidFill>
                  <a:prstClr val="black"/>
                </a:solidFill>
                <a:ea typeface="Calibri"/>
                <a:cs typeface="Arial"/>
              </a:rPr>
              <a:t>.</a:t>
            </a:r>
          </a:p>
          <a:p>
            <a:pPr marL="457200" lvl="0" indent="-457200" algn="just" rtl="1">
              <a:lnSpc>
                <a:spcPct val="115000"/>
              </a:lnSpc>
              <a:spcAft>
                <a:spcPts val="1000"/>
              </a:spcAft>
              <a:buFontTx/>
              <a:buChar char="-"/>
            </a:pPr>
            <a:r>
              <a:rPr lang="ar-SA" sz="2800" b="1" dirty="0" smtClean="0">
                <a:solidFill>
                  <a:prstClr val="black"/>
                </a:solidFill>
                <a:ea typeface="Calibri"/>
                <a:cs typeface="Arial"/>
              </a:rPr>
              <a:t>وبصفة عامة يمكن القول بأن جهود الاتحاد الدولي للصليب الأحمر والهلال الاحمر بشتي جمعياته أضحت من الأهمية بحيث لا يكاد يستغنى عنها في الوقت الحالي بالنسبة إلى كل ما يتصل بقضايا حقوق الانسان وخاصة في الأحوال الاستثنائية.</a:t>
            </a:r>
            <a:endParaRPr lang="ar-SA" sz="2800" b="1" dirty="0">
              <a:solidFill>
                <a:prstClr val="black"/>
              </a:solidFill>
              <a:ea typeface="Calibri"/>
              <a:cs typeface="Arial"/>
            </a:endParaRPr>
          </a:p>
        </p:txBody>
      </p:sp>
    </p:spTree>
    <p:extLst>
      <p:ext uri="{BB962C8B-B14F-4D97-AF65-F5344CB8AC3E}">
        <p14:creationId xmlns:p14="http://schemas.microsoft.com/office/powerpoint/2010/main" val="19388298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a:lnSpc>
                <a:spcPct val="115000"/>
              </a:lnSpc>
              <a:spcBef>
                <a:spcPct val="20000"/>
              </a:spcBef>
              <a:spcAft>
                <a:spcPts val="1000"/>
              </a:spcAft>
            </a:pPr>
            <a:r>
              <a:rPr lang="ar-SA" sz="3600" b="1" i="1" dirty="0" smtClean="0">
                <a:ea typeface="Calibri"/>
                <a:cs typeface="Arial"/>
              </a:rPr>
              <a:t>المحكمة الأوروبية لحقوق الإنسان:</a:t>
            </a:r>
            <a:endParaRPr lang="ar-SA" sz="3600" b="1" dirty="0">
              <a:solidFill>
                <a:schemeClr val="accent1"/>
              </a:solidFill>
              <a:ea typeface="Calibri"/>
              <a:cs typeface="Arial"/>
            </a:endParaRPr>
          </a:p>
        </p:txBody>
      </p:sp>
      <p:sp>
        <p:nvSpPr>
          <p:cNvPr id="3" name="عنصر نائب للمحتوى 2"/>
          <p:cNvSpPr>
            <a:spLocks noGrp="1"/>
          </p:cNvSpPr>
          <p:nvPr>
            <p:ph idx="1"/>
          </p:nvPr>
        </p:nvSpPr>
        <p:spPr>
          <a:xfrm>
            <a:off x="495300" y="1295400"/>
            <a:ext cx="8915400" cy="5029200"/>
          </a:xfrm>
        </p:spPr>
        <p:txBody>
          <a:bodyPr/>
          <a:lstStyle/>
          <a:p>
            <a:pPr marL="457200" lvl="0" indent="-457200" algn="just" rtl="1">
              <a:lnSpc>
                <a:spcPct val="115000"/>
              </a:lnSpc>
              <a:spcAft>
                <a:spcPts val="1000"/>
              </a:spcAft>
              <a:buFontTx/>
              <a:buChar char="-"/>
            </a:pPr>
            <a:r>
              <a:rPr lang="ar-SA" sz="2700" b="1" dirty="0">
                <a:ea typeface="Calibri"/>
                <a:cs typeface="Arial"/>
              </a:rPr>
              <a:t>تعتبر المحكمة  الأوروبية لحقوق الانسان الجهاز القضائي الدولي (النوعي)الذي أنشأته الاتفاقية الأوروبية لحقوق الانسان لعام 1950م والذي ناطت به وكما تقدم مهمة الرقابة والإشراف على مدى التزام الدول الأطراف بأحكام هذه الاتفاقية وبروتوكولاتها المكملة في كل ما يتعلق بحقوق الانسان والحريات الأساسية</a:t>
            </a:r>
            <a:r>
              <a:rPr lang="ar-SA" sz="2700" b="1" dirty="0" smtClean="0">
                <a:ea typeface="Calibri"/>
                <a:cs typeface="Arial"/>
              </a:rPr>
              <a:t>.</a:t>
            </a:r>
          </a:p>
          <a:p>
            <a:pPr marL="457200" lvl="0" indent="-457200" algn="just" rtl="1">
              <a:lnSpc>
                <a:spcPct val="115000"/>
              </a:lnSpc>
              <a:spcAft>
                <a:spcPts val="1000"/>
              </a:spcAft>
              <a:buFontTx/>
              <a:buChar char="-"/>
            </a:pPr>
            <a:r>
              <a:rPr lang="ar-SA" sz="2700" b="1" dirty="0" smtClean="0">
                <a:ea typeface="Calibri"/>
                <a:cs typeface="Arial"/>
              </a:rPr>
              <a:t>وتصدر المحكمة أحكامها بالأغلبية، وتكون الأحكام مسببة ونهائية وغير قابلة للاستئناف، وكذلك ملزمة للأطراف، ويوجد مقر المحكمة الاوربية لحقوق الانسان في مدينة «</a:t>
            </a:r>
            <a:r>
              <a:rPr lang="ar-SA" sz="2700" b="1" dirty="0" err="1" smtClean="0">
                <a:ea typeface="Calibri"/>
                <a:cs typeface="Arial"/>
              </a:rPr>
              <a:t>ستراسبورج</a:t>
            </a:r>
            <a:r>
              <a:rPr lang="ar-SA" sz="2700" b="1" dirty="0" smtClean="0">
                <a:ea typeface="Calibri"/>
                <a:cs typeface="Arial"/>
              </a:rPr>
              <a:t>» الفرنسية، ويبلغ عدد أعضائها </a:t>
            </a:r>
            <a:r>
              <a:rPr lang="ar-SA" sz="2700" b="1" dirty="0" smtClean="0">
                <a:solidFill>
                  <a:srgbClr val="FF0000"/>
                </a:solidFill>
                <a:ea typeface="Calibri"/>
                <a:cs typeface="Arial"/>
              </a:rPr>
              <a:t>44 قاضيا.</a:t>
            </a:r>
            <a:endParaRPr lang="ar-SA" sz="2700" b="1" dirty="0">
              <a:solidFill>
                <a:srgbClr val="FF0000"/>
              </a:solidFill>
              <a:ea typeface="Calibri"/>
              <a:cs typeface="Arial"/>
            </a:endParaRPr>
          </a:p>
        </p:txBody>
      </p:sp>
    </p:spTree>
    <p:extLst>
      <p:ext uri="{BB962C8B-B14F-4D97-AF65-F5344CB8AC3E}">
        <p14:creationId xmlns:p14="http://schemas.microsoft.com/office/powerpoint/2010/main" val="1194767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457200" lvl="0" indent="-342900" rtl="1">
              <a:lnSpc>
                <a:spcPct val="115000"/>
              </a:lnSpc>
              <a:spcBef>
                <a:spcPct val="20000"/>
              </a:spcBef>
              <a:spcAft>
                <a:spcPts val="1000"/>
              </a:spcAft>
            </a:pPr>
            <a:endParaRPr lang="en-US" sz="36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marL="457200" lvl="0" indent="-457200" algn="just" rtl="1">
              <a:lnSpc>
                <a:spcPct val="115000"/>
              </a:lnSpc>
              <a:spcAft>
                <a:spcPts val="1000"/>
              </a:spcAft>
              <a:buFontTx/>
              <a:buChar char="-"/>
            </a:pPr>
            <a:r>
              <a:rPr lang="ar-SA" sz="2400" b="1" dirty="0">
                <a:solidFill>
                  <a:srgbClr val="FF0000"/>
                </a:solidFill>
                <a:ea typeface="Calibri"/>
                <a:cs typeface="Arial"/>
              </a:rPr>
              <a:t>تطور دور المحكمة كآلية لحماية حقوق الانسان :</a:t>
            </a:r>
          </a:p>
          <a:p>
            <a:pPr marL="0" lvl="0" indent="0" algn="just" rtl="1">
              <a:lnSpc>
                <a:spcPct val="115000"/>
              </a:lnSpc>
              <a:spcAft>
                <a:spcPts val="1000"/>
              </a:spcAft>
            </a:pPr>
            <a:r>
              <a:rPr lang="ar-SA" sz="2400" b="1" dirty="0" smtClean="0">
                <a:ea typeface="Calibri"/>
                <a:cs typeface="Arial"/>
              </a:rPr>
              <a:t>1 </a:t>
            </a:r>
            <a:r>
              <a:rPr lang="ar-SA" sz="2400" b="1" dirty="0">
                <a:ea typeface="Calibri"/>
                <a:cs typeface="Arial"/>
              </a:rPr>
              <a:t>– المحكمة كآلية لحماية حقوق الانسان قبل عام 1998م </a:t>
            </a:r>
          </a:p>
          <a:p>
            <a:pPr marL="457200" lvl="0" indent="-457200" algn="just" rtl="1">
              <a:lnSpc>
                <a:spcPct val="115000"/>
              </a:lnSpc>
              <a:spcAft>
                <a:spcPts val="1000"/>
              </a:spcAft>
              <a:buFontTx/>
              <a:buChar char="-"/>
            </a:pPr>
            <a:r>
              <a:rPr lang="ar-SA" sz="2400" b="1" dirty="0">
                <a:ea typeface="Calibri"/>
                <a:cs typeface="Arial"/>
              </a:rPr>
              <a:t>وهناك أربع جهات تتمتع بالحق في الالتجاء إلى المحكمة لعرض أي مسألة مما يدخل في نطاق اختصاصها وهي:-</a:t>
            </a:r>
          </a:p>
          <a:p>
            <a:pPr marL="457200" lvl="0" indent="-457200" algn="just" rtl="1">
              <a:lnSpc>
                <a:spcPct val="115000"/>
              </a:lnSpc>
              <a:spcAft>
                <a:spcPts val="1000"/>
              </a:spcAft>
              <a:buFontTx/>
              <a:buChar char="-"/>
            </a:pPr>
            <a:r>
              <a:rPr lang="ar-SA" sz="2000" b="1" dirty="0">
                <a:ea typeface="Calibri"/>
                <a:cs typeface="Arial"/>
              </a:rPr>
              <a:t>أ – اللجنة الأوروبية لحقوق الانسان .</a:t>
            </a:r>
          </a:p>
          <a:p>
            <a:pPr marL="457200" lvl="0" indent="-457200" algn="just" rtl="1">
              <a:lnSpc>
                <a:spcPct val="115000"/>
              </a:lnSpc>
              <a:spcAft>
                <a:spcPts val="1000"/>
              </a:spcAft>
              <a:buFontTx/>
              <a:buChar char="-"/>
            </a:pPr>
            <a:r>
              <a:rPr lang="ar-SA" sz="2000" b="1" dirty="0">
                <a:ea typeface="Calibri"/>
                <a:cs typeface="Arial"/>
              </a:rPr>
              <a:t>ب – الدولة الطرف في الاتفاقية التي ينتمي إليها الشخص الذي وقع اعتداء على حقوقه.</a:t>
            </a:r>
          </a:p>
          <a:p>
            <a:pPr marL="457200" lvl="0" indent="-457200" algn="just" rtl="1">
              <a:lnSpc>
                <a:spcPct val="115000"/>
              </a:lnSpc>
              <a:spcAft>
                <a:spcPts val="1000"/>
              </a:spcAft>
              <a:buFontTx/>
              <a:buChar char="-"/>
            </a:pPr>
            <a:r>
              <a:rPr lang="ar-SA" sz="2000" b="1" dirty="0">
                <a:ea typeface="Calibri"/>
                <a:cs typeface="Arial"/>
              </a:rPr>
              <a:t>ج – الدولة الطرف في الاتفاقية التي تكون قد لجأت إلى اللجنة بعد استنفاد جميع طرف الطعن الداخلية ,وفقاً لقواعد القانون الدولي ذات الصلة .</a:t>
            </a:r>
          </a:p>
          <a:p>
            <a:pPr marL="457200" lvl="0" indent="-457200" algn="just" rtl="1">
              <a:lnSpc>
                <a:spcPct val="115000"/>
              </a:lnSpc>
              <a:spcAft>
                <a:spcPts val="1000"/>
              </a:spcAft>
              <a:buFontTx/>
              <a:buChar char="-"/>
            </a:pPr>
            <a:r>
              <a:rPr lang="ar-SA" sz="2000" b="1" dirty="0">
                <a:ea typeface="Calibri"/>
                <a:cs typeface="Arial"/>
              </a:rPr>
              <a:t>د - أي دولة أخرى طرف في الاتفاقية لها شأن في الدعوى المرفوعة أمام المحكمة</a:t>
            </a:r>
            <a:endParaRPr lang="ar-SA" sz="2000" b="1" dirty="0">
              <a:ea typeface="Calibri"/>
              <a:cs typeface="Arial"/>
            </a:endParaRPr>
          </a:p>
        </p:txBody>
      </p:sp>
    </p:spTree>
    <p:extLst>
      <p:ext uri="{BB962C8B-B14F-4D97-AF65-F5344CB8AC3E}">
        <p14:creationId xmlns:p14="http://schemas.microsoft.com/office/powerpoint/2010/main" val="13592262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74035" y="317168"/>
            <a:ext cx="8915400" cy="1143000"/>
          </a:xfrm>
        </p:spPr>
        <p:txBody>
          <a:bodyPr/>
          <a:lstStyle/>
          <a:p>
            <a:pPr lvl="0" rtl="1">
              <a:lnSpc>
                <a:spcPct val="115000"/>
              </a:lnSpc>
              <a:spcAft>
                <a:spcPts val="1000"/>
              </a:spcAft>
              <a:tabLst>
                <a:tab pos="457200" algn="l"/>
              </a:tabLst>
            </a:pPr>
            <a:endParaRPr lang="en-US" sz="3600" b="1" dirty="0">
              <a:solidFill>
                <a:srgbClr val="FF0000"/>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marL="0" lvl="0" indent="0" algn="just" rtl="1">
              <a:lnSpc>
                <a:spcPct val="115000"/>
              </a:lnSpc>
              <a:spcAft>
                <a:spcPts val="1000"/>
              </a:spcAft>
            </a:pPr>
            <a:r>
              <a:rPr lang="ar-SA" sz="2800" b="1" dirty="0" smtClean="0">
                <a:ea typeface="Calibri"/>
                <a:cs typeface="Arial"/>
              </a:rPr>
              <a:t>2- تطور </a:t>
            </a:r>
            <a:r>
              <a:rPr lang="ar-SA" sz="2800" b="1" dirty="0">
                <a:ea typeface="Calibri"/>
                <a:cs typeface="Arial"/>
              </a:rPr>
              <a:t>دور المحكمة بعد دخول البروتوكول رقم11 حيز </a:t>
            </a:r>
            <a:r>
              <a:rPr lang="ar-SA" sz="2800" b="1" dirty="0" smtClean="0">
                <a:ea typeface="Calibri"/>
                <a:cs typeface="Arial"/>
              </a:rPr>
              <a:t>النفاذ:</a:t>
            </a:r>
          </a:p>
          <a:p>
            <a:pPr marL="0" lvl="0" indent="0" algn="just" rtl="1">
              <a:lnSpc>
                <a:spcPct val="115000"/>
              </a:lnSpc>
              <a:spcAft>
                <a:spcPts val="1000"/>
              </a:spcAft>
            </a:pPr>
            <a:r>
              <a:rPr lang="ar-SA" sz="2600" b="1" dirty="0" smtClean="0">
                <a:solidFill>
                  <a:prstClr val="black"/>
                </a:solidFill>
                <a:ea typeface="Calibri"/>
                <a:cs typeface="Arial"/>
              </a:rPr>
              <a:t>وقد </a:t>
            </a:r>
            <a:r>
              <a:rPr lang="ar-SA" sz="2600" b="1" dirty="0">
                <a:solidFill>
                  <a:prstClr val="black"/>
                </a:solidFill>
                <a:ea typeface="Calibri"/>
                <a:cs typeface="Arial"/>
              </a:rPr>
              <a:t>برز هذا التطور بشكل خاص في جانبين:</a:t>
            </a:r>
          </a:p>
          <a:p>
            <a:pPr marL="457200" lvl="0" indent="-457200" algn="just" rtl="1">
              <a:lnSpc>
                <a:spcPct val="115000"/>
              </a:lnSpc>
              <a:spcAft>
                <a:spcPts val="1000"/>
              </a:spcAft>
              <a:buFontTx/>
              <a:buChar char="-"/>
            </a:pPr>
            <a:r>
              <a:rPr lang="ar-SA" sz="2500" b="1" dirty="0">
                <a:solidFill>
                  <a:prstClr val="black"/>
                </a:solidFill>
                <a:ea typeface="Calibri"/>
                <a:cs typeface="Arial"/>
              </a:rPr>
              <a:t>الجانب الأول: إلغاء اللجنة الأوروبية لحقوق الانسان الأمر الذي أضحت معه المحكمة هي جهة الرقابة الوحيدة المنوط بها التحقق من امتثال الدول الاطراف لالتزاماتها المتعلقة بالحقوق والحريات المشمولة بالاتفاقية والبروتوكولات الملحقة بها.</a:t>
            </a:r>
          </a:p>
          <a:p>
            <a:pPr marL="457200" lvl="0" indent="-457200" algn="just" rtl="1">
              <a:lnSpc>
                <a:spcPct val="115000"/>
              </a:lnSpc>
              <a:spcAft>
                <a:spcPts val="1000"/>
              </a:spcAft>
              <a:buFontTx/>
              <a:buChar char="-"/>
            </a:pPr>
            <a:r>
              <a:rPr lang="ar-SA" sz="2500" b="1" dirty="0">
                <a:solidFill>
                  <a:prstClr val="black"/>
                </a:solidFill>
                <a:ea typeface="Calibri"/>
                <a:cs typeface="Arial"/>
              </a:rPr>
              <a:t>الجانب الآخر</a:t>
            </a:r>
            <a:r>
              <a:rPr lang="ar-SA" sz="2500" b="1" dirty="0" smtClean="0">
                <a:solidFill>
                  <a:prstClr val="black"/>
                </a:solidFill>
                <a:ea typeface="Calibri"/>
                <a:cs typeface="Arial"/>
              </a:rPr>
              <a:t>: فيتمثل </a:t>
            </a:r>
            <a:r>
              <a:rPr lang="ar-SA" sz="2500" b="1" dirty="0">
                <a:solidFill>
                  <a:prstClr val="black"/>
                </a:solidFill>
                <a:ea typeface="Calibri"/>
                <a:cs typeface="Arial"/>
              </a:rPr>
              <a:t>في التغير الذي حدث بالنسبة إلى مركز الفرد أمام المحكمة ومدى أحقيته في اللجوء إليها بصورة مباشرة ودون الحاجة إلى موافقة أي دولة طرف لممارسة هذا الحق والدولة التي ينتمي إليها برابطة جنسية. </a:t>
            </a:r>
            <a:endParaRPr lang="ar-SA" sz="2500" b="1" dirty="0">
              <a:solidFill>
                <a:prstClr val="black"/>
              </a:solidFill>
              <a:ea typeface="Calibri"/>
              <a:cs typeface="Arial"/>
            </a:endParaRPr>
          </a:p>
        </p:txBody>
      </p:sp>
    </p:spTree>
    <p:extLst>
      <p:ext uri="{BB962C8B-B14F-4D97-AF65-F5344CB8AC3E}">
        <p14:creationId xmlns:p14="http://schemas.microsoft.com/office/powerpoint/2010/main" val="21663338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457200" lvl="0" indent="-342900" rtl="1">
              <a:lnSpc>
                <a:spcPct val="115000"/>
              </a:lnSpc>
              <a:spcBef>
                <a:spcPct val="20000"/>
              </a:spcBef>
              <a:spcAft>
                <a:spcPts val="1000"/>
              </a:spcAft>
            </a:pPr>
            <a:r>
              <a:rPr lang="ar-SA" sz="3600" b="1" i="1" dirty="0" smtClean="0">
                <a:ea typeface="Calibri"/>
                <a:cs typeface="Arial"/>
              </a:rPr>
              <a:t>المنظمة العربية لحقوق الإنسان:</a:t>
            </a:r>
            <a:endParaRPr lang="en-US" sz="3600" b="1" dirty="0">
              <a:solidFill>
                <a:srgbClr val="FF0000"/>
              </a:solidFill>
              <a:ea typeface="Calibri"/>
              <a:cs typeface="Arial"/>
            </a:endParaRPr>
          </a:p>
        </p:txBody>
      </p:sp>
      <p:sp>
        <p:nvSpPr>
          <p:cNvPr id="3" name="عنصر نائب للمحتوى 2"/>
          <p:cNvSpPr>
            <a:spLocks noGrp="1"/>
          </p:cNvSpPr>
          <p:nvPr>
            <p:ph idx="1"/>
          </p:nvPr>
        </p:nvSpPr>
        <p:spPr>
          <a:xfrm>
            <a:off x="457200" y="1371600"/>
            <a:ext cx="8915400" cy="4953000"/>
          </a:xfrm>
        </p:spPr>
        <p:txBody>
          <a:bodyPr/>
          <a:lstStyle/>
          <a:p>
            <a:pPr marL="457200" lvl="0" indent="-457200" algn="just" rtl="1">
              <a:lnSpc>
                <a:spcPct val="115000"/>
              </a:lnSpc>
              <a:spcAft>
                <a:spcPts val="1000"/>
              </a:spcAft>
              <a:buFontTx/>
              <a:buChar char="-"/>
            </a:pPr>
            <a:r>
              <a:rPr lang="ar-SA" sz="2600" b="1" dirty="0" smtClean="0">
                <a:ea typeface="Calibri"/>
                <a:cs typeface="Arial"/>
              </a:rPr>
              <a:t>أنشأت هذه المنظمة عام 1983 بناء على جهود ما يربو على مائة شخصية عربية ذات الاتجاهات الفكرية المتنوعة والمستهدفة تشكيل منظمة عربية لحقوق الإنسان كاطار تنظيمي مؤسسي لانصار حقوق الإنسان من بين المثقفين العرب، والقاهرة هي مقر المنظمة. </a:t>
            </a:r>
          </a:p>
          <a:p>
            <a:pPr marL="457200" lvl="0" indent="-457200" algn="just" rtl="1">
              <a:lnSpc>
                <a:spcPct val="115000"/>
              </a:lnSpc>
              <a:spcAft>
                <a:spcPts val="1000"/>
              </a:spcAft>
              <a:buFontTx/>
              <a:buChar char="-"/>
            </a:pPr>
            <a:endParaRPr lang="ar-SA" sz="2600" b="1" dirty="0" smtClean="0">
              <a:ea typeface="Calibri"/>
              <a:cs typeface="Arial"/>
            </a:endParaRPr>
          </a:p>
          <a:p>
            <a:pPr marL="457200" lvl="0" indent="-457200" algn="just" rtl="1">
              <a:lnSpc>
                <a:spcPct val="115000"/>
              </a:lnSpc>
              <a:spcAft>
                <a:spcPts val="1000"/>
              </a:spcAft>
              <a:buFontTx/>
              <a:buChar char="-"/>
            </a:pPr>
            <a:r>
              <a:rPr lang="ar-SA" sz="2600" b="1" dirty="0" smtClean="0">
                <a:ea typeface="Calibri"/>
                <a:cs typeface="Arial"/>
              </a:rPr>
              <a:t>وتستهف المنظمة حماية حقوق الانسان وحرياته في الوطن العربي، اضافة إلى الدفاع عن الأفراد الذين تتعرض حقوقهم وحرياتهم للانتهاك.</a:t>
            </a:r>
          </a:p>
          <a:p>
            <a:pPr marL="457200" lvl="0" indent="-457200" algn="just" rtl="1">
              <a:lnSpc>
                <a:spcPct val="115000"/>
              </a:lnSpc>
              <a:spcAft>
                <a:spcPts val="1000"/>
              </a:spcAft>
              <a:buFontTx/>
              <a:buChar char="-"/>
            </a:pPr>
            <a:endParaRPr lang="ar-SA" sz="2600" b="1" dirty="0">
              <a:ea typeface="Calibri"/>
              <a:cs typeface="Arial"/>
            </a:endParaRPr>
          </a:p>
        </p:txBody>
      </p:sp>
    </p:spTree>
    <p:extLst>
      <p:ext uri="{BB962C8B-B14F-4D97-AF65-F5344CB8AC3E}">
        <p14:creationId xmlns:p14="http://schemas.microsoft.com/office/powerpoint/2010/main" val="24063880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457200" lvl="0" indent="-342900" rtl="1">
              <a:lnSpc>
                <a:spcPct val="115000"/>
              </a:lnSpc>
              <a:spcBef>
                <a:spcPct val="20000"/>
              </a:spcBef>
              <a:spcAft>
                <a:spcPts val="1000"/>
              </a:spcAft>
            </a:pPr>
            <a:endParaRPr lang="en-US" sz="3600" b="1" dirty="0">
              <a:solidFill>
                <a:srgbClr val="FF0000"/>
              </a:solidFill>
              <a:ea typeface="Calibri"/>
              <a:cs typeface="Arial"/>
            </a:endParaRPr>
          </a:p>
        </p:txBody>
      </p:sp>
      <p:sp>
        <p:nvSpPr>
          <p:cNvPr id="3" name="عنصر نائب للمحتوى 2"/>
          <p:cNvSpPr>
            <a:spLocks noGrp="1"/>
          </p:cNvSpPr>
          <p:nvPr>
            <p:ph idx="1"/>
          </p:nvPr>
        </p:nvSpPr>
        <p:spPr>
          <a:xfrm>
            <a:off x="457200" y="1371600"/>
            <a:ext cx="8915400" cy="4953000"/>
          </a:xfrm>
        </p:spPr>
        <p:txBody>
          <a:bodyPr/>
          <a:lstStyle/>
          <a:p>
            <a:pPr marL="0" lvl="0" indent="0" algn="just" rtl="1">
              <a:lnSpc>
                <a:spcPct val="115000"/>
              </a:lnSpc>
              <a:spcAft>
                <a:spcPts val="1000"/>
              </a:spcAft>
            </a:pPr>
            <a:r>
              <a:rPr lang="ar-SA" sz="2800" b="1" dirty="0">
                <a:solidFill>
                  <a:srgbClr val="FF0000"/>
                </a:solidFill>
                <a:ea typeface="Calibri"/>
                <a:cs typeface="Arial"/>
              </a:rPr>
              <a:t>وسائل المنظمة في تحقيق </a:t>
            </a:r>
            <a:r>
              <a:rPr lang="ar-SA" sz="2800" b="1" dirty="0" smtClean="0">
                <a:solidFill>
                  <a:srgbClr val="FF0000"/>
                </a:solidFill>
                <a:ea typeface="Calibri"/>
                <a:cs typeface="Arial"/>
              </a:rPr>
              <a:t>أهدافها</a:t>
            </a:r>
            <a:r>
              <a:rPr lang="ar-SA" sz="2800" b="1" dirty="0">
                <a:solidFill>
                  <a:srgbClr val="FF0000"/>
                </a:solidFill>
                <a:ea typeface="Calibri"/>
                <a:cs typeface="Arial"/>
              </a:rPr>
              <a:t>:</a:t>
            </a:r>
            <a:r>
              <a:rPr lang="ar-SA" sz="2800" b="1" dirty="0" smtClean="0">
                <a:solidFill>
                  <a:srgbClr val="FF0000"/>
                </a:solidFill>
                <a:ea typeface="Calibri"/>
                <a:cs typeface="Arial"/>
              </a:rPr>
              <a:t> </a:t>
            </a:r>
            <a:endParaRPr lang="ar-SA" sz="2800" b="1" dirty="0">
              <a:solidFill>
                <a:srgbClr val="FF0000"/>
              </a:solidFill>
              <a:ea typeface="Calibri"/>
              <a:cs typeface="Arial"/>
            </a:endParaRPr>
          </a:p>
          <a:p>
            <a:pPr marL="457200" lvl="0" indent="-457200" algn="just" rtl="1">
              <a:lnSpc>
                <a:spcPct val="115000"/>
              </a:lnSpc>
              <a:spcAft>
                <a:spcPts val="1000"/>
              </a:spcAft>
              <a:buFontTx/>
              <a:buChar char="-"/>
            </a:pPr>
            <a:r>
              <a:rPr lang="ar-SA" sz="2800" b="1" dirty="0" smtClean="0">
                <a:ea typeface="Calibri"/>
                <a:cs typeface="Arial"/>
              </a:rPr>
              <a:t>السعي </a:t>
            </a:r>
            <a:r>
              <a:rPr lang="ar-SA" sz="2800" b="1" dirty="0">
                <a:ea typeface="Calibri"/>
                <a:cs typeface="Arial"/>
              </a:rPr>
              <a:t>إلى الإفراج عن </a:t>
            </a:r>
            <a:r>
              <a:rPr lang="ar-SA" sz="2800" b="1" dirty="0" smtClean="0">
                <a:ea typeface="Calibri"/>
                <a:cs typeface="Arial"/>
              </a:rPr>
              <a:t>الأشخاص.  </a:t>
            </a:r>
            <a:endParaRPr lang="ar-SA" sz="2800" b="1" dirty="0">
              <a:ea typeface="Calibri"/>
              <a:cs typeface="Arial"/>
            </a:endParaRPr>
          </a:p>
          <a:p>
            <a:pPr marL="457200" lvl="0" indent="-457200" algn="just" rtl="1">
              <a:lnSpc>
                <a:spcPct val="115000"/>
              </a:lnSpc>
              <a:spcAft>
                <a:spcPts val="1000"/>
              </a:spcAft>
              <a:buFontTx/>
              <a:buChar char="-"/>
            </a:pPr>
            <a:r>
              <a:rPr lang="ar-SA" sz="2800" b="1" dirty="0" smtClean="0">
                <a:ea typeface="Calibri"/>
                <a:cs typeface="Arial"/>
              </a:rPr>
              <a:t>العمل </a:t>
            </a:r>
            <a:r>
              <a:rPr lang="ar-SA" sz="2800" b="1" dirty="0">
                <a:ea typeface="Calibri"/>
                <a:cs typeface="Arial"/>
              </a:rPr>
              <a:t>على تعزيز واحترام استقلال القضاء ومهنة المحاماة وسيادة حكم القانون في الدول العربية كافةً.</a:t>
            </a:r>
          </a:p>
          <a:p>
            <a:pPr marL="457200" lvl="0" indent="-457200" algn="just" rtl="1">
              <a:lnSpc>
                <a:spcPct val="115000"/>
              </a:lnSpc>
              <a:spcAft>
                <a:spcPts val="1000"/>
              </a:spcAft>
              <a:buFontTx/>
              <a:buChar char="-"/>
            </a:pPr>
            <a:r>
              <a:rPr lang="ar-SA" sz="2800" b="1" dirty="0" smtClean="0">
                <a:ea typeface="Calibri"/>
                <a:cs typeface="Arial"/>
              </a:rPr>
              <a:t>الاعتراض </a:t>
            </a:r>
            <a:r>
              <a:rPr lang="ar-SA" sz="2800" b="1" dirty="0">
                <a:ea typeface="Calibri"/>
                <a:cs typeface="Arial"/>
              </a:rPr>
              <a:t>على أية إجراءات أو محاكمات تتعلق بقضايا الرأي وغيرها.</a:t>
            </a:r>
          </a:p>
          <a:p>
            <a:pPr marL="457200" lvl="0" indent="-457200" algn="just" rtl="1">
              <a:lnSpc>
                <a:spcPct val="115000"/>
              </a:lnSpc>
              <a:spcAft>
                <a:spcPts val="1000"/>
              </a:spcAft>
              <a:buFontTx/>
              <a:buChar char="-"/>
            </a:pPr>
            <a:r>
              <a:rPr lang="ar-SA" sz="2800" b="1" dirty="0" smtClean="0">
                <a:ea typeface="Calibri"/>
                <a:cs typeface="Arial"/>
              </a:rPr>
              <a:t>تقديم </a:t>
            </a:r>
            <a:r>
              <a:rPr lang="ar-SA" sz="2800" b="1" dirty="0">
                <a:ea typeface="Calibri"/>
                <a:cs typeface="Arial"/>
              </a:rPr>
              <a:t>المساعدة المالية وغيرها من وسائل الاغاثة للمتهمين والمحكوم عليهم في قضايا الرأي وغيرها من القضايا السياسية ولمن يعولونهم.  </a:t>
            </a:r>
          </a:p>
          <a:p>
            <a:pPr marL="457200" lvl="0" indent="-457200" algn="just" rtl="1">
              <a:lnSpc>
                <a:spcPct val="115000"/>
              </a:lnSpc>
              <a:spcAft>
                <a:spcPts val="1000"/>
              </a:spcAft>
              <a:buFontTx/>
              <a:buChar char="-"/>
            </a:pPr>
            <a:endParaRPr lang="ar-SA" sz="2800" b="1" dirty="0">
              <a:ea typeface="Calibri"/>
              <a:cs typeface="Arial"/>
            </a:endParaRPr>
          </a:p>
        </p:txBody>
      </p:sp>
    </p:spTree>
    <p:extLst>
      <p:ext uri="{BB962C8B-B14F-4D97-AF65-F5344CB8AC3E}">
        <p14:creationId xmlns:p14="http://schemas.microsoft.com/office/powerpoint/2010/main" val="35678842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457200" lvl="0" indent="-342900" rtl="1">
              <a:lnSpc>
                <a:spcPct val="115000"/>
              </a:lnSpc>
              <a:spcBef>
                <a:spcPct val="20000"/>
              </a:spcBef>
              <a:spcAft>
                <a:spcPts val="1000"/>
              </a:spcAft>
            </a:pPr>
            <a:endParaRPr lang="en-US" sz="3600" b="1" dirty="0">
              <a:solidFill>
                <a:srgbClr val="FF0000"/>
              </a:solidFill>
              <a:ea typeface="Calibri"/>
              <a:cs typeface="Arial"/>
            </a:endParaRPr>
          </a:p>
        </p:txBody>
      </p:sp>
      <p:sp>
        <p:nvSpPr>
          <p:cNvPr id="3" name="عنصر نائب للمحتوى 2"/>
          <p:cNvSpPr>
            <a:spLocks noGrp="1"/>
          </p:cNvSpPr>
          <p:nvPr>
            <p:ph idx="1"/>
          </p:nvPr>
        </p:nvSpPr>
        <p:spPr>
          <a:xfrm>
            <a:off x="457200" y="1371600"/>
            <a:ext cx="8915400" cy="4953000"/>
          </a:xfrm>
        </p:spPr>
        <p:txBody>
          <a:bodyPr/>
          <a:lstStyle/>
          <a:p>
            <a:pPr marL="457200" lvl="0" indent="-457200" algn="just" rtl="1">
              <a:lnSpc>
                <a:spcPct val="115000"/>
              </a:lnSpc>
              <a:spcAft>
                <a:spcPts val="1000"/>
              </a:spcAft>
              <a:buFontTx/>
              <a:buChar char="-"/>
            </a:pPr>
            <a:r>
              <a:rPr lang="ar-SA" sz="2500" b="1" dirty="0" smtClean="0">
                <a:ea typeface="Calibri"/>
                <a:cs typeface="Arial"/>
              </a:rPr>
              <a:t>الدعوى </a:t>
            </a:r>
            <a:r>
              <a:rPr lang="ar-SA" sz="2500" b="1" dirty="0">
                <a:ea typeface="Calibri"/>
                <a:cs typeface="Arial"/>
              </a:rPr>
              <a:t>إلى تحسين </a:t>
            </a:r>
            <a:r>
              <a:rPr lang="ar-SA" sz="2500" b="1" dirty="0" smtClean="0">
                <a:ea typeface="Calibri"/>
                <a:cs typeface="Arial"/>
              </a:rPr>
              <a:t>وضع سجناء الرأي </a:t>
            </a:r>
            <a:r>
              <a:rPr lang="ar-SA" sz="2500" b="1" dirty="0">
                <a:ea typeface="Calibri"/>
                <a:cs typeface="Arial"/>
              </a:rPr>
              <a:t>والسجناء السياسيين وسجناء الضمير </a:t>
            </a:r>
            <a:r>
              <a:rPr lang="ar-SA" sz="2500" b="1" dirty="0" smtClean="0">
                <a:ea typeface="Calibri"/>
                <a:cs typeface="Arial"/>
              </a:rPr>
              <a:t>وكل الاشخاص </a:t>
            </a:r>
            <a:r>
              <a:rPr lang="ar-SA" sz="2500" b="1" dirty="0">
                <a:ea typeface="Calibri"/>
                <a:cs typeface="Arial"/>
              </a:rPr>
              <a:t>الذين تعرضوا-بأي وجه من الوجوه- لمعاملة فيها إهدار لحكم قانون وطني أو انتهاك لحق من الحقوق التي تنص عليها الدساتير الوطنية العربية </a:t>
            </a:r>
            <a:r>
              <a:rPr lang="ar-SA" sz="2500" b="1" dirty="0" smtClean="0">
                <a:ea typeface="Calibri"/>
                <a:cs typeface="Arial"/>
              </a:rPr>
              <a:t>.</a:t>
            </a:r>
          </a:p>
          <a:p>
            <a:pPr marL="457200" lvl="0" indent="-457200" algn="just" rtl="1">
              <a:lnSpc>
                <a:spcPct val="115000"/>
              </a:lnSpc>
              <a:spcAft>
                <a:spcPts val="1000"/>
              </a:spcAft>
              <a:buFontTx/>
              <a:buChar char="-"/>
            </a:pPr>
            <a:r>
              <a:rPr lang="ar-SA" sz="2500" b="1" dirty="0" smtClean="0">
                <a:ea typeface="Calibri"/>
                <a:cs typeface="Arial"/>
              </a:rPr>
              <a:t>تقديم </a:t>
            </a:r>
            <a:r>
              <a:rPr lang="ar-SA" sz="2500" b="1" dirty="0">
                <a:ea typeface="Calibri"/>
                <a:cs typeface="Arial"/>
              </a:rPr>
              <a:t>البيانات إلى الحكومات والمنظمات الدولية المعنية وغيرها من الجهات ذات الشأن.</a:t>
            </a:r>
          </a:p>
          <a:p>
            <a:pPr marL="457200" lvl="0" indent="-457200" algn="just" rtl="1">
              <a:lnSpc>
                <a:spcPct val="115000"/>
              </a:lnSpc>
              <a:spcAft>
                <a:spcPts val="1000"/>
              </a:spcAft>
              <a:buFontTx/>
              <a:buChar char="-"/>
            </a:pPr>
            <a:r>
              <a:rPr lang="ar-SA" sz="2500" b="1" dirty="0" smtClean="0">
                <a:ea typeface="Calibri"/>
                <a:cs typeface="Arial"/>
              </a:rPr>
              <a:t>الطلب </a:t>
            </a:r>
            <a:r>
              <a:rPr lang="ar-SA" sz="2500" b="1" dirty="0">
                <a:ea typeface="Calibri"/>
                <a:cs typeface="Arial"/>
              </a:rPr>
              <a:t>من الحكومات المعنية منح العفو الخاص أو العام في حالات الحكم في القضايا السياسية .</a:t>
            </a:r>
          </a:p>
          <a:p>
            <a:pPr marL="457200" lvl="0" indent="-457200" algn="just" rtl="1">
              <a:lnSpc>
                <a:spcPct val="115000"/>
              </a:lnSpc>
              <a:spcAft>
                <a:spcPts val="1000"/>
              </a:spcAft>
              <a:buFontTx/>
              <a:buChar char="-"/>
            </a:pPr>
            <a:r>
              <a:rPr lang="ar-SA" sz="2500" b="1" dirty="0" smtClean="0">
                <a:ea typeface="Calibri"/>
                <a:cs typeface="Arial"/>
              </a:rPr>
              <a:t>العمل </a:t>
            </a:r>
            <a:r>
              <a:rPr lang="ar-SA" sz="2500" b="1" dirty="0">
                <a:ea typeface="Calibri"/>
                <a:cs typeface="Arial"/>
              </a:rPr>
              <a:t>على إقرار كافة الوسائل التي يكون من شأنها نشر وتعميق وعي المواطن المشروعة وتمسكه بها .</a:t>
            </a:r>
          </a:p>
          <a:p>
            <a:pPr marL="457200" lvl="0" indent="-457200" algn="just" rtl="1">
              <a:lnSpc>
                <a:spcPct val="115000"/>
              </a:lnSpc>
              <a:spcAft>
                <a:spcPts val="1000"/>
              </a:spcAft>
              <a:buFontTx/>
              <a:buChar char="-"/>
            </a:pPr>
            <a:endParaRPr lang="ar-SA" sz="2500" b="1" dirty="0" smtClean="0">
              <a:ea typeface="Calibri"/>
              <a:cs typeface="Arial"/>
            </a:endParaRPr>
          </a:p>
          <a:p>
            <a:pPr marL="457200" lvl="0" indent="-457200" algn="just" rtl="1">
              <a:lnSpc>
                <a:spcPct val="115000"/>
              </a:lnSpc>
              <a:spcAft>
                <a:spcPts val="1000"/>
              </a:spcAft>
              <a:buFontTx/>
              <a:buChar char="-"/>
            </a:pPr>
            <a:endParaRPr lang="ar-SA" sz="2500" b="1" dirty="0">
              <a:ea typeface="Calibri"/>
              <a:cs typeface="Arial"/>
            </a:endParaRPr>
          </a:p>
        </p:txBody>
      </p:sp>
    </p:spTree>
    <p:extLst>
      <p:ext uri="{BB962C8B-B14F-4D97-AF65-F5344CB8AC3E}">
        <p14:creationId xmlns:p14="http://schemas.microsoft.com/office/powerpoint/2010/main" val="21500184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457200" lvl="0" indent="-342900" rtl="1">
              <a:lnSpc>
                <a:spcPct val="115000"/>
              </a:lnSpc>
              <a:spcBef>
                <a:spcPct val="20000"/>
              </a:spcBef>
              <a:spcAft>
                <a:spcPts val="1000"/>
              </a:spcAft>
            </a:pPr>
            <a:endParaRPr lang="en-US" sz="3600" b="1" dirty="0">
              <a:solidFill>
                <a:srgbClr val="FF0000"/>
              </a:solidFill>
              <a:ea typeface="Calibri"/>
              <a:cs typeface="Arial"/>
            </a:endParaRPr>
          </a:p>
        </p:txBody>
      </p:sp>
      <p:sp>
        <p:nvSpPr>
          <p:cNvPr id="3" name="عنصر نائب للمحتوى 2"/>
          <p:cNvSpPr>
            <a:spLocks noGrp="1"/>
          </p:cNvSpPr>
          <p:nvPr>
            <p:ph idx="1"/>
          </p:nvPr>
        </p:nvSpPr>
        <p:spPr>
          <a:xfrm>
            <a:off x="457200" y="1371600"/>
            <a:ext cx="8915400" cy="4953000"/>
          </a:xfrm>
        </p:spPr>
        <p:txBody>
          <a:bodyPr/>
          <a:lstStyle/>
          <a:p>
            <a:pPr marL="457200" lvl="0" indent="-457200" algn="just" rtl="1">
              <a:lnSpc>
                <a:spcPct val="115000"/>
              </a:lnSpc>
              <a:spcAft>
                <a:spcPts val="1000"/>
              </a:spcAft>
              <a:buFontTx/>
              <a:buChar char="-"/>
            </a:pPr>
            <a:r>
              <a:rPr lang="ar-SA" sz="2800" b="1" dirty="0" smtClean="0">
                <a:ea typeface="Calibri"/>
                <a:cs typeface="Arial"/>
              </a:rPr>
              <a:t>وتصدر المنظمة العربية لحقوق الإنسان منذ عام 1987، تقريرها السنوي عن حالة حقوق الإنسان في الوطن العربي مشتملا على عرض لحالة حقوق الإنسان في الوطن العربي خلال عام منصرم، مركزاً أساساً على حالة الحقوق الأساسية وهي الحق في الحياة والحرية والأمان الشخصي، والحق في المحاكمة العادلة، وحالة معاملة السجناء، بالإضافة الي حالة الحريات السياسية وأبرزها حرية الرأي.</a:t>
            </a:r>
            <a:endParaRPr lang="ar-SA" sz="2800" b="1" dirty="0" smtClean="0">
              <a:ea typeface="Calibri"/>
              <a:cs typeface="Arial"/>
            </a:endParaRPr>
          </a:p>
        </p:txBody>
      </p:sp>
    </p:spTree>
    <p:extLst>
      <p:ext uri="{BB962C8B-B14F-4D97-AF65-F5344CB8AC3E}">
        <p14:creationId xmlns:p14="http://schemas.microsoft.com/office/powerpoint/2010/main" val="6226006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4403</TotalTime>
  <Words>1315</Words>
  <Application>Microsoft Office PowerPoint</Application>
  <PresentationFormat>A4 Paper (210x297 mm)</PresentationFormat>
  <Paragraphs>96</Paragraphs>
  <Slides>20</Slides>
  <Notes>1</Notes>
  <HiddenSlides>0</HiddenSlides>
  <MMClips>0</MMClips>
  <ScaleCrop>false</ScaleCrop>
  <HeadingPairs>
    <vt:vector size="4" baseType="variant">
      <vt:variant>
        <vt:lpstr>نسق</vt:lpstr>
      </vt:variant>
      <vt:variant>
        <vt:i4>1</vt:i4>
      </vt:variant>
      <vt:variant>
        <vt:lpstr>عناوين الشرائح</vt:lpstr>
      </vt:variant>
      <vt:variant>
        <vt:i4>20</vt:i4>
      </vt:variant>
    </vt:vector>
  </HeadingPairs>
  <TitlesOfParts>
    <vt:vector size="21" baseType="lpstr">
      <vt:lpstr>Office Theme</vt:lpstr>
      <vt:lpstr>عرض تقديمي في PowerPoint</vt:lpstr>
      <vt:lpstr>المحاضرة الثانية عشر </vt:lpstr>
      <vt:lpstr>عناصر المحاضرة:</vt:lpstr>
      <vt:lpstr>تعريف المنظمات غير الحكومية</vt:lpstr>
      <vt:lpstr>عرض تقديمي في PowerPoint</vt:lpstr>
      <vt:lpstr>عرض تقديمي في PowerPoint</vt:lpstr>
      <vt:lpstr>منظمة العفو الدولية:</vt:lpstr>
      <vt:lpstr>عرض تقديمي في PowerPoint</vt:lpstr>
      <vt:lpstr>عرض تقديمي في PowerPoint</vt:lpstr>
      <vt:lpstr>الاتحاد الدولي للصليب والهلال الأحمر</vt:lpstr>
      <vt:lpstr>عرض تقديمي في PowerPoint</vt:lpstr>
      <vt:lpstr>عرض تقديمي في PowerPoint</vt:lpstr>
      <vt:lpstr>المحكمة الأوروبية لحقوق الإنسان:</vt:lpstr>
      <vt:lpstr>عرض تقديمي في PowerPoint</vt:lpstr>
      <vt:lpstr>عرض تقديمي في PowerPoint</vt:lpstr>
      <vt:lpstr>المنظمة العربية لحقوق الإنسان:</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570</cp:revision>
  <dcterms:created xsi:type="dcterms:W3CDTF">2009-10-14T19:14:34Z</dcterms:created>
  <dcterms:modified xsi:type="dcterms:W3CDTF">2013-03-06T22:54:25Z</dcterms:modified>
</cp:coreProperties>
</file>