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88" r:id="rId4"/>
    <p:sldId id="290" r:id="rId5"/>
    <p:sldId id="308" r:id="rId6"/>
    <p:sldId id="328" r:id="rId7"/>
    <p:sldId id="339" r:id="rId8"/>
    <p:sldId id="340" r:id="rId9"/>
    <p:sldId id="322" r:id="rId10"/>
    <p:sldId id="335" r:id="rId11"/>
    <p:sldId id="292" r:id="rId12"/>
    <p:sldId id="333" r:id="rId13"/>
    <p:sldId id="312" r:id="rId14"/>
    <p:sldId id="313" r:id="rId15"/>
    <p:sldId id="336" r:id="rId16"/>
    <p:sldId id="337" r:id="rId17"/>
    <p:sldId id="33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07" autoAdjust="0"/>
    <p:restoredTop sz="98992" autoAdjust="0"/>
  </p:normalViewPr>
  <p:slideViewPr>
    <p:cSldViewPr>
      <p:cViewPr>
        <p:scale>
          <a:sx n="90" d="100"/>
          <a:sy n="90" d="100"/>
        </p:scale>
        <p:origin x="-432"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549399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1568451" y="274638"/>
            <a:ext cx="7923081"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1568451" y="1600203"/>
            <a:ext cx="7923081" cy="4525963"/>
          </a:xfrm>
        </p:spPr>
        <p:txBody>
          <a:bodyPr/>
          <a:lstStyle/>
          <a:p>
            <a:pPr lvl="0"/>
            <a:endParaRPr lang="ar-SA" noProof="0" smtClean="0"/>
          </a:p>
        </p:txBody>
      </p:sp>
      <p:sp>
        <p:nvSpPr>
          <p:cNvPr id="4" name="Rectangle 11"/>
          <p:cNvSpPr>
            <a:spLocks noGrp="1" noChangeArrowheads="1"/>
          </p:cNvSpPr>
          <p:nvPr>
            <p:ph type="dt" sz="half" idx="10"/>
          </p:nvPr>
        </p:nvSpPr>
        <p:spPr>
          <a:xfrm>
            <a:off x="7099300" y="6356353"/>
            <a:ext cx="2311400" cy="365125"/>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84550" y="6356353"/>
            <a:ext cx="3136900" cy="365125"/>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9F4BA0CB-A69C-4D90-8833-0B07B64C7DD5}" type="slidenum">
              <a:rPr lang="ar-SA"/>
              <a:pPr>
                <a:defRPr/>
              </a:pPr>
              <a:t>‹#›</a:t>
            </a:fld>
            <a:endParaRPr lang="en-US"/>
          </a:p>
        </p:txBody>
      </p:sp>
    </p:spTree>
    <p:extLst>
      <p:ext uri="{BB962C8B-B14F-4D97-AF65-F5344CB8AC3E}">
        <p14:creationId xmlns:p14="http://schemas.microsoft.com/office/powerpoint/2010/main" val="2035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5"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حقوق الإنسان</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الثالثة عشر</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000" b="1" dirty="0" smtClean="0">
                <a:solidFill>
                  <a:srgbClr val="FF0000"/>
                </a:solidFill>
                <a:ea typeface="Calibri"/>
                <a:cs typeface="Arial"/>
              </a:rPr>
              <a:t>جهود سعودية لحماية حقوق الإنسان</a:t>
            </a:r>
            <a:endParaRPr lang="en-US" sz="4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381000" y="1447800"/>
            <a:ext cx="8915400" cy="4678363"/>
          </a:xfrm>
        </p:spPr>
        <p:txBody>
          <a:bodyPr/>
          <a:lstStyle/>
          <a:p>
            <a:pPr marL="571500" indent="-571500" rtl="1">
              <a:lnSpc>
                <a:spcPct val="115000"/>
              </a:lnSpc>
              <a:spcAft>
                <a:spcPts val="1000"/>
              </a:spcAft>
              <a:buFontTx/>
              <a:buChar char="-"/>
            </a:pPr>
            <a:r>
              <a:rPr lang="ar-SA" sz="4000" b="1" dirty="0" smtClean="0">
                <a:ea typeface="Calibri"/>
                <a:cs typeface="Arial"/>
              </a:rPr>
              <a:t>هيئة حقوق الإنسان</a:t>
            </a:r>
            <a:endParaRPr lang="ar-SA" sz="4000" b="1" dirty="0" smtClean="0">
              <a:ea typeface="Calibri"/>
              <a:cs typeface="Arial"/>
            </a:endParaRPr>
          </a:p>
          <a:p>
            <a:pPr marL="571500" indent="-571500" rtl="1">
              <a:lnSpc>
                <a:spcPct val="115000"/>
              </a:lnSpc>
              <a:spcAft>
                <a:spcPts val="1000"/>
              </a:spcAft>
              <a:buFontTx/>
              <a:buChar char="-"/>
            </a:pPr>
            <a:r>
              <a:rPr lang="ar-SA" sz="4000" b="1" smtClean="0">
                <a:ea typeface="Calibri"/>
                <a:cs typeface="Arial"/>
              </a:rPr>
              <a:t>الجمعية الوطنية لحماية حقوق </a:t>
            </a:r>
            <a:r>
              <a:rPr lang="ar-SA" sz="4000" b="1" dirty="0" smtClean="0">
                <a:ea typeface="Calibri"/>
                <a:cs typeface="Arial"/>
              </a:rPr>
              <a:t>الإنسان</a:t>
            </a:r>
            <a:endParaRPr lang="ar-SA" sz="4000" b="1" dirty="0" smtClean="0">
              <a:ea typeface="Calibri"/>
              <a:cs typeface="Arial"/>
            </a:endParaRPr>
          </a:p>
          <a:p>
            <a:pPr marL="0" indent="0" rtl="1">
              <a:lnSpc>
                <a:spcPct val="115000"/>
              </a:lnSpc>
              <a:spcAft>
                <a:spcPts val="1000"/>
              </a:spcAft>
            </a:pPr>
            <a:endParaRPr lang="ar-SA" sz="2400" b="1" dirty="0" smtClean="0">
              <a:ea typeface="Calibri"/>
              <a:cs typeface="Arial"/>
            </a:endParaRPr>
          </a:p>
          <a:p>
            <a:pPr marL="0" indent="0" rtl="1">
              <a:lnSpc>
                <a:spcPct val="115000"/>
              </a:lnSpc>
              <a:spcAft>
                <a:spcPts val="1000"/>
              </a:spcAft>
            </a:pPr>
            <a:r>
              <a:rPr lang="ar-SA" sz="2800" b="1" dirty="0">
                <a:ea typeface="Calibri"/>
                <a:cs typeface="Arial"/>
              </a:rPr>
              <a:t/>
            </a:r>
            <a:br>
              <a:rPr lang="ar-SA" sz="2800" b="1" dirty="0">
                <a:ea typeface="Calibri"/>
                <a:cs typeface="Arial"/>
              </a:rPr>
            </a:br>
            <a:endParaRPr lang="ar-SA" sz="2800" b="1" dirty="0" smtClean="0">
              <a:ea typeface="Calibri"/>
              <a:cs typeface="Arial"/>
            </a:endParaRPr>
          </a:p>
          <a:p>
            <a:pPr marL="571500" indent="-571500" algn="just" rtl="1">
              <a:lnSpc>
                <a:spcPct val="115000"/>
              </a:lnSpc>
              <a:spcAft>
                <a:spcPts val="1000"/>
              </a:spcAft>
              <a:buFontTx/>
              <a:buChar char="-"/>
            </a:pPr>
            <a:endParaRPr lang="ar-SA" b="1" dirty="0" smtClean="0">
              <a:ea typeface="Calibri"/>
              <a:cs typeface="Arial"/>
            </a:endParaRPr>
          </a:p>
          <a:p>
            <a:pPr marL="571500" indent="-571500" rtl="1">
              <a:lnSpc>
                <a:spcPct val="115000"/>
              </a:lnSpc>
              <a:spcAft>
                <a:spcPts val="1000"/>
              </a:spcAft>
              <a:buFontTx/>
              <a:buChar char="-"/>
            </a:pPr>
            <a:endParaRPr lang="ar-SA" sz="2800" b="1" dirty="0" smtClean="0">
              <a:ea typeface="Calibri"/>
              <a:cs typeface="Arial"/>
            </a:endParaRPr>
          </a:p>
          <a:p>
            <a:pPr marL="571500" indent="-571500" rtl="1">
              <a:lnSpc>
                <a:spcPct val="115000"/>
              </a:lnSpc>
              <a:spcAft>
                <a:spcPts val="1000"/>
              </a:spcAft>
              <a:buFontTx/>
              <a:buChar char="-"/>
            </a:pPr>
            <a:endParaRPr lang="ar-SA" sz="2800" b="1" dirty="0" smtClean="0">
              <a:ea typeface="Calibri"/>
              <a:cs typeface="Arial"/>
            </a:endParaRPr>
          </a:p>
          <a:p>
            <a:pPr marL="571500" indent="-571500" rtl="1">
              <a:lnSpc>
                <a:spcPct val="115000"/>
              </a:lnSpc>
              <a:spcAft>
                <a:spcPts val="1000"/>
              </a:spcAft>
              <a:buFontTx/>
              <a:buChar char="-"/>
            </a:pPr>
            <a:endParaRPr lang="ar-SA" sz="3600" b="1" dirty="0" smtClean="0">
              <a:ea typeface="Calibri"/>
              <a:cs typeface="Arial"/>
            </a:endParaRPr>
          </a:p>
          <a:p>
            <a:pPr rtl="1">
              <a:lnSpc>
                <a:spcPct val="115000"/>
              </a:lnSpc>
              <a:spcAft>
                <a:spcPts val="1000"/>
              </a:spcAft>
            </a:pPr>
            <a:endParaRPr lang="en-US" sz="3600" b="1" dirty="0" smtClean="0">
              <a:ea typeface="Calibri"/>
              <a:cs typeface="Arial"/>
            </a:endParaRPr>
          </a:p>
          <a:p>
            <a:pPr marL="0" indent="0" rtl="1">
              <a:lnSpc>
                <a:spcPct val="115000"/>
              </a:lnSpc>
              <a:spcAft>
                <a:spcPts val="1000"/>
              </a:spcAft>
            </a:pPr>
            <a:endParaRPr lang="ar-SA" sz="3600" b="1" dirty="0" smtClean="0">
              <a:ea typeface="Calibri"/>
              <a:cs typeface="Arial"/>
            </a:endParaRPr>
          </a:p>
          <a:p>
            <a:pPr marL="0" indent="0" rtl="1">
              <a:lnSpc>
                <a:spcPct val="115000"/>
              </a:lnSpc>
              <a:spcAft>
                <a:spcPts val="1000"/>
              </a:spcAft>
            </a:pPr>
            <a:endParaRPr lang="ar-SA" sz="3600" b="1" dirty="0" smtClean="0">
              <a:ea typeface="Calibri"/>
              <a:cs typeface="Arial"/>
            </a:endParaRPr>
          </a:p>
        </p:txBody>
      </p:sp>
    </p:spTree>
    <p:extLst>
      <p:ext uri="{BB962C8B-B14F-4D97-AF65-F5344CB8AC3E}">
        <p14:creationId xmlns:p14="http://schemas.microsoft.com/office/powerpoint/2010/main"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1000"/>
              </a:spcAft>
              <a:buFont typeface="Arial"/>
              <a:buChar char="-"/>
            </a:pPr>
            <a:r>
              <a:rPr lang="en-US" sz="2700" b="1" dirty="0">
                <a:latin typeface="Arial"/>
                <a:ea typeface="Calibri"/>
                <a:cs typeface="Arial"/>
              </a:rPr>
              <a:t> </a:t>
            </a:r>
            <a:r>
              <a:rPr lang="ar-SA" sz="2700" b="1" dirty="0">
                <a:latin typeface="Arial"/>
                <a:ea typeface="Calibri"/>
                <a:cs typeface="Arial"/>
              </a:rPr>
              <a:t>يصادف اليوم العاشر من كانون الأول (ديسمبر) من كل عام ذكرى اليوم العالمي لحقوق الإنسان، من هذا المنطلق نادى اليوم العالمي لحقوق الإنسان، بضرورة احترام الحريات عن طريق التعليم والتربية واتخاذ إجراءات قومية وعالمية، لضمان الاعتراف بها ومراعاتها بصورة عالمية فاعلة</a:t>
            </a:r>
            <a:r>
              <a:rPr lang="ar-SA" sz="2700" b="1" dirty="0" smtClean="0">
                <a:latin typeface="Arial"/>
                <a:ea typeface="Calibri"/>
                <a:cs typeface="Arial"/>
              </a:rPr>
              <a:t>.</a:t>
            </a:r>
          </a:p>
          <a:p>
            <a:pPr lvl="0" algn="just" rtl="1">
              <a:lnSpc>
                <a:spcPct val="115000"/>
              </a:lnSpc>
              <a:spcAft>
                <a:spcPts val="1000"/>
              </a:spcAft>
              <a:buFont typeface="Arial"/>
              <a:buChar char="-"/>
            </a:pPr>
            <a:r>
              <a:rPr lang="ar-SA" sz="2700" b="1" dirty="0" smtClean="0">
                <a:latin typeface="Arial"/>
                <a:ea typeface="Calibri"/>
                <a:cs typeface="Arial"/>
              </a:rPr>
              <a:t>وبالنسبة </a:t>
            </a:r>
            <a:r>
              <a:rPr lang="ar-SA" sz="2700" b="1" dirty="0">
                <a:latin typeface="Arial"/>
                <a:ea typeface="Calibri"/>
                <a:cs typeface="Arial"/>
              </a:rPr>
              <a:t>إلى الوضع في السعودية وجهودها في المحافظة على حقوق الإنسان في السعودية، وتجنيبها من أن تكون عرضة للانتهاك، فإنها تمتد إلى عقود طويلة مضت من الزمن، منذ توحيد </a:t>
            </a:r>
            <a:r>
              <a:rPr lang="ar-SA" sz="2700" b="1" dirty="0" smtClean="0">
                <a:latin typeface="Arial"/>
                <a:ea typeface="Calibri"/>
                <a:cs typeface="Arial"/>
              </a:rPr>
              <a:t>المملكة </a:t>
            </a:r>
            <a:r>
              <a:rPr lang="ar-SA" sz="2700" b="1" dirty="0">
                <a:latin typeface="Arial"/>
                <a:ea typeface="Calibri"/>
                <a:cs typeface="Arial"/>
              </a:rPr>
              <a:t>العربية </a:t>
            </a:r>
            <a:r>
              <a:rPr lang="ar-SA" sz="2700" b="1" dirty="0" smtClean="0">
                <a:latin typeface="Arial"/>
                <a:ea typeface="Calibri"/>
                <a:cs typeface="Arial"/>
              </a:rPr>
              <a:t>السعودية، </a:t>
            </a:r>
            <a:r>
              <a:rPr lang="ar-SA" sz="2700" b="1" dirty="0">
                <a:latin typeface="Arial"/>
                <a:ea typeface="Calibri"/>
                <a:cs typeface="Arial"/>
              </a:rPr>
              <a:t>وجاءت بعد ذلك مواد النظام الأساسي للحكم في السعودية، لتؤكد في أكثر من مادة، على حماية وصيانة تلك الحقوق. </a:t>
            </a:r>
            <a:endParaRPr lang="en-US" sz="2700" b="1" dirty="0">
              <a:latin typeface="Arial"/>
              <a:ea typeface="Calibri"/>
              <a:cs typeface="Arial"/>
            </a:endParaRPr>
          </a:p>
          <a:p>
            <a:pPr lvl="0" algn="just" rtl="1">
              <a:lnSpc>
                <a:spcPct val="115000"/>
              </a:lnSpc>
              <a:spcAft>
                <a:spcPts val="1000"/>
              </a:spcAft>
              <a:buFont typeface="Arial"/>
              <a:buChar char="-"/>
            </a:pPr>
            <a:endParaRPr lang="en-US" sz="2700" b="1" dirty="0">
              <a:ea typeface="Calibri"/>
              <a:cs typeface="Arial"/>
            </a:endParaRPr>
          </a:p>
        </p:txBody>
      </p:sp>
    </p:spTree>
    <p:extLst>
      <p:ext uri="{BB962C8B-B14F-4D97-AF65-F5344CB8AC3E}">
        <p14:creationId xmlns:p14="http://schemas.microsoft.com/office/powerpoint/2010/main"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sz="3600" b="1" dirty="0" smtClean="0">
                <a:solidFill>
                  <a:schemeClr val="accent1"/>
                </a:solidFill>
              </a:rPr>
              <a:t>هيئة حقوق الإنسان</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1000"/>
              </a:spcAft>
              <a:buFont typeface="Arial"/>
              <a:buChar char="-"/>
            </a:pPr>
            <a:r>
              <a:rPr lang="ar-SA" sz="2800" b="1" dirty="0">
                <a:ea typeface="Calibri"/>
                <a:cs typeface="Arial"/>
              </a:rPr>
              <a:t>من بين الجهود السعودية للمحافظة على حقوق الإنسان في المملكة، إنشاء هيئة مستقلة لحقوق الإنسان، تحت مسمى </a:t>
            </a:r>
            <a:r>
              <a:rPr lang="ar-SA" sz="2800" b="1" dirty="0">
                <a:solidFill>
                  <a:srgbClr val="FF0000"/>
                </a:solidFill>
                <a:ea typeface="Calibri"/>
                <a:cs typeface="Arial"/>
              </a:rPr>
              <a:t>"هيئة حقوق الإنسان"، </a:t>
            </a:r>
            <a:r>
              <a:rPr lang="ar-SA" sz="2800" b="1" dirty="0">
                <a:ea typeface="Calibri"/>
                <a:cs typeface="Arial"/>
              </a:rPr>
              <a:t>ترتبط مباشرة برئيس مجلس </a:t>
            </a:r>
            <a:r>
              <a:rPr lang="ar-SA" sz="2800" b="1" dirty="0" smtClean="0">
                <a:ea typeface="Calibri"/>
                <a:cs typeface="Arial"/>
              </a:rPr>
              <a:t>الوزراء.</a:t>
            </a:r>
          </a:p>
          <a:p>
            <a:pPr lvl="0" algn="just" rtl="1">
              <a:lnSpc>
                <a:spcPct val="115000"/>
              </a:lnSpc>
              <a:spcAft>
                <a:spcPts val="1000"/>
              </a:spcAft>
              <a:buFont typeface="Arial"/>
              <a:buChar char="-"/>
            </a:pPr>
            <a:r>
              <a:rPr lang="ar-SA" sz="2800" b="1" dirty="0" smtClean="0">
                <a:ea typeface="Calibri"/>
                <a:cs typeface="Arial"/>
              </a:rPr>
              <a:t> </a:t>
            </a:r>
            <a:r>
              <a:rPr lang="ar-SA" sz="2800" b="1" dirty="0">
                <a:ea typeface="Calibri"/>
                <a:cs typeface="Arial"/>
              </a:rPr>
              <a:t>وتهدف إلى حماية حقوق الإنسان وتعزيزها وفقا لمعايير حقوق الإنسان الدولية في جميع المجالات، بما في ذلك نشر الوعي بها والإسهام في ضمان تطبيق ذلك في ضوء أحكام الشريعة </a:t>
            </a:r>
            <a:r>
              <a:rPr lang="ar-SA" sz="2800" b="1" dirty="0" smtClean="0">
                <a:ea typeface="Calibri"/>
                <a:cs typeface="Arial"/>
              </a:rPr>
              <a:t>الإسلامية.</a:t>
            </a:r>
          </a:p>
          <a:p>
            <a:pPr lvl="0" algn="just" rtl="1">
              <a:lnSpc>
                <a:spcPct val="115000"/>
              </a:lnSpc>
              <a:spcAft>
                <a:spcPts val="1000"/>
              </a:spcAft>
              <a:buFont typeface="Arial"/>
              <a:buChar char="-"/>
            </a:pPr>
            <a:r>
              <a:rPr lang="ar-SA" sz="2800" b="1" dirty="0" smtClean="0">
                <a:ea typeface="Calibri"/>
                <a:cs typeface="Arial"/>
              </a:rPr>
              <a:t>وتكون </a:t>
            </a:r>
            <a:r>
              <a:rPr lang="ar-SA" sz="2800" b="1" dirty="0">
                <a:ea typeface="Calibri"/>
                <a:cs typeface="Arial"/>
              </a:rPr>
              <a:t>هي الجهة الحكومية المختصة بإبداء الرأي والمشورة فيما يتعلق بمسائل حقوق الإنسان، ومن بين أبرز اختصاصات الهيئة ما يلي:</a:t>
            </a:r>
            <a:endParaRPr lang="en-US" sz="1800" b="1" dirty="0">
              <a:ea typeface="Calibri"/>
              <a:cs typeface="Arial"/>
            </a:endParaRPr>
          </a:p>
          <a:p>
            <a:pPr marL="457200" lvl="0" indent="-457200" algn="just" rtl="1" eaLnBrk="1" hangingPunct="1">
              <a:spcBef>
                <a:spcPts val="600"/>
              </a:spcBef>
              <a:buClr>
                <a:srgbClr val="0F6FC6"/>
              </a:buClr>
              <a:buSzPct val="70000"/>
              <a:buFontTx/>
              <a:buChar char="-"/>
            </a:pPr>
            <a:endParaRPr lang="ar-SA" sz="2800" b="1" dirty="0" smtClean="0">
              <a:solidFill>
                <a:prstClr val="black"/>
              </a:solidFill>
              <a:latin typeface="Century Schoolbook"/>
              <a:cs typeface="Times New Roman"/>
            </a:endParaRPr>
          </a:p>
        </p:txBody>
      </p:sp>
    </p:spTree>
    <p:extLst>
      <p:ext uri="{BB962C8B-B14F-4D97-AF65-F5344CB8AC3E}">
        <p14:creationId xmlns:p14="http://schemas.microsoft.com/office/powerpoint/2010/main" val="2063042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295400"/>
            <a:ext cx="8915400" cy="5029200"/>
          </a:xfrm>
        </p:spPr>
        <p:txBody>
          <a:bodyPr/>
          <a:lstStyle/>
          <a:p>
            <a:pPr lvl="0" algn="just" rtl="1">
              <a:lnSpc>
                <a:spcPct val="115000"/>
              </a:lnSpc>
              <a:spcAft>
                <a:spcPts val="1000"/>
              </a:spcAft>
              <a:buFont typeface="Times New Roman"/>
              <a:buChar char="•"/>
              <a:tabLst>
                <a:tab pos="457200" algn="l"/>
              </a:tabLst>
            </a:pPr>
            <a:r>
              <a:rPr lang="ar-SA" sz="2700" b="1" dirty="0">
                <a:ea typeface="Calibri"/>
                <a:cs typeface="Arial"/>
              </a:rPr>
              <a:t>التأكد من تنفيذ الجهات الحكومية المعنية، للأنظمة السارية فيما يتعلق بحقوق الإنسان، والكشف عن التجاوزات المخالفة للأنظمة المعمول بها في المملكة والتي تشكل انتهاكا لحقوق الإنسان، واتخاذ الإجراءات النظامية اللازمة في هذا الشأن.</a:t>
            </a:r>
            <a:endParaRPr lang="en-US" sz="2700" b="1" dirty="0">
              <a:ea typeface="Calibri"/>
              <a:cs typeface="Arial"/>
            </a:endParaRPr>
          </a:p>
          <a:p>
            <a:pPr lvl="0" algn="just" rtl="1">
              <a:lnSpc>
                <a:spcPct val="115000"/>
              </a:lnSpc>
              <a:spcAft>
                <a:spcPts val="1000"/>
              </a:spcAft>
              <a:buFont typeface="Times New Roman"/>
              <a:buChar char="•"/>
              <a:tabLst>
                <a:tab pos="457200" algn="l"/>
              </a:tabLst>
            </a:pPr>
            <a:r>
              <a:rPr lang="ar-SA" sz="2700" b="1" dirty="0">
                <a:ea typeface="Calibri"/>
                <a:cs typeface="Arial"/>
              </a:rPr>
              <a:t> تلقي الشكاوى المتعلقة بحقوق الإنسان، والتحقق من صحتها واتخاذ الإجراءات النظامية في شأنها.</a:t>
            </a:r>
            <a:endParaRPr lang="en-US" sz="2700" b="1" dirty="0">
              <a:ea typeface="Calibri"/>
              <a:cs typeface="Arial"/>
            </a:endParaRPr>
          </a:p>
          <a:p>
            <a:pPr lvl="0" algn="just" rtl="1">
              <a:lnSpc>
                <a:spcPct val="115000"/>
              </a:lnSpc>
              <a:spcAft>
                <a:spcPts val="1000"/>
              </a:spcAft>
              <a:buFont typeface="Times New Roman"/>
              <a:buChar char="•"/>
              <a:tabLst>
                <a:tab pos="457200" algn="l"/>
              </a:tabLst>
            </a:pPr>
            <a:r>
              <a:rPr lang="ar-SA" sz="2700" b="1" dirty="0">
                <a:ea typeface="Calibri"/>
                <a:cs typeface="Arial"/>
              </a:rPr>
              <a:t>وضع السياسة العامة لتنمية الوعي بحقوق الإنسان، واقتراح سبل العمل على نشر ثقافة حقوق الإنسان في المملكة بين أفراد المجتمع، والتوعية بها، وذلك من خلال المؤسسات والأجهزة المختصة بالتعليم والتدريب والإعلام وغيرها. </a:t>
            </a:r>
            <a:endParaRPr lang="en-US" sz="2700" b="1" dirty="0">
              <a:ea typeface="Calibri"/>
              <a:cs typeface="Arial"/>
            </a:endParaRPr>
          </a:p>
          <a:p>
            <a:pPr marL="0" lvl="0" indent="0" algn="just" rtl="1" eaLnBrk="1" hangingPunct="1">
              <a:spcBef>
                <a:spcPts val="600"/>
              </a:spcBef>
              <a:buClr>
                <a:srgbClr val="0F6FC6"/>
              </a:buClr>
              <a:buSzPct val="70000"/>
            </a:pPr>
            <a:endParaRPr lang="ar-SA" sz="2700" b="1" dirty="0">
              <a:solidFill>
                <a:prstClr val="black"/>
              </a:solidFill>
              <a:latin typeface="Century Schoolbook"/>
              <a:cs typeface="Arial"/>
            </a:endParaRPr>
          </a:p>
        </p:txBody>
      </p:sp>
    </p:spTree>
    <p:extLst>
      <p:ext uri="{BB962C8B-B14F-4D97-AF65-F5344CB8AC3E}">
        <p14:creationId xmlns:p14="http://schemas.microsoft.com/office/powerpoint/2010/main" val="4123011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533400" y="1295400"/>
            <a:ext cx="8915400" cy="5029200"/>
          </a:xfrm>
        </p:spPr>
        <p:txBody>
          <a:bodyPr/>
          <a:lstStyle/>
          <a:p>
            <a:pPr marL="457200" lvl="0" indent="-457200" algn="just" rtl="1">
              <a:lnSpc>
                <a:spcPct val="115000"/>
              </a:lnSpc>
              <a:spcAft>
                <a:spcPts val="1000"/>
              </a:spcAft>
              <a:buFontTx/>
              <a:buChar char="-"/>
              <a:tabLst>
                <a:tab pos="457200" algn="l"/>
              </a:tabLst>
            </a:pPr>
            <a:r>
              <a:rPr lang="ar-SA" sz="2800" b="1" dirty="0" smtClean="0"/>
              <a:t>وتقوم </a:t>
            </a:r>
            <a:r>
              <a:rPr lang="ar-SA" sz="2800" b="1" dirty="0"/>
              <a:t>الهيئة منذ إنشائها بجهود ملموسة منها تلقي شكاوى المواطنين </a:t>
            </a:r>
            <a:r>
              <a:rPr lang="ar-SA" sz="2800" b="1" dirty="0" smtClean="0"/>
              <a:t>ومراجعة أنظمة التشريعات.</a:t>
            </a:r>
          </a:p>
          <a:p>
            <a:pPr marL="457200" lvl="0" indent="-457200" algn="just" rtl="1">
              <a:lnSpc>
                <a:spcPct val="115000"/>
              </a:lnSpc>
              <a:spcAft>
                <a:spcPts val="1000"/>
              </a:spcAft>
              <a:buFontTx/>
              <a:buChar char="-"/>
              <a:tabLst>
                <a:tab pos="457200" algn="l"/>
              </a:tabLst>
            </a:pPr>
            <a:r>
              <a:rPr lang="ar-SA" sz="2800" b="1" dirty="0">
                <a:solidFill>
                  <a:prstClr val="black"/>
                </a:solidFill>
              </a:rPr>
              <a:t>وقد حظيت هيئة حقوق الإنسان بالمملكة بدعمٍ مطلق من حكومة المملكة العربية السعودية في إطار تعزيز حقوق الإنسان وتعمل الهيئة حاليا على إعداد برنامج لنشر ثقافة حقوق الإنسان </a:t>
            </a:r>
            <a:r>
              <a:rPr lang="ar-SA" sz="2800" b="1" dirty="0" smtClean="0">
                <a:solidFill>
                  <a:prstClr val="black"/>
                </a:solidFill>
              </a:rPr>
              <a:t>بالمملكة.</a:t>
            </a:r>
          </a:p>
          <a:p>
            <a:pPr marL="457200" lvl="0" indent="-457200" algn="just" rtl="1">
              <a:lnSpc>
                <a:spcPct val="115000"/>
              </a:lnSpc>
              <a:spcAft>
                <a:spcPts val="1000"/>
              </a:spcAft>
              <a:buFontTx/>
              <a:buChar char="-"/>
              <a:tabLst>
                <a:tab pos="457200" algn="l"/>
              </a:tabLst>
            </a:pPr>
            <a:r>
              <a:rPr lang="ar-SA" sz="2800" b="1" dirty="0" smtClean="0">
                <a:solidFill>
                  <a:prstClr val="black"/>
                </a:solidFill>
              </a:rPr>
              <a:t>كما </a:t>
            </a:r>
            <a:r>
              <a:rPr lang="ar-SA" sz="2800" b="1" dirty="0">
                <a:solidFill>
                  <a:prstClr val="black"/>
                </a:solidFill>
              </a:rPr>
              <a:t>تحاول إدراجِ مادة حقوق الإنسان في المراحل التعليمية المختلفة وقد تحقق ذلك في التعليم العالي من خلال تعميم وزارة التعليم العالي إلى الجامعات بإدراجها مادةً مستقلة في التعليم الجامعي، وبالفعل تم اعتماد ذلك في معظم </a:t>
            </a:r>
            <a:r>
              <a:rPr lang="ar-SA" sz="2800" b="1" dirty="0" smtClean="0">
                <a:solidFill>
                  <a:prstClr val="black"/>
                </a:solidFill>
              </a:rPr>
              <a:t>الجامعات.</a:t>
            </a:r>
          </a:p>
          <a:p>
            <a:pPr marL="457200" lvl="0" indent="-457200" algn="just" rtl="1">
              <a:lnSpc>
                <a:spcPct val="115000"/>
              </a:lnSpc>
              <a:spcAft>
                <a:spcPts val="1000"/>
              </a:spcAft>
              <a:buFontTx/>
              <a:buChar char="-"/>
              <a:tabLst>
                <a:tab pos="457200" algn="l"/>
              </a:tabLst>
            </a:pPr>
            <a:endParaRPr lang="ar-SA" sz="2800" b="1" dirty="0" smtClean="0"/>
          </a:p>
          <a:p>
            <a:pPr marL="457200" lvl="0" indent="-457200" algn="just" rtl="1">
              <a:lnSpc>
                <a:spcPct val="115000"/>
              </a:lnSpc>
              <a:spcAft>
                <a:spcPts val="1000"/>
              </a:spcAft>
              <a:buFontTx/>
              <a:buChar char="-"/>
              <a:tabLst>
                <a:tab pos="457200" algn="l"/>
              </a:tabLst>
            </a:pPr>
            <a:endParaRPr lang="ar-SA" sz="2800" b="1" dirty="0" smtClean="0"/>
          </a:p>
        </p:txBody>
      </p:sp>
    </p:spTree>
    <p:extLst>
      <p:ext uri="{BB962C8B-B14F-4D97-AF65-F5344CB8AC3E}">
        <p14:creationId xmlns:p14="http://schemas.microsoft.com/office/powerpoint/2010/main" val="733162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533400" y="1295400"/>
            <a:ext cx="8915400" cy="5029200"/>
          </a:xfrm>
        </p:spPr>
        <p:txBody>
          <a:bodyPr/>
          <a:lstStyle/>
          <a:p>
            <a:pPr marL="457200" lvl="0" indent="-457200" algn="just" rtl="1">
              <a:lnSpc>
                <a:spcPct val="115000"/>
              </a:lnSpc>
              <a:spcAft>
                <a:spcPts val="1000"/>
              </a:spcAft>
              <a:buFontTx/>
              <a:buChar char="-"/>
              <a:tabLst>
                <a:tab pos="457200" algn="l"/>
              </a:tabLst>
            </a:pPr>
            <a:r>
              <a:rPr lang="ar-SA" sz="2800" b="1" dirty="0"/>
              <a:t>كما قامت الهيئة خلال الفترة الماضية بزيارات متعددة لدور التوقيف والسجون ودور الإيواء للتحقق من توفر الرعاية الصحية للسجناء والموقوفين ومدى تمتعهم بحقوقهم القانونية، كما قامت الهيئة بزيارة لعدد من الدول منها سوريا ولبنان والأردن والإمارات والولايات المتحدة الأمريكية واليمن. </a:t>
            </a:r>
            <a:endParaRPr lang="ar-SA" sz="2800" b="1" dirty="0" smtClean="0"/>
          </a:p>
          <a:p>
            <a:pPr marL="457200" lvl="0" indent="-457200" algn="just" rtl="1">
              <a:lnSpc>
                <a:spcPct val="115000"/>
              </a:lnSpc>
              <a:spcAft>
                <a:spcPts val="1000"/>
              </a:spcAft>
              <a:buFontTx/>
              <a:buChar char="-"/>
              <a:tabLst>
                <a:tab pos="457200" algn="l"/>
              </a:tabLst>
            </a:pPr>
            <a:r>
              <a:rPr lang="ar-SA" sz="2800" b="1" dirty="0" smtClean="0"/>
              <a:t>وتم الاطلاع </a:t>
            </a:r>
            <a:r>
              <a:rPr lang="ar-SA" sz="2800" b="1" dirty="0"/>
              <a:t>على أحوال الموقوفين السعوديين هناك والتأكد من توفر حقوقهم الإنسانية، والهيئة مستمرة في تلك الزيارات ورصد أي ملاحظات.</a:t>
            </a:r>
            <a:endParaRPr lang="ar-SA" sz="2800" b="1" dirty="0" smtClean="0"/>
          </a:p>
        </p:txBody>
      </p:sp>
    </p:spTree>
    <p:extLst>
      <p:ext uri="{BB962C8B-B14F-4D97-AF65-F5344CB8AC3E}">
        <p14:creationId xmlns:p14="http://schemas.microsoft.com/office/powerpoint/2010/main" val="2535849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990600"/>
          </a:xfrm>
        </p:spPr>
        <p:txBody>
          <a:bodyPr/>
          <a:lstStyle/>
          <a:p>
            <a:pPr algn="justLow" rtl="1">
              <a:lnSpc>
                <a:spcPct val="115000"/>
              </a:lnSpc>
              <a:spcAft>
                <a:spcPts val="0"/>
              </a:spcAft>
              <a:tabLst>
                <a:tab pos="1689100" algn="l"/>
              </a:tabLst>
            </a:pPr>
            <a:r>
              <a:rPr lang="ar-SA" sz="3600" b="1" dirty="0" smtClean="0">
                <a:solidFill>
                  <a:srgbClr val="72A376"/>
                </a:solidFill>
              </a:rPr>
              <a:t>الجمعية الوطنية لحماية حقوق الإنسان:</a:t>
            </a:r>
            <a:endParaRPr lang="ar-SA" sz="3200" b="1" dirty="0">
              <a:solidFill>
                <a:schemeClr val="accent1"/>
              </a:solidFill>
            </a:endParaRPr>
          </a:p>
        </p:txBody>
      </p:sp>
      <p:sp>
        <p:nvSpPr>
          <p:cNvPr id="3" name="عنصر نائب للمحتوى 2"/>
          <p:cNvSpPr>
            <a:spLocks noGrp="1"/>
          </p:cNvSpPr>
          <p:nvPr>
            <p:ph idx="1"/>
          </p:nvPr>
        </p:nvSpPr>
        <p:spPr>
          <a:xfrm>
            <a:off x="495300" y="1447800"/>
            <a:ext cx="8915400" cy="4876800"/>
          </a:xfrm>
        </p:spPr>
        <p:txBody>
          <a:bodyPr/>
          <a:lstStyle/>
          <a:p>
            <a:pPr lvl="0" algn="just" rtl="1">
              <a:lnSpc>
                <a:spcPct val="115000"/>
              </a:lnSpc>
              <a:spcAft>
                <a:spcPts val="0"/>
              </a:spcAft>
              <a:buFont typeface="Arial"/>
              <a:buChar char="-"/>
            </a:pPr>
            <a:r>
              <a:rPr lang="ar-SA" b="1" dirty="0">
                <a:ea typeface="Calibri"/>
                <a:cs typeface="Arial"/>
              </a:rPr>
              <a:t>من بين الجهود السعودية أيضا للمحافظة على حقوق الإنسان في السعودية، إنشاء </a:t>
            </a:r>
            <a:r>
              <a:rPr lang="ar-SA" b="1" dirty="0">
                <a:solidFill>
                  <a:srgbClr val="FF0000"/>
                </a:solidFill>
                <a:ea typeface="Calibri"/>
                <a:cs typeface="Arial"/>
              </a:rPr>
              <a:t>الجمعية الوطنية لحماية حقوق الإنسان</a:t>
            </a:r>
            <a:r>
              <a:rPr lang="ar-SA" b="1" dirty="0" smtClean="0">
                <a:ea typeface="Calibri"/>
                <a:cs typeface="Arial"/>
              </a:rPr>
              <a:t>.</a:t>
            </a:r>
          </a:p>
          <a:p>
            <a:pPr lvl="0" algn="just" rtl="1">
              <a:lnSpc>
                <a:spcPct val="115000"/>
              </a:lnSpc>
              <a:spcAft>
                <a:spcPts val="0"/>
              </a:spcAft>
              <a:buFont typeface="Arial"/>
              <a:buChar char="-"/>
            </a:pPr>
            <a:endParaRPr lang="en-US" b="1" dirty="0">
              <a:ea typeface="Calibri"/>
              <a:cs typeface="Arial"/>
            </a:endParaRPr>
          </a:p>
          <a:p>
            <a:pPr lvl="0" algn="just" rtl="1">
              <a:lnSpc>
                <a:spcPct val="115000"/>
              </a:lnSpc>
              <a:spcAft>
                <a:spcPts val="1000"/>
              </a:spcAft>
              <a:buFont typeface="Arial"/>
              <a:buChar char="-"/>
            </a:pPr>
            <a:r>
              <a:rPr lang="en-US" b="1" dirty="0">
                <a:latin typeface="Arial"/>
                <a:ea typeface="Calibri"/>
                <a:cs typeface="Arial"/>
              </a:rPr>
              <a:t> </a:t>
            </a:r>
            <a:r>
              <a:rPr lang="ar-SA" b="1" dirty="0">
                <a:latin typeface="Arial"/>
                <a:ea typeface="Calibri"/>
                <a:cs typeface="Arial"/>
              </a:rPr>
              <a:t>والتي أنشئت في  </a:t>
            </a:r>
            <a:r>
              <a:rPr lang="ar-SA" b="1" dirty="0" smtClean="0">
                <a:latin typeface="Arial"/>
                <a:ea typeface="Calibri"/>
                <a:cs typeface="Arial"/>
              </a:rPr>
              <a:t>18 /1 / 1425هـ  </a:t>
            </a:r>
            <a:r>
              <a:rPr lang="ar-SA" b="1" dirty="0">
                <a:latin typeface="Arial"/>
                <a:ea typeface="Calibri"/>
                <a:cs typeface="Arial"/>
              </a:rPr>
              <a:t>الموافق </a:t>
            </a:r>
            <a:r>
              <a:rPr lang="ar-SA" b="1" dirty="0" smtClean="0">
                <a:latin typeface="Arial"/>
                <a:ea typeface="Calibri"/>
                <a:cs typeface="Arial"/>
              </a:rPr>
              <a:t>9 /3 /2004م </a:t>
            </a:r>
            <a:r>
              <a:rPr lang="ar-SA" b="1" dirty="0">
                <a:latin typeface="Arial"/>
                <a:ea typeface="Calibri"/>
                <a:cs typeface="Arial"/>
              </a:rPr>
              <a:t>وذلك لحماية حقوق الإنسان والدفاع عنه وفقا لأحكام الشريعة الإسلامية وللنظام الأساسي للحكم والأنظمة المرعية والاتفاقيات والمواثيق الدولية التي لا تتعارض مع الشريعة الإسلامية، والتي تنبثق من المجتمع المدني.</a:t>
            </a:r>
            <a:endParaRPr lang="en-US" b="1" dirty="0">
              <a:ea typeface="Calibri"/>
              <a:cs typeface="Arial"/>
            </a:endParaRPr>
          </a:p>
        </p:txBody>
      </p:sp>
    </p:spTree>
    <p:extLst>
      <p:ext uri="{BB962C8B-B14F-4D97-AF65-F5344CB8AC3E}">
        <p14:creationId xmlns:p14="http://schemas.microsoft.com/office/powerpoint/2010/main" val="2621094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990600"/>
          </a:xfrm>
        </p:spPr>
        <p:txBody>
          <a:bodyPr/>
          <a:lstStyle/>
          <a:p>
            <a:pPr algn="justLow" rtl="1">
              <a:lnSpc>
                <a:spcPct val="115000"/>
              </a:lnSpc>
              <a:spcAft>
                <a:spcPts val="0"/>
              </a:spcAft>
              <a:tabLst>
                <a:tab pos="1689100" algn="l"/>
              </a:tabLst>
            </a:pPr>
            <a:endParaRPr lang="ar-SA" sz="3200" b="1" dirty="0">
              <a:solidFill>
                <a:schemeClr val="accent1"/>
              </a:solidFill>
            </a:endParaRPr>
          </a:p>
        </p:txBody>
      </p:sp>
      <p:sp>
        <p:nvSpPr>
          <p:cNvPr id="3" name="عنصر نائب للمحتوى 2"/>
          <p:cNvSpPr>
            <a:spLocks noGrp="1"/>
          </p:cNvSpPr>
          <p:nvPr>
            <p:ph idx="1"/>
          </p:nvPr>
        </p:nvSpPr>
        <p:spPr>
          <a:xfrm>
            <a:off x="495300" y="1447800"/>
            <a:ext cx="8915400" cy="4876800"/>
          </a:xfrm>
        </p:spPr>
        <p:txBody>
          <a:bodyPr/>
          <a:lstStyle/>
          <a:p>
            <a:pPr lvl="0" algn="just" rtl="1">
              <a:lnSpc>
                <a:spcPct val="115000"/>
              </a:lnSpc>
              <a:spcAft>
                <a:spcPts val="0"/>
              </a:spcAft>
              <a:buFont typeface="Arial"/>
              <a:buChar char="-"/>
            </a:pPr>
            <a:r>
              <a:rPr lang="ar-SA" b="1" dirty="0"/>
              <a:t>وقد قامت الجمعية بدورٍ مهم في متابعة القضايا الفردية والعالمية المتعلقة بحقوق الإنسان وصدر تقريران لها نُشرا داخل المملكة تضمنا الإشارة إلى عدد من التجاوزات التي حدثت من بعض الأجهزة الحكومية، وختما بعدد من </a:t>
            </a:r>
            <a:r>
              <a:rPr lang="ar-SA" b="1" dirty="0" smtClean="0"/>
              <a:t>التوجيهات،</a:t>
            </a:r>
          </a:p>
          <a:p>
            <a:pPr lvl="0" rtl="1">
              <a:lnSpc>
                <a:spcPct val="115000"/>
              </a:lnSpc>
              <a:spcAft>
                <a:spcPts val="0"/>
              </a:spcAft>
              <a:buFont typeface="Arial"/>
              <a:buChar char="-"/>
            </a:pPr>
            <a:r>
              <a:rPr lang="ar-SA" b="1" dirty="0" smtClean="0"/>
              <a:t> </a:t>
            </a:r>
            <a:r>
              <a:rPr lang="ar-SA" b="1" dirty="0"/>
              <a:t>ويأتي السماح بنشر تلك التقارير برغم ما تضمنته من انتقادات في إطار دعم وتعزيز حقوق الإنسان في المملكة. وعلى الرغم من أن بعض الانتقادات كانت تمثل ممارسات خاطئة لبعض </a:t>
            </a:r>
            <a:r>
              <a:rPr lang="ar-SA" b="1" dirty="0" smtClean="0"/>
              <a:t>المؤسسات الحكومية</a:t>
            </a:r>
            <a:r>
              <a:rPr lang="ar-SA" b="1" dirty="0"/>
              <a:t>. </a:t>
            </a:r>
            <a:br>
              <a:rPr lang="ar-SA" b="1" dirty="0"/>
            </a:br>
            <a:endParaRPr lang="en-US" b="1" dirty="0">
              <a:ea typeface="Calibri"/>
              <a:cs typeface="Arial"/>
            </a:endParaRPr>
          </a:p>
        </p:txBody>
      </p:sp>
    </p:spTree>
    <p:extLst>
      <p:ext uri="{BB962C8B-B14F-4D97-AF65-F5344CB8AC3E}">
        <p14:creationId xmlns:p14="http://schemas.microsoft.com/office/powerpoint/2010/main" val="2547478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marL="342900" lvl="0" indent="-342900" eaLnBrk="1" hangingPunct="1">
              <a:spcBef>
                <a:spcPct val="20000"/>
              </a:spcBef>
            </a:pPr>
            <a:endParaRPr lang="ar-SA" sz="32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0"/>
              </a:spcAft>
              <a:buFont typeface="Arial"/>
              <a:buChar char="-"/>
            </a:pPr>
            <a:r>
              <a:rPr lang="ar-SA" b="1" dirty="0">
                <a:ea typeface="Calibri"/>
                <a:cs typeface="Arial"/>
              </a:rPr>
              <a:t> وعلى المستوى الدولي، فالمملكة انضمت إلى عدد من الاتفاقيات الدولية المتعلقة بحماية حقوق الإنسان، التي من بينها على سبيل المثال لا الحصر، الاتفاقية الدولية للقضاء على جميع أشكال التمييز العنصري، والميثاق العربي لحقوق الإنسان</a:t>
            </a:r>
            <a:r>
              <a:rPr lang="ar-SA" b="1" dirty="0" smtClean="0">
                <a:ea typeface="Calibri"/>
                <a:cs typeface="Arial"/>
              </a:rPr>
              <a:t>.</a:t>
            </a:r>
          </a:p>
          <a:p>
            <a:pPr marL="0" lvl="0" indent="0" algn="just" rtl="1">
              <a:lnSpc>
                <a:spcPct val="115000"/>
              </a:lnSpc>
              <a:spcAft>
                <a:spcPts val="0"/>
              </a:spcAft>
            </a:pPr>
            <a:endParaRPr lang="en-US" b="1" dirty="0">
              <a:ea typeface="Calibri"/>
              <a:cs typeface="Arial"/>
            </a:endParaRPr>
          </a:p>
          <a:p>
            <a:pPr lvl="0" algn="just" rtl="1">
              <a:lnSpc>
                <a:spcPct val="115000"/>
              </a:lnSpc>
              <a:spcAft>
                <a:spcPts val="1000"/>
              </a:spcAft>
              <a:buFont typeface="Arial"/>
              <a:buChar char="-"/>
            </a:pPr>
            <a:r>
              <a:rPr lang="ar-SA" b="1" dirty="0">
                <a:ea typeface="Calibri"/>
                <a:cs typeface="Arial"/>
              </a:rPr>
              <a:t>وبانضمام المملكة لهذه المعاهدات تصبح جزءاً من نظامها القانوني وتقوم هيئة حقوق الإنسان بجهود كبيرة لمراجعة الأنظمة للتأكد من انسجامها مع هذه المعاهدات.</a:t>
            </a:r>
            <a:endParaRPr lang="en-US" b="1" dirty="0">
              <a:ea typeface="Calibri"/>
              <a:cs typeface="Arial"/>
            </a:endParaRPr>
          </a:p>
          <a:p>
            <a:pPr lvl="0" algn="justLow" rtl="1" eaLnBrk="1" hangingPunct="1">
              <a:lnSpc>
                <a:spcPct val="95000"/>
              </a:lnSpc>
              <a:buClr>
                <a:srgbClr val="CCCCFF"/>
              </a:buClr>
              <a:buFontTx/>
              <a:buChar char="-"/>
            </a:pPr>
            <a:endParaRPr lang="ar-SA" b="1" kern="0" dirty="0">
              <a:solidFill>
                <a:srgbClr val="000000"/>
              </a:solidFill>
              <a:latin typeface="Arial"/>
              <a:ea typeface="Times New Roman" pitchFamily="18" charset="0"/>
              <a:cs typeface="Arial"/>
            </a:endParaRPr>
          </a:p>
        </p:txBody>
      </p:sp>
    </p:spTree>
    <p:extLst>
      <p:ext uri="{BB962C8B-B14F-4D97-AF65-F5344CB8AC3E}">
        <p14:creationId xmlns:p14="http://schemas.microsoft.com/office/powerpoint/2010/main" val="3859824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marL="342900" lvl="0" indent="-342900" eaLnBrk="1" hangingPunct="1">
              <a:spcBef>
                <a:spcPct val="20000"/>
              </a:spcBef>
            </a:pPr>
            <a:endParaRPr lang="ar-SA" sz="32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600200"/>
            <a:ext cx="8915400" cy="4724400"/>
          </a:xfrm>
        </p:spPr>
        <p:txBody>
          <a:bodyPr/>
          <a:lstStyle/>
          <a:p>
            <a:pPr lvl="0" algn="just" rtl="1">
              <a:lnSpc>
                <a:spcPct val="115000"/>
              </a:lnSpc>
              <a:spcAft>
                <a:spcPts val="0"/>
              </a:spcAft>
              <a:buFont typeface="Arial"/>
              <a:buChar char="-"/>
            </a:pPr>
            <a:r>
              <a:rPr lang="ar-SA" b="1" dirty="0">
                <a:ea typeface="Calibri"/>
                <a:cs typeface="Arial"/>
              </a:rPr>
              <a:t>وبتطبيق المملكة للشريعةِ الإسلامية وجعْلها مصدراً لأحكامها وقواعدها كانت من أسبق دول العالم في ميدان احترام حقوق الإنسان إن لم تكن أسبقها في هذا الشأن حيث أكد النظام الأساسي للحكم في أغلب مواده علي تكريم الإنسان وضمانات حقوقه </a:t>
            </a:r>
            <a:r>
              <a:rPr lang="ar-SA" b="1" dirty="0">
                <a:solidFill>
                  <a:srgbClr val="FF0000"/>
                </a:solidFill>
                <a:ea typeface="Calibri"/>
                <a:cs typeface="Arial"/>
              </a:rPr>
              <a:t>فكان النص على الآتــي:</a:t>
            </a:r>
            <a:endParaRPr lang="en-US" sz="2000" b="1" dirty="0">
              <a:solidFill>
                <a:srgbClr val="FF0000"/>
              </a:solidFill>
              <a:ea typeface="Calibri"/>
              <a:cs typeface="Arial"/>
            </a:endParaRPr>
          </a:p>
          <a:p>
            <a:pPr lvl="0" algn="just" rtl="1">
              <a:lnSpc>
                <a:spcPct val="115000"/>
              </a:lnSpc>
              <a:spcAft>
                <a:spcPts val="1000"/>
              </a:spcAft>
              <a:buFont typeface="Times New Roman"/>
              <a:buChar char="•"/>
            </a:pPr>
            <a:r>
              <a:rPr lang="ar-SA" b="1" dirty="0">
                <a:ea typeface="Calibri"/>
                <a:cs typeface="Arial"/>
              </a:rPr>
              <a:t>يقوم الحكم في المملكة العربية السعودية على أساس العدل والشورى والمساواة وفق الشريعة الإسلامية</a:t>
            </a:r>
            <a:r>
              <a:rPr lang="ar-SA" b="1" dirty="0" smtClean="0">
                <a:ea typeface="Calibri"/>
                <a:cs typeface="Arial"/>
              </a:rPr>
              <a:t>.</a:t>
            </a:r>
            <a:endParaRPr lang="en-US" sz="2000" b="1" dirty="0">
              <a:ea typeface="Calibri"/>
              <a:cs typeface="Arial"/>
            </a:endParaRPr>
          </a:p>
        </p:txBody>
      </p:sp>
    </p:spTree>
    <p:extLst>
      <p:ext uri="{BB962C8B-B14F-4D97-AF65-F5344CB8AC3E}">
        <p14:creationId xmlns:p14="http://schemas.microsoft.com/office/powerpoint/2010/main" val="3562428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rgbClr val="72A376"/>
              </a:solidFill>
            </a:endParaRPr>
          </a:p>
        </p:txBody>
      </p:sp>
      <p:sp>
        <p:nvSpPr>
          <p:cNvPr id="3" name="عنصر نائب للمحتوى 2"/>
          <p:cNvSpPr>
            <a:spLocks noGrp="1"/>
          </p:cNvSpPr>
          <p:nvPr>
            <p:ph idx="1"/>
          </p:nvPr>
        </p:nvSpPr>
        <p:spPr>
          <a:xfrm>
            <a:off x="495300" y="1371600"/>
            <a:ext cx="8915400" cy="4953000"/>
          </a:xfrm>
        </p:spPr>
        <p:txBody>
          <a:bodyPr/>
          <a:lstStyle/>
          <a:p>
            <a:pPr lvl="0" rtl="1">
              <a:lnSpc>
                <a:spcPct val="115000"/>
              </a:lnSpc>
              <a:spcAft>
                <a:spcPts val="0"/>
              </a:spcAft>
              <a:buFont typeface="Times New Roman"/>
              <a:buChar char="•"/>
            </a:pPr>
            <a:r>
              <a:rPr lang="ar-SA" b="1" dirty="0">
                <a:ea typeface="Calibri"/>
                <a:cs typeface="Arial"/>
              </a:rPr>
              <a:t>تحمي الدولة حقوق الإنسان وفق الشريعة الإسلامية.</a:t>
            </a:r>
            <a:endParaRPr lang="en-US" b="1" dirty="0">
              <a:ea typeface="Calibri"/>
              <a:cs typeface="Arial"/>
            </a:endParaRPr>
          </a:p>
          <a:p>
            <a:pPr lvl="0" algn="just" rtl="1">
              <a:lnSpc>
                <a:spcPct val="115000"/>
              </a:lnSpc>
              <a:spcAft>
                <a:spcPts val="0"/>
              </a:spcAft>
              <a:buFont typeface="Times New Roman"/>
              <a:buChar char="•"/>
            </a:pPr>
            <a:r>
              <a:rPr lang="ar-SA" b="1" dirty="0">
                <a:ea typeface="Calibri"/>
                <a:cs typeface="Arial"/>
              </a:rPr>
              <a:t>تكْفُل حق المواطن وأسرته في حالة الطوارئ والمرض والعجز والشيخوخة.</a:t>
            </a:r>
            <a:endParaRPr lang="en-US" b="1" dirty="0">
              <a:ea typeface="Calibri"/>
              <a:cs typeface="Arial"/>
            </a:endParaRPr>
          </a:p>
          <a:p>
            <a:pPr lvl="0" rtl="1">
              <a:lnSpc>
                <a:spcPct val="115000"/>
              </a:lnSpc>
              <a:spcAft>
                <a:spcPts val="0"/>
              </a:spcAft>
              <a:buFont typeface="Times New Roman"/>
              <a:buChar char="•"/>
            </a:pPr>
            <a:r>
              <a:rPr lang="ar-SA" b="1" dirty="0">
                <a:ea typeface="Calibri"/>
                <a:cs typeface="Arial"/>
              </a:rPr>
              <a:t>توفِّر الأمن لجميع مواطنيها والمقيمين على إقليمها.</a:t>
            </a:r>
            <a:endParaRPr lang="en-US" b="1" dirty="0">
              <a:ea typeface="Calibri"/>
              <a:cs typeface="Arial"/>
            </a:endParaRPr>
          </a:p>
          <a:p>
            <a:pPr lvl="0" algn="just" rtl="1">
              <a:lnSpc>
                <a:spcPct val="115000"/>
              </a:lnSpc>
              <a:spcAft>
                <a:spcPts val="0"/>
              </a:spcAft>
              <a:buFont typeface="Times New Roman"/>
              <a:buChar char="•"/>
            </a:pPr>
            <a:r>
              <a:rPr lang="ar-SA" b="1" dirty="0">
                <a:ea typeface="Calibri"/>
                <a:cs typeface="Arial"/>
              </a:rPr>
              <a:t>العقوبة شخصية ولا جريمة ولا عقوبة إلا بناءً على نص شرعي أو نص نظامي ولا عقاب إلا على الأعمال اللاحقة للعمل بالنص النظامي</a:t>
            </a:r>
            <a:r>
              <a:rPr lang="ar-SA" b="1" dirty="0" smtClean="0">
                <a:ea typeface="Calibri"/>
                <a:cs typeface="Arial"/>
              </a:rPr>
              <a:t>.</a:t>
            </a:r>
          </a:p>
        </p:txBody>
      </p:sp>
    </p:spTree>
    <p:extLst>
      <p:ext uri="{BB962C8B-B14F-4D97-AF65-F5344CB8AC3E}">
        <p14:creationId xmlns:p14="http://schemas.microsoft.com/office/powerpoint/2010/main" val="2773987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1000"/>
              </a:spcAft>
              <a:buFont typeface="Times New Roman"/>
              <a:buChar char="•"/>
            </a:pPr>
            <a:r>
              <a:rPr lang="ar-SA" sz="2800" b="1" dirty="0">
                <a:solidFill>
                  <a:prstClr val="black"/>
                </a:solidFill>
                <a:ea typeface="Calibri"/>
                <a:cs typeface="Arial"/>
              </a:rPr>
              <a:t>القضاء سلطة مستقلة ولا سلطان على القضاة في قضائهم لغير سلطان الشريعة الإسلامية وأن حق التقاضي مكفول بالنسبة للمواطنين والمقيمين في </a:t>
            </a:r>
            <a:r>
              <a:rPr lang="ar-SA" sz="2800" b="1" dirty="0" smtClean="0">
                <a:solidFill>
                  <a:prstClr val="black"/>
                </a:solidFill>
                <a:ea typeface="Calibri"/>
                <a:cs typeface="Arial"/>
              </a:rPr>
              <a:t>المملكة.</a:t>
            </a:r>
          </a:p>
          <a:p>
            <a:pPr lvl="0" algn="just" rtl="1">
              <a:lnSpc>
                <a:spcPct val="115000"/>
              </a:lnSpc>
              <a:spcAft>
                <a:spcPts val="1000"/>
              </a:spcAft>
              <a:buFont typeface="Times New Roman"/>
              <a:buChar char="•"/>
            </a:pPr>
            <a:r>
              <a:rPr lang="ar-SA" sz="2800" b="1" dirty="0">
                <a:solidFill>
                  <a:prstClr val="black"/>
                </a:solidFill>
                <a:ea typeface="Calibri"/>
                <a:cs typeface="Arial"/>
              </a:rPr>
              <a:t>وعلى الرغم من شمولية النظام الأساسي للحكم لضمان حقوق الإنسان إلا أن حِرْص المملكة علي تأصيل تلك الحقوق دفعها لإصدار النظام تلو الآخر فكان نظام القضاء وديوان المظالم وهيئة التحقيق والادعاء العام وهيئة الرقابة والتحقيق ونظام الشورى ونظام المناطق ثم نظام المرافعات الشرعية والمحاماة فضلاً عن </a:t>
            </a:r>
            <a:r>
              <a:rPr lang="ar-SA" sz="2800" b="1" dirty="0">
                <a:solidFill>
                  <a:srgbClr val="FF0000"/>
                </a:solidFill>
                <a:ea typeface="Calibri"/>
                <a:cs typeface="Arial"/>
              </a:rPr>
              <a:t>نظام الإجراءات الجزائية </a:t>
            </a:r>
            <a:r>
              <a:rPr lang="ar-SA" sz="2800" b="1" dirty="0">
                <a:solidFill>
                  <a:prstClr val="black"/>
                </a:solidFill>
                <a:ea typeface="Calibri"/>
                <a:cs typeface="Arial"/>
              </a:rPr>
              <a:t>الذي ارتكز على عددٍ من المعايير التي تؤكد على حقوق الإنسان ولعل </a:t>
            </a:r>
            <a:r>
              <a:rPr lang="ar-SA" sz="2800" b="1" dirty="0">
                <a:solidFill>
                  <a:srgbClr val="FF0000"/>
                </a:solidFill>
                <a:ea typeface="Calibri"/>
                <a:cs typeface="Arial"/>
              </a:rPr>
              <a:t>أهمها هـو</a:t>
            </a:r>
            <a:r>
              <a:rPr lang="ar-SA" sz="2800" b="1" dirty="0">
                <a:solidFill>
                  <a:prstClr val="black"/>
                </a:solidFill>
                <a:ea typeface="Calibri"/>
                <a:cs typeface="Arial"/>
              </a:rPr>
              <a:t>: </a:t>
            </a:r>
          </a:p>
          <a:p>
            <a:pPr lvl="0" algn="just" rtl="1">
              <a:lnSpc>
                <a:spcPct val="115000"/>
              </a:lnSpc>
              <a:spcAft>
                <a:spcPts val="1000"/>
              </a:spcAft>
              <a:buFont typeface="Times New Roman"/>
              <a:buChar char="•"/>
            </a:pPr>
            <a:endParaRPr lang="ar-SA" b="1" dirty="0" smtClean="0">
              <a:solidFill>
                <a:prstClr val="black"/>
              </a:solidFill>
              <a:ea typeface="Calibri"/>
              <a:cs typeface="Arial"/>
            </a:endParaRPr>
          </a:p>
          <a:p>
            <a:pPr marL="0" lvl="0" indent="0" algn="just" rtl="1">
              <a:lnSpc>
                <a:spcPct val="115000"/>
              </a:lnSpc>
              <a:spcAft>
                <a:spcPts val="1000"/>
              </a:spcAft>
            </a:pPr>
            <a:r>
              <a:rPr lang="ar-SA" dirty="0" smtClean="0"/>
              <a:t/>
            </a:r>
            <a:br>
              <a:rPr lang="ar-SA" dirty="0" smtClean="0"/>
            </a:br>
            <a:endParaRPr lang="ar-SA" b="1" dirty="0" smtClean="0">
              <a:solidFill>
                <a:prstClr val="black"/>
              </a:solidFill>
              <a:ea typeface="Calibri"/>
              <a:cs typeface="Arial"/>
            </a:endParaRPr>
          </a:p>
        </p:txBody>
      </p:sp>
    </p:spTree>
    <p:extLst>
      <p:ext uri="{BB962C8B-B14F-4D97-AF65-F5344CB8AC3E}">
        <p14:creationId xmlns:p14="http://schemas.microsoft.com/office/powerpoint/2010/main" val="525297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a:lnSpc>
                <a:spcPct val="115000"/>
              </a:lnSpc>
              <a:spcAft>
                <a:spcPts val="1000"/>
              </a:spcAft>
            </a:pPr>
            <a:r>
              <a:rPr lang="ar-SA" sz="2800" b="1" dirty="0">
                <a:ea typeface="Calibri"/>
                <a:cs typeface="Arial"/>
              </a:rPr>
              <a:t>. أحقية كل متهم في الاستعانة بمحامٍ للدفاع عنه في مرحلتيْ التحقيق والمحاكمة. </a:t>
            </a:r>
          </a:p>
          <a:p>
            <a:pPr marL="0" lvl="0" indent="0" algn="just" rtl="1">
              <a:lnSpc>
                <a:spcPct val="115000"/>
              </a:lnSpc>
              <a:spcAft>
                <a:spcPts val="1000"/>
              </a:spcAft>
            </a:pPr>
            <a:r>
              <a:rPr lang="ar-SA" sz="2800" b="1" dirty="0">
                <a:ea typeface="Calibri"/>
                <a:cs typeface="Arial"/>
              </a:rPr>
              <a:t>. حظْر إيذاء المقبوض عليه جسدياً أو معنوياً أو تعريضه للتعذيب أو المعاملة المهينة للكرامة مِن قِبَل سلطات القبض أو الضبط . </a:t>
            </a:r>
          </a:p>
          <a:p>
            <a:pPr marL="0" lvl="0" indent="0" algn="just" rtl="1">
              <a:lnSpc>
                <a:spcPct val="115000"/>
              </a:lnSpc>
              <a:spcAft>
                <a:spcPts val="1000"/>
              </a:spcAft>
            </a:pPr>
            <a:r>
              <a:rPr lang="ar-SA" sz="2800" b="1" dirty="0">
                <a:ea typeface="Calibri"/>
                <a:cs typeface="Arial"/>
              </a:rPr>
              <a:t>. حظر القبض على أي إنسان أو تفتيشه أو توقيفه أو سجنه إلا في الأحوال المنصوص عليها نظاماً وللمدة المحددة من السلطة المختصة . </a:t>
            </a:r>
          </a:p>
          <a:p>
            <a:pPr marL="0" lvl="0" indent="0" algn="just" rtl="1">
              <a:lnSpc>
                <a:spcPct val="115000"/>
              </a:lnSpc>
              <a:spcAft>
                <a:spcPts val="1000"/>
              </a:spcAft>
            </a:pPr>
            <a:r>
              <a:rPr lang="ar-SA" sz="2800" b="1" dirty="0">
                <a:ea typeface="Calibri"/>
                <a:cs typeface="Arial"/>
              </a:rPr>
              <a:t>. الإبلاغ فوراً لكل من يقبض عليه أو يوقف بأسباب القبض عليه أو توقيفه ويكون له الحق في الاتصال بمن يرى الإبلاغ .</a:t>
            </a:r>
            <a:endParaRPr lang="ar-SA" sz="2800" b="1" dirty="0" smtClean="0">
              <a:ea typeface="Calibri"/>
              <a:cs typeface="Arial"/>
            </a:endParaRPr>
          </a:p>
          <a:p>
            <a:pPr marL="0" lvl="0" indent="0" algn="just" rtl="1">
              <a:lnSpc>
                <a:spcPct val="115000"/>
              </a:lnSpc>
              <a:spcAft>
                <a:spcPts val="1000"/>
              </a:spcAft>
            </a:pPr>
            <a:endParaRPr lang="ar-SA" sz="2800" b="1" dirty="0" smtClean="0">
              <a:ea typeface="Calibri"/>
              <a:cs typeface="Arial"/>
            </a:endParaRPr>
          </a:p>
        </p:txBody>
      </p:sp>
    </p:spTree>
    <p:extLst>
      <p:ext uri="{BB962C8B-B14F-4D97-AF65-F5344CB8AC3E}">
        <p14:creationId xmlns:p14="http://schemas.microsoft.com/office/powerpoint/2010/main" val="12097774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a:lnSpc>
                <a:spcPct val="115000"/>
              </a:lnSpc>
              <a:spcAft>
                <a:spcPts val="1000"/>
              </a:spcAft>
            </a:pPr>
            <a:r>
              <a:rPr lang="ar-SA" sz="2600" b="1" dirty="0">
                <a:solidFill>
                  <a:prstClr val="black"/>
                </a:solidFill>
                <a:ea typeface="Calibri"/>
                <a:cs typeface="Arial"/>
              </a:rPr>
              <a:t>. عدم استجواب المتهم في حالة لها تأثير على إرادته وحظر تحليفه أو استعمال وسائل الإكراه ضده . </a:t>
            </a:r>
          </a:p>
          <a:p>
            <a:pPr marL="0" lvl="0" indent="0" algn="just" rtl="1">
              <a:lnSpc>
                <a:spcPct val="115000"/>
              </a:lnSpc>
              <a:spcAft>
                <a:spcPts val="1000"/>
              </a:spcAft>
            </a:pPr>
            <a:r>
              <a:rPr lang="ar-SA" sz="2600" b="1" dirty="0">
                <a:solidFill>
                  <a:prstClr val="black"/>
                </a:solidFill>
                <a:ea typeface="Calibri"/>
                <a:cs typeface="Arial"/>
              </a:rPr>
              <a:t>. عدم جواز أخذ اعتراف المتهم  بالقوة أو تحت تأثير ضغطٍ أو إكراه . </a:t>
            </a:r>
          </a:p>
          <a:p>
            <a:pPr marL="0" lvl="0" indent="0" algn="just" rtl="1">
              <a:lnSpc>
                <a:spcPct val="115000"/>
              </a:lnSpc>
              <a:spcAft>
                <a:spcPts val="1000"/>
              </a:spcAft>
            </a:pPr>
            <a:r>
              <a:rPr lang="ar-SA" sz="2600" b="1" dirty="0">
                <a:solidFill>
                  <a:prstClr val="black"/>
                </a:solidFill>
                <a:ea typeface="Calibri"/>
                <a:cs typeface="Arial"/>
              </a:rPr>
              <a:t>. إذا اعترف المتهم في أي وقت بالتهمة المنسوبة إليه فعلى المحكمة أن تسمع أقواله تفصيلاً وتناقشه فيها. </a:t>
            </a:r>
          </a:p>
          <a:p>
            <a:pPr marL="0" lvl="0" indent="0" algn="just" rtl="1">
              <a:lnSpc>
                <a:spcPct val="115000"/>
              </a:lnSpc>
              <a:spcAft>
                <a:spcPts val="1000"/>
              </a:spcAft>
            </a:pPr>
            <a:r>
              <a:rPr lang="ar-SA" sz="2600" b="1" dirty="0">
                <a:solidFill>
                  <a:prstClr val="black"/>
                </a:solidFill>
                <a:ea typeface="Calibri"/>
                <a:cs typeface="Arial"/>
              </a:rPr>
              <a:t>. علانية الجلسات  وحتى في حالة نظر دعوى ما في جلسة سرية ، فلابد من تلاوة حكم المحكمة في جلسة علنية . </a:t>
            </a:r>
            <a:endParaRPr lang="ar-SA" sz="2600" b="1" dirty="0" smtClean="0">
              <a:solidFill>
                <a:prstClr val="black"/>
              </a:solidFill>
              <a:ea typeface="Calibri"/>
              <a:cs typeface="Arial"/>
            </a:endParaRPr>
          </a:p>
          <a:p>
            <a:pPr marL="0" lvl="0" indent="0" algn="just" rtl="1">
              <a:lnSpc>
                <a:spcPct val="115000"/>
              </a:lnSpc>
              <a:spcAft>
                <a:spcPts val="1000"/>
              </a:spcAft>
            </a:pPr>
            <a:r>
              <a:rPr lang="ar-SA" sz="2600" b="1" dirty="0">
                <a:solidFill>
                  <a:prstClr val="black"/>
                </a:solidFill>
                <a:ea typeface="Calibri"/>
                <a:cs typeface="Arial"/>
              </a:rPr>
              <a:t> أحقية المتهم المحكوم عليه بعدم الإدانة بالمطالبة بالتعويض المعنوي والمادي لما أصابه من ضرر .</a:t>
            </a:r>
          </a:p>
          <a:p>
            <a:pPr marL="0" lvl="0" indent="0" algn="just" rtl="1">
              <a:lnSpc>
                <a:spcPct val="115000"/>
              </a:lnSpc>
              <a:spcAft>
                <a:spcPts val="1000"/>
              </a:spcAft>
            </a:pPr>
            <a:endParaRPr lang="ar-SA" sz="2600" b="1" dirty="0" smtClean="0">
              <a:solidFill>
                <a:prstClr val="black"/>
              </a:solidFill>
              <a:ea typeface="Calibri"/>
              <a:cs typeface="Arial"/>
            </a:endParaRPr>
          </a:p>
          <a:p>
            <a:pPr marL="0" lvl="0" indent="0" algn="just" rtl="1">
              <a:lnSpc>
                <a:spcPct val="115000"/>
              </a:lnSpc>
              <a:spcAft>
                <a:spcPts val="1000"/>
              </a:spcAft>
            </a:pPr>
            <a:endParaRPr lang="ar-SA" sz="2600" b="1" dirty="0">
              <a:solidFill>
                <a:prstClr val="black"/>
              </a:solidFill>
              <a:ea typeface="Calibri"/>
              <a:cs typeface="Arial"/>
            </a:endParaRPr>
          </a:p>
        </p:txBody>
      </p:sp>
    </p:spTree>
    <p:extLst>
      <p:ext uri="{BB962C8B-B14F-4D97-AF65-F5344CB8AC3E}">
        <p14:creationId xmlns:p14="http://schemas.microsoft.com/office/powerpoint/2010/main" val="1347975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a:lnSpc>
                <a:spcPct val="115000"/>
              </a:lnSpc>
              <a:spcAft>
                <a:spcPts val="1000"/>
              </a:spcAft>
            </a:pPr>
            <a:endParaRPr lang="ar-SA" b="1" dirty="0" smtClean="0">
              <a:solidFill>
                <a:srgbClr val="FF0000"/>
              </a:solidFill>
              <a:ea typeface="Calibri"/>
              <a:cs typeface="Arial"/>
            </a:endParaRPr>
          </a:p>
          <a:p>
            <a:pPr marL="0" lvl="0" indent="0" algn="just" rtl="1">
              <a:lnSpc>
                <a:spcPct val="115000"/>
              </a:lnSpc>
              <a:spcAft>
                <a:spcPts val="1000"/>
              </a:spcAft>
            </a:pPr>
            <a:r>
              <a:rPr lang="ar-SA" b="1" dirty="0" smtClean="0">
                <a:solidFill>
                  <a:srgbClr val="FF0000"/>
                </a:solidFill>
                <a:ea typeface="Calibri"/>
                <a:cs typeface="Arial"/>
              </a:rPr>
              <a:t>خلاصة </a:t>
            </a:r>
            <a:r>
              <a:rPr lang="ar-SA" b="1" dirty="0">
                <a:solidFill>
                  <a:srgbClr val="FF0000"/>
                </a:solidFill>
                <a:ea typeface="Calibri"/>
                <a:cs typeface="Arial"/>
              </a:rPr>
              <a:t>القول</a:t>
            </a:r>
            <a:r>
              <a:rPr lang="ar-SA" b="1" dirty="0">
                <a:ea typeface="Calibri"/>
                <a:cs typeface="Arial"/>
              </a:rPr>
              <a:t>، أن للسعودية جهودا كبيرة في المحافظة على حقوق الإنسان في السعودية في جميع المجالات الحقوقية، سواء المدنية منها أم العامة، أم الخاصة، وكفلت تطبيقها والمحافظة عليها لجميع فئات وأفراد المجتمع.</a:t>
            </a:r>
            <a:endParaRPr lang="en-US" b="1" dirty="0">
              <a:solidFill>
                <a:prstClr val="black"/>
              </a:solidFill>
              <a:ea typeface="Calibri"/>
              <a:cs typeface="Arial"/>
            </a:endParaRPr>
          </a:p>
        </p:txBody>
      </p:sp>
    </p:spTree>
    <p:extLst>
      <p:ext uri="{BB962C8B-B14F-4D97-AF65-F5344CB8AC3E}">
        <p14:creationId xmlns:p14="http://schemas.microsoft.com/office/powerpoint/2010/main" val="1796088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4444</TotalTime>
  <Words>1088</Words>
  <Application>Microsoft Office PowerPoint</Application>
  <PresentationFormat>A4 Paper (210x297 mm)</PresentationFormat>
  <Paragraphs>69</Paragraphs>
  <Slides>18</Slides>
  <Notes>1</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المحاضرة الثالثة عشر </vt:lpstr>
      <vt:lpstr>عناصر المحاضرة:</vt:lpstr>
      <vt:lpstr>عرض تقديمي في PowerPoint</vt:lpstr>
      <vt:lpstr>هيئة حقوق الإنسان</vt:lpstr>
      <vt:lpstr>عرض تقديمي في PowerPoint</vt:lpstr>
      <vt:lpstr>عرض تقديمي في PowerPoint</vt:lpstr>
      <vt:lpstr>عرض تقديمي في PowerPoint</vt:lpstr>
      <vt:lpstr>الجمعية الوطنية لحماية حقوق الإنسان: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586</cp:revision>
  <dcterms:created xsi:type="dcterms:W3CDTF">2009-10-14T19:14:34Z</dcterms:created>
  <dcterms:modified xsi:type="dcterms:W3CDTF">2013-03-17T05:01:35Z</dcterms:modified>
</cp:coreProperties>
</file>