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88" r:id="rId4"/>
    <p:sldId id="290" r:id="rId5"/>
    <p:sldId id="292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8" r:id="rId14"/>
    <p:sldId id="309" r:id="rId15"/>
    <p:sldId id="310" r:id="rId16"/>
    <p:sldId id="311" r:id="rId17"/>
    <p:sldId id="312" r:id="rId18"/>
    <p:sldId id="301" r:id="rId19"/>
    <p:sldId id="306" r:id="rId20"/>
    <p:sldId id="313" r:id="rId21"/>
    <p:sldId id="314" r:id="rId22"/>
    <p:sldId id="315" r:id="rId23"/>
    <p:sldId id="307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709256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101" y="821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1576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رعاية الفئات الخاصة</a:t>
            </a:r>
          </a:p>
          <a:p>
            <a:pPr algn="ctr"/>
            <a:r>
              <a:rPr lang="ar-SA" sz="2800" b="1" dirty="0" smtClean="0">
                <a:solidFill>
                  <a:srgbClr val="00B050"/>
                </a:solidFill>
                <a:latin typeface="Calibri" pitchFamily="34" charset="0"/>
                <a:cs typeface="Times New Roman" pitchFamily="18" charset="0"/>
              </a:rPr>
              <a:t>المستوي الثامن</a:t>
            </a:r>
            <a:endParaRPr lang="en-US" sz="2800" b="1" dirty="0" smtClean="0">
              <a:solidFill>
                <a:srgbClr val="00B050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د. أيمن محمود عبد العال</a:t>
            </a:r>
            <a:endParaRPr lang="en-US" sz="26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4800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الأولي</a:t>
            </a:r>
            <a:br>
              <a:rPr lang="ar-SA" sz="4800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48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indent="457200" rtl="1">
              <a:lnSpc>
                <a:spcPct val="115000"/>
              </a:lnSpc>
              <a:spcAft>
                <a:spcPts val="1000"/>
              </a:spcAft>
            </a:pPr>
            <a:endParaRPr lang="en-US" sz="6000" b="1" dirty="0">
              <a:solidFill>
                <a:srgbClr val="FF0000"/>
              </a:solidFill>
              <a:ea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4000" b="1" dirty="0" smtClean="0">
                <a:ea typeface="Calibri"/>
                <a:cs typeface="Arial"/>
              </a:rPr>
              <a:t>عناصر المحاضرة:</a:t>
            </a:r>
            <a:endParaRPr lang="en-US" sz="4000" b="1" dirty="0"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ar-SA" sz="3600" b="1" dirty="0" smtClean="0">
                <a:ea typeface="Calibri"/>
                <a:cs typeface="Arial"/>
              </a:rPr>
              <a:t>مقدمة</a:t>
            </a:r>
          </a:p>
          <a:p>
            <a:pPr marL="457200" indent="-457200" rtl="1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ar-SA" sz="3600" b="1" dirty="0" smtClean="0">
                <a:ea typeface="Calibri"/>
                <a:cs typeface="Arial"/>
              </a:rPr>
              <a:t>مفاهيم أساسية في مجال رعاية الفئات الخاصة</a:t>
            </a:r>
            <a:endParaRPr lang="ar-SA" sz="3600" b="1" dirty="0">
              <a:ea typeface="Calibri"/>
              <a:cs typeface="Arial"/>
            </a:endParaRPr>
          </a:p>
          <a:p>
            <a:pPr marL="0" indent="0" algn="ctr" rtl="1">
              <a:lnSpc>
                <a:spcPct val="115000"/>
              </a:lnSpc>
              <a:spcAft>
                <a:spcPts val="1000"/>
              </a:spcAft>
            </a:pPr>
            <a:r>
              <a:rPr lang="ar-SA" sz="3600" b="1" dirty="0" smtClean="0">
                <a:ea typeface="Calibri"/>
                <a:cs typeface="Arial"/>
              </a:rPr>
              <a:t>(الشخصية ومكوناتها)</a:t>
            </a:r>
          </a:p>
        </p:txBody>
      </p:sp>
    </p:spTree>
    <p:extLst>
      <p:ext uri="{BB962C8B-B14F-4D97-AF65-F5344CB8AC3E}">
        <p14:creationId xmlns:p14="http://schemas.microsoft.com/office/powerpoint/2010/main" xmlns="" val="4412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792162"/>
          </a:xfrm>
        </p:spPr>
        <p:txBody>
          <a:bodyPr/>
          <a:lstStyle/>
          <a:p>
            <a:pPr algn="justLow" rtl="1">
              <a:lnSpc>
                <a:spcPct val="115000"/>
              </a:lnSpc>
              <a:spcAft>
                <a:spcPts val="0"/>
              </a:spcAft>
              <a:tabLst>
                <a:tab pos="1689100" algn="l"/>
              </a:tabLst>
            </a:pPr>
            <a:r>
              <a:rPr lang="ar-SA" b="1" dirty="0" smtClean="0">
                <a:solidFill>
                  <a:schemeClr val="accent1"/>
                </a:solidFill>
              </a:rPr>
              <a:t>مقدمة:</a:t>
            </a:r>
            <a:endParaRPr lang="ar-SA" b="1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تعد عناية أي مجتمع من المجتمعات </a:t>
            </a:r>
            <a:r>
              <a:rPr lang="ar-SA" sz="2800" dirty="0">
                <a:solidFill>
                  <a:srgbClr val="FF0000"/>
                </a:solidFill>
                <a:ea typeface="Calibri"/>
                <a:cs typeface="Simplified Arabic"/>
              </a:rPr>
              <a:t>بالفئات الخاصة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هي المعيار الذي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نستطيع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أن نحكم به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على مدى تقدم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المجتمع،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ولقد كانت النظرة القديمة ترى أن هذه الفئة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من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المجتمع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لا أمل يرجى من ورائها، فكانوا يعيشون في جو من الشعور بالخيبة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والإحباط،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وكانوا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يحتلون مشكلة من المشاكل الاجتماعية الخطيرة وتلازمها مشاكل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اجتماعية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أخرى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لها خطورتها على المجتمع كالتسول والإجرام والتشرد وغيرها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..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ومع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تطور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الفكر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الإنساني والديمقراطي بدأت هذه الفئة تأخذ حقها الطبيعي في الرعاية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والتوجيه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والتأهيل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ولذلك تحولت هذه القوى والإمكانيات البشرية المعطلة إلى قوى منتجة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ساهمت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في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عملية الإنتاج</a:t>
            </a:r>
            <a:endParaRPr lang="en-US" sz="2800" dirty="0">
              <a:ea typeface="Calibri"/>
              <a:cs typeface="Arial"/>
            </a:endParaRPr>
          </a:p>
          <a:p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83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rtl="1" eaLnBrk="1" hangingPunct="1">
              <a:spcBef>
                <a:spcPct val="20000"/>
              </a:spcBef>
            </a:pPr>
            <a:endParaRPr lang="ar-SA" sz="3600" b="1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457200"/>
            <a:ext cx="8915400" cy="56388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0"/>
              </a:spcAft>
            </a:pPr>
            <a:endParaRPr lang="ar-SA" sz="2600" dirty="0" smtClean="0">
              <a:solidFill>
                <a:srgbClr val="000000"/>
              </a:solidFill>
              <a:ea typeface="Calibri"/>
              <a:cs typeface="Simplified Arabic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endParaRPr lang="ar-SA" sz="2600" dirty="0" smtClean="0">
              <a:solidFill>
                <a:srgbClr val="000000"/>
              </a:solidFill>
              <a:ea typeface="Calibri"/>
              <a:cs typeface="Simplified Arabic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600" dirty="0" smtClean="0">
                <a:solidFill>
                  <a:srgbClr val="000000"/>
                </a:solidFill>
                <a:ea typeface="Calibri"/>
                <a:cs typeface="Simplified Arabic"/>
              </a:rPr>
              <a:t>إن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Simplified Arabic"/>
              </a:rPr>
              <a:t>المهم بناء شخصية ذوى الاحتياجات الخاصة وذلك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Simplified Arabic"/>
              </a:rPr>
              <a:t>بزرع</a:t>
            </a:r>
            <a:r>
              <a:rPr lang="ar-SA" sz="2600" dirty="0" smtClean="0">
                <a:ea typeface="Calibri"/>
                <a:cs typeface="Arial"/>
              </a:rPr>
              <a:t>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Simplified Arabic"/>
              </a:rPr>
              <a:t>المثابرة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Simplified Arabic"/>
              </a:rPr>
              <a:t>فيهم حيث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Simplified Arabic"/>
              </a:rPr>
              <a:t>أن رعاية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Simplified Arabic"/>
              </a:rPr>
              <a:t>الفئات الخاصة والاهتمام بهم لم يعد واجبا إنسانيا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Simplified Arabic"/>
              </a:rPr>
              <a:t>فقط</a:t>
            </a:r>
            <a:r>
              <a:rPr lang="ar-SA" sz="2600" dirty="0" smtClean="0">
                <a:ea typeface="Calibri"/>
                <a:cs typeface="Arial"/>
              </a:rPr>
              <a:t>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Simplified Arabic"/>
              </a:rPr>
              <a:t>وإنما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Simplified Arabic"/>
              </a:rPr>
              <a:t>حق مشروع لهذه الفئة، التي شاء القدر أن يكونوا على هذه الحالة، بل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Simplified Arabic"/>
              </a:rPr>
              <a:t>وأصبح</a:t>
            </a:r>
            <a:r>
              <a:rPr lang="ar-SA" sz="2600" dirty="0" smtClean="0">
                <a:ea typeface="Calibri"/>
                <a:cs typeface="Arial"/>
              </a:rPr>
              <a:t>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Simplified Arabic"/>
              </a:rPr>
              <a:t>معيار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Simplified Arabic"/>
              </a:rPr>
              <a:t>تقدم الدول الآن مقترنا بما تقدمه من خدمات لهم وتوفير السبل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Simplified Arabic"/>
              </a:rPr>
              <a:t>والوسائل التي</a:t>
            </a:r>
            <a:r>
              <a:rPr lang="ar-SA" sz="2600" dirty="0" smtClean="0">
                <a:ea typeface="Calibri"/>
                <a:cs typeface="Arial"/>
              </a:rPr>
              <a:t> </a:t>
            </a:r>
            <a:r>
              <a:rPr lang="ar-SA" sz="2600" dirty="0" smtClean="0">
                <a:solidFill>
                  <a:srgbClr val="000000"/>
                </a:solidFill>
                <a:ea typeface="Calibri"/>
                <a:cs typeface="Simplified Arabic"/>
              </a:rPr>
              <a:t>تساعدهم </a:t>
            </a:r>
            <a:r>
              <a:rPr lang="ar-SA" sz="2600" dirty="0">
                <a:solidFill>
                  <a:srgbClr val="000000"/>
                </a:solidFill>
                <a:ea typeface="Calibri"/>
                <a:cs typeface="Simplified Arabic"/>
              </a:rPr>
              <a:t>على الإنتاج في المجتمع</a:t>
            </a:r>
            <a:r>
              <a:rPr lang="en-US" sz="2600" dirty="0" smtClean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ar-SA" sz="2400" dirty="0" smtClean="0">
              <a:solidFill>
                <a:srgbClr val="000000"/>
              </a:solidFill>
              <a:latin typeface="Simplified Arabic"/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600" dirty="0">
                <a:ea typeface="Calibri"/>
                <a:cs typeface="Arial"/>
              </a:rPr>
              <a:t>إن الطمأنينة والرفاهية الاجتماعية في أي مجتمع من المجتمعات ترتبط </a:t>
            </a:r>
            <a:r>
              <a:rPr lang="ar-SA" sz="2600" dirty="0" smtClean="0">
                <a:ea typeface="Calibri"/>
                <a:cs typeface="Arial"/>
              </a:rPr>
              <a:t>أشد الارتباط </a:t>
            </a:r>
            <a:r>
              <a:rPr lang="ar-SA" sz="2600" dirty="0">
                <a:ea typeface="Calibri"/>
                <a:cs typeface="Arial"/>
              </a:rPr>
              <a:t>بمدى ما يوجهه المجتمع من رعاية واهتمام للفئات الخاصة، وإيجاد </a:t>
            </a:r>
            <a:r>
              <a:rPr lang="ar-SA" sz="2600" dirty="0" smtClean="0">
                <a:ea typeface="Calibri"/>
                <a:cs typeface="Arial"/>
              </a:rPr>
              <a:t>البرامج لجعلهم </a:t>
            </a:r>
            <a:r>
              <a:rPr lang="ar-SA" sz="2600" dirty="0">
                <a:ea typeface="Calibri"/>
                <a:cs typeface="Arial"/>
              </a:rPr>
              <a:t>مواطنين قادرين على مجابهة الحياة بفاعلية وإيجابية يشعرون فيها </a:t>
            </a:r>
            <a:r>
              <a:rPr lang="ar-SA" sz="2600" dirty="0" smtClean="0">
                <a:ea typeface="Calibri"/>
                <a:cs typeface="Arial"/>
              </a:rPr>
              <a:t>بأنهم مواطنين </a:t>
            </a:r>
            <a:r>
              <a:rPr lang="ar-SA" sz="2600" dirty="0">
                <a:ea typeface="Calibri"/>
                <a:cs typeface="Arial"/>
              </a:rPr>
              <a:t>لهم قيمتهم ودورهم في بناء مجتمعهم وهذا لا يتأتى إلا برسم سياسة </a:t>
            </a:r>
            <a:r>
              <a:rPr lang="ar-SA" sz="2600" dirty="0" smtClean="0">
                <a:ea typeface="Calibri"/>
                <a:cs typeface="Arial"/>
              </a:rPr>
              <a:t>اجتماعية شاملة </a:t>
            </a:r>
            <a:r>
              <a:rPr lang="ar-SA" sz="2600" dirty="0">
                <a:ea typeface="Calibri"/>
                <a:cs typeface="Arial"/>
              </a:rPr>
              <a:t>ترتكز على أسس علمية من فلسفة الرعاية الاجتماعية.</a:t>
            </a:r>
          </a:p>
          <a:p>
            <a:pPr rtl="1">
              <a:lnSpc>
                <a:spcPct val="115000"/>
              </a:lnSpc>
              <a:spcAft>
                <a:spcPts val="0"/>
              </a:spcAft>
            </a:pP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82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endParaRPr lang="en-US" sz="4000" b="1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هذا ومصطلح الفئات الخاصة يقوم على أساس أن المجتمع يتكون من فئات متعددة،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وأن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من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بين تلك الفئات فئات تتفرد بخصوصية معينة، ولا يشتمل هذا المصطلح على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أي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كلمات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تشير إلى سبب تلك الخصوصية</a:t>
            </a:r>
            <a:r>
              <a:rPr lang="en-US" sz="2800" dirty="0" smtClean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ar-SA" sz="2800" dirty="0" smtClean="0">
              <a:solidFill>
                <a:srgbClr val="000000"/>
              </a:solidFill>
              <a:latin typeface="Simplified Arabic"/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endParaRPr lang="en-US" sz="18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ولدراسة الفئات الخاصة لابد لنا التعرف على </a:t>
            </a:r>
            <a:r>
              <a:rPr lang="ar-SA" sz="2800" dirty="0">
                <a:solidFill>
                  <a:srgbClr val="FF0000"/>
                </a:solidFill>
                <a:ea typeface="Calibri"/>
                <a:cs typeface="Simplified Arabic"/>
              </a:rPr>
              <a:t>طبيعة الشخصية الإنسانية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حيث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يمكن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النظر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إلى الشخصية بأنها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"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نسق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كلي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ينقسم إلى مجموعة من </a:t>
            </a:r>
            <a:r>
              <a:rPr lang="ar-SA" sz="2800" dirty="0" err="1">
                <a:solidFill>
                  <a:srgbClr val="000000"/>
                </a:solidFill>
                <a:ea typeface="Calibri"/>
                <a:cs typeface="Simplified Arabic"/>
              </a:rPr>
              <a:t>الأنساق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 الفرعية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نسق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جسمي</a:t>
            </a:r>
            <a:r>
              <a:rPr lang="en-US" sz="2800" dirty="0" smtClean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–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عقلي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–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نفسي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–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اجتماعي في تفاعل دينامي مستمر وهذه </a:t>
            </a:r>
            <a:r>
              <a:rPr lang="ar-SA" sz="2800" dirty="0" err="1">
                <a:solidFill>
                  <a:srgbClr val="000000"/>
                </a:solidFill>
                <a:ea typeface="Calibri"/>
                <a:cs typeface="Simplified Arabic"/>
              </a:rPr>
              <a:t>الأنساق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الفرعية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تنقسم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إلى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أنساق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أصغر فأصغر في تنظيم ديناميكي ويتحدد من خلاله طريقة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الإنسان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في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التكيف مع البيئة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92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3600" b="1" dirty="0" smtClean="0">
                <a:solidFill>
                  <a:srgbClr val="FF0000"/>
                </a:solidFill>
                <a:ea typeface="Calibri"/>
                <a:cs typeface="Arial"/>
              </a:rPr>
              <a:t>مكونات الشخصية الانسانية:</a:t>
            </a:r>
            <a:endParaRPr lang="en-US" sz="3600" b="1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b="1" dirty="0" smtClean="0">
                <a:solidFill>
                  <a:srgbClr val="000000"/>
                </a:solidFill>
                <a:ea typeface="Calibri"/>
                <a:cs typeface="Simplified Arabic"/>
              </a:rPr>
              <a:t>-  </a:t>
            </a:r>
            <a:r>
              <a:rPr lang="ar-SA" sz="2800" b="1" dirty="0" smtClean="0">
                <a:solidFill>
                  <a:srgbClr val="0070C0"/>
                </a:solidFill>
                <a:ea typeface="Calibri"/>
                <a:cs typeface="Simplified Arabic"/>
              </a:rPr>
              <a:t>النسق 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Simplified Arabic"/>
              </a:rPr>
              <a:t>الجسمي</a:t>
            </a:r>
            <a:r>
              <a:rPr lang="en-US" sz="2800" b="1" dirty="0">
                <a:solidFill>
                  <a:srgbClr val="0070C0"/>
                </a:solidFill>
                <a:latin typeface="Simplified Arabic"/>
                <a:ea typeface="Calibri"/>
                <a:cs typeface="Arial"/>
              </a:rPr>
              <a:t> :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الطول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القصر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النحافة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البدانة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العاهات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....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الخ</a:t>
            </a:r>
            <a:r>
              <a:rPr lang="en-US" sz="2800" b="1" dirty="0" smtClean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ar-SA" sz="2800" b="1" dirty="0" smtClean="0">
              <a:solidFill>
                <a:srgbClr val="000000"/>
              </a:solidFill>
              <a:latin typeface="Simplified Arabic"/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endParaRPr lang="en-US" sz="2000" dirty="0">
              <a:ea typeface="Calibri"/>
              <a:cs typeface="Arial"/>
            </a:endParaRPr>
          </a:p>
          <a:p>
            <a:pPr marL="457200" indent="-457200" rtl="1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ar-SA" sz="2800" b="1" dirty="0" smtClean="0">
                <a:solidFill>
                  <a:srgbClr val="0070C0"/>
                </a:solidFill>
                <a:ea typeface="Calibri"/>
                <a:cs typeface="Simplified Arabic"/>
              </a:rPr>
              <a:t>النسق 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Simplified Arabic"/>
              </a:rPr>
              <a:t>العقلي</a:t>
            </a:r>
            <a:r>
              <a:rPr lang="en-US" sz="2800" b="1" dirty="0">
                <a:solidFill>
                  <a:srgbClr val="0070C0"/>
                </a:solidFill>
                <a:latin typeface="Simplified Arabic"/>
                <a:ea typeface="Calibri"/>
                <a:cs typeface="Arial"/>
              </a:rPr>
              <a:t> :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الذكاء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التفكير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التخيل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التذكر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....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الخ</a:t>
            </a:r>
            <a:r>
              <a:rPr lang="en-US" sz="2800" b="1" dirty="0" smtClean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ar-SA" sz="2800" b="1" dirty="0" smtClean="0">
              <a:solidFill>
                <a:srgbClr val="000000"/>
              </a:solidFill>
              <a:latin typeface="Simplified Arabic"/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en-US" sz="2000" dirty="0">
              <a:ea typeface="Calibri"/>
              <a:cs typeface="Arial"/>
            </a:endParaRPr>
          </a:p>
          <a:p>
            <a:pPr marL="457200" indent="-457200" rtl="1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ar-SA" sz="2800" b="1" dirty="0" smtClean="0">
                <a:solidFill>
                  <a:srgbClr val="0070C0"/>
                </a:solidFill>
                <a:ea typeface="Calibri"/>
                <a:cs typeface="Simplified Arabic"/>
              </a:rPr>
              <a:t>النسق 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Simplified Arabic"/>
              </a:rPr>
              <a:t>النفسي</a:t>
            </a:r>
            <a:r>
              <a:rPr lang="en-US" sz="2800" b="1" dirty="0">
                <a:solidFill>
                  <a:srgbClr val="0070C0"/>
                </a:solidFill>
                <a:latin typeface="Simplified Arabic"/>
                <a:ea typeface="Calibri"/>
                <a:cs typeface="Arial"/>
              </a:rPr>
              <a:t> :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الحاجة للحب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التقدير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–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الانتماء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إثبات الذات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....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الخ</a:t>
            </a:r>
            <a:r>
              <a:rPr lang="en-US" sz="2800" b="1" dirty="0" smtClean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</a:p>
          <a:p>
            <a:pPr rtl="1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70C0"/>
                </a:solidFill>
                <a:ea typeface="Calibri"/>
                <a:cs typeface="Simplified Arabic"/>
              </a:rPr>
              <a:t>النسق الاجتماعي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: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القيم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العادات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التقاليد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وسائل الضبط الاجتماعي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....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الخ</a:t>
            </a:r>
            <a:r>
              <a:rPr lang="en-US" sz="2800" b="1" dirty="0" smtClean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31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r>
              <a:rPr lang="ar-SA" sz="4000" b="1" dirty="0" smtClean="0">
                <a:solidFill>
                  <a:srgbClr val="FF0000"/>
                </a:solidFill>
                <a:ea typeface="Calibri"/>
                <a:cs typeface="Arial"/>
              </a:rPr>
              <a:t>الشخصية الانسانية</a:t>
            </a:r>
            <a:endParaRPr lang="en-US" sz="4000" b="1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والإنسان من خلال عملية التنشئة الاجتماعية تنمو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شخصيته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في إطار التفاعل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بين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B050"/>
                </a:solidFill>
                <a:ea typeface="Calibri"/>
                <a:cs typeface="Simplified Arabic"/>
              </a:rPr>
              <a:t>عوامل </a:t>
            </a:r>
            <a:r>
              <a:rPr lang="ar-SA" sz="2800" dirty="0">
                <a:solidFill>
                  <a:srgbClr val="00B050"/>
                </a:solidFill>
                <a:ea typeface="Calibri"/>
                <a:cs typeface="Simplified Arabic"/>
              </a:rPr>
              <a:t>الوراثة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</a:t>
            </a:r>
            <a:r>
              <a:rPr lang="ar-SA" sz="2800" dirty="0">
                <a:solidFill>
                  <a:srgbClr val="00B050"/>
                </a:solidFill>
                <a:ea typeface="Calibri"/>
                <a:cs typeface="Simplified Arabic"/>
              </a:rPr>
              <a:t>عوامل البيئة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بدرجات تأثير متباينة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ومتبادلة.</a:t>
            </a:r>
            <a:endParaRPr lang="en-US" sz="2800" dirty="0" smtClean="0">
              <a:solidFill>
                <a:srgbClr val="000000"/>
              </a:solidFill>
              <a:ea typeface="Calibri"/>
              <a:cs typeface="Simplified Arabic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وتبدأ شخصية الإنسان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في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النمو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منذ لحظة الحمل وذلك من خلال التفاعل والاتصال بين الجنين والأم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مرورا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بمرحلة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الميلاد والعوامل المرتبطة بالمناخ الأسري في استقبال المولود ثم الخبرات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التي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يمر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بها إيجابا أو سلبا خلال عملية التطبيع الاجتماعي في المراحل العمرية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المختلفة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وذلك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في إطار سعيه لإشباع حاجاته وإزالة ما يترتب على طريقة إشباعها من توتر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عن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طريق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استجابات معينة تحقق قدرا من التوافق الملائم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047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1000"/>
              </a:spcAft>
            </a:pPr>
            <a:endParaRPr lang="en-US" sz="4000" b="1" dirty="0">
              <a:solidFill>
                <a:srgbClr val="0070C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800600"/>
          </a:xfrm>
        </p:spPr>
        <p:txBody>
          <a:bodyPr/>
          <a:lstStyle/>
          <a:p>
            <a:pPr marL="0" lvl="0" indent="0" rtl="1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ar-SA" sz="2800" b="1" dirty="0">
                <a:ea typeface="Calibri"/>
                <a:cs typeface="Arial"/>
              </a:rPr>
              <a:t>وفي إطار </a:t>
            </a:r>
            <a:r>
              <a:rPr lang="ar-SA" sz="2800" b="1" dirty="0" smtClean="0">
                <a:ea typeface="Calibri"/>
                <a:cs typeface="Arial"/>
              </a:rPr>
              <a:t>ما سبق </a:t>
            </a:r>
            <a:r>
              <a:rPr lang="ar-SA" sz="2800" b="1" dirty="0">
                <a:ea typeface="Calibri"/>
                <a:cs typeface="Arial"/>
              </a:rPr>
              <a:t>يمكن توضيح عدة نقاط هي:-</a:t>
            </a:r>
          </a:p>
          <a:p>
            <a:pPr marL="0" lvl="0" indent="0" algn="just" rtl="1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ar-SA" sz="2800" dirty="0">
                <a:ea typeface="Calibri"/>
                <a:cs typeface="Arial"/>
              </a:rPr>
              <a:t>أ- أن شخصية الإنسان تنظيم دينامي يتأثر بعوامل فطرية ومكتسبة.</a:t>
            </a:r>
          </a:p>
          <a:p>
            <a:pPr marL="0" lvl="0" indent="0" algn="just" rtl="1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ar-SA" sz="2800" dirty="0">
                <a:ea typeface="Calibri"/>
                <a:cs typeface="Arial"/>
              </a:rPr>
              <a:t>ب- أن حياه الإنسان سلسله متصلة من عمليات التوافق حيث </a:t>
            </a:r>
            <a:r>
              <a:rPr lang="ar-SA" sz="2800" dirty="0" smtClean="0">
                <a:ea typeface="Calibri"/>
                <a:cs typeface="Arial"/>
              </a:rPr>
              <a:t>أنه </a:t>
            </a:r>
            <a:r>
              <a:rPr lang="ar-SA" sz="2800" dirty="0">
                <a:ea typeface="Calibri"/>
                <a:cs typeface="Arial"/>
              </a:rPr>
              <a:t>في </a:t>
            </a:r>
            <a:r>
              <a:rPr lang="ar-SA" sz="2800" dirty="0" smtClean="0">
                <a:ea typeface="Calibri"/>
                <a:cs typeface="Arial"/>
              </a:rPr>
              <a:t>سبيل إشباع </a:t>
            </a:r>
            <a:r>
              <a:rPr lang="ar-SA" sz="2800" dirty="0">
                <a:ea typeface="Calibri"/>
                <a:cs typeface="Arial"/>
              </a:rPr>
              <a:t>احتياجاته التي تتسم "بالتعدد- والتجدد- والنسبية" يعدل من سلوكه </a:t>
            </a:r>
            <a:r>
              <a:rPr lang="ar-SA" sz="2800" dirty="0" smtClean="0">
                <a:ea typeface="Calibri"/>
                <a:cs typeface="Arial"/>
              </a:rPr>
              <a:t>أو دوافعه </a:t>
            </a:r>
            <a:r>
              <a:rPr lang="ar-SA" sz="2800" dirty="0">
                <a:ea typeface="Calibri"/>
                <a:cs typeface="Arial"/>
              </a:rPr>
              <a:t>بحسب الموقف الذي يتعرض له لتزداد قدرته على إشباع </a:t>
            </a:r>
            <a:r>
              <a:rPr lang="ar-SA" sz="2800" dirty="0" smtClean="0">
                <a:ea typeface="Calibri"/>
                <a:cs typeface="Arial"/>
              </a:rPr>
              <a:t>هذه الاحتياجات</a:t>
            </a:r>
            <a:r>
              <a:rPr lang="ar-SA" sz="2800" dirty="0">
                <a:ea typeface="Calibri"/>
                <a:cs typeface="Arial"/>
              </a:rPr>
              <a:t>.</a:t>
            </a:r>
          </a:p>
          <a:p>
            <a:pPr marL="0" lvl="0" indent="0" algn="just" rtl="1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ar-SA" sz="2800" dirty="0">
                <a:ea typeface="Calibri"/>
                <a:cs typeface="Arial"/>
              </a:rPr>
              <a:t>ت- </a:t>
            </a:r>
            <a:r>
              <a:rPr lang="ar-SA" sz="2800" dirty="0" smtClean="0">
                <a:ea typeface="Calibri"/>
                <a:cs typeface="Arial"/>
              </a:rPr>
              <a:t>أنه </a:t>
            </a:r>
            <a:r>
              <a:rPr lang="ar-SA" sz="2800" dirty="0">
                <a:ea typeface="Calibri"/>
                <a:cs typeface="Arial"/>
              </a:rPr>
              <a:t>كي يكون الإنسان سويا ينبغي أن يكون توافقه مرنا-( أي </a:t>
            </a:r>
            <a:r>
              <a:rPr lang="ar-SA" sz="2800" dirty="0" smtClean="0">
                <a:ea typeface="Calibri"/>
                <a:cs typeface="Arial"/>
              </a:rPr>
              <a:t>يكون دينامي </a:t>
            </a:r>
            <a:r>
              <a:rPr lang="ar-SA" sz="2800" dirty="0">
                <a:ea typeface="Calibri"/>
                <a:cs typeface="Arial"/>
              </a:rPr>
              <a:t>) ليتلاءم مع طبيعة الموقف الذي يمر به.</a:t>
            </a:r>
          </a:p>
        </p:txBody>
      </p:sp>
    </p:spTree>
    <p:extLst>
      <p:ext uri="{BB962C8B-B14F-4D97-AF65-F5344CB8AC3E}">
        <p14:creationId xmlns:p14="http://schemas.microsoft.com/office/powerpoint/2010/main" xmlns="" val="403094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rtl="1">
              <a:lnSpc>
                <a:spcPct val="115000"/>
              </a:lnSpc>
              <a:spcAft>
                <a:spcPts val="0"/>
              </a:spcAft>
            </a:pPr>
            <a:endParaRPr lang="en-US" sz="2400" dirty="0"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ث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يرتبط التوافق بقدره الفرد على أن يتكيف تكيفا سليما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وأن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يتواءم مع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بيئته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الاجتماعية أو المادية أو المهنية أو مع نفسه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ج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أن التوافق عملية معقدة إلى حد كبير حيث تتضمن تفاعل وتوائم بين جوانب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الشخصية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–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جسمية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–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عقلية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–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نفسية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–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اجتماعية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en-US" sz="28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ح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تعرض الإنسان للتغير والتغيير بصفة مستمرة وكذلك تغير احتياجاته مع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عدم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قدرة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الفرد على إشباع كافة احتياجاته ، كل ذلك يجعل من التوافق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عملية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ديناميكية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ومستمرة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5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rtl="1">
              <a:lnSpc>
                <a:spcPct val="115000"/>
              </a:lnSpc>
              <a:spcAft>
                <a:spcPts val="0"/>
              </a:spcAft>
            </a:pPr>
            <a:r>
              <a:rPr lang="ar-SA" sz="4000" b="1" dirty="0">
                <a:solidFill>
                  <a:schemeClr val="accent1"/>
                </a:solidFill>
                <a:ea typeface="Calibri"/>
                <a:cs typeface="Simplified Arabic"/>
              </a:rPr>
              <a:t>مكونات </a:t>
            </a:r>
            <a:r>
              <a:rPr lang="ar-SA" sz="4000" b="1" dirty="0" smtClean="0">
                <a:solidFill>
                  <a:schemeClr val="accent1"/>
                </a:solidFill>
                <a:ea typeface="Calibri"/>
                <a:cs typeface="Simplified Arabic"/>
              </a:rPr>
              <a:t>الشخصية:</a:t>
            </a:r>
            <a:endParaRPr lang="en-US" sz="4000" dirty="0">
              <a:solidFill>
                <a:schemeClr val="accent1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lvl="0" indent="0"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ea typeface="Calibri"/>
                <a:cs typeface="Simplified Arabic"/>
              </a:rPr>
              <a:t>عندما يحاول العلماء تفسير كيفية ظهور الشخصية وتحديد مكوناتها </a:t>
            </a:r>
            <a:r>
              <a:rPr lang="ar-SA" sz="2800" dirty="0" smtClean="0">
                <a:ea typeface="Calibri"/>
                <a:cs typeface="Simplified Arabic"/>
              </a:rPr>
              <a:t>فإنهم ينقسمون </a:t>
            </a:r>
            <a:r>
              <a:rPr lang="ar-SA" sz="2800" dirty="0">
                <a:ea typeface="Calibri"/>
                <a:cs typeface="Simplified Arabic"/>
              </a:rPr>
              <a:t>إلى قسمين رئيسين بشكل عام</a:t>
            </a:r>
            <a:r>
              <a:rPr lang="ar-SA" sz="2800" dirty="0" smtClean="0">
                <a:ea typeface="Calibri"/>
                <a:cs typeface="Simplified Arabic"/>
              </a:rPr>
              <a:t>.</a:t>
            </a:r>
          </a:p>
          <a:p>
            <a:pPr marL="0" lvl="0" indent="0"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 smtClean="0">
                <a:ea typeface="Calibri"/>
                <a:cs typeface="Simplified Arabic"/>
              </a:rPr>
              <a:t> </a:t>
            </a:r>
            <a:r>
              <a:rPr lang="ar-SA" sz="2800" dirty="0">
                <a:ea typeface="Calibri"/>
                <a:cs typeface="Simplified Arabic"/>
              </a:rPr>
              <a:t>اذ يرى فريق من العلماء أن الشخصية </a:t>
            </a:r>
            <a:r>
              <a:rPr lang="ar-SA" sz="2800" dirty="0" smtClean="0">
                <a:ea typeface="Calibri"/>
                <a:cs typeface="Simplified Arabic"/>
              </a:rPr>
              <a:t>هي نتاج </a:t>
            </a:r>
            <a:r>
              <a:rPr lang="ar-SA" sz="2800" dirty="0">
                <a:solidFill>
                  <a:srgbClr val="00B050"/>
                </a:solidFill>
                <a:ea typeface="Calibri"/>
                <a:cs typeface="Simplified Arabic"/>
              </a:rPr>
              <a:t>لعمليات التعلم</a:t>
            </a:r>
            <a:r>
              <a:rPr lang="ar-SA" sz="2800" dirty="0">
                <a:ea typeface="Calibri"/>
                <a:cs typeface="Simplified Arabic"/>
              </a:rPr>
              <a:t>، وأن الطفل حديث الولادة لا شخصية له في نظرهم، وأنه </a:t>
            </a:r>
            <a:r>
              <a:rPr lang="ar-SA" sz="2800" dirty="0" smtClean="0">
                <a:ea typeface="Calibri"/>
                <a:cs typeface="Simplified Arabic"/>
              </a:rPr>
              <a:t>يتحتم على </a:t>
            </a:r>
            <a:r>
              <a:rPr lang="ar-SA" sz="2800" dirty="0">
                <a:ea typeface="Calibri"/>
                <a:cs typeface="Simplified Arabic"/>
              </a:rPr>
              <a:t>أ</a:t>
            </a:r>
            <a:r>
              <a:rPr lang="ar-SA" sz="2800" dirty="0" smtClean="0">
                <a:ea typeface="Calibri"/>
                <a:cs typeface="Simplified Arabic"/>
              </a:rPr>
              <a:t>ي </a:t>
            </a:r>
            <a:r>
              <a:rPr lang="ar-SA" sz="2800" dirty="0">
                <a:ea typeface="Calibri"/>
                <a:cs typeface="Simplified Arabic"/>
              </a:rPr>
              <a:t>طفل أينما كان أن يكتسب شخصيته عن طريق التفاعل مع عناصر </a:t>
            </a:r>
            <a:r>
              <a:rPr lang="ar-SA" sz="2800" dirty="0" smtClean="0">
                <a:ea typeface="Calibri"/>
                <a:cs typeface="Simplified Arabic"/>
              </a:rPr>
              <a:t>المجتمع ومن </a:t>
            </a:r>
            <a:r>
              <a:rPr lang="ar-SA" sz="2800" dirty="0">
                <a:ea typeface="Calibri"/>
                <a:cs typeface="Simplified Arabic"/>
              </a:rPr>
              <a:t>خلال عمليات التوافق التي </a:t>
            </a:r>
            <a:r>
              <a:rPr lang="ar-SA" sz="2800" dirty="0" smtClean="0">
                <a:ea typeface="Calibri"/>
                <a:cs typeface="Simplified Arabic"/>
              </a:rPr>
              <a:t>يجريها.</a:t>
            </a:r>
          </a:p>
          <a:p>
            <a:pPr marL="0" lvl="0" indent="0"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ea typeface="Calibri"/>
                <a:cs typeface="Simplified Arabic"/>
              </a:rPr>
              <a:t>بينما يرى فريق آخر من العلماء أن </a:t>
            </a:r>
            <a:r>
              <a:rPr lang="ar-SA" sz="2800" dirty="0" smtClean="0">
                <a:ea typeface="Calibri"/>
                <a:cs typeface="Simplified Arabic"/>
              </a:rPr>
              <a:t>الطفل </a:t>
            </a:r>
            <a:r>
              <a:rPr lang="ar-SA" sz="2800" dirty="0" smtClean="0">
                <a:solidFill>
                  <a:srgbClr val="00B050"/>
                </a:solidFill>
                <a:ea typeface="Calibri"/>
                <a:cs typeface="Simplified Arabic"/>
              </a:rPr>
              <a:t>يرث</a:t>
            </a:r>
            <a:r>
              <a:rPr lang="ar-SA" sz="2800" dirty="0" smtClean="0">
                <a:ea typeface="Calibri"/>
                <a:cs typeface="Simplified Arabic"/>
              </a:rPr>
              <a:t> </a:t>
            </a:r>
            <a:r>
              <a:rPr lang="ar-SA" sz="2800" dirty="0">
                <a:ea typeface="Calibri"/>
                <a:cs typeface="Simplified Arabic"/>
              </a:rPr>
              <a:t>بعض مكونات شخصيته وهو ما يشكل الأساس الذي يقوم عليه بناء </a:t>
            </a:r>
            <a:r>
              <a:rPr lang="ar-SA" sz="2800" dirty="0" smtClean="0">
                <a:ea typeface="Calibri"/>
                <a:cs typeface="Simplified Arabic"/>
              </a:rPr>
              <a:t>الشخصية فيما </a:t>
            </a:r>
            <a:r>
              <a:rPr lang="ar-SA" sz="2800" dirty="0">
                <a:ea typeface="Calibri"/>
                <a:cs typeface="Simplified Arabic"/>
              </a:rPr>
              <a:t>بعد.</a:t>
            </a:r>
          </a:p>
          <a:p>
            <a:pPr marL="0" lvl="0" indent="0" algn="just" rtl="1">
              <a:lnSpc>
                <a:spcPct val="115000"/>
              </a:lnSpc>
              <a:spcAft>
                <a:spcPts val="0"/>
              </a:spcAft>
            </a:pPr>
            <a:endParaRPr lang="ar-SA" sz="2800" dirty="0"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67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4000" b="1" dirty="0">
                <a:solidFill>
                  <a:srgbClr val="72A376"/>
                </a:solidFill>
                <a:ea typeface="Calibri"/>
                <a:cs typeface="Simplified Arabic"/>
              </a:rPr>
              <a:t>مكونات الشخصية: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9530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u="sng" dirty="0">
                <a:ea typeface="Calibri"/>
                <a:cs typeface="Arial"/>
              </a:rPr>
              <a:t>وتوجد ثلاثة عوامل رئيسية تشارك في تركيب مكونات الشخصية وهي : 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FF0000"/>
                </a:solidFill>
                <a:ea typeface="Calibri"/>
                <a:cs typeface="Arial"/>
              </a:rPr>
              <a:t>١-الصفات الفطرية الأساسية: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وهي تمثل مجموع القدرات والاستعدادات والصفات العقلية والجسمية التي يولد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الفرد مزودا بها والتي يتشابه جميع أفراد النوع فيها ، وتتمثل بعض تلك </a:t>
            </a:r>
            <a:r>
              <a:rPr lang="ar-SA" sz="2800" dirty="0" smtClean="0">
                <a:ea typeface="Calibri"/>
                <a:cs typeface="Arial"/>
              </a:rPr>
              <a:t>الصفات والمكونات </a:t>
            </a:r>
            <a:r>
              <a:rPr lang="ar-SA" sz="2800" dirty="0">
                <a:ea typeface="Calibri"/>
                <a:cs typeface="Arial"/>
              </a:rPr>
              <a:t>في استعداد الفرد الطبيعي للاستجابة للمثيرات الداخلية والخارجية </a:t>
            </a:r>
            <a:r>
              <a:rPr lang="ar-SA" sz="2800" dirty="0" smtClean="0">
                <a:ea typeface="Calibri"/>
                <a:cs typeface="Arial"/>
              </a:rPr>
              <a:t>التي تعتمد </a:t>
            </a:r>
            <a:r>
              <a:rPr lang="ar-SA" sz="2800" dirty="0">
                <a:ea typeface="Calibri"/>
                <a:cs typeface="Arial"/>
              </a:rPr>
              <a:t>بدورها اعتمادا كبيرا على سلامه الجهاز العصبي وأجهزة الحس </a:t>
            </a:r>
            <a:r>
              <a:rPr lang="ar-SA" sz="2800" dirty="0" smtClean="0">
                <a:ea typeface="Calibri"/>
                <a:cs typeface="Arial"/>
              </a:rPr>
              <a:t>لديه، على مستوى </a:t>
            </a:r>
            <a:r>
              <a:rPr lang="ar-SA" sz="2800" dirty="0">
                <a:ea typeface="Calibri"/>
                <a:cs typeface="Arial"/>
              </a:rPr>
              <a:t>ذكائه وعلى سماته المزاجية ودوافعه وعلى قدرته على التوافق مع البيئة.</a:t>
            </a:r>
          </a:p>
        </p:txBody>
      </p:sp>
    </p:spTree>
    <p:extLst>
      <p:ext uri="{BB962C8B-B14F-4D97-AF65-F5344CB8AC3E}">
        <p14:creationId xmlns:p14="http://schemas.microsoft.com/office/powerpoint/2010/main" xmlns="" val="355761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4000" b="1" dirty="0">
                <a:solidFill>
                  <a:srgbClr val="72A376"/>
                </a:solidFill>
                <a:ea typeface="Calibri"/>
                <a:cs typeface="Simplified Arabic"/>
              </a:rPr>
              <a:t>مكونات الشخصية: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9530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FF0000"/>
                </a:solidFill>
                <a:ea typeface="Calibri"/>
                <a:cs typeface="Arial"/>
              </a:rPr>
              <a:t>٢-الاتجاهات ( العادات ) :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وتؤثر اتجاهات الفرد على علاقته بالآخرين كما ترتبط بمجموعة من العوامل </a:t>
            </a:r>
            <a:r>
              <a:rPr lang="ar-SA" sz="2800" dirty="0" smtClean="0">
                <a:ea typeface="Calibri"/>
                <a:cs typeface="Arial"/>
              </a:rPr>
              <a:t>البيئية الأخرى </a:t>
            </a:r>
            <a:r>
              <a:rPr lang="ar-SA" sz="2800" dirty="0">
                <a:ea typeface="Calibri"/>
                <a:cs typeface="Arial"/>
              </a:rPr>
              <a:t>. وينتج عن هذه الاتجاهات في صورتها الايجابية شعور الفرد </a:t>
            </a:r>
            <a:r>
              <a:rPr lang="ar-SA" sz="2800" dirty="0" smtClean="0">
                <a:ea typeface="Calibri"/>
                <a:cs typeface="Arial"/>
              </a:rPr>
              <a:t>بالاطمئنان والحب </a:t>
            </a:r>
            <a:r>
              <a:rPr lang="ar-SA" sz="2800" dirty="0">
                <a:ea typeface="Calibri"/>
                <a:cs typeface="Arial"/>
              </a:rPr>
              <a:t>والانتماء مع وضوح مفهوم الذات لديه. ويعني ذلك قدرة الفرد على </a:t>
            </a:r>
            <a:r>
              <a:rPr lang="ar-SA" sz="2800" dirty="0" smtClean="0">
                <a:ea typeface="Calibri"/>
                <a:cs typeface="Arial"/>
              </a:rPr>
              <a:t>تحديد الصورة </a:t>
            </a:r>
            <a:r>
              <a:rPr lang="ar-SA" sz="2800" dirty="0">
                <a:ea typeface="Calibri"/>
                <a:cs typeface="Arial"/>
              </a:rPr>
              <a:t>التي يرى نفسه عليها وما يستطيع عمله أو مالا يقدر عليه ، وذلك </a:t>
            </a:r>
            <a:r>
              <a:rPr lang="ar-SA" sz="2800" dirty="0" smtClean="0">
                <a:ea typeface="Calibri"/>
                <a:cs typeface="Arial"/>
              </a:rPr>
              <a:t>اعتمادا على </a:t>
            </a:r>
            <a:r>
              <a:rPr lang="ar-SA" sz="2800" dirty="0">
                <a:ea typeface="Calibri"/>
                <a:cs typeface="Arial"/>
              </a:rPr>
              <a:t>ما يصله من مجموع انطباعات الآخرين عنه . وقد تؤدي علاقة الفرد </a:t>
            </a:r>
            <a:r>
              <a:rPr lang="ar-SA" sz="2800" dirty="0" smtClean="0">
                <a:ea typeface="Calibri"/>
                <a:cs typeface="Arial"/>
              </a:rPr>
              <a:t>بالآخرين في </a:t>
            </a:r>
            <a:r>
              <a:rPr lang="ar-SA" sz="2800" dirty="0">
                <a:ea typeface="Calibri"/>
                <a:cs typeface="Arial"/>
              </a:rPr>
              <a:t>حالة انحرافها إلى انحراف الشخصية واتجاهها في مسار غير اجتماعي (</a:t>
            </a:r>
            <a:r>
              <a:rPr lang="ar-SA" sz="2800" dirty="0" smtClean="0">
                <a:ea typeface="Calibri"/>
                <a:cs typeface="Arial"/>
              </a:rPr>
              <a:t>غير سوي</a:t>
            </a:r>
            <a:r>
              <a:rPr lang="ar-SA" sz="2800" dirty="0">
                <a:ea typeface="Calibri"/>
                <a:cs typeface="Arial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350389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4000" b="1" dirty="0">
                <a:solidFill>
                  <a:srgbClr val="72A376"/>
                </a:solidFill>
                <a:ea typeface="Calibri"/>
                <a:cs typeface="Simplified Arabic"/>
              </a:rPr>
              <a:t>مكونات الشخصية: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953000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dirty="0">
                <a:solidFill>
                  <a:srgbClr val="FF3300"/>
                </a:solidFill>
                <a:ea typeface="Calibri"/>
                <a:cs typeface="Arial"/>
              </a:rPr>
              <a:t>٣- العوامل الأخرى </a:t>
            </a:r>
            <a:r>
              <a:rPr lang="ar-SA" sz="2800" b="1" dirty="0">
                <a:ea typeface="Calibri"/>
                <a:cs typeface="Arial"/>
              </a:rPr>
              <a:t>: وهي تتضمن :-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b="1" u="sng" dirty="0">
                <a:ea typeface="Calibri"/>
                <a:cs typeface="Arial"/>
              </a:rPr>
              <a:t>أ- الدوافع: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ea typeface="Calibri"/>
                <a:cs typeface="Arial"/>
              </a:rPr>
              <a:t>- مما لاشك فيه أن لكل إنسان أهدافا معينه يسعى إلى تحقيقها سواء كانت ثقافيه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800" dirty="0" smtClean="0">
                <a:ea typeface="Calibri"/>
                <a:cs typeface="Arial"/>
              </a:rPr>
              <a:t>أو اجتماعيه </a:t>
            </a:r>
            <a:r>
              <a:rPr lang="ar-SA" sz="2800" dirty="0">
                <a:ea typeface="Calibri"/>
                <a:cs typeface="Arial"/>
              </a:rPr>
              <a:t>أو اقتصاديه أو نفسيه أو غيرها فالحاجة إلى المعرفة تدفع الفرد </a:t>
            </a:r>
            <a:r>
              <a:rPr lang="ar-SA" sz="2800" dirty="0" smtClean="0">
                <a:ea typeface="Calibri"/>
                <a:cs typeface="Arial"/>
              </a:rPr>
              <a:t>إلى مواصلة </a:t>
            </a:r>
            <a:r>
              <a:rPr lang="ar-SA" sz="2800" dirty="0">
                <a:ea typeface="Calibri"/>
                <a:cs typeface="Arial"/>
              </a:rPr>
              <a:t>القراءة والاطلاع على كل جديد فيما يميل إليه من فروع العلم </a:t>
            </a:r>
            <a:r>
              <a:rPr lang="ar-SA" sz="2800" dirty="0" smtClean="0">
                <a:ea typeface="Calibri"/>
                <a:cs typeface="Arial"/>
              </a:rPr>
              <a:t>والمعرفة من أجل </a:t>
            </a:r>
            <a:r>
              <a:rPr lang="ar-SA" sz="2800" dirty="0">
                <a:ea typeface="Calibri"/>
                <a:cs typeface="Arial"/>
              </a:rPr>
              <a:t>التوسع في فهمها وإتقانها وترسيخ حقائقها في ذهنه </a:t>
            </a:r>
            <a:r>
              <a:rPr lang="ar-SA" sz="2800" b="1" dirty="0">
                <a:ea typeface="Calibri"/>
                <a:cs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79579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4000" b="1" dirty="0">
                <a:solidFill>
                  <a:srgbClr val="72A376"/>
                </a:solidFill>
                <a:ea typeface="Calibri"/>
                <a:cs typeface="Simplified Arabic"/>
              </a:rPr>
              <a:t>مكونات الشخصية: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وأحيانا ما يذكر الدافع في نظريات الشخصية تحت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أسماء متعددة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منها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:</a:t>
            </a:r>
            <a:endParaRPr lang="en-US" sz="28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الدافع، والحافز ، والحاجة ، والرغبة ، وغيرها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.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على أن الشيء المهم هو أن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جميع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هذه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المفاهيم وما شابهها تعني شيئا واحدا وهو وجود نوع من الضغط الداخلي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على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الفرد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للقيام بعمل ما أو نشاط ما أو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أداء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سلوك معين لإرضاء ذلك الشعور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، وقد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توجد بعض هذه الدوافع في صورة عضوية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مما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يسهل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معه اكتشافها ومتابعة تطورها عن طريق مظاهر السلوك المصاحب لها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مثل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الحاجة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إلى المأكل والمشرب أو النوم والراحة، بينما تعترض الباحث بعض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الصعاب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في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مجال دراسة الدوافع الاجتماعية أو الوجدانية مثل الحاجة إلى الحب أو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الصحبة أو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العطف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أو التحصيل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829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4000" b="1" dirty="0">
                <a:solidFill>
                  <a:srgbClr val="72A376"/>
                </a:solidFill>
                <a:ea typeface="Calibri"/>
                <a:cs typeface="Simplified Arabic"/>
              </a:rPr>
              <a:t>مكونات الشخصية: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b="1" u="sng" dirty="0">
                <a:solidFill>
                  <a:srgbClr val="000000"/>
                </a:solidFill>
                <a:ea typeface="Calibri"/>
                <a:cs typeface="Simplified Arabic"/>
              </a:rPr>
              <a:t>ب- عامل السيطرة:</a:t>
            </a: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ويعني هذا العامل أن سلوك الفرد ليس عشوائيا وإنما منظم وهادف ، في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حالة</a:t>
            </a:r>
            <a:endParaRPr lang="ar-SA" sz="2800" dirty="0">
              <a:solidFill>
                <a:srgbClr val="000000"/>
              </a:solidFill>
              <a:ea typeface="Calibri"/>
              <a:cs typeface="Simplified Arabic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الشخصية السوية ويعني ذلك وجود جهاز للتنظيم العصبي يتكون من مراكز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وشبكات عصبية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تقوم بمهمة استثارة وتنبيه الفرد أو حثه على الكف والتوقف عن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ممارسة سلوك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معين . وتتولى الأعصاب مسؤولية التحكم في أي نشاط بشري وتنظيمه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سواء كان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حركيا عضليا أو فكريا أو انفعاليا.</a:t>
            </a:r>
          </a:p>
        </p:txBody>
      </p:sp>
    </p:spTree>
    <p:extLst>
      <p:ext uri="{BB962C8B-B14F-4D97-AF65-F5344CB8AC3E}">
        <p14:creationId xmlns:p14="http://schemas.microsoft.com/office/powerpoint/2010/main" xmlns="" val="38664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4000" b="1" dirty="0">
                <a:solidFill>
                  <a:srgbClr val="72A376"/>
                </a:solidFill>
                <a:ea typeface="Calibri"/>
                <a:cs typeface="Simplified Arabic"/>
              </a:rPr>
              <a:t>مكونات الشخصية:</a:t>
            </a: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400" b="1" u="sng" dirty="0">
                <a:solidFill>
                  <a:srgbClr val="000000"/>
                </a:solidFill>
                <a:ea typeface="Calibri"/>
                <a:cs typeface="Simplified Arabic"/>
              </a:rPr>
              <a:t>ج</a:t>
            </a:r>
            <a:r>
              <a:rPr lang="en-US" sz="2400" b="1" u="sng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- </a:t>
            </a:r>
            <a:r>
              <a:rPr lang="ar-SA" sz="2400" b="1" u="sng" dirty="0">
                <a:solidFill>
                  <a:srgbClr val="000000"/>
                </a:solidFill>
                <a:ea typeface="Calibri"/>
                <a:cs typeface="Simplified Arabic"/>
              </a:rPr>
              <a:t>عامل التنظيم</a:t>
            </a:r>
            <a:r>
              <a:rPr lang="en-US" sz="2400" b="1" u="sng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:</a:t>
            </a:r>
            <a:endParaRPr lang="en-US" sz="2400" b="1" u="sng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لما كان من غير المعقول أن يترك الأمر لدوافع الفرد في العمل بطريقه مطلقه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لتحقيق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أهدافه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أو إشباع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حاجاته،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لذا كان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من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الضروري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وجود نوع من التنظيم الداخلي للسلوك لضمان الكف عن تحقيق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الرغبات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غير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الاجتماعية على سبيل المثال مع مواصلة العمل على إرضاء الحاجات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الأخرى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التي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لا تتعارض مع الاتجاهات الاجتماعية ولا تمثل خروجا على القوانين والنظم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بها</a:t>
            </a:r>
            <a:r>
              <a:rPr lang="en-US" sz="2800" dirty="0" smtClean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،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هذا بالإضافة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إلى أن لعامل التنظيم وظيفة أخرى لا تقل أهمية وهي قيامه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بالتنسيق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بين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عوامل الشخصية ومكوناتها المتعددة بحيث تبدو الصورة الإجمالية لشخصية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الفرد</a:t>
            </a:r>
            <a:r>
              <a:rPr lang="ar-SA" sz="2800" dirty="0" smtClean="0">
                <a:ea typeface="Calibri"/>
                <a:cs typeface="Arial"/>
              </a:rPr>
              <a:t> </a:t>
            </a:r>
            <a:r>
              <a:rPr lang="ar-SA" sz="2800" dirty="0" smtClean="0">
                <a:solidFill>
                  <a:srgbClr val="000000"/>
                </a:solidFill>
                <a:ea typeface="Calibri"/>
                <a:cs typeface="Simplified Arabic"/>
              </a:rPr>
              <a:t>في </a:t>
            </a:r>
            <a:r>
              <a:rPr lang="ar-SA" sz="2800" dirty="0">
                <a:solidFill>
                  <a:srgbClr val="000000"/>
                </a:solidFill>
                <a:ea typeface="Calibri"/>
                <a:cs typeface="Simplified Arabic"/>
              </a:rPr>
              <a:t>شكل متناسق ومترابط</a:t>
            </a:r>
            <a:r>
              <a:rPr lang="en-US" sz="2800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.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664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3200" b="1" dirty="0" err="1" smtClean="0">
                <a:solidFill>
                  <a:srgbClr val="FF3300"/>
                </a:solidFill>
                <a:ea typeface="Times New Roman"/>
                <a:cs typeface="Simplified Arabic"/>
              </a:rPr>
              <a:t>محكات</a:t>
            </a:r>
            <a:r>
              <a:rPr lang="ar-SA" sz="3200" b="1" dirty="0" smtClean="0">
                <a:solidFill>
                  <a:srgbClr val="FF3300"/>
                </a:solidFill>
                <a:ea typeface="Times New Roman"/>
                <a:cs typeface="Simplified Arabic"/>
              </a:rPr>
              <a:t> الشخصية السوية:</a:t>
            </a:r>
            <a:endParaRPr lang="en-US" sz="3200" dirty="0">
              <a:solidFill>
                <a:srgbClr val="FF33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rtl="1"/>
            <a:r>
              <a:rPr lang="ar-SA" sz="2800" b="1" dirty="0" smtClean="0"/>
              <a:t>يكون </a:t>
            </a:r>
            <a:r>
              <a:rPr lang="ar-SA" sz="2800" b="1" dirty="0"/>
              <a:t>بلورة مجموعة من </a:t>
            </a:r>
            <a:r>
              <a:rPr lang="ar-SA" sz="2800" b="1" dirty="0" err="1"/>
              <a:t>المحكات</a:t>
            </a:r>
            <a:r>
              <a:rPr lang="ar-SA" sz="2800" b="1" dirty="0"/>
              <a:t> للشخصية السوية وهي</a:t>
            </a:r>
            <a:r>
              <a:rPr lang="en-US" sz="2800" b="1" dirty="0"/>
              <a:t>:-</a:t>
            </a:r>
            <a:endParaRPr lang="en-US" sz="2800" dirty="0"/>
          </a:p>
          <a:p>
            <a:pPr rtl="1"/>
            <a:r>
              <a:rPr lang="ar-SA" sz="2800" dirty="0"/>
              <a:t>١</a:t>
            </a:r>
            <a:r>
              <a:rPr lang="en-US" sz="2800" dirty="0"/>
              <a:t>-</a:t>
            </a:r>
            <a:r>
              <a:rPr lang="ar-SA" sz="2800" dirty="0"/>
              <a:t>شعور كاف بالأمن</a:t>
            </a:r>
            <a:r>
              <a:rPr lang="en-US" sz="2800" dirty="0"/>
              <a:t>.</a:t>
            </a:r>
          </a:p>
          <a:p>
            <a:pPr rtl="1"/>
            <a:r>
              <a:rPr lang="ar-SA" sz="2800" dirty="0"/>
              <a:t>٢</a:t>
            </a:r>
            <a:r>
              <a:rPr lang="en-US" sz="2800" dirty="0"/>
              <a:t>-</a:t>
            </a:r>
            <a:r>
              <a:rPr lang="ar-SA" sz="2800" dirty="0"/>
              <a:t>درجة مقبولة من تقويم الذات أي الاستبصار</a:t>
            </a:r>
            <a:r>
              <a:rPr lang="en-US" sz="2800" dirty="0"/>
              <a:t>.</a:t>
            </a:r>
          </a:p>
          <a:p>
            <a:pPr rtl="1"/>
            <a:r>
              <a:rPr lang="ar-SA" sz="2800" dirty="0"/>
              <a:t>٣</a:t>
            </a:r>
            <a:r>
              <a:rPr lang="en-US" sz="2800" dirty="0"/>
              <a:t>-</a:t>
            </a:r>
            <a:r>
              <a:rPr lang="ar-SA" sz="2800" dirty="0"/>
              <a:t>أهداف واقعيه في الحياة</a:t>
            </a:r>
            <a:r>
              <a:rPr lang="en-US" sz="2800" dirty="0"/>
              <a:t>.</a:t>
            </a:r>
          </a:p>
          <a:p>
            <a:pPr rtl="1"/>
            <a:r>
              <a:rPr lang="ar-SA" sz="2800" dirty="0"/>
              <a:t>٤</a:t>
            </a:r>
            <a:r>
              <a:rPr lang="en-US" sz="2800" dirty="0"/>
              <a:t>-</a:t>
            </a:r>
            <a:r>
              <a:rPr lang="ar-SA" sz="2800" dirty="0"/>
              <a:t>اتصال فعال بالواقع</a:t>
            </a:r>
            <a:endParaRPr lang="en-US" sz="2800" dirty="0"/>
          </a:p>
          <a:p>
            <a:pPr rtl="1"/>
            <a:r>
              <a:rPr lang="ar-SA" sz="2800" dirty="0"/>
              <a:t>٥</a:t>
            </a:r>
            <a:r>
              <a:rPr lang="en-US" sz="2800" dirty="0"/>
              <a:t>-</a:t>
            </a:r>
            <a:r>
              <a:rPr lang="ar-SA" sz="2800" dirty="0"/>
              <a:t>تكامل وثبات في الشخصية</a:t>
            </a:r>
            <a:r>
              <a:rPr lang="en-US" sz="2800" dirty="0"/>
              <a:t>.</a:t>
            </a:r>
          </a:p>
          <a:p>
            <a:pPr rtl="1"/>
            <a:r>
              <a:rPr lang="ar-SA" sz="2800" dirty="0"/>
              <a:t>٦</a:t>
            </a:r>
            <a:r>
              <a:rPr lang="en-US" sz="2800" dirty="0"/>
              <a:t>-</a:t>
            </a:r>
            <a:r>
              <a:rPr lang="ar-SA" sz="2800" dirty="0"/>
              <a:t>القدرة على التعلم من الخبرة</a:t>
            </a:r>
            <a:r>
              <a:rPr lang="en-US" sz="2800" dirty="0" smtClean="0"/>
              <a:t>.</a:t>
            </a:r>
          </a:p>
          <a:p>
            <a:pPr rtl="1"/>
            <a:r>
              <a:rPr lang="ar-SA" sz="2800" dirty="0" smtClean="0"/>
              <a:t>7</a:t>
            </a:r>
            <a:r>
              <a:rPr lang="en-US" sz="2800" dirty="0" smtClean="0"/>
              <a:t>-</a:t>
            </a:r>
            <a:r>
              <a:rPr lang="ar-SA" sz="2800" dirty="0" smtClean="0"/>
              <a:t>انفعاليه معقولة</a:t>
            </a:r>
            <a:r>
              <a:rPr lang="en-US" sz="2800" dirty="0" smtClean="0"/>
              <a:t>.</a:t>
            </a:r>
          </a:p>
          <a:p>
            <a:pPr rtl="1"/>
            <a:r>
              <a:rPr lang="ar-SA" sz="2800" dirty="0" smtClean="0"/>
              <a:t>8</a:t>
            </a:r>
            <a:r>
              <a:rPr lang="en-US" sz="2800" dirty="0" smtClean="0"/>
              <a:t>-</a:t>
            </a:r>
            <a:r>
              <a:rPr lang="ar-SA" sz="2800" dirty="0"/>
              <a:t>القدرة على إشباع حاجات الجماعة مع درجه ما من التحرر </a:t>
            </a:r>
            <a:r>
              <a:rPr lang="ar-SA" sz="2800" dirty="0" smtClean="0"/>
              <a:t>من</a:t>
            </a:r>
            <a:r>
              <a:rPr lang="ar-SA" sz="2800" dirty="0"/>
              <a:t> </a:t>
            </a:r>
            <a:r>
              <a:rPr lang="ar-SA" sz="2800" dirty="0" smtClean="0"/>
              <a:t>الجماعة</a:t>
            </a:r>
            <a:r>
              <a:rPr lang="en-US" sz="2800" b="1" dirty="0" smtClean="0"/>
              <a:t>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99030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3200" b="1" dirty="0" smtClean="0">
                <a:solidFill>
                  <a:srgbClr val="FF3300"/>
                </a:solidFill>
                <a:ea typeface="Calibri"/>
                <a:cs typeface="Simplified Arabic"/>
              </a:rPr>
              <a:t>معايير لتمييز الشخصية السوية</a:t>
            </a:r>
            <a:r>
              <a:rPr lang="ar-SA" sz="2400" dirty="0" smtClean="0">
                <a:solidFill>
                  <a:srgbClr val="FF3300"/>
                </a:solidFill>
                <a:ea typeface="Calibri"/>
                <a:cs typeface="Arial"/>
              </a:rPr>
              <a:t> </a:t>
            </a:r>
            <a:r>
              <a:rPr lang="ar-SA" sz="3200" b="1" dirty="0" smtClean="0">
                <a:solidFill>
                  <a:srgbClr val="FF3300"/>
                </a:solidFill>
                <a:ea typeface="Calibri"/>
                <a:cs typeface="Simplified Arabic"/>
              </a:rPr>
              <a:t>عن </a:t>
            </a:r>
            <a:r>
              <a:rPr lang="ar-SA" sz="3200" b="1" dirty="0">
                <a:solidFill>
                  <a:srgbClr val="FF3300"/>
                </a:solidFill>
                <a:ea typeface="Calibri"/>
                <a:cs typeface="Simplified Arabic"/>
              </a:rPr>
              <a:t>الشخصية غير السوية</a:t>
            </a:r>
            <a:endParaRPr lang="en-US" sz="3200" dirty="0">
              <a:solidFill>
                <a:srgbClr val="FF33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b="1" i="1" dirty="0">
                <a:solidFill>
                  <a:srgbClr val="0070C0"/>
                </a:solidFill>
                <a:ea typeface="Calibri"/>
                <a:cs typeface="Simplified Arabic"/>
              </a:rPr>
              <a:t>أولا</a:t>
            </a:r>
            <a:r>
              <a:rPr lang="en-US" sz="2800" b="1" dirty="0">
                <a:solidFill>
                  <a:srgbClr val="0070C0"/>
                </a:solidFill>
                <a:latin typeface="Simplified Arabic"/>
                <a:ea typeface="Calibri"/>
                <a:cs typeface="Arial"/>
              </a:rPr>
              <a:t>: </a:t>
            </a:r>
            <a:r>
              <a:rPr lang="ar-SA" sz="2800" b="1" i="1" dirty="0">
                <a:solidFill>
                  <a:srgbClr val="0070C0"/>
                </a:solidFill>
                <a:ea typeface="Calibri"/>
                <a:cs typeface="Simplified Arabic"/>
              </a:rPr>
              <a:t>المعيار الإحصائي</a:t>
            </a:r>
            <a:r>
              <a:rPr lang="en-US" sz="2800" b="1" dirty="0">
                <a:solidFill>
                  <a:srgbClr val="0070C0"/>
                </a:solidFill>
                <a:latin typeface="Simplified Arabic"/>
                <a:ea typeface="Calibri"/>
                <a:cs typeface="Arial"/>
              </a:rPr>
              <a:t>:</a:t>
            </a:r>
            <a:endParaRPr lang="en-US" sz="2000" b="1" dirty="0">
              <a:solidFill>
                <a:srgbClr val="0070C0"/>
              </a:solidFill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en-US" sz="23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ويشير مفهوم السوية إلى تلك القاعدة الإحصائية المعروفة بالتوزيع ا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لاعتدالي</a:t>
            </a:r>
            <a:r>
              <a:rPr lang="ar-SA" sz="2300" dirty="0" smtClean="0">
                <a:ea typeface="Calibri"/>
                <a:cs typeface="Arial"/>
              </a:rPr>
              <a:t>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التي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تقوم على التوزيع ذي الحدين فيأخذ التوزيع شكل المنحنى الجرس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طرفان متناسقان</a:t>
            </a:r>
            <a:r>
              <a:rPr lang="ar-SA" sz="2300" dirty="0" smtClean="0">
                <a:ea typeface="Calibri"/>
                <a:cs typeface="Arial"/>
              </a:rPr>
              <a:t>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بحيث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لو قسمنا عند المنتصف بخط رأسي فإننا نحصل على نصفين متكافئين</a:t>
            </a:r>
            <a:r>
              <a:rPr lang="en-US" sz="23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en-US" sz="23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en-US" sz="23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-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ويشير السواء إلى المتوسط العام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لمجموعة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الخصائص والأشخاص في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حين</a:t>
            </a:r>
            <a:r>
              <a:rPr lang="ar-SA" sz="2300" dirty="0" smtClean="0">
                <a:ea typeface="Calibri"/>
                <a:cs typeface="Arial"/>
              </a:rPr>
              <a:t>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يشير </a:t>
            </a:r>
            <a:r>
              <a:rPr lang="ar-SA" sz="2300" b="1" dirty="0" err="1" smtClean="0">
                <a:solidFill>
                  <a:srgbClr val="000000"/>
                </a:solidFill>
                <a:ea typeface="Calibri"/>
                <a:cs typeface="Simplified Arabic"/>
              </a:rPr>
              <a:t>اللاسواء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إلى طرفي المنحنى وتعني الشخصية </a:t>
            </a:r>
            <a:r>
              <a:rPr lang="ar-SA" sz="2300" b="1" dirty="0" err="1">
                <a:solidFill>
                  <a:srgbClr val="000000"/>
                </a:solidFill>
                <a:ea typeface="Calibri"/>
                <a:cs typeface="Simplified Arabic"/>
              </a:rPr>
              <a:t>اللاسوية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 انحراف سلوك الفرد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عن</a:t>
            </a:r>
            <a:r>
              <a:rPr lang="ar-SA" sz="2300" dirty="0" smtClean="0">
                <a:ea typeface="Calibri"/>
                <a:cs typeface="Arial"/>
              </a:rPr>
              <a:t>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الآخرين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والشخص </a:t>
            </a:r>
            <a:r>
              <a:rPr lang="ar-SA" sz="2300" b="1" dirty="0" err="1">
                <a:solidFill>
                  <a:srgbClr val="000000"/>
                </a:solidFill>
                <a:ea typeface="Calibri"/>
                <a:cs typeface="Simplified Arabic"/>
              </a:rPr>
              <a:t>اللاسوي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 هو الذي ينحرف عن المتوسط العام لتوزيع الأشخاص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أو</a:t>
            </a:r>
            <a:r>
              <a:rPr lang="ar-SA" sz="2300" dirty="0" smtClean="0">
                <a:ea typeface="Calibri"/>
                <a:cs typeface="Arial"/>
              </a:rPr>
              <a:t>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السلوك</a:t>
            </a:r>
            <a:r>
              <a:rPr lang="en-US" sz="23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en-US" sz="23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- وهذه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المظاهر اللاسويه من الناحية الاجتماعية قد يأخذ بعضها طابعا ايجابيا مثل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الذكاء</a:t>
            </a:r>
            <a:r>
              <a:rPr lang="ar-SA" sz="2300" dirty="0" smtClean="0">
                <a:ea typeface="Calibri"/>
                <a:cs typeface="Arial"/>
              </a:rPr>
              <a:t>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المرتفع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أو العبقرية والابتكار وهو ما يعرف </a:t>
            </a:r>
            <a:r>
              <a:rPr lang="ar-SA" sz="2300" b="1" dirty="0" err="1">
                <a:solidFill>
                  <a:srgbClr val="000000"/>
                </a:solidFill>
                <a:ea typeface="Calibri"/>
                <a:cs typeface="Simplified Arabic"/>
              </a:rPr>
              <a:t>باللاسواء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 الايجابي، في حين أن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المظاهر</a:t>
            </a:r>
            <a:r>
              <a:rPr lang="ar-SA" sz="2300" dirty="0" smtClean="0">
                <a:ea typeface="Calibri"/>
                <a:cs typeface="Arial"/>
              </a:rPr>
              <a:t>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اللاسويه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الأخرى قد تكون ذات طبيعية سلبيه كالأمراض النفسية أو العقلية أو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السلوكية</a:t>
            </a:r>
            <a:r>
              <a:rPr lang="ar-SA" sz="2300" dirty="0" smtClean="0">
                <a:ea typeface="Calibri"/>
                <a:cs typeface="Arial"/>
              </a:rPr>
              <a:t> </a:t>
            </a:r>
            <a:r>
              <a:rPr lang="ar-SA" sz="2300" b="1" dirty="0" smtClean="0">
                <a:solidFill>
                  <a:srgbClr val="000000"/>
                </a:solidFill>
                <a:ea typeface="Calibri"/>
                <a:cs typeface="Simplified Arabic"/>
              </a:rPr>
              <a:t>أو </a:t>
            </a:r>
            <a:r>
              <a:rPr lang="ar-SA" sz="2300" b="1" dirty="0">
                <a:solidFill>
                  <a:srgbClr val="000000"/>
                </a:solidFill>
                <a:ea typeface="Calibri"/>
                <a:cs typeface="Simplified Arabic"/>
              </a:rPr>
              <a:t>الخلقية</a:t>
            </a:r>
            <a:r>
              <a:rPr lang="en-US" sz="23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en-US" sz="22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en-US" sz="22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901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3200" b="1" dirty="0" smtClean="0">
                <a:solidFill>
                  <a:srgbClr val="FF3300"/>
                </a:solidFill>
                <a:ea typeface="Calibri"/>
                <a:cs typeface="Simplified Arabic"/>
              </a:rPr>
              <a:t>معايير لتمييز الشخصية السوية</a:t>
            </a:r>
            <a:r>
              <a:rPr lang="ar-SA" sz="2400" dirty="0" smtClean="0">
                <a:solidFill>
                  <a:srgbClr val="FF3300"/>
                </a:solidFill>
                <a:ea typeface="Calibri"/>
                <a:cs typeface="Arial"/>
              </a:rPr>
              <a:t> </a:t>
            </a:r>
            <a:r>
              <a:rPr lang="ar-SA" sz="3200" b="1" dirty="0" smtClean="0">
                <a:solidFill>
                  <a:srgbClr val="FF3300"/>
                </a:solidFill>
                <a:ea typeface="Calibri"/>
                <a:cs typeface="Simplified Arabic"/>
              </a:rPr>
              <a:t>عن </a:t>
            </a:r>
            <a:r>
              <a:rPr lang="ar-SA" sz="3200" b="1" dirty="0">
                <a:solidFill>
                  <a:srgbClr val="FF3300"/>
                </a:solidFill>
                <a:ea typeface="Calibri"/>
                <a:cs typeface="Simplified Arabic"/>
              </a:rPr>
              <a:t>الشخصية غير السوية</a:t>
            </a:r>
            <a:endParaRPr lang="en-US" sz="3200" dirty="0">
              <a:solidFill>
                <a:srgbClr val="FF33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rtl="1"/>
            <a:r>
              <a:rPr lang="ar-SA" sz="2800" b="1" i="1" dirty="0" smtClean="0">
                <a:solidFill>
                  <a:srgbClr val="0070C0"/>
                </a:solidFill>
              </a:rPr>
              <a:t>ثانيا</a:t>
            </a:r>
            <a:r>
              <a:rPr lang="ar-SA" sz="2800" b="1" dirty="0" smtClean="0">
                <a:solidFill>
                  <a:srgbClr val="0070C0"/>
                </a:solidFill>
              </a:rPr>
              <a:t>: 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ar-SA" sz="2800" b="1" i="1" dirty="0">
                <a:solidFill>
                  <a:srgbClr val="0070C0"/>
                </a:solidFill>
              </a:rPr>
              <a:t>المعيار القيمي </a:t>
            </a:r>
            <a:r>
              <a:rPr lang="en-US" sz="2800" b="1" dirty="0">
                <a:solidFill>
                  <a:srgbClr val="0070C0"/>
                </a:solidFill>
              </a:rPr>
              <a:t>:</a:t>
            </a:r>
            <a:endParaRPr lang="en-US" sz="2800" dirty="0">
              <a:solidFill>
                <a:srgbClr val="0070C0"/>
              </a:solidFill>
            </a:endParaRPr>
          </a:p>
          <a:p>
            <a:pPr marL="457200" indent="-457200" algn="just" rtl="1">
              <a:buFontTx/>
              <a:buChar char="-"/>
            </a:pPr>
            <a:r>
              <a:rPr lang="ar-SA" sz="2600" b="1" dirty="0" smtClean="0"/>
              <a:t>من </a:t>
            </a:r>
            <a:r>
              <a:rPr lang="ar-SA" sz="2600" b="1" dirty="0"/>
              <a:t>الصعب تحديد مفهوم الشخصية السوية بمعزل عن النظام القيمي ، </a:t>
            </a:r>
            <a:r>
              <a:rPr lang="ar-SA" sz="2600" b="1" dirty="0" smtClean="0"/>
              <a:t>ومن</a:t>
            </a:r>
            <a:r>
              <a:rPr lang="ar-SA" sz="2600" dirty="0"/>
              <a:t> </a:t>
            </a:r>
            <a:r>
              <a:rPr lang="ar-SA" sz="2600" b="1" dirty="0" smtClean="0"/>
              <a:t>المنظور </a:t>
            </a:r>
            <a:r>
              <a:rPr lang="ar-SA" sz="2600" b="1" dirty="0"/>
              <a:t>القيمي الأخلاقي يستخدم مفهوم السوية لوصف مدى اتفاق </a:t>
            </a:r>
            <a:r>
              <a:rPr lang="ar-SA" sz="2600" b="1" dirty="0" smtClean="0"/>
              <a:t>سلوكنا مع المعايير</a:t>
            </a:r>
            <a:r>
              <a:rPr lang="ar-SA" sz="2600" dirty="0"/>
              <a:t> </a:t>
            </a:r>
            <a:r>
              <a:rPr lang="ar-SA" sz="2600" b="1" dirty="0" smtClean="0"/>
              <a:t>الأخلاقية </a:t>
            </a:r>
            <a:r>
              <a:rPr lang="ar-SA" sz="2600" b="1" dirty="0"/>
              <a:t>في المجتمع وقواعد السلوك السائد فيه وكيف يكون سلوكنا مقبولا </a:t>
            </a:r>
            <a:r>
              <a:rPr lang="ar-SA" sz="2600" b="1" dirty="0" smtClean="0"/>
              <a:t>بالنسبة</a:t>
            </a:r>
            <a:r>
              <a:rPr lang="ar-SA" sz="2600" dirty="0"/>
              <a:t> </a:t>
            </a:r>
            <a:r>
              <a:rPr lang="ar-SA" sz="2600" b="1" dirty="0" smtClean="0"/>
              <a:t>لأنفسنا </a:t>
            </a:r>
            <a:r>
              <a:rPr lang="ar-SA" sz="2600" b="1" dirty="0"/>
              <a:t>وللآخرين</a:t>
            </a:r>
            <a:r>
              <a:rPr lang="en-US" sz="2600" b="1" dirty="0"/>
              <a:t> </a:t>
            </a:r>
            <a:r>
              <a:rPr lang="en-US" sz="2600" b="1" dirty="0" smtClean="0"/>
              <a:t>.</a:t>
            </a:r>
            <a:endParaRPr lang="ar-SA" sz="2600" b="1" dirty="0" smtClean="0"/>
          </a:p>
          <a:p>
            <a:pPr marL="0" indent="0" algn="just" rtl="1"/>
            <a:endParaRPr lang="en-US" sz="2600" dirty="0"/>
          </a:p>
          <a:p>
            <a:pPr algn="just" rtl="1"/>
            <a:r>
              <a:rPr lang="ar-SA" sz="2600" b="1" dirty="0" smtClean="0"/>
              <a:t>- ويشير </a:t>
            </a:r>
            <a:r>
              <a:rPr lang="ar-SA" sz="2600" b="1" dirty="0"/>
              <a:t>مفهوم الشخصية السوية </a:t>
            </a:r>
            <a:r>
              <a:rPr lang="ar-SA" sz="2600" b="1" dirty="0" smtClean="0"/>
              <a:t>إلى </a:t>
            </a:r>
            <a:r>
              <a:rPr lang="ar-SA" sz="2600" b="1" dirty="0"/>
              <a:t>قدرة الفرد على أن يكون </a:t>
            </a:r>
            <a:r>
              <a:rPr lang="ar-SA" sz="2600" b="1" dirty="0" smtClean="0"/>
              <a:t>سلوكه متسقا مع</a:t>
            </a:r>
            <a:r>
              <a:rPr lang="ar-SA" sz="2600" dirty="0"/>
              <a:t> </a:t>
            </a:r>
            <a:r>
              <a:rPr lang="ar-SA" sz="2600" b="1" dirty="0" smtClean="0"/>
              <a:t>المعايير </a:t>
            </a:r>
            <a:r>
              <a:rPr lang="ar-SA" sz="2600" b="1" dirty="0"/>
              <a:t>القيمية والأخلاقية في المجتمع</a:t>
            </a:r>
            <a:r>
              <a:rPr lang="en-US" sz="2600" b="1" dirty="0"/>
              <a:t> . </a:t>
            </a:r>
            <a:r>
              <a:rPr lang="ar-SA" sz="2600" b="1" dirty="0"/>
              <a:t>والقدرة على موافقة السلوك للأساليب </a:t>
            </a:r>
            <a:r>
              <a:rPr lang="ar-SA" sz="2600" b="1" dirty="0" smtClean="0"/>
              <a:t>أو</a:t>
            </a:r>
            <a:r>
              <a:rPr lang="ar-SA" sz="2600" dirty="0"/>
              <a:t> </a:t>
            </a:r>
            <a:r>
              <a:rPr lang="ar-SA" sz="2600" b="1" dirty="0" smtClean="0"/>
              <a:t>المعاني </a:t>
            </a:r>
            <a:r>
              <a:rPr lang="ar-SA" sz="2600" b="1" dirty="0"/>
              <a:t>التي تحدد التصرف أو المسلك السليم في المجتمع ويعتبر الأسلوب ا</a:t>
            </a:r>
            <a:r>
              <a:rPr lang="ar-SA" sz="2600" b="1" dirty="0" smtClean="0"/>
              <a:t>لاتفاقي</a:t>
            </a:r>
            <a:r>
              <a:rPr lang="ar-SA" sz="2600" dirty="0" smtClean="0"/>
              <a:t> </a:t>
            </a:r>
            <a:r>
              <a:rPr lang="ar-SA" sz="2600" b="1" dirty="0" smtClean="0"/>
              <a:t>مقبولا </a:t>
            </a:r>
            <a:r>
              <a:rPr lang="ar-SA" sz="2600" b="1" dirty="0"/>
              <a:t>لذاته </a:t>
            </a:r>
            <a:r>
              <a:rPr lang="ar-SA" sz="2600" b="1" dirty="0" smtClean="0"/>
              <a:t>لأن </a:t>
            </a:r>
            <a:r>
              <a:rPr lang="ar-SA" sz="2600" b="1" dirty="0"/>
              <a:t>الممارسات العامة لمعظم الناس في مجتمع من المجتمعات هي </a:t>
            </a:r>
            <a:r>
              <a:rPr lang="ar-SA" sz="2600" b="1" dirty="0" smtClean="0"/>
              <a:t>الأساس</a:t>
            </a:r>
            <a:r>
              <a:rPr lang="ar-SA" sz="2600" dirty="0"/>
              <a:t> </a:t>
            </a:r>
            <a:r>
              <a:rPr lang="ar-SA" sz="2600" b="1" dirty="0" smtClean="0"/>
              <a:t>السليم </a:t>
            </a:r>
            <a:r>
              <a:rPr lang="ar-SA" sz="2600" b="1" dirty="0"/>
              <a:t>لتحديد معايير السلوك لدى الفرد بصفه عامه</a:t>
            </a:r>
            <a:r>
              <a:rPr lang="en-US" sz="2600" b="1" dirty="0"/>
              <a:t>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225614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3200" b="1" dirty="0" smtClean="0">
                <a:solidFill>
                  <a:srgbClr val="FF3300"/>
                </a:solidFill>
                <a:ea typeface="Calibri"/>
                <a:cs typeface="Simplified Arabic"/>
              </a:rPr>
              <a:t>معايير لتمييز الشخصية السوية</a:t>
            </a:r>
            <a:r>
              <a:rPr lang="ar-SA" sz="2400" dirty="0" smtClean="0">
                <a:solidFill>
                  <a:srgbClr val="FF3300"/>
                </a:solidFill>
                <a:ea typeface="Calibri"/>
                <a:cs typeface="Arial"/>
              </a:rPr>
              <a:t> </a:t>
            </a:r>
            <a:r>
              <a:rPr lang="ar-SA" sz="3200" b="1" dirty="0" smtClean="0">
                <a:solidFill>
                  <a:srgbClr val="FF3300"/>
                </a:solidFill>
                <a:ea typeface="Calibri"/>
                <a:cs typeface="Simplified Arabic"/>
              </a:rPr>
              <a:t>عن </a:t>
            </a:r>
            <a:r>
              <a:rPr lang="ar-SA" sz="3200" b="1" dirty="0">
                <a:solidFill>
                  <a:srgbClr val="FF3300"/>
                </a:solidFill>
                <a:ea typeface="Calibri"/>
                <a:cs typeface="Simplified Arabic"/>
              </a:rPr>
              <a:t>الشخصية غير السوية</a:t>
            </a:r>
            <a:endParaRPr lang="en-US" sz="3200" dirty="0">
              <a:solidFill>
                <a:srgbClr val="FF33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rtl="1"/>
            <a:r>
              <a:rPr lang="ar-SA" sz="2800" b="1" i="1" dirty="0" smtClean="0">
                <a:solidFill>
                  <a:srgbClr val="0070C0"/>
                </a:solidFill>
              </a:rPr>
              <a:t>ثالثا</a:t>
            </a:r>
            <a:r>
              <a:rPr lang="en-US" sz="2800" b="1" dirty="0" smtClean="0">
                <a:solidFill>
                  <a:srgbClr val="0070C0"/>
                </a:solidFill>
              </a:rPr>
              <a:t>: </a:t>
            </a:r>
            <a:r>
              <a:rPr lang="ar-SA" sz="2800" b="1" i="1" dirty="0">
                <a:solidFill>
                  <a:srgbClr val="0070C0"/>
                </a:solidFill>
              </a:rPr>
              <a:t>المعيار </a:t>
            </a:r>
            <a:r>
              <a:rPr lang="ar-SA" sz="2800" b="1" i="1" dirty="0" smtClean="0">
                <a:solidFill>
                  <a:srgbClr val="0070C0"/>
                </a:solidFill>
              </a:rPr>
              <a:t>الذاتي</a:t>
            </a:r>
            <a:r>
              <a:rPr lang="en-US" sz="2800" b="1" dirty="0" smtClean="0">
                <a:solidFill>
                  <a:srgbClr val="0070C0"/>
                </a:solidFill>
              </a:rPr>
              <a:t>) </a:t>
            </a:r>
            <a:r>
              <a:rPr lang="ar-SA" sz="2800" b="1" i="1" dirty="0" smtClean="0">
                <a:solidFill>
                  <a:srgbClr val="0070C0"/>
                </a:solidFill>
              </a:rPr>
              <a:t>الظاهري</a:t>
            </a:r>
            <a:r>
              <a:rPr lang="ar-SA" sz="2800" b="1" dirty="0">
                <a:solidFill>
                  <a:srgbClr val="0070C0"/>
                </a:solidFill>
              </a:rPr>
              <a:t>)</a:t>
            </a:r>
            <a:r>
              <a:rPr lang="en-US" sz="2800" b="1" dirty="0" smtClean="0">
                <a:solidFill>
                  <a:srgbClr val="0070C0"/>
                </a:solidFill>
              </a:rPr>
              <a:t>:</a:t>
            </a:r>
            <a:endParaRPr lang="en-US" sz="2800" dirty="0">
              <a:solidFill>
                <a:srgbClr val="0070C0"/>
              </a:solidFill>
            </a:endParaRPr>
          </a:p>
          <a:p>
            <a:pPr algn="just" rtl="1"/>
            <a:r>
              <a:rPr lang="ar-SA" sz="2800" b="1" dirty="0"/>
              <a:t>وهو السوية كما يدركها الشخص ذاته في نفسه فبصرف النظر عن المسايرة </a:t>
            </a:r>
            <a:r>
              <a:rPr lang="ar-SA" sz="2800" b="1" dirty="0" smtClean="0"/>
              <a:t>أو التوافق </a:t>
            </a:r>
            <a:r>
              <a:rPr lang="ar-SA" sz="2800" b="1" dirty="0"/>
              <a:t>اللذين قد يبديهما الشخص على أساس المعايير السابقة فالمحك الهام هو ما </a:t>
            </a:r>
            <a:r>
              <a:rPr lang="ar-SA" sz="2800" b="1" dirty="0" smtClean="0"/>
              <a:t>يشعر</a:t>
            </a:r>
            <a:r>
              <a:rPr lang="ar-SA" sz="2800" dirty="0"/>
              <a:t> </a:t>
            </a:r>
            <a:r>
              <a:rPr lang="ar-SA" sz="2800" b="1" dirty="0" smtClean="0"/>
              <a:t>به </a:t>
            </a:r>
            <a:r>
              <a:rPr lang="ar-SA" sz="2800" b="1" dirty="0"/>
              <a:t>الشخص وكيف يرى في نفسه الاتزان ، فمثلا الشخص يشعر بالقلق أو التعاسة </a:t>
            </a:r>
            <a:r>
              <a:rPr lang="ar-SA" sz="2800" b="1" dirty="0" smtClean="0"/>
              <a:t>فانه</a:t>
            </a:r>
            <a:r>
              <a:rPr lang="ar-SA" sz="2800" dirty="0"/>
              <a:t> </a:t>
            </a:r>
            <a:r>
              <a:rPr lang="ar-SA" sz="2800" b="1" dirty="0" smtClean="0"/>
              <a:t>يعد </a:t>
            </a:r>
            <a:r>
              <a:rPr lang="ar-SA" sz="2800" b="1" dirty="0"/>
              <a:t>وفقا لهذا المعيار الذاتي </a:t>
            </a:r>
            <a:r>
              <a:rPr lang="ar-SA" sz="2800" b="1" dirty="0" smtClean="0"/>
              <a:t>غير سوي.</a:t>
            </a:r>
            <a:endParaRPr lang="en-US" sz="2800" b="1" dirty="0" smtClean="0"/>
          </a:p>
          <a:p>
            <a:pPr algn="just" rtl="1"/>
            <a:r>
              <a:rPr lang="en-US" sz="2800" dirty="0" smtClean="0"/>
              <a:t> </a:t>
            </a:r>
            <a:r>
              <a:rPr lang="ar-SA" sz="2800" b="1" dirty="0" smtClean="0"/>
              <a:t>وعلى </a:t>
            </a:r>
            <a:r>
              <a:rPr lang="ar-SA" sz="2800" b="1" dirty="0"/>
              <a:t>ذلك فالمشكلة ليست هي الصراعات والضغوط والتوترات من عدمها </a:t>
            </a:r>
            <a:r>
              <a:rPr lang="ar-SA" sz="2800" b="1" dirty="0" smtClean="0"/>
              <a:t>فهي</a:t>
            </a:r>
            <a:r>
              <a:rPr lang="ar-SA" sz="2800" dirty="0"/>
              <a:t> </a:t>
            </a:r>
            <a:r>
              <a:rPr lang="ar-SA" sz="2800" b="1" dirty="0" smtClean="0"/>
              <a:t>مفروضة </a:t>
            </a:r>
            <a:r>
              <a:rPr lang="ar-SA" sz="2800" b="1" dirty="0"/>
              <a:t>على الإنسان بحكم طبيعة العصر إنما المشكلة هي مقدرة الإنسان </a:t>
            </a:r>
            <a:r>
              <a:rPr lang="ar-SA" sz="2800" b="1" dirty="0" smtClean="0"/>
              <a:t>على</a:t>
            </a:r>
            <a:r>
              <a:rPr lang="ar-SA" sz="2800" dirty="0"/>
              <a:t> </a:t>
            </a:r>
            <a:r>
              <a:rPr lang="ar-SA" sz="2800" b="1" dirty="0" smtClean="0"/>
              <a:t>مواجهة </a:t>
            </a:r>
            <a:r>
              <a:rPr lang="ar-SA" sz="2800" b="1" dirty="0"/>
              <a:t>هذه الضغوط وتنمية هذه المقدرة على المواجهة بما لا يخل بالتوازن </a:t>
            </a:r>
            <a:r>
              <a:rPr lang="ar-SA" sz="2800" b="1" dirty="0" smtClean="0"/>
              <a:t>النفسي</a:t>
            </a:r>
            <a:r>
              <a:rPr lang="ar-SA" sz="2800" dirty="0"/>
              <a:t> </a:t>
            </a:r>
            <a:r>
              <a:rPr lang="ar-SA" sz="2800" b="1" dirty="0" smtClean="0"/>
              <a:t>للفرد</a:t>
            </a:r>
            <a:r>
              <a:rPr lang="en-US" sz="2800" b="1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6510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3200" b="1" dirty="0" smtClean="0">
                <a:solidFill>
                  <a:srgbClr val="FF3300"/>
                </a:solidFill>
                <a:ea typeface="Calibri"/>
                <a:cs typeface="Simplified Arabic"/>
              </a:rPr>
              <a:t>معايير لتمييز الشخصية السوية</a:t>
            </a:r>
            <a:r>
              <a:rPr lang="ar-SA" sz="2400" dirty="0" smtClean="0">
                <a:solidFill>
                  <a:srgbClr val="FF3300"/>
                </a:solidFill>
                <a:ea typeface="Calibri"/>
                <a:cs typeface="Arial"/>
              </a:rPr>
              <a:t> </a:t>
            </a:r>
            <a:r>
              <a:rPr lang="ar-SA" sz="3200" b="1" dirty="0" smtClean="0">
                <a:solidFill>
                  <a:srgbClr val="FF3300"/>
                </a:solidFill>
                <a:ea typeface="Calibri"/>
                <a:cs typeface="Simplified Arabic"/>
              </a:rPr>
              <a:t>عن </a:t>
            </a:r>
            <a:r>
              <a:rPr lang="ar-SA" sz="3200" b="1" dirty="0">
                <a:solidFill>
                  <a:srgbClr val="FF3300"/>
                </a:solidFill>
                <a:ea typeface="Calibri"/>
                <a:cs typeface="Simplified Arabic"/>
              </a:rPr>
              <a:t>الشخصية غير السوية</a:t>
            </a:r>
            <a:endParaRPr lang="en-US" sz="3200" dirty="0">
              <a:solidFill>
                <a:srgbClr val="FF33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876800"/>
          </a:xfrm>
        </p:spPr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b="1" i="1" dirty="0" smtClean="0">
                <a:solidFill>
                  <a:srgbClr val="0070C0"/>
                </a:solidFill>
                <a:ea typeface="Calibri"/>
                <a:cs typeface="Simplified Arabic"/>
              </a:rPr>
              <a:t>رابعا</a:t>
            </a:r>
            <a:r>
              <a:rPr lang="en-US" sz="2800" b="1" dirty="0" smtClean="0">
                <a:solidFill>
                  <a:srgbClr val="0070C0"/>
                </a:solidFill>
                <a:latin typeface="Simplified Arabic"/>
                <a:ea typeface="Calibri"/>
                <a:cs typeface="Arial"/>
              </a:rPr>
              <a:t>: </a:t>
            </a:r>
            <a:r>
              <a:rPr lang="ar-SA" sz="2800" b="1" i="1" dirty="0">
                <a:solidFill>
                  <a:srgbClr val="0070C0"/>
                </a:solidFill>
                <a:ea typeface="Calibri"/>
                <a:cs typeface="Simplified Arabic"/>
              </a:rPr>
              <a:t>المعيار </a:t>
            </a:r>
            <a:r>
              <a:rPr lang="ar-SA" sz="2800" b="1" i="1" dirty="0" smtClean="0">
                <a:solidFill>
                  <a:srgbClr val="0070C0"/>
                </a:solidFill>
                <a:ea typeface="Calibri"/>
                <a:cs typeface="Simplified Arabic"/>
              </a:rPr>
              <a:t>الإكلينيكي</a:t>
            </a:r>
            <a:r>
              <a:rPr lang="en-US" sz="2800" b="1" dirty="0" smtClean="0">
                <a:solidFill>
                  <a:srgbClr val="0070C0"/>
                </a:solidFill>
                <a:latin typeface="Simplified Arabic"/>
                <a:ea typeface="Calibri"/>
                <a:cs typeface="Arial"/>
              </a:rPr>
              <a:t>:</a:t>
            </a:r>
            <a:endParaRPr lang="en-US" sz="2000" dirty="0">
              <a:solidFill>
                <a:srgbClr val="0070C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قد يتحدد مفهوم السوية أو الصحة في ضوء المعايير </a:t>
            </a:r>
            <a:r>
              <a:rPr lang="ar-SA" sz="2800" b="1" dirty="0" smtClean="0">
                <a:solidFill>
                  <a:srgbClr val="000000"/>
                </a:solidFill>
                <a:ea typeface="Calibri"/>
                <a:cs typeface="Simplified Arabic"/>
              </a:rPr>
              <a:t>الإكلينيكية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لتشخيص</a:t>
            </a:r>
            <a:endParaRPr lang="en-US" sz="2000" dirty="0"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الأعراض المرضية فالسوية أو الصحة تتحدان على أساس غياب الأعراض والخلو </a:t>
            </a:r>
            <a:r>
              <a:rPr lang="ar-SA" sz="2800" b="1" dirty="0" smtClean="0">
                <a:solidFill>
                  <a:srgbClr val="000000"/>
                </a:solidFill>
                <a:ea typeface="Calibri"/>
                <a:cs typeface="Simplified Arabic"/>
              </a:rPr>
              <a:t>من</a:t>
            </a:r>
            <a:r>
              <a:rPr lang="ar-SA" sz="2000" dirty="0" smtClean="0">
                <a:ea typeface="Calibri"/>
                <a:cs typeface="Arial"/>
              </a:rPr>
              <a:t> </a:t>
            </a:r>
            <a:r>
              <a:rPr lang="ar-SA" sz="2800" b="1" dirty="0" smtClean="0">
                <a:solidFill>
                  <a:srgbClr val="000000"/>
                </a:solidFill>
                <a:ea typeface="Calibri"/>
                <a:cs typeface="Simplified Arabic"/>
              </a:rPr>
              <a:t>مظاهر </a:t>
            </a:r>
            <a:r>
              <a:rPr lang="ar-SA" sz="2800" b="1" dirty="0">
                <a:solidFill>
                  <a:srgbClr val="000000"/>
                </a:solidFill>
                <a:ea typeface="Calibri"/>
                <a:cs typeface="Simplified Arabic"/>
              </a:rPr>
              <a:t>المرض ، أما اللاسويه فتحدد بوجود أعراض المرض أو الاضطراب</a:t>
            </a:r>
            <a:r>
              <a:rPr lang="en-US" sz="2800" b="1" dirty="0">
                <a:solidFill>
                  <a:srgbClr val="000000"/>
                </a:solidFill>
                <a:latin typeface="Simplified Arabic"/>
                <a:ea typeface="Calibri"/>
                <a:cs typeface="Arial"/>
              </a:rPr>
              <a:t>.</a:t>
            </a:r>
            <a:endParaRPr lang="en-US" sz="2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044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lnSpc>
                <a:spcPct val="115000"/>
              </a:lnSpc>
              <a:spcAft>
                <a:spcPts val="0"/>
              </a:spcAft>
            </a:pPr>
            <a:endParaRPr lang="en-US" sz="3200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" rtl="1"/>
            <a:r>
              <a:rPr lang="ar-SA" sz="2800" dirty="0"/>
              <a:t>ومن العرض السابق يتضح تعدد المعايير التي على أساسها يمكن </a:t>
            </a:r>
            <a:r>
              <a:rPr lang="ar-SA" sz="2800" dirty="0" smtClean="0"/>
              <a:t>تحديد</a:t>
            </a:r>
            <a:r>
              <a:rPr lang="ar-SA" sz="2800" dirty="0"/>
              <a:t> </a:t>
            </a:r>
            <a:r>
              <a:rPr lang="ar-SA" sz="2800" dirty="0" smtClean="0"/>
              <a:t>الشخصية </a:t>
            </a:r>
            <a:r>
              <a:rPr lang="ar-SA" sz="2800" dirty="0"/>
              <a:t>السوية وإنما هذا لا يعني أن كل معيار يناقض الأخر أو يحجبه، كما لا </a:t>
            </a:r>
            <a:r>
              <a:rPr lang="ar-SA" sz="2800" dirty="0" smtClean="0"/>
              <a:t>يعني</a:t>
            </a:r>
            <a:r>
              <a:rPr lang="ar-SA" sz="2800" dirty="0"/>
              <a:t> </a:t>
            </a:r>
            <a:r>
              <a:rPr lang="ar-SA" sz="2800" dirty="0" smtClean="0"/>
              <a:t>المفاضلة </a:t>
            </a:r>
            <a:r>
              <a:rPr lang="ar-SA" sz="2800" dirty="0"/>
              <a:t>بينها وإنما يعزي هذا التعدد إلى أن ما يحدد سوية الشخصية </a:t>
            </a:r>
            <a:r>
              <a:rPr lang="ar-SA" sz="2800" dirty="0" smtClean="0"/>
              <a:t>عوامل</a:t>
            </a:r>
            <a:r>
              <a:rPr lang="ar-SA" sz="2800" dirty="0"/>
              <a:t> </a:t>
            </a:r>
            <a:r>
              <a:rPr lang="ar-SA" sz="2800" dirty="0" smtClean="0"/>
              <a:t>ومتغيرات </a:t>
            </a:r>
            <a:r>
              <a:rPr lang="ar-SA" sz="2800" dirty="0"/>
              <a:t>عديدة متداخلة ولذلك فرغم تحديد هذه المعايير </a:t>
            </a:r>
            <a:r>
              <a:rPr lang="ar-SA" sz="2800" dirty="0" err="1"/>
              <a:t>كمحكات</a:t>
            </a:r>
            <a:r>
              <a:rPr lang="ar-SA" sz="2800" dirty="0"/>
              <a:t> منفردة ، إلا </a:t>
            </a:r>
            <a:r>
              <a:rPr lang="ar-SA" sz="2800" dirty="0" smtClean="0"/>
              <a:t>أن</a:t>
            </a:r>
            <a:r>
              <a:rPr lang="ar-SA" sz="2800" dirty="0"/>
              <a:t> </a:t>
            </a:r>
            <a:r>
              <a:rPr lang="ar-SA" sz="2800" dirty="0" smtClean="0"/>
              <a:t>المتمعن </a:t>
            </a:r>
            <a:r>
              <a:rPr lang="ar-SA" sz="2800" dirty="0"/>
              <a:t>فيها يجد أنها متداخلة فيما بينها بل ويصعب أن نفصلها عن </a:t>
            </a:r>
            <a:r>
              <a:rPr lang="ar-SA" sz="2800" dirty="0" smtClean="0"/>
              <a:t>بعضها</a:t>
            </a:r>
            <a:r>
              <a:rPr lang="en-US" sz="2800" dirty="0" smtClean="0"/>
              <a:t> . </a:t>
            </a:r>
            <a:r>
              <a:rPr lang="ar-SA" sz="2800" dirty="0" smtClean="0"/>
              <a:t>بل </a:t>
            </a:r>
            <a:r>
              <a:rPr lang="ar-SA" sz="2800" dirty="0"/>
              <a:t>أن الاختلاف بين الشخصية السوية والشخصية غير السوية أو بين الشخص </a:t>
            </a:r>
            <a:r>
              <a:rPr lang="ar-SA" sz="2800" dirty="0" smtClean="0"/>
              <a:t>حسن</a:t>
            </a:r>
            <a:r>
              <a:rPr lang="ar-SA" sz="2800" dirty="0"/>
              <a:t> </a:t>
            </a:r>
            <a:r>
              <a:rPr lang="ar-SA" sz="2800" dirty="0" smtClean="0"/>
              <a:t>الصحة </a:t>
            </a:r>
            <a:r>
              <a:rPr lang="ar-SA" sz="2800" dirty="0"/>
              <a:t>النفسية والشخص سيئ الصحة النفسية هو في حقيقته اختلاف في </a:t>
            </a:r>
            <a:r>
              <a:rPr lang="ar-SA" sz="2800" dirty="0" smtClean="0"/>
              <a:t>الدرجة</a:t>
            </a:r>
            <a:r>
              <a:rPr lang="ar-SA" sz="2800" dirty="0"/>
              <a:t> </a:t>
            </a:r>
            <a:r>
              <a:rPr lang="ar-SA" sz="2800" dirty="0" smtClean="0"/>
              <a:t>وليس </a:t>
            </a:r>
            <a:r>
              <a:rPr lang="ar-SA" sz="2800" dirty="0"/>
              <a:t>في النوع</a:t>
            </a:r>
            <a:r>
              <a:rPr lang="en-US" sz="2800" dirty="0"/>
              <a:t>.</a:t>
            </a:r>
          </a:p>
          <a:p>
            <a:pPr algn="just" rtl="1"/>
            <a:r>
              <a:rPr lang="ar-SA" sz="2800" dirty="0"/>
              <a:t>يعني ذلك أيضا أن الشخصية السوية مفهوم </a:t>
            </a:r>
            <a:r>
              <a:rPr lang="ar-SA" sz="2800" dirty="0" smtClean="0"/>
              <a:t>نسبي، ولا </a:t>
            </a:r>
            <a:r>
              <a:rPr lang="ar-SA" sz="2800" dirty="0"/>
              <a:t>ينبغي أن يفهم من </a:t>
            </a:r>
            <a:r>
              <a:rPr lang="ar-SA" sz="2800" dirty="0" smtClean="0"/>
              <a:t>هذا</a:t>
            </a:r>
            <a:r>
              <a:rPr lang="ar-SA" sz="2800" dirty="0"/>
              <a:t> أ</a:t>
            </a:r>
            <a:r>
              <a:rPr lang="ar-SA" sz="2800" dirty="0" smtClean="0"/>
              <a:t>نه </a:t>
            </a:r>
            <a:r>
              <a:rPr lang="ar-SA" sz="2800" dirty="0"/>
              <a:t>لا توجد صورة عامه للشخصية السوية </a:t>
            </a:r>
            <a:r>
              <a:rPr lang="ar-SA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6723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2161</TotalTime>
  <Words>1866</Words>
  <Application>Microsoft Office PowerPoint</Application>
  <PresentationFormat>A4 Paper (210x297 mm)‎</PresentationFormat>
  <Paragraphs>102</Paragraphs>
  <Slides>24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الشريحة 1</vt:lpstr>
      <vt:lpstr>المحاضرة الأولي </vt:lpstr>
      <vt:lpstr>عناصر المحاضرة:</vt:lpstr>
      <vt:lpstr>مقدمة:</vt:lpstr>
      <vt:lpstr>الشريحة 5</vt:lpstr>
      <vt:lpstr>الشريحة 6</vt:lpstr>
      <vt:lpstr>مكونات الشخصية الانسانية:</vt:lpstr>
      <vt:lpstr>الشخصية الانسانية</vt:lpstr>
      <vt:lpstr>الشريحة 9</vt:lpstr>
      <vt:lpstr>الشريحة 10</vt:lpstr>
      <vt:lpstr>مكونات الشخصية:</vt:lpstr>
      <vt:lpstr>مكونات الشخصية:</vt:lpstr>
      <vt:lpstr>مكونات الشخصية:</vt:lpstr>
      <vt:lpstr>مكونات الشخصية:</vt:lpstr>
      <vt:lpstr>مكونات الشخصية:</vt:lpstr>
      <vt:lpstr>مكونات الشخصية:</vt:lpstr>
      <vt:lpstr>مكونات الشخصية:</vt:lpstr>
      <vt:lpstr>محكات الشخصية السوية:</vt:lpstr>
      <vt:lpstr>معايير لتمييز الشخصية السوية عن الشخصية غير السوية</vt:lpstr>
      <vt:lpstr>معايير لتمييز الشخصية السوية عن الشخصية غير السوية</vt:lpstr>
      <vt:lpstr>معايير لتمييز الشخصية السوية عن الشخصية غير السوية</vt:lpstr>
      <vt:lpstr>معايير لتمييز الشخصية السوية عن الشخصية غير السوية</vt:lpstr>
      <vt:lpstr>الشريحة 23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Computer-Pc</cp:lastModifiedBy>
  <cp:revision>298</cp:revision>
  <dcterms:created xsi:type="dcterms:W3CDTF">2009-10-14T19:14:34Z</dcterms:created>
  <dcterms:modified xsi:type="dcterms:W3CDTF">2013-11-20T22:21:13Z</dcterms:modified>
</cp:coreProperties>
</file>