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8" r:id="rId4"/>
    <p:sldId id="290" r:id="rId5"/>
    <p:sldId id="292" r:id="rId6"/>
    <p:sldId id="294" r:id="rId7"/>
    <p:sldId id="295" r:id="rId8"/>
    <p:sldId id="296" r:id="rId9"/>
    <p:sldId id="297" r:id="rId10"/>
    <p:sldId id="298" r:id="rId11"/>
    <p:sldId id="299" r:id="rId12"/>
    <p:sldId id="300" r:id="rId13"/>
    <p:sldId id="308" r:id="rId14"/>
    <p:sldId id="309" r:id="rId15"/>
    <p:sldId id="310" r:id="rId16"/>
    <p:sldId id="311" r:id="rId17"/>
    <p:sldId id="312" r:id="rId18"/>
    <p:sldId id="316" r:id="rId19"/>
    <p:sldId id="301" r:id="rId20"/>
    <p:sldId id="317"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101"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الثانية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5400" b="1" dirty="0" smtClean="0">
                <a:solidFill>
                  <a:srgbClr val="FF0000"/>
                </a:solidFill>
                <a:ea typeface="Calibri"/>
                <a:cs typeface="Arial"/>
              </a:rPr>
              <a:t>مفاهيم أساسية في مجال رعاية الفئات الخاصة</a:t>
            </a:r>
            <a:endParaRPr lang="en-US" sz="54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p:txBody>
          <a:bodyPr/>
          <a:lstStyle/>
          <a:p>
            <a:pPr marL="0" indent="0" algn="ctr" rtl="1">
              <a:lnSpc>
                <a:spcPct val="115000"/>
              </a:lnSpc>
              <a:spcAft>
                <a:spcPts val="1000"/>
              </a:spcAft>
            </a:pPr>
            <a:r>
              <a:rPr lang="ar-SA" sz="3600" b="1" dirty="0" smtClean="0">
                <a:ea typeface="Calibri"/>
                <a:cs typeface="Arial"/>
              </a:rPr>
              <a:t>مفاهيم أساسية في مجال رعاية الفئات الخاصة</a:t>
            </a:r>
            <a:endParaRPr lang="ar-SA" sz="3600" b="1" dirty="0">
              <a:ea typeface="Calibri"/>
              <a:cs typeface="Arial"/>
            </a:endParaRPr>
          </a:p>
          <a:p>
            <a:pPr marL="0" indent="0" rtl="1">
              <a:lnSpc>
                <a:spcPct val="115000"/>
              </a:lnSpc>
              <a:spcAft>
                <a:spcPts val="1000"/>
              </a:spcAft>
            </a:pPr>
            <a:r>
              <a:rPr lang="ar-SA" sz="2400" b="1" dirty="0" smtClean="0">
                <a:ea typeface="Calibri"/>
                <a:cs typeface="Arial"/>
              </a:rPr>
              <a:t>- الحاجات</a:t>
            </a:r>
          </a:p>
          <a:p>
            <a:pPr marL="0" indent="0" rtl="1">
              <a:lnSpc>
                <a:spcPct val="115000"/>
              </a:lnSpc>
              <a:spcAft>
                <a:spcPts val="1000"/>
              </a:spcAft>
            </a:pPr>
            <a:r>
              <a:rPr lang="ar-SA" sz="2400" b="1" dirty="0" smtClean="0">
                <a:ea typeface="Calibri"/>
                <a:cs typeface="Arial"/>
              </a:rPr>
              <a:t>- المشكلات</a:t>
            </a:r>
          </a:p>
          <a:p>
            <a:pPr marL="0" indent="0" rtl="1">
              <a:lnSpc>
                <a:spcPct val="115000"/>
              </a:lnSpc>
              <a:spcAft>
                <a:spcPts val="1000"/>
              </a:spcAft>
            </a:pPr>
            <a:r>
              <a:rPr lang="ar-SA" sz="2400" b="1" dirty="0" smtClean="0">
                <a:ea typeface="Calibri"/>
                <a:cs typeface="Arial"/>
              </a:rPr>
              <a:t>- التكيف</a:t>
            </a:r>
          </a:p>
          <a:p>
            <a:pPr marL="0" indent="0" rtl="1">
              <a:lnSpc>
                <a:spcPct val="115000"/>
              </a:lnSpc>
              <a:spcAft>
                <a:spcPts val="1000"/>
              </a:spcAft>
            </a:pPr>
            <a:r>
              <a:rPr lang="ar-SA" sz="2400" b="1" dirty="0" smtClean="0">
                <a:ea typeface="Calibri"/>
                <a:cs typeface="Arial"/>
              </a:rPr>
              <a:t>-  التوافق</a:t>
            </a:r>
          </a:p>
          <a:p>
            <a:pPr rtl="1">
              <a:lnSpc>
                <a:spcPct val="115000"/>
              </a:lnSpc>
              <a:spcAft>
                <a:spcPts val="1000"/>
              </a:spcAft>
              <a:buFontTx/>
              <a:buChar char="-"/>
            </a:pPr>
            <a:r>
              <a:rPr lang="ar-SA" sz="2400" b="1" dirty="0" smtClean="0">
                <a:ea typeface="Calibri"/>
                <a:cs typeface="Arial"/>
              </a:rPr>
              <a:t>المعاق</a:t>
            </a:r>
          </a:p>
          <a:p>
            <a:pPr marL="0" indent="0" rtl="1">
              <a:lnSpc>
                <a:spcPct val="115000"/>
              </a:lnSpc>
              <a:spcAft>
                <a:spcPts val="1000"/>
              </a:spcAft>
            </a:pPr>
            <a:r>
              <a:rPr lang="ar-SA" sz="2400" b="1" dirty="0" smtClean="0">
                <a:ea typeface="Calibri"/>
                <a:cs typeface="Arial"/>
              </a:rPr>
              <a:t>-  الاعاقة</a:t>
            </a: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smtClean="0">
                <a:solidFill>
                  <a:schemeClr val="accent1"/>
                </a:solidFill>
              </a:rPr>
              <a:t>مفهوم الحاجات الانسانية:</a:t>
            </a:r>
            <a:endParaRPr lang="ar-SA" b="1" dirty="0">
              <a:solidFill>
                <a:schemeClr val="accent1"/>
              </a:solidFill>
            </a:endParaRPr>
          </a:p>
        </p:txBody>
      </p:sp>
      <p:sp>
        <p:nvSpPr>
          <p:cNvPr id="3" name="عنصر نائب للمحتوى 2"/>
          <p:cNvSpPr>
            <a:spLocks noGrp="1"/>
          </p:cNvSpPr>
          <p:nvPr>
            <p:ph idx="1"/>
          </p:nvPr>
        </p:nvSpPr>
        <p:spPr>
          <a:xfrm>
            <a:off x="495300" y="1295400"/>
            <a:ext cx="8915400" cy="4830763"/>
          </a:xfrm>
        </p:spPr>
        <p:txBody>
          <a:bodyPr/>
          <a:lstStyle/>
          <a:p>
            <a:pPr algn="just" rtl="1">
              <a:lnSpc>
                <a:spcPct val="115000"/>
              </a:lnSpc>
              <a:spcAft>
                <a:spcPts val="0"/>
              </a:spcAft>
            </a:pPr>
            <a:r>
              <a:rPr lang="ar-SA" sz="2800" b="1" dirty="0">
                <a:solidFill>
                  <a:srgbClr val="000000"/>
                </a:solidFill>
                <a:latin typeface="Simplified Arabic"/>
                <a:ea typeface="Calibri"/>
                <a:cs typeface="Arial"/>
              </a:rPr>
              <a:t>إن استمرار حياة الإنسان تقوم في جوهرها على اعتماد على بيئته في إشباع</a:t>
            </a:r>
          </a:p>
          <a:p>
            <a:pPr algn="just" rtl="1">
              <a:lnSpc>
                <a:spcPct val="115000"/>
              </a:lnSpc>
              <a:spcAft>
                <a:spcPts val="0"/>
              </a:spcAft>
            </a:pPr>
            <a:r>
              <a:rPr lang="ar-SA" sz="2800" b="1" dirty="0">
                <a:solidFill>
                  <a:srgbClr val="000000"/>
                </a:solidFill>
                <a:latin typeface="Simplified Arabic"/>
                <a:ea typeface="Calibri"/>
                <a:cs typeface="Arial"/>
              </a:rPr>
              <a:t>حاجاته المختلفة الفسيولوجية والسيكولوجية ولا يستطيع أن ينمو نموا سليما </a:t>
            </a:r>
            <a:r>
              <a:rPr lang="ar-SA" sz="2800" b="1" dirty="0" smtClean="0">
                <a:solidFill>
                  <a:srgbClr val="000000"/>
                </a:solidFill>
                <a:latin typeface="Simplified Arabic"/>
                <a:ea typeface="Calibri"/>
                <a:cs typeface="Arial"/>
              </a:rPr>
              <a:t>دون إشباعها.</a:t>
            </a:r>
          </a:p>
          <a:p>
            <a:pPr algn="just" rtl="1">
              <a:lnSpc>
                <a:spcPct val="115000"/>
              </a:lnSpc>
              <a:spcAft>
                <a:spcPts val="0"/>
              </a:spcAft>
            </a:pPr>
            <a:endParaRPr lang="ar-SA" sz="2800" b="1" dirty="0">
              <a:solidFill>
                <a:srgbClr val="000000"/>
              </a:solidFill>
              <a:latin typeface="Simplified Arabic"/>
              <a:ea typeface="Calibri"/>
              <a:cs typeface="Arial"/>
            </a:endParaRPr>
          </a:p>
          <a:p>
            <a:pPr algn="just" rtl="1">
              <a:lnSpc>
                <a:spcPct val="115000"/>
              </a:lnSpc>
              <a:spcAft>
                <a:spcPts val="0"/>
              </a:spcAft>
            </a:pPr>
            <a:r>
              <a:rPr lang="ar-SA" sz="2800" b="1" dirty="0">
                <a:solidFill>
                  <a:srgbClr val="000000"/>
                </a:solidFill>
                <a:latin typeface="Simplified Arabic"/>
                <a:ea typeface="Calibri"/>
                <a:cs typeface="Arial"/>
              </a:rPr>
              <a:t> وتعرف الحاجة بأنها حالة من النقص والافتقار تقترن بنوع من </a:t>
            </a:r>
            <a:r>
              <a:rPr lang="ar-SA" sz="2800" b="1" dirty="0" smtClean="0">
                <a:solidFill>
                  <a:srgbClr val="000000"/>
                </a:solidFill>
                <a:latin typeface="Simplified Arabic"/>
                <a:ea typeface="Calibri"/>
                <a:cs typeface="Arial"/>
              </a:rPr>
              <a:t>التوتر والضيق </a:t>
            </a:r>
            <a:r>
              <a:rPr lang="ar-SA" sz="2800" b="1" dirty="0">
                <a:solidFill>
                  <a:srgbClr val="000000"/>
                </a:solidFill>
                <a:latin typeface="Simplified Arabic"/>
                <a:ea typeface="Calibri"/>
                <a:cs typeface="Arial"/>
              </a:rPr>
              <a:t>لا يلبس أن يزول متى قضيت الحاجة وزال النقص سواء كان هذا النقص </a:t>
            </a:r>
            <a:r>
              <a:rPr lang="ar-SA" sz="2800" b="1" dirty="0" smtClean="0">
                <a:solidFill>
                  <a:srgbClr val="000000"/>
                </a:solidFill>
                <a:latin typeface="Simplified Arabic"/>
                <a:ea typeface="Calibri"/>
                <a:cs typeface="Arial"/>
              </a:rPr>
              <a:t>ماديا أو </a:t>
            </a:r>
            <a:r>
              <a:rPr lang="ar-SA" sz="2800" b="1" dirty="0">
                <a:solidFill>
                  <a:srgbClr val="000000"/>
                </a:solidFill>
                <a:latin typeface="Simplified Arabic"/>
                <a:ea typeface="Calibri"/>
                <a:cs typeface="Arial"/>
              </a:rPr>
              <a:t>معنويا . </a:t>
            </a:r>
            <a:endParaRPr lang="ar-SA" sz="2800" b="1" dirty="0" smtClean="0">
              <a:solidFill>
                <a:srgbClr val="000000"/>
              </a:solidFill>
              <a:latin typeface="Simplified Arabic"/>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638800"/>
          </a:xfrm>
        </p:spPr>
        <p:txBody>
          <a:bodyPr/>
          <a:lstStyle/>
          <a:p>
            <a:pPr lvl="0" algn="just" rtl="1">
              <a:lnSpc>
                <a:spcPct val="115000"/>
              </a:lnSpc>
              <a:spcAft>
                <a:spcPts val="0"/>
              </a:spcAft>
            </a:pPr>
            <a:endParaRPr lang="ar-SA" sz="2800" b="1" dirty="0" smtClean="0">
              <a:solidFill>
                <a:srgbClr val="FF0000"/>
              </a:solidFill>
              <a:latin typeface="Simplified Arabic"/>
              <a:ea typeface="Calibri"/>
              <a:cs typeface="Arial"/>
            </a:endParaRPr>
          </a:p>
          <a:p>
            <a:pPr lvl="0" algn="just" rtl="1">
              <a:lnSpc>
                <a:spcPct val="115000"/>
              </a:lnSpc>
              <a:spcAft>
                <a:spcPts val="0"/>
              </a:spcAft>
            </a:pPr>
            <a:endParaRPr lang="ar-SA" sz="2800" b="1" dirty="0">
              <a:solidFill>
                <a:srgbClr val="FF0000"/>
              </a:solidFill>
              <a:latin typeface="Simplified Arabic"/>
              <a:ea typeface="Calibri"/>
              <a:cs typeface="Arial"/>
            </a:endParaRPr>
          </a:p>
          <a:p>
            <a:pPr lvl="0" algn="just" rtl="1">
              <a:lnSpc>
                <a:spcPct val="115000"/>
              </a:lnSpc>
              <a:spcAft>
                <a:spcPts val="0"/>
              </a:spcAft>
            </a:pPr>
            <a:r>
              <a:rPr lang="ar-SA" b="1" dirty="0" smtClean="0">
                <a:solidFill>
                  <a:srgbClr val="FF0000"/>
                </a:solidFill>
                <a:latin typeface="Simplified Arabic"/>
                <a:ea typeface="Calibri"/>
                <a:cs typeface="Arial"/>
              </a:rPr>
              <a:t>ويمكن </a:t>
            </a:r>
            <a:r>
              <a:rPr lang="ar-SA" b="1" dirty="0">
                <a:solidFill>
                  <a:srgbClr val="FF0000"/>
                </a:solidFill>
                <a:latin typeface="Simplified Arabic"/>
                <a:ea typeface="Calibri"/>
                <a:cs typeface="Arial"/>
              </a:rPr>
              <a:t>النظر للحاجة على أنها:</a:t>
            </a:r>
          </a:p>
          <a:p>
            <a:pPr lvl="0" algn="just" rtl="1">
              <a:lnSpc>
                <a:spcPct val="115000"/>
              </a:lnSpc>
              <a:spcAft>
                <a:spcPts val="0"/>
              </a:spcAft>
            </a:pPr>
            <a:r>
              <a:rPr lang="ar-SA" sz="2800" dirty="0">
                <a:solidFill>
                  <a:srgbClr val="000000"/>
                </a:solidFill>
                <a:latin typeface="Simplified Arabic"/>
                <a:ea typeface="Calibri"/>
                <a:cs typeface="Arial"/>
              </a:rPr>
              <a:t>- </a:t>
            </a:r>
            <a:r>
              <a:rPr lang="ar-SA" sz="2800" b="1" dirty="0">
                <a:solidFill>
                  <a:srgbClr val="000000"/>
                </a:solidFill>
                <a:latin typeface="Simplified Arabic"/>
                <a:ea typeface="Calibri"/>
                <a:cs typeface="Arial"/>
              </a:rPr>
              <a:t>الافتقار إلى شيء ضروري أو الشعور بالحرمان.</a:t>
            </a:r>
          </a:p>
          <a:p>
            <a:pPr lvl="0" algn="just" rtl="1">
              <a:lnSpc>
                <a:spcPct val="115000"/>
              </a:lnSpc>
              <a:spcAft>
                <a:spcPts val="0"/>
              </a:spcAft>
            </a:pPr>
            <a:r>
              <a:rPr lang="ar-SA" sz="2800" b="1" dirty="0">
                <a:solidFill>
                  <a:srgbClr val="000000"/>
                </a:solidFill>
                <a:latin typeface="Simplified Arabic"/>
                <a:ea typeface="Calibri"/>
                <a:cs typeface="Arial"/>
              </a:rPr>
              <a:t>- يصاحب هذه الحالة شعور قوى بضرورة إشباع هذه الرغبة.</a:t>
            </a:r>
          </a:p>
          <a:p>
            <a:pPr lvl="0" algn="just" rtl="1">
              <a:lnSpc>
                <a:spcPct val="115000"/>
              </a:lnSpc>
              <a:spcAft>
                <a:spcPts val="0"/>
              </a:spcAft>
            </a:pPr>
            <a:r>
              <a:rPr lang="ar-SA" sz="2800" b="1" dirty="0">
                <a:solidFill>
                  <a:srgbClr val="000000"/>
                </a:solidFill>
                <a:latin typeface="Simplified Arabic"/>
                <a:ea typeface="Calibri"/>
                <a:cs typeface="Arial"/>
              </a:rPr>
              <a:t>- معرفة الإنسان بالوسيلة الكفيلة بمقابلة هذه الحاجة.</a:t>
            </a:r>
          </a:p>
          <a:p>
            <a:pPr lvl="0" algn="just" rtl="1">
              <a:lnSpc>
                <a:spcPct val="115000"/>
              </a:lnSpc>
              <a:spcAft>
                <a:spcPts val="0"/>
              </a:spcAft>
            </a:pPr>
            <a:r>
              <a:rPr lang="ar-SA" sz="2800" b="1" dirty="0">
                <a:solidFill>
                  <a:srgbClr val="000000"/>
                </a:solidFill>
                <a:latin typeface="Simplified Arabic"/>
                <a:ea typeface="Calibri"/>
                <a:cs typeface="Arial"/>
              </a:rPr>
              <a:t>- بإشباع الحاجة يزول الشعور بالقلق والتوتر .</a:t>
            </a:r>
          </a:p>
          <a:p>
            <a:pPr lvl="0" algn="just" rtl="1">
              <a:lnSpc>
                <a:spcPct val="115000"/>
              </a:lnSpc>
              <a:spcAft>
                <a:spcPts val="0"/>
              </a:spcAft>
            </a:pPr>
            <a:r>
              <a:rPr lang="ar-SA" sz="2800" b="1" dirty="0">
                <a:solidFill>
                  <a:srgbClr val="000000"/>
                </a:solidFill>
                <a:latin typeface="Simplified Arabic"/>
                <a:ea typeface="Calibri"/>
                <a:cs typeface="Arial"/>
              </a:rPr>
              <a:t>- الحاجة مهما أشبعت فهي لا تزول تماما.</a:t>
            </a: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rgbClr val="0070C0"/>
                </a:solidFill>
                <a:ea typeface="Calibri"/>
                <a:cs typeface="Arial"/>
              </a:rPr>
              <a:t>تصنيف الحاجات الإنسانية:</a:t>
            </a:r>
            <a:br>
              <a:rPr lang="ar-SA" sz="4000" b="1" dirty="0">
                <a:solidFill>
                  <a:srgbClr val="0070C0"/>
                </a:solidFill>
                <a:ea typeface="Calibri"/>
                <a:cs typeface="Arial"/>
              </a:rPr>
            </a:br>
            <a:endParaRPr lang="en-US" sz="4000" b="1" dirty="0">
              <a:solidFill>
                <a:srgbClr val="0070C0"/>
              </a:solidFill>
              <a:ea typeface="Calibri"/>
              <a:cs typeface="Arial"/>
            </a:endParaRPr>
          </a:p>
        </p:txBody>
      </p:sp>
      <p:sp>
        <p:nvSpPr>
          <p:cNvPr id="3" name="عنصر نائب للمحتوى 2"/>
          <p:cNvSpPr>
            <a:spLocks noGrp="1"/>
          </p:cNvSpPr>
          <p:nvPr>
            <p:ph idx="1"/>
          </p:nvPr>
        </p:nvSpPr>
        <p:spPr>
          <a:xfrm>
            <a:off x="495300" y="1371600"/>
            <a:ext cx="8915400" cy="4754563"/>
          </a:xfrm>
        </p:spPr>
        <p:txBody>
          <a:bodyPr/>
          <a:lstStyle/>
          <a:p>
            <a:pPr rtl="1">
              <a:lnSpc>
                <a:spcPct val="115000"/>
              </a:lnSpc>
              <a:spcAft>
                <a:spcPts val="0"/>
              </a:spcAft>
            </a:pPr>
            <a:r>
              <a:rPr lang="ar-SA" sz="2800" b="1" dirty="0" smtClean="0">
                <a:solidFill>
                  <a:srgbClr val="000000"/>
                </a:solidFill>
                <a:ea typeface="Calibri"/>
                <a:cs typeface="Simplified Arabic"/>
              </a:rPr>
              <a:t>هناك أكثر من تصنيف لحاجات الإنسان الأساسية. ومن أهمها التصنيف الآتي:</a:t>
            </a:r>
            <a:endParaRPr lang="ar-SA" sz="2800" b="1" dirty="0">
              <a:solidFill>
                <a:srgbClr val="000000"/>
              </a:solidFill>
              <a:ea typeface="Calibri"/>
              <a:cs typeface="Simplified Arabic"/>
            </a:endParaRPr>
          </a:p>
          <a:p>
            <a:pPr rtl="1">
              <a:lnSpc>
                <a:spcPct val="115000"/>
              </a:lnSpc>
              <a:spcAft>
                <a:spcPts val="0"/>
              </a:spcAft>
            </a:pPr>
            <a:r>
              <a:rPr lang="ar-SA" sz="2800" b="1" dirty="0" smtClean="0">
                <a:solidFill>
                  <a:srgbClr val="FF0000"/>
                </a:solidFill>
                <a:latin typeface="Simplified Arabic"/>
                <a:ea typeface="Calibri"/>
                <a:cs typeface="Arial"/>
              </a:rPr>
              <a:t>1- </a:t>
            </a:r>
            <a:r>
              <a:rPr lang="en-US" sz="2800" b="1" dirty="0" smtClean="0">
                <a:solidFill>
                  <a:srgbClr val="FF0000"/>
                </a:solidFill>
                <a:latin typeface="Simplified Arabic"/>
                <a:ea typeface="Calibri"/>
                <a:cs typeface="Arial"/>
              </a:rPr>
              <a:t> </a:t>
            </a:r>
            <a:r>
              <a:rPr lang="ar-SA" sz="2800" b="1" i="1" dirty="0">
                <a:solidFill>
                  <a:srgbClr val="FF0000"/>
                </a:solidFill>
                <a:ea typeface="Calibri"/>
                <a:cs typeface="Simplified Arabic"/>
              </a:rPr>
              <a:t>حاجات نفسيه</a:t>
            </a:r>
            <a:r>
              <a:rPr lang="en-US" sz="2800" b="1" dirty="0">
                <a:solidFill>
                  <a:srgbClr val="FF0000"/>
                </a:solidFill>
                <a:latin typeface="Simplified Arabic"/>
                <a:ea typeface="Calibri"/>
                <a:cs typeface="Arial"/>
              </a:rPr>
              <a:t>: </a:t>
            </a:r>
            <a:r>
              <a:rPr lang="ar-SA" sz="2800" b="1" dirty="0">
                <a:solidFill>
                  <a:srgbClr val="000000"/>
                </a:solidFill>
                <a:ea typeface="Calibri"/>
                <a:cs typeface="Simplified Arabic"/>
              </a:rPr>
              <a:t>وهي وان كانت تصنف بطرق متعددة ولكن ثمة اتفاق على أنها</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تشمل </a:t>
            </a:r>
            <a:r>
              <a:rPr lang="ar-SA" sz="2800" b="1" dirty="0">
                <a:solidFill>
                  <a:srgbClr val="000000"/>
                </a:solidFill>
                <a:ea typeface="Calibri"/>
                <a:cs typeface="Simplified Arabic"/>
              </a:rPr>
              <a:t>الحاجة إلى الأمن والحاجة إلى التقبل والحاجة </a:t>
            </a:r>
            <a:r>
              <a:rPr lang="ar-SA" sz="2800" b="1" dirty="0" smtClean="0">
                <a:solidFill>
                  <a:srgbClr val="000000"/>
                </a:solidFill>
                <a:ea typeface="Calibri"/>
                <a:cs typeface="Simplified Arabic"/>
              </a:rPr>
              <a:t>إلى النجاح والتحصيل</a:t>
            </a:r>
            <a:r>
              <a:rPr lang="ar-SA" sz="2000" dirty="0" smtClean="0">
                <a:ea typeface="Calibri"/>
                <a:cs typeface="Arial"/>
              </a:rPr>
              <a:t> </a:t>
            </a:r>
            <a:r>
              <a:rPr lang="ar-SA" sz="2800" b="1" dirty="0" smtClean="0">
                <a:solidFill>
                  <a:srgbClr val="000000"/>
                </a:solidFill>
                <a:ea typeface="Calibri"/>
                <a:cs typeface="Simplified Arabic"/>
              </a:rPr>
              <a:t>والحاجة </a:t>
            </a:r>
            <a:r>
              <a:rPr lang="ar-SA" sz="2800" b="1" dirty="0">
                <a:solidFill>
                  <a:srgbClr val="000000"/>
                </a:solidFill>
                <a:ea typeface="Calibri"/>
                <a:cs typeface="Simplified Arabic"/>
              </a:rPr>
              <a:t>إلى حرية </a:t>
            </a:r>
            <a:r>
              <a:rPr lang="ar-SA" sz="2800" b="1" dirty="0" smtClean="0">
                <a:solidFill>
                  <a:srgbClr val="000000"/>
                </a:solidFill>
                <a:ea typeface="Calibri"/>
                <a:cs typeface="Simplified Arabic"/>
              </a:rPr>
              <a:t>التعبير، </a:t>
            </a:r>
            <a:r>
              <a:rPr lang="ar-SA" sz="2800" b="1" dirty="0">
                <a:solidFill>
                  <a:srgbClr val="000000"/>
                </a:solidFill>
                <a:ea typeface="Calibri"/>
                <a:cs typeface="Simplified Arabic"/>
              </a:rPr>
              <a:t>الحاجة إلى سلطة ضابطة أو موجهة والحاجة </a:t>
            </a:r>
            <a:r>
              <a:rPr lang="ar-SA" sz="2800" b="1" dirty="0" smtClean="0">
                <a:solidFill>
                  <a:srgbClr val="000000"/>
                </a:solidFill>
                <a:ea typeface="Calibri"/>
                <a:cs typeface="Simplified Arabic"/>
              </a:rPr>
              <a:t>إلى</a:t>
            </a:r>
            <a:r>
              <a:rPr lang="ar-SA" sz="2000" dirty="0" smtClean="0">
                <a:ea typeface="Calibri"/>
                <a:cs typeface="Arial"/>
              </a:rPr>
              <a:t> </a:t>
            </a:r>
            <a:r>
              <a:rPr lang="ar-SA" sz="2800" b="1" dirty="0" smtClean="0">
                <a:solidFill>
                  <a:srgbClr val="000000"/>
                </a:solidFill>
                <a:ea typeface="Calibri"/>
                <a:cs typeface="Simplified Arabic"/>
              </a:rPr>
              <a:t>المحبة </a:t>
            </a:r>
            <a:r>
              <a:rPr lang="ar-SA" sz="2800" b="1" dirty="0">
                <a:solidFill>
                  <a:srgbClr val="000000"/>
                </a:solidFill>
                <a:ea typeface="Calibri"/>
                <a:cs typeface="Simplified Arabic"/>
              </a:rPr>
              <a:t>والحاجة إلى الانتماء</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ar-SA" sz="2800" b="1" dirty="0" smtClean="0">
                <a:solidFill>
                  <a:srgbClr val="FF0000"/>
                </a:solidFill>
                <a:ea typeface="Calibri"/>
                <a:cs typeface="Simplified Arabic"/>
              </a:rPr>
              <a:t>2-</a:t>
            </a:r>
            <a:r>
              <a:rPr lang="ar-SA" sz="2800" b="1" dirty="0" smtClean="0">
                <a:solidFill>
                  <a:srgbClr val="000000"/>
                </a:solidFill>
                <a:ea typeface="Calibri"/>
                <a:cs typeface="Simplified Arabic"/>
              </a:rPr>
              <a:t> </a:t>
            </a:r>
            <a:r>
              <a:rPr lang="ar-SA" sz="2800" b="1" dirty="0" smtClean="0">
                <a:solidFill>
                  <a:srgbClr val="FF0000"/>
                </a:solidFill>
                <a:ea typeface="Calibri"/>
                <a:cs typeface="Simplified Arabic"/>
              </a:rPr>
              <a:t>الحاجات </a:t>
            </a:r>
            <a:r>
              <a:rPr lang="ar-SA" sz="2800" b="1" i="1" dirty="0" smtClean="0">
                <a:solidFill>
                  <a:srgbClr val="FF0000"/>
                </a:solidFill>
                <a:ea typeface="Calibri"/>
                <a:cs typeface="Simplified Arabic"/>
              </a:rPr>
              <a:t>البيولوجية </a:t>
            </a:r>
            <a:r>
              <a:rPr lang="ar-SA" sz="2800" b="1" i="1" dirty="0">
                <a:solidFill>
                  <a:srgbClr val="FF0000"/>
                </a:solidFill>
                <a:ea typeface="Calibri"/>
                <a:cs typeface="Simplified Arabic"/>
              </a:rPr>
              <a:t>أو الصحية</a:t>
            </a:r>
            <a:r>
              <a:rPr lang="en-US" sz="2800" b="1" dirty="0">
                <a:solidFill>
                  <a:srgbClr val="000000"/>
                </a:solidFill>
                <a:latin typeface="Simplified Arabic"/>
                <a:ea typeface="Calibri"/>
                <a:cs typeface="Arial"/>
              </a:rPr>
              <a:t>: </a:t>
            </a:r>
            <a:r>
              <a:rPr lang="ar-SA" sz="2800" b="1" dirty="0">
                <a:solidFill>
                  <a:srgbClr val="000000"/>
                </a:solidFill>
                <a:ea typeface="Calibri"/>
                <a:cs typeface="Simplified Arabic"/>
              </a:rPr>
              <a:t>فكل كائن قد زوده الله بمجموعة من الأجهزة</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البيولوجية </a:t>
            </a:r>
            <a:r>
              <a:rPr lang="ar-SA" sz="2800" b="1" dirty="0">
                <a:solidFill>
                  <a:srgbClr val="000000"/>
                </a:solidFill>
                <a:ea typeface="Calibri"/>
                <a:cs typeface="Simplified Arabic"/>
              </a:rPr>
              <a:t>تعمل في تناسق من </a:t>
            </a:r>
            <a:r>
              <a:rPr lang="ar-SA" sz="2800" b="1" dirty="0" smtClean="0">
                <a:solidFill>
                  <a:srgbClr val="000000"/>
                </a:solidFill>
                <a:ea typeface="Calibri"/>
                <a:cs typeface="Simplified Arabic"/>
              </a:rPr>
              <a:t>أجل </a:t>
            </a:r>
            <a:r>
              <a:rPr lang="ar-SA" sz="2800" b="1" dirty="0">
                <a:solidFill>
                  <a:srgbClr val="000000"/>
                </a:solidFill>
                <a:ea typeface="Calibri"/>
                <a:cs typeface="Simplified Arabic"/>
              </a:rPr>
              <a:t>أن يستمر الكائن الحي في وجوده فهو </a:t>
            </a:r>
            <a:r>
              <a:rPr lang="ar-SA" sz="2800" b="1" dirty="0" smtClean="0">
                <a:solidFill>
                  <a:srgbClr val="000000"/>
                </a:solidFill>
                <a:ea typeface="Calibri"/>
                <a:cs typeface="Simplified Arabic"/>
              </a:rPr>
              <a:t>في</a:t>
            </a:r>
            <a:r>
              <a:rPr lang="ar-SA" sz="2000" dirty="0" smtClean="0">
                <a:ea typeface="Calibri"/>
                <a:cs typeface="Arial"/>
              </a:rPr>
              <a:t> </a:t>
            </a:r>
            <a:r>
              <a:rPr lang="ar-SA" sz="2800" b="1" dirty="0" smtClean="0">
                <a:solidFill>
                  <a:srgbClr val="000000"/>
                </a:solidFill>
                <a:ea typeface="Calibri"/>
                <a:cs typeface="Simplified Arabic"/>
              </a:rPr>
              <a:t>حاجة </a:t>
            </a:r>
            <a:r>
              <a:rPr lang="ar-SA" sz="2800" b="1" dirty="0">
                <a:solidFill>
                  <a:srgbClr val="000000"/>
                </a:solidFill>
                <a:ea typeface="Calibri"/>
                <a:cs typeface="Simplified Arabic"/>
              </a:rPr>
              <a:t>إلى الأكل والشرب والتنفس والإخراج</a:t>
            </a:r>
            <a:r>
              <a:rPr lang="en-US" sz="2800" b="1" dirty="0" smtClean="0">
                <a:solidFill>
                  <a:srgbClr val="000000"/>
                </a:solidFill>
                <a:latin typeface="Simplified Arabic"/>
                <a:ea typeface="Calibri"/>
                <a:cs typeface="Arial"/>
              </a:rPr>
              <a:t>.(</a:t>
            </a:r>
            <a:endParaRPr lang="en-US" sz="20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lnSpc>
                <a:spcPct val="115000"/>
              </a:lnSpc>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rtl="1">
              <a:lnSpc>
                <a:spcPct val="115000"/>
              </a:lnSpc>
              <a:spcAft>
                <a:spcPts val="0"/>
              </a:spcAft>
            </a:pPr>
            <a:r>
              <a:rPr lang="ar-SA" sz="2800" b="1" dirty="0" smtClean="0">
                <a:solidFill>
                  <a:srgbClr val="FF0000"/>
                </a:solidFill>
                <a:ea typeface="Calibri"/>
                <a:cs typeface="Simplified Arabic"/>
              </a:rPr>
              <a:t>3- الحاجات </a:t>
            </a:r>
            <a:r>
              <a:rPr lang="ar-SA" sz="2800" b="1" i="1" dirty="0" smtClean="0">
                <a:solidFill>
                  <a:srgbClr val="FF0000"/>
                </a:solidFill>
                <a:ea typeface="Calibri"/>
                <a:cs typeface="Simplified Arabic"/>
              </a:rPr>
              <a:t>الاقتصادية</a:t>
            </a:r>
            <a:r>
              <a:rPr lang="en-US" sz="2800" b="1" dirty="0">
                <a:solidFill>
                  <a:srgbClr val="FF0000"/>
                </a:solidFill>
                <a:latin typeface="Simplified Arabic"/>
                <a:ea typeface="Calibri"/>
                <a:cs typeface="Arial"/>
              </a:rPr>
              <a:t>: </a:t>
            </a:r>
            <a:r>
              <a:rPr lang="ar-SA" sz="2800" b="1" dirty="0">
                <a:solidFill>
                  <a:srgbClr val="000000"/>
                </a:solidFill>
                <a:ea typeface="Calibri"/>
                <a:cs typeface="Simplified Arabic"/>
              </a:rPr>
              <a:t>من الحاجات الأساسية لدى الإنسان الحاجة إلى </a:t>
            </a:r>
            <a:r>
              <a:rPr lang="ar-SA" sz="2800" b="1" dirty="0" smtClean="0">
                <a:solidFill>
                  <a:srgbClr val="000000"/>
                </a:solidFill>
                <a:ea typeface="Calibri"/>
                <a:cs typeface="Simplified Arabic"/>
              </a:rPr>
              <a:t>مورد ودخل مادي </a:t>
            </a:r>
            <a:r>
              <a:rPr lang="ar-SA" sz="2800" b="1" dirty="0">
                <a:solidFill>
                  <a:srgbClr val="000000"/>
                </a:solidFill>
                <a:ea typeface="Calibri"/>
                <a:cs typeface="Simplified Arabic"/>
              </a:rPr>
              <a:t>يستطيع أن يشبع به احتياجاته المتعددة من ملبس </a:t>
            </a:r>
            <a:r>
              <a:rPr lang="ar-SA" sz="2800" b="1" dirty="0" smtClean="0">
                <a:solidFill>
                  <a:srgbClr val="000000"/>
                </a:solidFill>
                <a:ea typeface="Calibri"/>
                <a:cs typeface="Simplified Arabic"/>
              </a:rPr>
              <a:t>ومأكل</a:t>
            </a:r>
            <a:r>
              <a:rPr lang="ar-SA" sz="2000" dirty="0" smtClean="0">
                <a:ea typeface="Calibri"/>
                <a:cs typeface="Arial"/>
              </a:rPr>
              <a:t> </a:t>
            </a:r>
            <a:r>
              <a:rPr lang="ar-SA" sz="2800" b="1" dirty="0" smtClean="0">
                <a:solidFill>
                  <a:srgbClr val="000000"/>
                </a:solidFill>
                <a:ea typeface="Calibri"/>
                <a:cs typeface="Simplified Arabic"/>
              </a:rPr>
              <a:t>ومسكن</a:t>
            </a:r>
            <a:r>
              <a:rPr lang="en-US" sz="2800" b="1" dirty="0">
                <a:solidFill>
                  <a:srgbClr val="000000"/>
                </a:solidFill>
                <a:latin typeface="Simplified Arabic"/>
                <a:ea typeface="Calibri"/>
                <a:cs typeface="Arial"/>
              </a:rPr>
              <a:t>...</a:t>
            </a:r>
            <a:r>
              <a:rPr lang="ar-SA" sz="2800" b="1" dirty="0">
                <a:solidFill>
                  <a:srgbClr val="000000"/>
                </a:solidFill>
                <a:ea typeface="Calibri"/>
                <a:cs typeface="Simplified Arabic"/>
              </a:rPr>
              <a:t>الخ ويتطلب ذلك عملا يؤديه</a:t>
            </a:r>
            <a:r>
              <a:rPr lang="en-US" sz="2800" b="1" dirty="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ar-SA" sz="2800" b="1" dirty="0" smtClean="0">
                <a:solidFill>
                  <a:srgbClr val="FF0000"/>
                </a:solidFill>
                <a:ea typeface="Calibri"/>
                <a:cs typeface="Simplified Arabic"/>
              </a:rPr>
              <a:t>4- الحاجات </a:t>
            </a:r>
            <a:r>
              <a:rPr lang="ar-SA" sz="2800" b="1" i="1" dirty="0" smtClean="0">
                <a:solidFill>
                  <a:srgbClr val="FF0000"/>
                </a:solidFill>
                <a:ea typeface="Calibri"/>
                <a:cs typeface="Simplified Arabic"/>
              </a:rPr>
              <a:t>الاجتماعية</a:t>
            </a:r>
            <a:r>
              <a:rPr lang="en-US" sz="2800" b="1" dirty="0">
                <a:solidFill>
                  <a:srgbClr val="FF0000"/>
                </a:solidFill>
                <a:latin typeface="Simplified Arabic"/>
                <a:ea typeface="Calibri"/>
                <a:cs typeface="Arial"/>
              </a:rPr>
              <a:t>: </a:t>
            </a:r>
            <a:r>
              <a:rPr lang="ar-SA" sz="2800" b="1" dirty="0">
                <a:solidFill>
                  <a:srgbClr val="000000"/>
                </a:solidFill>
                <a:ea typeface="Calibri"/>
                <a:cs typeface="Simplified Arabic"/>
              </a:rPr>
              <a:t>ولكون الإنسان كائن اجتماعي فتبرز الحاجات الاجتماعية</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كحاجات </a:t>
            </a:r>
            <a:r>
              <a:rPr lang="ar-SA" sz="2800" b="1" dirty="0">
                <a:solidFill>
                  <a:srgbClr val="000000"/>
                </a:solidFill>
                <a:ea typeface="Calibri"/>
                <a:cs typeface="Simplified Arabic"/>
              </a:rPr>
              <a:t>مؤثرة على السلوك الإنساني وتزداد أهميتها </a:t>
            </a:r>
            <a:r>
              <a:rPr lang="ar-SA" sz="2800" b="1" dirty="0" smtClean="0">
                <a:solidFill>
                  <a:srgbClr val="000000"/>
                </a:solidFill>
                <a:ea typeface="Calibri"/>
                <a:cs typeface="Simplified Arabic"/>
              </a:rPr>
              <a:t>كدافع لهذا السلوك وتتمثل في وجوده بين آخرين من أصدقاء ورغبته في علاقات يحيطها التقدير.</a:t>
            </a:r>
          </a:p>
          <a:p>
            <a:pPr rtl="1">
              <a:lnSpc>
                <a:spcPct val="115000"/>
              </a:lnSpc>
              <a:spcAft>
                <a:spcPts val="0"/>
              </a:spcAft>
            </a:pPr>
            <a:r>
              <a:rPr lang="ar-SA" sz="2800" b="1" dirty="0" smtClean="0">
                <a:solidFill>
                  <a:srgbClr val="000000"/>
                </a:solidFill>
                <a:ea typeface="Calibri"/>
                <a:cs typeface="Simplified Arabic"/>
              </a:rPr>
              <a:t>كما تمتد الحاجات الاجتماعية إلى محاولة كسب الفرد لمزيد من المكانة الاجتماعية من خلال المركز الوظيفي الذي يحصل عليه. </a:t>
            </a:r>
            <a:endParaRPr lang="en-US" sz="2000"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algn="just" rtl="1">
              <a:lnSpc>
                <a:spcPct val="115000"/>
              </a:lnSpc>
              <a:spcAft>
                <a:spcPts val="0"/>
              </a:spcAft>
            </a:pPr>
            <a:r>
              <a:rPr lang="ar-SA" b="1" dirty="0" smtClean="0">
                <a:solidFill>
                  <a:srgbClr val="FF0000"/>
                </a:solidFill>
                <a:ea typeface="Calibri"/>
                <a:cs typeface="Simplified Arabic"/>
              </a:rPr>
              <a:t>وتختلف الحاجات وفقا لعدة معايير:</a:t>
            </a:r>
          </a:p>
          <a:p>
            <a:pPr algn="just" rtl="1">
              <a:lnSpc>
                <a:spcPct val="115000"/>
              </a:lnSpc>
              <a:spcAft>
                <a:spcPts val="0"/>
              </a:spcAft>
            </a:pPr>
            <a:r>
              <a:rPr lang="ar-SA" sz="2800" b="1" dirty="0" smtClean="0">
                <a:solidFill>
                  <a:srgbClr val="0070C0"/>
                </a:solidFill>
                <a:ea typeface="Calibri"/>
                <a:cs typeface="Simplified Arabic"/>
              </a:rPr>
              <a:t>فمن حيث نطاق الحاجة أو المتأثرين بها:</a:t>
            </a:r>
          </a:p>
          <a:p>
            <a:pPr algn="just" rtl="1">
              <a:lnSpc>
                <a:spcPct val="115000"/>
              </a:lnSpc>
              <a:spcAft>
                <a:spcPts val="0"/>
              </a:spcAft>
            </a:pPr>
            <a:r>
              <a:rPr lang="ar-SA" sz="2800" b="1" dirty="0" smtClean="0">
                <a:solidFill>
                  <a:srgbClr val="000000"/>
                </a:solidFill>
                <a:ea typeface="Calibri"/>
                <a:cs typeface="Simplified Arabic"/>
              </a:rPr>
              <a:t>تقسم إلى : حاجات فردية – حاجات جماعية- حاجات مجتمعية.</a:t>
            </a:r>
          </a:p>
          <a:p>
            <a:pPr algn="just" rtl="1">
              <a:lnSpc>
                <a:spcPct val="115000"/>
              </a:lnSpc>
              <a:spcAft>
                <a:spcPts val="0"/>
              </a:spcAft>
            </a:pPr>
            <a:r>
              <a:rPr lang="ar-SA" sz="2800" b="1" dirty="0" smtClean="0">
                <a:solidFill>
                  <a:srgbClr val="0070C0"/>
                </a:solidFill>
                <a:ea typeface="Calibri"/>
                <a:cs typeface="Simplified Arabic"/>
              </a:rPr>
              <a:t>ومن حيث طبيعة الحاجة:</a:t>
            </a:r>
          </a:p>
          <a:p>
            <a:pPr algn="just" rtl="1">
              <a:lnSpc>
                <a:spcPct val="115000"/>
              </a:lnSpc>
              <a:spcAft>
                <a:spcPts val="0"/>
              </a:spcAft>
            </a:pPr>
            <a:r>
              <a:rPr lang="ar-SA" sz="2800" b="1" dirty="0" smtClean="0">
                <a:solidFill>
                  <a:srgbClr val="000000"/>
                </a:solidFill>
                <a:ea typeface="Calibri"/>
                <a:cs typeface="Simplified Arabic"/>
              </a:rPr>
              <a:t>تقسم إلى حاجات مشبعة تماما- حاجات مشبعة جزئيا- حاجات غير مشبعة.</a:t>
            </a:r>
          </a:p>
          <a:p>
            <a:pPr algn="just" rtl="1">
              <a:lnSpc>
                <a:spcPct val="115000"/>
              </a:lnSpc>
              <a:spcAft>
                <a:spcPts val="0"/>
              </a:spcAft>
            </a:pPr>
            <a:r>
              <a:rPr lang="ar-SA" sz="2800" b="1" dirty="0" smtClean="0">
                <a:solidFill>
                  <a:srgbClr val="0070C0"/>
                </a:solidFill>
                <a:ea typeface="Calibri"/>
                <a:cs typeface="Simplified Arabic"/>
              </a:rPr>
              <a:t>ومن حيث أهمية الحاجة:</a:t>
            </a:r>
          </a:p>
          <a:p>
            <a:pPr algn="just" rtl="1">
              <a:lnSpc>
                <a:spcPct val="115000"/>
              </a:lnSpc>
              <a:spcAft>
                <a:spcPts val="0"/>
              </a:spcAft>
            </a:pPr>
            <a:r>
              <a:rPr lang="ar-SA" sz="2800" b="1" dirty="0" smtClean="0">
                <a:solidFill>
                  <a:srgbClr val="000000"/>
                </a:solidFill>
                <a:ea typeface="Calibri"/>
                <a:cs typeface="Simplified Arabic"/>
              </a:rPr>
              <a:t>تقسم إلى: حاجات أساسية- حاجات ثانوية.</a:t>
            </a:r>
            <a:endParaRPr lang="en-US" sz="2800" b="1" dirty="0" smtClean="0">
              <a:solidFill>
                <a:srgbClr val="000000"/>
              </a:solidFill>
              <a:ea typeface="Calibri"/>
              <a:cs typeface="Simplified Arabic"/>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مفهوم المشكلات الاجتماعية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0" lvl="0" indent="0" rtl="1">
              <a:lnSpc>
                <a:spcPct val="115000"/>
              </a:lnSpc>
              <a:spcAft>
                <a:spcPts val="1000"/>
              </a:spcAft>
              <a:tabLst>
                <a:tab pos="457200" algn="l"/>
              </a:tabLst>
            </a:pPr>
            <a:r>
              <a:rPr lang="ar-SA" sz="2600" b="1" dirty="0" smtClean="0">
                <a:ea typeface="Calibri"/>
                <a:cs typeface="Arial"/>
              </a:rPr>
              <a:t>تعرف المشكلة الاجتماعية على أنها « معوق أو شيء ضار وظيفيا وبنائيا وتقف حائلا أمام اشباع الاحتياجات الانسانية»</a:t>
            </a:r>
          </a:p>
          <a:p>
            <a:pPr marL="0" lvl="0" indent="0" rtl="1">
              <a:lnSpc>
                <a:spcPct val="115000"/>
              </a:lnSpc>
              <a:spcAft>
                <a:spcPts val="1000"/>
              </a:spcAft>
              <a:tabLst>
                <a:tab pos="457200" algn="l"/>
              </a:tabLst>
            </a:pPr>
            <a:r>
              <a:rPr lang="ar-SA" sz="2800" b="1" dirty="0" smtClean="0">
                <a:solidFill>
                  <a:srgbClr val="0070C0"/>
                </a:solidFill>
                <a:ea typeface="Calibri"/>
                <a:cs typeface="Arial"/>
              </a:rPr>
              <a:t>ويمكن تصنيف العوامل المؤثرة في المشكلات الاجتماعية كما يلي:</a:t>
            </a:r>
          </a:p>
          <a:p>
            <a:pPr marL="0" lvl="0" indent="0" rtl="1">
              <a:lnSpc>
                <a:spcPct val="115000"/>
              </a:lnSpc>
              <a:spcAft>
                <a:spcPts val="1000"/>
              </a:spcAft>
              <a:tabLst>
                <a:tab pos="457200" algn="l"/>
              </a:tabLst>
            </a:pPr>
            <a:r>
              <a:rPr lang="ar-SA" sz="2400" b="1" dirty="0" smtClean="0">
                <a:solidFill>
                  <a:srgbClr val="00B0F0"/>
                </a:solidFill>
                <a:ea typeface="Calibri"/>
                <a:cs typeface="Arial"/>
              </a:rPr>
              <a:t>عوامل ذاتية: </a:t>
            </a:r>
            <a:r>
              <a:rPr lang="ar-SA" sz="2400" b="1" dirty="0" smtClean="0">
                <a:ea typeface="Calibri"/>
                <a:cs typeface="Arial"/>
              </a:rPr>
              <a:t>ترجع إلى الفرد ذاته.</a:t>
            </a:r>
          </a:p>
          <a:p>
            <a:pPr marL="0" lvl="0" indent="0" rtl="1">
              <a:lnSpc>
                <a:spcPct val="115000"/>
              </a:lnSpc>
              <a:spcAft>
                <a:spcPts val="1000"/>
              </a:spcAft>
              <a:tabLst>
                <a:tab pos="457200" algn="l"/>
              </a:tabLst>
            </a:pPr>
            <a:r>
              <a:rPr lang="ar-SA" sz="2400" b="1" dirty="0" smtClean="0">
                <a:solidFill>
                  <a:srgbClr val="00B0F0"/>
                </a:solidFill>
                <a:ea typeface="Calibri"/>
                <a:cs typeface="Arial"/>
              </a:rPr>
              <a:t>عوامل أسرية:</a:t>
            </a:r>
            <a:r>
              <a:rPr lang="ar-SA" sz="2400" b="1" dirty="0" smtClean="0">
                <a:ea typeface="Calibri"/>
                <a:cs typeface="Arial"/>
              </a:rPr>
              <a:t> تلعب العوامل الأسرية السبب الرئيسي في ظهور المشكلات الاجتماعية.</a:t>
            </a:r>
          </a:p>
          <a:p>
            <a:pPr marL="0" lvl="0" indent="0" rtl="1">
              <a:lnSpc>
                <a:spcPct val="115000"/>
              </a:lnSpc>
              <a:spcAft>
                <a:spcPts val="1000"/>
              </a:spcAft>
              <a:tabLst>
                <a:tab pos="457200" algn="l"/>
              </a:tabLst>
            </a:pPr>
            <a:r>
              <a:rPr lang="ar-SA" sz="2400" b="1" dirty="0" smtClean="0">
                <a:solidFill>
                  <a:srgbClr val="00B0F0"/>
                </a:solidFill>
                <a:ea typeface="Calibri"/>
                <a:cs typeface="Arial"/>
              </a:rPr>
              <a:t>عوامل اجتماعية: </a:t>
            </a:r>
            <a:r>
              <a:rPr lang="ar-SA" sz="2400" b="1" dirty="0" smtClean="0">
                <a:ea typeface="Calibri"/>
                <a:cs typeface="Arial"/>
              </a:rPr>
              <a:t>وترجع إلى الجماعات التي ينتمي اليها الفرد.</a:t>
            </a:r>
          </a:p>
          <a:p>
            <a:pPr marL="0" lvl="0" indent="0" rtl="1">
              <a:lnSpc>
                <a:spcPct val="115000"/>
              </a:lnSpc>
              <a:spcAft>
                <a:spcPts val="1000"/>
              </a:spcAft>
              <a:tabLst>
                <a:tab pos="457200" algn="l"/>
              </a:tabLst>
            </a:pPr>
            <a:r>
              <a:rPr lang="ar-SA" sz="2400" b="1" dirty="0" smtClean="0">
                <a:solidFill>
                  <a:srgbClr val="00B0F0"/>
                </a:solidFill>
                <a:ea typeface="Calibri"/>
                <a:cs typeface="Arial"/>
              </a:rPr>
              <a:t>عوامل بيئية: </a:t>
            </a:r>
            <a:r>
              <a:rPr lang="ar-SA" sz="2400" b="1" dirty="0" smtClean="0">
                <a:ea typeface="Calibri"/>
                <a:cs typeface="Arial"/>
              </a:rPr>
              <a:t>وتتعلق بالحي والمجتمع المحدود الذي يعايشه الفرد.</a:t>
            </a:r>
          </a:p>
          <a:p>
            <a:pPr marL="0" lvl="0" indent="0" rtl="1">
              <a:lnSpc>
                <a:spcPct val="115000"/>
              </a:lnSpc>
              <a:spcAft>
                <a:spcPts val="1000"/>
              </a:spcAft>
              <a:tabLst>
                <a:tab pos="457200" algn="l"/>
              </a:tabLst>
            </a:pPr>
            <a:r>
              <a:rPr lang="ar-SA" sz="2400" b="1" dirty="0" smtClean="0">
                <a:solidFill>
                  <a:srgbClr val="00B0F0"/>
                </a:solidFill>
                <a:ea typeface="Calibri"/>
                <a:cs typeface="Arial"/>
              </a:rPr>
              <a:t>عوامل مجتمعية: </a:t>
            </a:r>
            <a:r>
              <a:rPr lang="ar-SA" sz="2400" b="1" dirty="0" smtClean="0">
                <a:ea typeface="Calibri"/>
                <a:cs typeface="Arial"/>
              </a:rPr>
              <a:t>وتتمثل في أجواء وظروف المجتمع العام الذي يعيش الفرد فيه.</a:t>
            </a:r>
            <a:endParaRPr lang="ar-SA" sz="2400" dirty="0">
              <a:ea typeface="Calibri"/>
              <a:cs typeface="Arial"/>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228600" rtl="1">
              <a:lnSpc>
                <a:spcPct val="115000"/>
              </a:lnSpc>
              <a:spcAft>
                <a:spcPts val="0"/>
              </a:spcAft>
            </a:pPr>
            <a:endParaRPr lang="en-US" sz="2400" dirty="0">
              <a:ea typeface="Calibri"/>
              <a:cs typeface="Arial"/>
            </a:endParaRPr>
          </a:p>
        </p:txBody>
      </p:sp>
      <p:sp>
        <p:nvSpPr>
          <p:cNvPr id="3" name="عنصر نائب للمحتوى 2"/>
          <p:cNvSpPr>
            <a:spLocks noGrp="1"/>
          </p:cNvSpPr>
          <p:nvPr>
            <p:ph idx="1"/>
          </p:nvPr>
        </p:nvSpPr>
        <p:spPr/>
        <p:txBody>
          <a:bodyPr/>
          <a:lstStyle/>
          <a:p>
            <a:pPr algn="just" rtl="1">
              <a:lnSpc>
                <a:spcPct val="115000"/>
              </a:lnSpc>
              <a:spcAft>
                <a:spcPts val="0"/>
              </a:spcAft>
            </a:pPr>
            <a:r>
              <a:rPr lang="ar-SA" sz="2800" b="1" dirty="0" smtClean="0">
                <a:solidFill>
                  <a:srgbClr val="000000"/>
                </a:solidFill>
                <a:ea typeface="Calibri"/>
                <a:cs typeface="Simplified Arabic"/>
              </a:rPr>
              <a:t>وهناك عدة مداخل لدراسة المشكلات الاجتماعية يطلق عليها « </a:t>
            </a:r>
            <a:r>
              <a:rPr lang="ar-SA" sz="2800" b="1" dirty="0" err="1" smtClean="0">
                <a:solidFill>
                  <a:srgbClr val="000000"/>
                </a:solidFill>
                <a:ea typeface="Calibri"/>
                <a:cs typeface="Simplified Arabic"/>
              </a:rPr>
              <a:t>كولمان</a:t>
            </a:r>
            <a:r>
              <a:rPr lang="ar-SA" sz="2800" b="1" dirty="0" smtClean="0">
                <a:solidFill>
                  <a:srgbClr val="000000"/>
                </a:solidFill>
                <a:ea typeface="Calibri"/>
                <a:cs typeface="Simplified Arabic"/>
              </a:rPr>
              <a:t> « تصميمات الدراسة أو البحث ويحددها في أربعة أساليب </a:t>
            </a:r>
            <a:r>
              <a:rPr lang="ar-SA" sz="2800" b="1" dirty="0" smtClean="0">
                <a:solidFill>
                  <a:srgbClr val="00B0F0"/>
                </a:solidFill>
                <a:ea typeface="Calibri"/>
                <a:cs typeface="Simplified Arabic"/>
              </a:rPr>
              <a:t>هي</a:t>
            </a:r>
            <a:r>
              <a:rPr lang="ar-SA" sz="2800" b="1" dirty="0" smtClean="0">
                <a:solidFill>
                  <a:srgbClr val="000000"/>
                </a:solidFill>
                <a:ea typeface="Calibri"/>
                <a:cs typeface="Simplified Arabic"/>
              </a:rPr>
              <a:t>:</a:t>
            </a:r>
          </a:p>
          <a:p>
            <a:pPr algn="just" rtl="1">
              <a:lnSpc>
                <a:spcPct val="115000"/>
              </a:lnSpc>
              <a:spcAft>
                <a:spcPts val="0"/>
              </a:spcAft>
            </a:pPr>
            <a:r>
              <a:rPr lang="ar-SA" sz="2800" b="1" dirty="0" smtClean="0">
                <a:solidFill>
                  <a:srgbClr val="000000"/>
                </a:solidFill>
                <a:ea typeface="Calibri"/>
                <a:cs typeface="Simplified Arabic"/>
              </a:rPr>
              <a:t>المسوح الاجتماعية- دراسة الحالة- إجراء التجارب- البحوث الميدانية.</a:t>
            </a:r>
          </a:p>
          <a:p>
            <a:pPr algn="just" rtl="1">
              <a:lnSpc>
                <a:spcPct val="115000"/>
              </a:lnSpc>
              <a:spcAft>
                <a:spcPts val="0"/>
              </a:spcAft>
            </a:pPr>
            <a:endParaRPr lang="ar-SA" sz="2800" b="1" dirty="0">
              <a:solidFill>
                <a:srgbClr val="000000"/>
              </a:solidFill>
              <a:ea typeface="Calibri"/>
              <a:cs typeface="Simplified Arabic"/>
            </a:endParaRPr>
          </a:p>
          <a:p>
            <a:pPr algn="just" rtl="1">
              <a:lnSpc>
                <a:spcPct val="115000"/>
              </a:lnSpc>
              <a:spcAft>
                <a:spcPts val="0"/>
              </a:spcAft>
            </a:pPr>
            <a:r>
              <a:rPr lang="ar-SA" sz="2800" b="1" dirty="0" smtClean="0">
                <a:solidFill>
                  <a:srgbClr val="000000"/>
                </a:solidFill>
                <a:ea typeface="Calibri"/>
                <a:cs typeface="Simplified Arabic"/>
              </a:rPr>
              <a:t>ولكي يتحقق دور الخدمة الاجتماعية في مواجهة المشكلات الاجتماعية فإنه على الأخصائي ألا ينتظر حتي تحدث المشكلات فيتحرك لعلاجها وإنما عليه أن يتحرك قبل حدوث المشكلات حتي يصبح عمله أساسا في الوقاية من تلك المشكلات.</a:t>
            </a:r>
            <a:endParaRPr lang="en-US" sz="2800" b="1" dirty="0">
              <a:ea typeface="Calibri"/>
              <a:cs typeface="Arial"/>
            </a:endParaRPr>
          </a:p>
        </p:txBody>
      </p:sp>
    </p:spTree>
    <p:extLst>
      <p:ext uri="{BB962C8B-B14F-4D97-AF65-F5344CB8AC3E}">
        <p14:creationId xmlns:p14="http://schemas.microsoft.com/office/powerpoint/2010/main" xmlns="" val="1066595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228600" rtl="1">
              <a:lnSpc>
                <a:spcPct val="115000"/>
              </a:lnSpc>
              <a:spcAft>
                <a:spcPts val="0"/>
              </a:spcAft>
            </a:pPr>
            <a:r>
              <a:rPr lang="ar-SA" sz="4000" b="1" dirty="0" smtClean="0">
                <a:solidFill>
                  <a:schemeClr val="accent1"/>
                </a:solidFill>
                <a:ea typeface="Calibri"/>
                <a:cs typeface="Simplified Arabic"/>
              </a:rPr>
              <a:t>مفهوم التكيف:</a:t>
            </a:r>
            <a:endParaRPr lang="en-US" sz="4000"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754563"/>
          </a:xfrm>
          <a:ln>
            <a:solidFill>
              <a:schemeClr val="accent1"/>
            </a:solidFill>
          </a:ln>
        </p:spPr>
        <p:txBody>
          <a:bodyPr/>
          <a:lstStyle/>
          <a:p>
            <a:pPr marL="0" lvl="0" indent="0" algn="just" rtl="1">
              <a:lnSpc>
                <a:spcPct val="115000"/>
              </a:lnSpc>
              <a:spcAft>
                <a:spcPts val="0"/>
              </a:spcAft>
            </a:pPr>
            <a:r>
              <a:rPr lang="ar-SA" sz="2800" b="1" dirty="0" smtClean="0">
                <a:ea typeface="Calibri"/>
                <a:cs typeface="Simplified Arabic"/>
              </a:rPr>
              <a:t>قد يستخدم مفهوم التكيف بمعني طبيعي أو بيولوجي خاصة وانه مستمد من علم البيولوجيا.</a:t>
            </a:r>
          </a:p>
          <a:p>
            <a:pPr marL="0" lvl="0" indent="0" algn="just" rtl="1">
              <a:lnSpc>
                <a:spcPct val="115000"/>
              </a:lnSpc>
              <a:spcAft>
                <a:spcPts val="0"/>
              </a:spcAft>
            </a:pPr>
            <a:r>
              <a:rPr lang="ar-SA" sz="2800" b="1" dirty="0" smtClean="0">
                <a:ea typeface="Calibri"/>
                <a:cs typeface="Simplified Arabic"/>
              </a:rPr>
              <a:t>ولقد تعددت تعاريف التكيف ومنها:</a:t>
            </a:r>
          </a:p>
          <a:p>
            <a:pPr marL="457200" lvl="0" indent="-457200" algn="just" rtl="1">
              <a:lnSpc>
                <a:spcPct val="115000"/>
              </a:lnSpc>
              <a:spcAft>
                <a:spcPts val="0"/>
              </a:spcAft>
              <a:buFontTx/>
              <a:buChar char="-"/>
            </a:pPr>
            <a:r>
              <a:rPr lang="ar-SA" sz="2800" b="1" dirty="0" smtClean="0">
                <a:ea typeface="Calibri"/>
                <a:cs typeface="Simplified Arabic"/>
              </a:rPr>
              <a:t>التكيف هو تفاعل مستمر بين الشخص وبيئته، فالشخص له حاجات وللبيئة مطالب، وكل منهما يفرض مطالبه على الآخر.</a:t>
            </a:r>
          </a:p>
          <a:p>
            <a:pPr marL="457200" lvl="0" indent="-457200" algn="just" rtl="1">
              <a:lnSpc>
                <a:spcPct val="115000"/>
              </a:lnSpc>
              <a:spcAft>
                <a:spcPts val="0"/>
              </a:spcAft>
              <a:buFontTx/>
              <a:buChar char="-"/>
            </a:pPr>
            <a:r>
              <a:rPr lang="ar-SA" sz="2800" b="1" dirty="0" smtClean="0">
                <a:ea typeface="Calibri"/>
                <a:cs typeface="Simplified Arabic"/>
              </a:rPr>
              <a:t>عملية التكيف تشير إلى الأحداث النفسية التي تعمل على استبعاد حالات التوتر وإعادة الفرد إلى مستوى معين هو المستوى المناسب لحياته في البيئة التي يعيش فيها.</a:t>
            </a:r>
            <a:endParaRPr lang="ar-SA" sz="2800" b="1" dirty="0">
              <a:ea typeface="Calibri"/>
              <a:cs typeface="Simplified Arabic"/>
            </a:endParaRPr>
          </a:p>
        </p:txBody>
      </p:sp>
    </p:spTree>
    <p:extLst>
      <p:ext uri="{BB962C8B-B14F-4D97-AF65-F5344CB8AC3E}">
        <p14:creationId xmlns:p14="http://schemas.microsoft.com/office/powerpoint/2010/main" xmlns="" val="2396747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smtClean="0">
                <a:solidFill>
                  <a:srgbClr val="72A376"/>
                </a:solidFill>
                <a:ea typeface="Calibri"/>
                <a:cs typeface="Simplified Arabic"/>
              </a:rPr>
              <a:t>مفهوم التوافق:</a:t>
            </a: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algn="just" rtl="1">
              <a:lnSpc>
                <a:spcPct val="115000"/>
              </a:lnSpc>
              <a:spcAft>
                <a:spcPts val="1000"/>
              </a:spcAft>
            </a:pPr>
            <a:r>
              <a:rPr lang="ar-SA" sz="2700" b="1" dirty="0" smtClean="0">
                <a:ea typeface="Calibri"/>
                <a:cs typeface="Arial"/>
              </a:rPr>
              <a:t>يعرف التوافق باعتباره «الشعور النسبي بالرضا والاشباع الناتج عن الحلول الناجمة لصراعات الفرد في محاولته للتوفيق بين رغباته وظروفه المحيطة».</a:t>
            </a:r>
          </a:p>
          <a:p>
            <a:pPr algn="just" rtl="1">
              <a:lnSpc>
                <a:spcPct val="115000"/>
              </a:lnSpc>
              <a:spcAft>
                <a:spcPts val="1000"/>
              </a:spcAft>
            </a:pPr>
            <a:r>
              <a:rPr lang="ar-SA" sz="2700" b="1" dirty="0" smtClean="0">
                <a:ea typeface="Calibri"/>
                <a:cs typeface="Arial"/>
              </a:rPr>
              <a:t>والتوافق هو النشاط الذي يبذله الكائن الحي للموائمة بين مطالبه ومطالب بيئته سواء بتغييره هو ليستجيب لمطالب البيئة أو بتغيير البيئة لتستجيب لمطالبه.</a:t>
            </a:r>
          </a:p>
          <a:p>
            <a:pPr algn="just" rtl="1">
              <a:lnSpc>
                <a:spcPct val="115000"/>
              </a:lnSpc>
              <a:spcAft>
                <a:spcPts val="0"/>
              </a:spcAft>
            </a:pPr>
            <a:r>
              <a:rPr lang="ar-SA" sz="2700" b="1" dirty="0" smtClean="0">
                <a:solidFill>
                  <a:srgbClr val="000000"/>
                </a:solidFill>
                <a:ea typeface="Calibri"/>
                <a:cs typeface="Simplified Arabic"/>
              </a:rPr>
              <a:t>وعملية </a:t>
            </a:r>
            <a:r>
              <a:rPr lang="ar-SA" sz="2700" b="1" dirty="0">
                <a:solidFill>
                  <a:srgbClr val="000000"/>
                </a:solidFill>
                <a:ea typeface="Calibri"/>
                <a:cs typeface="Simplified Arabic"/>
              </a:rPr>
              <a:t>التوافق عملية بين طرفين المحيط </a:t>
            </a:r>
            <a:r>
              <a:rPr lang="ar-SA" sz="2700" b="1" dirty="0" smtClean="0">
                <a:solidFill>
                  <a:srgbClr val="000000"/>
                </a:solidFill>
                <a:ea typeface="Calibri"/>
                <a:cs typeface="Simplified Arabic"/>
              </a:rPr>
              <a:t>الاجتماعي، </a:t>
            </a:r>
            <a:r>
              <a:rPr lang="ar-SA" sz="2700" b="1" dirty="0">
                <a:solidFill>
                  <a:srgbClr val="000000"/>
                </a:solidFill>
                <a:ea typeface="Calibri"/>
                <a:cs typeface="Simplified Arabic"/>
              </a:rPr>
              <a:t>والفرد اللذان يتبادلان التأثير والتأثر والتغيير والتغير بحيث قد يستطيع </a:t>
            </a:r>
            <a:r>
              <a:rPr lang="ar-SA" sz="2700" b="1" dirty="0" smtClean="0">
                <a:solidFill>
                  <a:srgbClr val="000000"/>
                </a:solidFill>
                <a:ea typeface="Calibri"/>
                <a:cs typeface="Simplified Arabic"/>
              </a:rPr>
              <a:t>الفرد</a:t>
            </a:r>
            <a:r>
              <a:rPr lang="ar-SA" sz="2700" dirty="0" smtClean="0">
                <a:ea typeface="Calibri"/>
                <a:cs typeface="Arial"/>
              </a:rPr>
              <a:t> </a:t>
            </a:r>
            <a:r>
              <a:rPr lang="ar-SA" sz="2700" b="1" dirty="0" smtClean="0">
                <a:solidFill>
                  <a:srgbClr val="000000"/>
                </a:solidFill>
                <a:ea typeface="Calibri"/>
                <a:cs typeface="Simplified Arabic"/>
              </a:rPr>
              <a:t>أن </a:t>
            </a:r>
            <a:r>
              <a:rPr lang="ar-SA" sz="2700" b="1" dirty="0">
                <a:solidFill>
                  <a:srgbClr val="000000"/>
                </a:solidFill>
                <a:ea typeface="Calibri"/>
                <a:cs typeface="Simplified Arabic"/>
              </a:rPr>
              <a:t>يغير في المؤثرات الاجتماعية التي يتعرض لها لكي تصبح </a:t>
            </a:r>
            <a:r>
              <a:rPr lang="ar-SA" sz="2700" b="1" dirty="0" smtClean="0">
                <a:solidFill>
                  <a:srgbClr val="000000"/>
                </a:solidFill>
                <a:ea typeface="Calibri"/>
                <a:cs typeface="Simplified Arabic"/>
              </a:rPr>
              <a:t>أشد ملائمة</a:t>
            </a:r>
            <a:r>
              <a:rPr lang="ar-SA" sz="2700" dirty="0" smtClean="0">
                <a:ea typeface="Calibri"/>
                <a:cs typeface="Arial"/>
              </a:rPr>
              <a:t> </a:t>
            </a:r>
            <a:r>
              <a:rPr lang="ar-SA" sz="2700" b="1" dirty="0" smtClean="0">
                <a:solidFill>
                  <a:srgbClr val="000000"/>
                </a:solidFill>
                <a:ea typeface="Calibri"/>
                <a:cs typeface="Simplified Arabic"/>
              </a:rPr>
              <a:t>لمطالبه </a:t>
            </a:r>
            <a:r>
              <a:rPr lang="ar-SA" sz="2700" b="1" dirty="0">
                <a:solidFill>
                  <a:srgbClr val="000000"/>
                </a:solidFill>
                <a:ea typeface="Calibri"/>
                <a:cs typeface="Simplified Arabic"/>
              </a:rPr>
              <a:t>أو أن يعدل من مطالبه وحاجاته لكي يوافق بينها وبين هذه المؤثرات</a:t>
            </a:r>
            <a:r>
              <a:rPr lang="en-US" sz="2700" b="1" dirty="0">
                <a:solidFill>
                  <a:srgbClr val="000000"/>
                </a:solidFill>
                <a:latin typeface="Simplified Arabic"/>
                <a:ea typeface="Calibri"/>
                <a:cs typeface="Arial"/>
              </a:rPr>
              <a:t>.</a:t>
            </a:r>
            <a:endParaRPr lang="en-US" sz="2700" dirty="0">
              <a:ea typeface="Calibri"/>
              <a:cs typeface="Arial"/>
            </a:endParaRPr>
          </a:p>
          <a:p>
            <a:pPr algn="just" rtl="1">
              <a:lnSpc>
                <a:spcPct val="115000"/>
              </a:lnSpc>
              <a:spcAft>
                <a:spcPts val="1000"/>
              </a:spcAft>
            </a:pPr>
            <a:endParaRPr lang="ar-SA" sz="2700" dirty="0">
              <a:ea typeface="Calibri"/>
              <a:cs typeface="Arial"/>
            </a:endParaRPr>
          </a:p>
        </p:txBody>
      </p:sp>
    </p:spTree>
    <p:extLst>
      <p:ext uri="{BB962C8B-B14F-4D97-AF65-F5344CB8AC3E}">
        <p14:creationId xmlns:p14="http://schemas.microsoft.com/office/powerpoint/2010/main" xmlns="" val="3557616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lnSpc>
                <a:spcPct val="115000"/>
              </a:lnSpc>
              <a:spcAft>
                <a:spcPts val="0"/>
              </a:spcAft>
            </a:pPr>
            <a:r>
              <a:rPr lang="ar-SA" sz="3600" b="1" dirty="0" smtClean="0">
                <a:solidFill>
                  <a:srgbClr val="0070C0"/>
                </a:solidFill>
                <a:ea typeface="Calibri"/>
                <a:cs typeface="Simplified Arabic"/>
              </a:rPr>
              <a:t>أنواع التوافق:</a:t>
            </a:r>
            <a:endParaRPr lang="en-US" sz="3600" dirty="0">
              <a:solidFill>
                <a:srgbClr val="0070C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400" b="1" dirty="0" smtClean="0">
                <a:solidFill>
                  <a:srgbClr val="000000"/>
                </a:solidFill>
                <a:ea typeface="Calibri"/>
                <a:cs typeface="Simplified Arabic"/>
              </a:rPr>
              <a:t>يرى </a:t>
            </a:r>
            <a:r>
              <a:rPr lang="ar-SA" sz="2400" b="1" dirty="0">
                <a:solidFill>
                  <a:srgbClr val="000000"/>
                </a:solidFill>
                <a:ea typeface="Calibri"/>
                <a:cs typeface="Simplified Arabic"/>
              </a:rPr>
              <a:t>المهتمون بدراسة التوافق أن هناك أنواعا متعددة </a:t>
            </a:r>
            <a:r>
              <a:rPr lang="ar-SA" sz="2400" b="1" dirty="0" smtClean="0">
                <a:solidFill>
                  <a:srgbClr val="000000"/>
                </a:solidFill>
                <a:ea typeface="Calibri"/>
                <a:cs typeface="Simplified Arabic"/>
              </a:rPr>
              <a:t>للتوافق هي</a:t>
            </a:r>
            <a:r>
              <a:rPr lang="en-US" sz="2400" b="1" dirty="0">
                <a:solidFill>
                  <a:srgbClr val="000000"/>
                </a:solidFill>
                <a:latin typeface="Simplified Arabic"/>
                <a:ea typeface="Calibri"/>
                <a:cs typeface="Arial"/>
              </a:rPr>
              <a:t>:</a:t>
            </a:r>
            <a:endParaRPr lang="en-US" sz="2400" dirty="0">
              <a:ea typeface="Calibri"/>
              <a:cs typeface="Arial"/>
            </a:endParaRPr>
          </a:p>
          <a:p>
            <a:pPr rtl="1">
              <a:lnSpc>
                <a:spcPct val="115000"/>
              </a:lnSpc>
              <a:spcAft>
                <a:spcPts val="0"/>
              </a:spcAft>
            </a:pPr>
            <a:r>
              <a:rPr lang="ar-SA" sz="2400" b="1" dirty="0" smtClean="0">
                <a:solidFill>
                  <a:srgbClr val="FF0000"/>
                </a:solidFill>
                <a:ea typeface="Calibri"/>
                <a:cs typeface="Simplified Arabic"/>
              </a:rPr>
              <a:t>١</a:t>
            </a:r>
            <a:r>
              <a:rPr lang="ar-SA" sz="2400" b="1" dirty="0" smtClean="0">
                <a:solidFill>
                  <a:srgbClr val="FF0000"/>
                </a:solidFill>
                <a:latin typeface="Simplified Arabic"/>
                <a:ea typeface="Calibri"/>
                <a:cs typeface="Arial"/>
              </a:rPr>
              <a:t>-</a:t>
            </a:r>
            <a:r>
              <a:rPr lang="en-US" sz="2400" b="1" dirty="0" smtClean="0">
                <a:solidFill>
                  <a:srgbClr val="FF0000"/>
                </a:solidFill>
                <a:latin typeface="Simplified Arabic"/>
                <a:ea typeface="Calibri"/>
                <a:cs typeface="Arial"/>
              </a:rPr>
              <a:t> </a:t>
            </a:r>
            <a:r>
              <a:rPr lang="ar-SA" sz="2400" b="1" dirty="0">
                <a:solidFill>
                  <a:srgbClr val="FF0000"/>
                </a:solidFill>
                <a:ea typeface="Calibri"/>
                <a:cs typeface="Simplified Arabic"/>
              </a:rPr>
              <a:t>التوافق الاجتماعي</a:t>
            </a:r>
            <a:r>
              <a:rPr lang="en-US" sz="2400" b="1" dirty="0" smtClean="0">
                <a:solidFill>
                  <a:srgbClr val="FF0000"/>
                </a:solidFill>
                <a:latin typeface="Simplified Arabic"/>
                <a:ea typeface="Calibri"/>
                <a:cs typeface="Arial"/>
              </a:rPr>
              <a:t>:</a:t>
            </a:r>
            <a:endParaRPr lang="en-US" sz="2400" dirty="0">
              <a:solidFill>
                <a:srgbClr val="FF0000"/>
              </a:solidFill>
              <a:ea typeface="Calibri"/>
              <a:cs typeface="Arial"/>
            </a:endParaRPr>
          </a:p>
          <a:p>
            <a:pPr algn="just" rtl="1">
              <a:lnSpc>
                <a:spcPct val="115000"/>
              </a:lnSpc>
              <a:spcAft>
                <a:spcPts val="0"/>
              </a:spcAft>
            </a:pPr>
            <a:r>
              <a:rPr lang="ar-SA" sz="2400" b="1" dirty="0">
                <a:solidFill>
                  <a:srgbClr val="000000"/>
                </a:solidFill>
                <a:ea typeface="Calibri"/>
                <a:cs typeface="Simplified Arabic"/>
              </a:rPr>
              <a:t>وهو العلاقات الحسنه بين الفرد والبيئة أي أن التوافق الاجتماعي هو رد </a:t>
            </a:r>
            <a:r>
              <a:rPr lang="ar-SA" sz="2400" b="1" dirty="0" smtClean="0">
                <a:solidFill>
                  <a:srgbClr val="000000"/>
                </a:solidFill>
                <a:ea typeface="Calibri"/>
                <a:cs typeface="Simplified Arabic"/>
              </a:rPr>
              <a:t>طبيعي</a:t>
            </a:r>
            <a:r>
              <a:rPr lang="ar-SA" sz="2400" dirty="0" smtClean="0">
                <a:ea typeface="Calibri"/>
                <a:cs typeface="Arial"/>
              </a:rPr>
              <a:t> </a:t>
            </a:r>
            <a:r>
              <a:rPr lang="ar-SA" sz="2400" b="1" dirty="0" smtClean="0">
                <a:solidFill>
                  <a:srgbClr val="000000"/>
                </a:solidFill>
                <a:ea typeface="Calibri"/>
                <a:cs typeface="Simplified Arabic"/>
              </a:rPr>
              <a:t>لكل </a:t>
            </a:r>
            <a:r>
              <a:rPr lang="ar-SA" sz="2400" b="1" dirty="0">
                <a:solidFill>
                  <a:srgbClr val="000000"/>
                </a:solidFill>
                <a:ea typeface="Calibri"/>
                <a:cs typeface="Simplified Arabic"/>
              </a:rPr>
              <a:t>تغير ينشأ في المجتمع سواء ما يطرأ على الأفكار والآراء والعادات </a:t>
            </a:r>
            <a:r>
              <a:rPr lang="ar-SA" sz="2400" b="1" dirty="0" smtClean="0">
                <a:solidFill>
                  <a:srgbClr val="000000"/>
                </a:solidFill>
                <a:ea typeface="Calibri"/>
                <a:cs typeface="Simplified Arabic"/>
              </a:rPr>
              <a:t>والرغبة في التحول </a:t>
            </a:r>
            <a:r>
              <a:rPr lang="ar-SA" sz="2400" b="1" dirty="0">
                <a:solidFill>
                  <a:srgbClr val="000000"/>
                </a:solidFill>
                <a:ea typeface="Calibri"/>
                <a:cs typeface="Simplified Arabic"/>
              </a:rPr>
              <a:t>عنها ، أو عن طريق التقدم التكنولوجي أو عن طريق </a:t>
            </a:r>
            <a:r>
              <a:rPr lang="ar-SA" sz="2400" b="1" dirty="0" smtClean="0">
                <a:solidFill>
                  <a:srgbClr val="000000"/>
                </a:solidFill>
                <a:ea typeface="Calibri"/>
                <a:cs typeface="Simplified Arabic"/>
              </a:rPr>
              <a:t>تغير</a:t>
            </a:r>
            <a:r>
              <a:rPr lang="ar-SA" sz="2400" dirty="0" smtClean="0">
                <a:ea typeface="Calibri"/>
                <a:cs typeface="Arial"/>
              </a:rPr>
              <a:t> </a:t>
            </a:r>
            <a:r>
              <a:rPr lang="ar-SA" sz="2400" b="1" dirty="0" smtClean="0">
                <a:solidFill>
                  <a:srgbClr val="000000"/>
                </a:solidFill>
                <a:ea typeface="Calibri"/>
                <a:cs typeface="Simplified Arabic"/>
              </a:rPr>
              <a:t>الفرد </a:t>
            </a:r>
            <a:r>
              <a:rPr lang="ar-SA" sz="2400" b="1" dirty="0">
                <a:solidFill>
                  <a:srgbClr val="000000"/>
                </a:solidFill>
                <a:ea typeface="Calibri"/>
                <a:cs typeface="Simplified Arabic"/>
              </a:rPr>
              <a:t>لسلوكه وذلك بما يلائم سلوك المجتمع المتغير</a:t>
            </a:r>
            <a:r>
              <a:rPr lang="en-US" sz="2400" b="1" dirty="0" smtClean="0">
                <a:solidFill>
                  <a:srgbClr val="000000"/>
                </a:solidFill>
                <a:latin typeface="Simplified Arabic"/>
                <a:ea typeface="Calibri"/>
                <a:cs typeface="Arial"/>
              </a:rPr>
              <a:t>.</a:t>
            </a:r>
          </a:p>
          <a:p>
            <a:pPr algn="just" rtl="1">
              <a:lnSpc>
                <a:spcPct val="115000"/>
              </a:lnSpc>
              <a:spcAft>
                <a:spcPts val="0"/>
              </a:spcAft>
            </a:pPr>
            <a:r>
              <a:rPr lang="ar-SA" sz="2400" b="1" dirty="0" smtClean="0">
                <a:solidFill>
                  <a:srgbClr val="FF0000"/>
                </a:solidFill>
                <a:ea typeface="Calibri"/>
                <a:cs typeface="Arial"/>
              </a:rPr>
              <a:t>٢- التوافق </a:t>
            </a:r>
            <a:r>
              <a:rPr lang="ar-SA" sz="2400" b="1" dirty="0">
                <a:solidFill>
                  <a:srgbClr val="FF0000"/>
                </a:solidFill>
                <a:ea typeface="Calibri"/>
                <a:cs typeface="Arial"/>
              </a:rPr>
              <a:t>البيولوجي: </a:t>
            </a:r>
          </a:p>
          <a:p>
            <a:pPr algn="just" rtl="1">
              <a:lnSpc>
                <a:spcPct val="115000"/>
              </a:lnSpc>
              <a:spcAft>
                <a:spcPts val="0"/>
              </a:spcAft>
            </a:pPr>
            <a:r>
              <a:rPr lang="ar-SA" sz="2400" b="1" dirty="0">
                <a:ea typeface="Calibri"/>
                <a:cs typeface="Arial"/>
              </a:rPr>
              <a:t>وهو ما يعني به توافق الفرد الشخصي وهو مشروط باستمرار حياه الفرد </a:t>
            </a:r>
            <a:r>
              <a:rPr lang="ar-SA" sz="2400" b="1" dirty="0" smtClean="0">
                <a:ea typeface="Calibri"/>
                <a:cs typeface="Arial"/>
              </a:rPr>
              <a:t>أي أنه </a:t>
            </a:r>
            <a:r>
              <a:rPr lang="ar-SA" sz="2400" b="1" dirty="0">
                <a:ea typeface="Calibri"/>
                <a:cs typeface="Arial"/>
              </a:rPr>
              <a:t>عملية تفاعلات داخلية مستمرة طالما هناك إدراك وفهم لطبيعة دور </a:t>
            </a:r>
            <a:r>
              <a:rPr lang="ar-SA" sz="2400" b="1" dirty="0" smtClean="0">
                <a:ea typeface="Calibri"/>
                <a:cs typeface="Arial"/>
              </a:rPr>
              <a:t>الفرد في </a:t>
            </a:r>
            <a:r>
              <a:rPr lang="ar-SA" sz="2400" b="1" dirty="0">
                <a:ea typeface="Calibri"/>
                <a:cs typeface="Arial"/>
              </a:rPr>
              <a:t>هذه العملية </a:t>
            </a:r>
            <a:r>
              <a:rPr lang="ar-SA" sz="2400" b="1" dirty="0" smtClean="0">
                <a:ea typeface="Calibri"/>
                <a:cs typeface="Arial"/>
              </a:rPr>
              <a:t>فيكون </a:t>
            </a:r>
            <a:r>
              <a:rPr lang="ar-SA" sz="2400" b="1" dirty="0">
                <a:ea typeface="Calibri"/>
                <a:cs typeface="Arial"/>
              </a:rPr>
              <a:t>الفرد راضيا عن </a:t>
            </a:r>
            <a:r>
              <a:rPr lang="ar-SA" sz="2400" b="1" dirty="0" smtClean="0">
                <a:ea typeface="Calibri"/>
                <a:cs typeface="Arial"/>
              </a:rPr>
              <a:t>نفسه يشعر بقيمته وحريته </a:t>
            </a:r>
            <a:r>
              <a:rPr lang="ar-SA" sz="2400" b="1" dirty="0">
                <a:ea typeface="Calibri"/>
                <a:cs typeface="Arial"/>
              </a:rPr>
              <a:t>ويعيش حياة نفسية خالية </a:t>
            </a:r>
            <a:r>
              <a:rPr lang="ar-SA" sz="2400" b="1" dirty="0" smtClean="0">
                <a:ea typeface="Calibri"/>
                <a:cs typeface="Arial"/>
              </a:rPr>
              <a:t>من التوترات </a:t>
            </a:r>
            <a:r>
              <a:rPr lang="ar-SA" sz="2400" b="1" dirty="0">
                <a:ea typeface="Calibri"/>
                <a:cs typeface="Arial"/>
              </a:rPr>
              <a:t>والصراعات </a:t>
            </a:r>
            <a:r>
              <a:rPr lang="ar-SA" sz="2400" b="1" dirty="0" smtClean="0">
                <a:ea typeface="Calibri"/>
                <a:cs typeface="Arial"/>
              </a:rPr>
              <a:t>بما يحقق توافقه </a:t>
            </a:r>
            <a:r>
              <a:rPr lang="ar-SA" sz="2400" b="1" dirty="0">
                <a:ea typeface="Calibri"/>
                <a:cs typeface="Arial"/>
              </a:rPr>
              <a:t>البيولوجي.</a:t>
            </a:r>
          </a:p>
          <a:p>
            <a:pPr algn="just"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35038906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800" b="1" dirty="0" smtClean="0">
                <a:solidFill>
                  <a:srgbClr val="FF0000"/>
                </a:solidFill>
                <a:ea typeface="Calibri"/>
                <a:cs typeface="Simplified Arabic"/>
              </a:rPr>
              <a:t>٣</a:t>
            </a:r>
            <a:r>
              <a:rPr lang="en-US" sz="2800" b="1" dirty="0" smtClean="0">
                <a:solidFill>
                  <a:srgbClr val="FF0000"/>
                </a:solidFill>
                <a:ea typeface="Calibri"/>
                <a:cs typeface="Simplified Arabic"/>
              </a:rPr>
              <a:t>-</a:t>
            </a:r>
            <a:r>
              <a:rPr lang="en-US" sz="2800" b="1" dirty="0" smtClean="0">
                <a:solidFill>
                  <a:srgbClr val="FF0000"/>
                </a:solidFill>
                <a:latin typeface="Simplified Arabic"/>
                <a:ea typeface="Calibri"/>
                <a:cs typeface="Arial"/>
              </a:rPr>
              <a:t> </a:t>
            </a:r>
            <a:r>
              <a:rPr lang="ar-SA" sz="2800" b="1" dirty="0" smtClean="0">
                <a:solidFill>
                  <a:srgbClr val="FF0000"/>
                </a:solidFill>
                <a:ea typeface="Calibri"/>
                <a:cs typeface="Simplified Arabic"/>
              </a:rPr>
              <a:t>التوافق النفسي</a:t>
            </a:r>
            <a:r>
              <a:rPr lang="en-US" sz="2800" b="1" dirty="0" smtClean="0">
                <a:solidFill>
                  <a:srgbClr val="FF0000"/>
                </a:solidFill>
                <a:latin typeface="Simplified Arabic"/>
                <a:ea typeface="Calibri"/>
                <a:cs typeface="Arial"/>
              </a:rPr>
              <a:t>: </a:t>
            </a:r>
            <a:endParaRPr lang="en-US" sz="2000" dirty="0" smtClean="0">
              <a:solidFill>
                <a:srgbClr val="FF0000"/>
              </a:solidFill>
              <a:ea typeface="Calibri"/>
              <a:cs typeface="Arial"/>
            </a:endParaRPr>
          </a:p>
          <a:p>
            <a:pPr algn="just" rtl="1">
              <a:lnSpc>
                <a:spcPct val="115000"/>
              </a:lnSpc>
              <a:spcAft>
                <a:spcPts val="0"/>
              </a:spcAft>
            </a:pPr>
            <a:r>
              <a:rPr lang="ar-SA" sz="2700" b="1" dirty="0" smtClean="0">
                <a:solidFill>
                  <a:srgbClr val="000000"/>
                </a:solidFill>
                <a:ea typeface="Calibri"/>
                <a:cs typeface="Simplified Arabic"/>
              </a:rPr>
              <a:t>هو السلوك الذي يحقق للفرد أقصى درجه من الاستغلال للإمكانيات البيئية</a:t>
            </a:r>
            <a:endParaRPr lang="ar-SA" sz="2700" dirty="0">
              <a:ea typeface="Calibri"/>
              <a:cs typeface="Arial"/>
            </a:endParaRPr>
          </a:p>
          <a:p>
            <a:pPr algn="just" rtl="1">
              <a:lnSpc>
                <a:spcPct val="115000"/>
              </a:lnSpc>
              <a:spcAft>
                <a:spcPts val="0"/>
              </a:spcAft>
            </a:pPr>
            <a:r>
              <a:rPr lang="ar-SA" sz="2700" b="1" dirty="0" smtClean="0">
                <a:solidFill>
                  <a:srgbClr val="000000"/>
                </a:solidFill>
                <a:ea typeface="Calibri"/>
                <a:cs typeface="Simplified Arabic"/>
              </a:rPr>
              <a:t>والاجتماعية </a:t>
            </a:r>
            <a:r>
              <a:rPr lang="ar-SA" sz="2700" b="1" dirty="0">
                <a:solidFill>
                  <a:srgbClr val="000000"/>
                </a:solidFill>
                <a:ea typeface="Calibri"/>
                <a:cs typeface="Simplified Arabic"/>
              </a:rPr>
              <a:t>التي يختص بها الإنسان دور سائر الكائنات الحية، ولكن هذا لا</a:t>
            </a:r>
            <a:endParaRPr lang="en-US" sz="2700" dirty="0">
              <a:ea typeface="Calibri"/>
              <a:cs typeface="Arial"/>
            </a:endParaRPr>
          </a:p>
          <a:p>
            <a:pPr algn="just" rtl="1">
              <a:lnSpc>
                <a:spcPct val="115000"/>
              </a:lnSpc>
              <a:spcAft>
                <a:spcPts val="0"/>
              </a:spcAft>
            </a:pPr>
            <a:r>
              <a:rPr lang="ar-SA" sz="2700" b="1" dirty="0">
                <a:solidFill>
                  <a:srgbClr val="000000"/>
                </a:solidFill>
                <a:ea typeface="Calibri"/>
                <a:cs typeface="Simplified Arabic"/>
              </a:rPr>
              <a:t>يعني أن الفرد بإمكانه أن يصل إلى حاله توافقية مستمرة وذلك </a:t>
            </a:r>
            <a:r>
              <a:rPr lang="ar-SA" sz="2700" b="1" dirty="0" smtClean="0">
                <a:solidFill>
                  <a:srgbClr val="000000"/>
                </a:solidFill>
                <a:ea typeface="Calibri"/>
                <a:cs typeface="Simplified Arabic"/>
              </a:rPr>
              <a:t>لاحتمال تعرضه</a:t>
            </a:r>
            <a:endParaRPr lang="ar-SA" sz="2700" dirty="0">
              <a:ea typeface="Calibri"/>
              <a:cs typeface="Arial"/>
            </a:endParaRPr>
          </a:p>
          <a:p>
            <a:pPr algn="just" rtl="1">
              <a:lnSpc>
                <a:spcPct val="115000"/>
              </a:lnSpc>
              <a:spcAft>
                <a:spcPts val="0"/>
              </a:spcAft>
            </a:pPr>
            <a:r>
              <a:rPr lang="ar-SA" sz="2700" b="1" dirty="0" smtClean="0">
                <a:solidFill>
                  <a:srgbClr val="000000"/>
                </a:solidFill>
                <a:ea typeface="Calibri"/>
                <a:cs typeface="Simplified Arabic"/>
              </a:rPr>
              <a:t>إلى </a:t>
            </a:r>
            <a:r>
              <a:rPr lang="ar-SA" sz="2700" b="1" dirty="0">
                <a:solidFill>
                  <a:srgbClr val="000000"/>
                </a:solidFill>
                <a:ea typeface="Calibri"/>
                <a:cs typeface="Simplified Arabic"/>
              </a:rPr>
              <a:t>مواقف معينة قد تواجهه في حياته تكون هي المحددة لقوة </a:t>
            </a:r>
            <a:r>
              <a:rPr lang="ar-SA" sz="2700" b="1" dirty="0" smtClean="0">
                <a:solidFill>
                  <a:srgbClr val="000000"/>
                </a:solidFill>
                <a:ea typeface="Calibri"/>
                <a:cs typeface="Simplified Arabic"/>
              </a:rPr>
              <a:t>توافقه أو</a:t>
            </a:r>
          </a:p>
          <a:p>
            <a:pPr algn="just" rtl="1">
              <a:lnSpc>
                <a:spcPct val="115000"/>
              </a:lnSpc>
              <a:spcAft>
                <a:spcPts val="0"/>
              </a:spcAft>
            </a:pPr>
            <a:r>
              <a:rPr lang="ar-SA" sz="2700" b="1" dirty="0" smtClean="0">
                <a:solidFill>
                  <a:srgbClr val="000000"/>
                </a:solidFill>
                <a:ea typeface="Calibri"/>
                <a:cs typeface="Simplified Arabic"/>
              </a:rPr>
              <a:t>ضعفها. فالاعتدال في عملية الاشباع عند الفرد مطلوبة حتى يستطيع أن</a:t>
            </a:r>
          </a:p>
          <a:p>
            <a:pPr algn="just" rtl="1">
              <a:lnSpc>
                <a:spcPct val="115000"/>
              </a:lnSpc>
              <a:spcAft>
                <a:spcPts val="0"/>
              </a:spcAft>
            </a:pPr>
            <a:r>
              <a:rPr lang="ar-SA" sz="2700" b="1" dirty="0" smtClean="0">
                <a:solidFill>
                  <a:srgbClr val="000000"/>
                </a:solidFill>
                <a:ea typeface="Calibri"/>
                <a:cs typeface="Simplified Arabic"/>
              </a:rPr>
              <a:t>يحقق التوافق</a:t>
            </a:r>
            <a:r>
              <a:rPr lang="ar-SA" sz="2700" dirty="0" smtClean="0">
                <a:ea typeface="Calibri"/>
                <a:cs typeface="Arial"/>
              </a:rPr>
              <a:t> </a:t>
            </a:r>
            <a:r>
              <a:rPr lang="ar-SA" sz="2700" b="1" dirty="0" smtClean="0">
                <a:solidFill>
                  <a:srgbClr val="000000"/>
                </a:solidFill>
                <a:ea typeface="Calibri"/>
                <a:cs typeface="Simplified Arabic"/>
              </a:rPr>
              <a:t>بين </a:t>
            </a:r>
            <a:r>
              <a:rPr lang="ar-SA" sz="2700" b="1" dirty="0">
                <a:solidFill>
                  <a:srgbClr val="000000"/>
                </a:solidFill>
                <a:ea typeface="Calibri"/>
                <a:cs typeface="Simplified Arabic"/>
              </a:rPr>
              <a:t>دوافعه ورغباته ،فالتوافق النفسي تتميز بالضبط الذاتي </a:t>
            </a:r>
            <a:r>
              <a:rPr lang="ar-SA" sz="2700" b="1" dirty="0" smtClean="0">
                <a:solidFill>
                  <a:srgbClr val="000000"/>
                </a:solidFill>
                <a:ea typeface="Calibri"/>
                <a:cs typeface="Simplified Arabic"/>
              </a:rPr>
              <a:t>أي</a:t>
            </a:r>
          </a:p>
          <a:p>
            <a:pPr algn="just" rtl="1">
              <a:lnSpc>
                <a:spcPct val="115000"/>
              </a:lnSpc>
              <a:spcAft>
                <a:spcPts val="0"/>
              </a:spcAft>
            </a:pPr>
            <a:r>
              <a:rPr lang="ar-SA" sz="2700" b="1" dirty="0" smtClean="0">
                <a:solidFill>
                  <a:srgbClr val="000000"/>
                </a:solidFill>
                <a:ea typeface="Calibri"/>
                <a:cs typeface="Simplified Arabic"/>
              </a:rPr>
              <a:t>أنه توافق انفعالي</a:t>
            </a:r>
            <a:r>
              <a:rPr lang="ar-SA" sz="2700" dirty="0" smtClean="0">
                <a:ea typeface="Calibri"/>
                <a:cs typeface="Arial"/>
              </a:rPr>
              <a:t> </a:t>
            </a:r>
            <a:r>
              <a:rPr lang="ar-SA" sz="2700" b="1" dirty="0" smtClean="0">
                <a:solidFill>
                  <a:srgbClr val="000000"/>
                </a:solidFill>
                <a:ea typeface="Calibri"/>
                <a:cs typeface="Simplified Arabic"/>
              </a:rPr>
              <a:t>يهدف </a:t>
            </a:r>
            <a:r>
              <a:rPr lang="ar-SA" sz="2700" b="1" dirty="0">
                <a:solidFill>
                  <a:srgbClr val="000000"/>
                </a:solidFill>
                <a:ea typeface="Calibri"/>
                <a:cs typeface="Simplified Arabic"/>
              </a:rPr>
              <a:t>إلى خلق سلوك متوافق سواء بين الفرد وبين </a:t>
            </a:r>
            <a:r>
              <a:rPr lang="ar-SA" sz="2700" b="1" dirty="0" smtClean="0">
                <a:solidFill>
                  <a:srgbClr val="000000"/>
                </a:solidFill>
                <a:ea typeface="Calibri"/>
                <a:cs typeface="Simplified Arabic"/>
              </a:rPr>
              <a:t>نفسه</a:t>
            </a:r>
          </a:p>
          <a:p>
            <a:pPr algn="just" rtl="1">
              <a:lnSpc>
                <a:spcPct val="115000"/>
              </a:lnSpc>
              <a:spcAft>
                <a:spcPts val="0"/>
              </a:spcAft>
            </a:pPr>
            <a:r>
              <a:rPr lang="ar-SA" sz="2700" b="1" dirty="0" smtClean="0">
                <a:solidFill>
                  <a:srgbClr val="000000"/>
                </a:solidFill>
                <a:ea typeface="Calibri"/>
                <a:cs typeface="Simplified Arabic"/>
              </a:rPr>
              <a:t>أو بينه </a:t>
            </a:r>
            <a:r>
              <a:rPr lang="ar-SA" sz="2700" b="1" dirty="0">
                <a:solidFill>
                  <a:srgbClr val="000000"/>
                </a:solidFill>
                <a:ea typeface="Calibri"/>
                <a:cs typeface="Simplified Arabic"/>
              </a:rPr>
              <a:t>وبين بيئته </a:t>
            </a:r>
            <a:r>
              <a:rPr lang="ar-SA" sz="2700" b="1" dirty="0" smtClean="0">
                <a:solidFill>
                  <a:srgbClr val="000000"/>
                </a:solidFill>
                <a:ea typeface="Calibri"/>
                <a:cs typeface="Simplified Arabic"/>
              </a:rPr>
              <a:t>من</a:t>
            </a:r>
            <a:r>
              <a:rPr lang="ar-SA" sz="2700" dirty="0" smtClean="0">
                <a:ea typeface="Calibri"/>
                <a:cs typeface="Arial"/>
              </a:rPr>
              <a:t> </a:t>
            </a:r>
            <a:r>
              <a:rPr lang="ar-SA" sz="2700" b="1" dirty="0" smtClean="0">
                <a:solidFill>
                  <a:srgbClr val="000000"/>
                </a:solidFill>
                <a:ea typeface="Calibri"/>
                <a:cs typeface="Simplified Arabic"/>
              </a:rPr>
              <a:t>وجهة </a:t>
            </a:r>
            <a:r>
              <a:rPr lang="ar-SA" sz="2700" b="1" dirty="0">
                <a:solidFill>
                  <a:srgbClr val="000000"/>
                </a:solidFill>
                <a:ea typeface="Calibri"/>
                <a:cs typeface="Simplified Arabic"/>
              </a:rPr>
              <a:t>أخرى</a:t>
            </a:r>
            <a:r>
              <a:rPr lang="en-US" sz="2700" b="1" dirty="0">
                <a:solidFill>
                  <a:srgbClr val="000000"/>
                </a:solidFill>
                <a:latin typeface="Simplified Arabic"/>
                <a:ea typeface="Calibri"/>
                <a:cs typeface="Arial"/>
              </a:rPr>
              <a:t>.</a:t>
            </a:r>
            <a:endParaRPr lang="en-US" sz="2700" dirty="0">
              <a:ea typeface="Calibri"/>
              <a:cs typeface="Arial"/>
            </a:endParaRPr>
          </a:p>
        </p:txBody>
      </p:sp>
    </p:spTree>
    <p:extLst>
      <p:ext uri="{BB962C8B-B14F-4D97-AF65-F5344CB8AC3E}">
        <p14:creationId xmlns:p14="http://schemas.microsoft.com/office/powerpoint/2010/main" xmlns="" val="2795791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3200" b="1" dirty="0" smtClean="0">
                <a:solidFill>
                  <a:srgbClr val="0070C0"/>
                </a:solidFill>
                <a:ea typeface="Calibri"/>
                <a:cs typeface="Arial"/>
              </a:rPr>
              <a:t>عوائق التوافق:</a:t>
            </a:r>
            <a:endParaRPr lang="en-US" sz="3200" b="1" dirty="0">
              <a:solidFill>
                <a:srgbClr val="0070C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800" b="1" i="1" dirty="0">
                <a:solidFill>
                  <a:srgbClr val="000000"/>
                </a:solidFill>
                <a:ea typeface="Calibri"/>
                <a:cs typeface="Simplified Arabic"/>
              </a:rPr>
              <a:t>وتتحدد عوائق التوافق في</a:t>
            </a:r>
            <a:r>
              <a:rPr lang="en-US" sz="2800" b="1" dirty="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en-US" sz="2800" b="1" dirty="0">
                <a:solidFill>
                  <a:srgbClr val="000000"/>
                </a:solidFill>
                <a:latin typeface="Simplified Arabic"/>
                <a:ea typeface="Calibri"/>
                <a:cs typeface="Arial"/>
              </a:rPr>
              <a:t>- </a:t>
            </a:r>
            <a:r>
              <a:rPr lang="ar-SA" sz="2800" b="1" dirty="0">
                <a:solidFill>
                  <a:srgbClr val="FF0000"/>
                </a:solidFill>
                <a:ea typeface="Calibri"/>
                <a:cs typeface="Simplified Arabic"/>
              </a:rPr>
              <a:t>العوائق الاجتماعية</a:t>
            </a:r>
            <a:r>
              <a:rPr lang="en-US" sz="2800" b="1" dirty="0">
                <a:solidFill>
                  <a:srgbClr val="FF0000"/>
                </a:solidFill>
                <a:latin typeface="Simplified Arabic"/>
                <a:ea typeface="Calibri"/>
                <a:cs typeface="Arial"/>
              </a:rPr>
              <a:t>: </a:t>
            </a:r>
            <a:r>
              <a:rPr lang="ar-SA" sz="2800" b="1" dirty="0">
                <a:solidFill>
                  <a:srgbClr val="000000"/>
                </a:solidFill>
                <a:ea typeface="Calibri"/>
                <a:cs typeface="Simplified Arabic"/>
              </a:rPr>
              <a:t>كحالات الترمل والهجر والطلاق</a:t>
            </a:r>
            <a:r>
              <a:rPr lang="en-US" sz="2800" b="1" dirty="0">
                <a:solidFill>
                  <a:srgbClr val="000000"/>
                </a:solidFill>
                <a:latin typeface="Simplified Arabic"/>
                <a:ea typeface="Calibri"/>
                <a:cs typeface="Arial"/>
              </a:rPr>
              <a:t> .</a:t>
            </a:r>
            <a:endParaRPr lang="en-US" sz="2000" dirty="0">
              <a:ea typeface="Calibri"/>
              <a:cs typeface="Arial"/>
            </a:endParaRPr>
          </a:p>
          <a:p>
            <a:pPr rtl="1">
              <a:lnSpc>
                <a:spcPct val="115000"/>
              </a:lnSpc>
              <a:spcAft>
                <a:spcPts val="0"/>
              </a:spcAft>
            </a:pPr>
            <a:r>
              <a:rPr lang="en-US" sz="2800" b="1" dirty="0">
                <a:solidFill>
                  <a:srgbClr val="000000"/>
                </a:solidFill>
                <a:latin typeface="Simplified Arabic"/>
                <a:ea typeface="Calibri"/>
                <a:cs typeface="Arial"/>
              </a:rPr>
              <a:t>- </a:t>
            </a:r>
            <a:r>
              <a:rPr lang="ar-SA" sz="2800" b="1" dirty="0">
                <a:solidFill>
                  <a:srgbClr val="FF0000"/>
                </a:solidFill>
                <a:ea typeface="Calibri"/>
                <a:cs typeface="Simplified Arabic"/>
              </a:rPr>
              <a:t>العوائق الاقتصادية</a:t>
            </a:r>
            <a:r>
              <a:rPr lang="en-US" sz="2800" b="1" dirty="0">
                <a:solidFill>
                  <a:srgbClr val="000000"/>
                </a:solidFill>
                <a:latin typeface="Simplified Arabic"/>
                <a:ea typeface="Calibri"/>
                <a:cs typeface="Arial"/>
              </a:rPr>
              <a:t>: </a:t>
            </a:r>
            <a:r>
              <a:rPr lang="ar-SA" sz="2800" b="1" dirty="0">
                <a:solidFill>
                  <a:srgbClr val="000000"/>
                </a:solidFill>
                <a:ea typeface="Calibri"/>
                <a:cs typeface="Simplified Arabic"/>
              </a:rPr>
              <a:t>كالدخل المحدود والبطالة</a:t>
            </a:r>
            <a:r>
              <a:rPr lang="en-US" sz="2800" b="1" dirty="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en-US" sz="2800" b="1" dirty="0">
                <a:solidFill>
                  <a:srgbClr val="000000"/>
                </a:solidFill>
                <a:latin typeface="Simplified Arabic"/>
                <a:ea typeface="Calibri"/>
                <a:cs typeface="Arial"/>
              </a:rPr>
              <a:t>- </a:t>
            </a:r>
            <a:r>
              <a:rPr lang="ar-SA" sz="2800" b="1" dirty="0">
                <a:solidFill>
                  <a:srgbClr val="FF0000"/>
                </a:solidFill>
                <a:ea typeface="Calibri"/>
                <a:cs typeface="Simplified Arabic"/>
              </a:rPr>
              <a:t>العيوب الشخصية</a:t>
            </a:r>
            <a:r>
              <a:rPr lang="en-US" sz="2800" b="1" dirty="0">
                <a:solidFill>
                  <a:srgbClr val="FF0000"/>
                </a:solidFill>
                <a:latin typeface="Simplified Arabic"/>
                <a:ea typeface="Calibri"/>
                <a:cs typeface="Arial"/>
              </a:rPr>
              <a:t>: </a:t>
            </a:r>
            <a:r>
              <a:rPr lang="ar-SA" sz="2800" b="1" dirty="0" smtClean="0">
                <a:solidFill>
                  <a:srgbClr val="000000"/>
                </a:solidFill>
                <a:ea typeface="Calibri"/>
                <a:cs typeface="Simplified Arabic"/>
              </a:rPr>
              <a:t>كالإعاقات بأنواعها</a:t>
            </a:r>
            <a:r>
              <a:rPr lang="en-US" sz="2800" b="1" dirty="0" smtClean="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en-US" sz="2800" b="1" dirty="0">
                <a:solidFill>
                  <a:srgbClr val="000000"/>
                </a:solidFill>
                <a:latin typeface="Simplified Arabic"/>
                <a:ea typeface="Calibri"/>
                <a:cs typeface="Arial"/>
              </a:rPr>
              <a:t>- </a:t>
            </a:r>
            <a:r>
              <a:rPr lang="ar-SA" sz="2800" b="1" dirty="0">
                <a:solidFill>
                  <a:srgbClr val="FF0000"/>
                </a:solidFill>
                <a:ea typeface="Calibri"/>
                <a:cs typeface="Simplified Arabic"/>
              </a:rPr>
              <a:t>الصراع النفسي</a:t>
            </a:r>
            <a:r>
              <a:rPr lang="en-US" sz="2800" b="1" dirty="0">
                <a:solidFill>
                  <a:srgbClr val="000000"/>
                </a:solidFill>
                <a:latin typeface="Simplified Arabic"/>
                <a:ea typeface="Calibri"/>
                <a:cs typeface="Arial"/>
              </a:rPr>
              <a:t>: </a:t>
            </a:r>
            <a:r>
              <a:rPr lang="ar-SA" sz="2800" b="1" dirty="0">
                <a:solidFill>
                  <a:srgbClr val="000000"/>
                </a:solidFill>
                <a:ea typeface="Calibri"/>
                <a:cs typeface="Simplified Arabic"/>
              </a:rPr>
              <a:t>كتعارض حاجات الفرد الشخصية مع متطلبات واقعه</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الاجتماعي وما يثيره ذلك من صراع نفسي</a:t>
            </a:r>
            <a:r>
              <a:rPr lang="en-US" sz="2800" b="1" dirty="0">
                <a:solidFill>
                  <a:srgbClr val="000000"/>
                </a:solidFill>
                <a:latin typeface="Simplified Arabic"/>
                <a:ea typeface="Calibri"/>
                <a:cs typeface="Arial"/>
              </a:rPr>
              <a:t>.</a:t>
            </a:r>
            <a:endParaRPr lang="en-US" sz="2000" dirty="0">
              <a:ea typeface="Calibri"/>
              <a:cs typeface="Arial"/>
            </a:endParaRPr>
          </a:p>
        </p:txBody>
      </p:sp>
    </p:spTree>
    <p:extLst>
      <p:ext uri="{BB962C8B-B14F-4D97-AF65-F5344CB8AC3E}">
        <p14:creationId xmlns:p14="http://schemas.microsoft.com/office/powerpoint/2010/main" xmlns="" val="4108291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800" b="1" dirty="0">
                <a:ea typeface="Calibri"/>
                <a:cs typeface="Simplified Arabic"/>
              </a:rPr>
              <a:t>وهذا يعني أن نضع في اعتبارنا </a:t>
            </a:r>
            <a:r>
              <a:rPr lang="ar-SA" sz="2800" b="1" dirty="0" smtClean="0">
                <a:ea typeface="Calibri"/>
                <a:cs typeface="Simplified Arabic"/>
              </a:rPr>
              <a:t>أنه </a:t>
            </a:r>
            <a:r>
              <a:rPr lang="ar-SA" sz="2800" b="1" dirty="0">
                <a:ea typeface="Calibri"/>
                <a:cs typeface="Simplified Arabic"/>
              </a:rPr>
              <a:t>بالرغم من تداخل مفهومي </a:t>
            </a:r>
            <a:r>
              <a:rPr lang="ar-SA" sz="2800" b="1" dirty="0" smtClean="0">
                <a:ea typeface="Calibri"/>
                <a:cs typeface="Simplified Arabic"/>
              </a:rPr>
              <a:t>التوافق والتكيف </a:t>
            </a:r>
            <a:r>
              <a:rPr lang="ar-SA" sz="2800" b="1" dirty="0">
                <a:ea typeface="Calibri"/>
                <a:cs typeface="Simplified Arabic"/>
              </a:rPr>
              <a:t>إلا </a:t>
            </a:r>
            <a:r>
              <a:rPr lang="ar-SA" sz="2800" b="1" dirty="0" smtClean="0">
                <a:ea typeface="Calibri"/>
                <a:cs typeface="Simplified Arabic"/>
              </a:rPr>
              <a:t>أن</a:t>
            </a:r>
            <a:r>
              <a:rPr lang="ar-SA" sz="2000" dirty="0" smtClean="0">
                <a:ea typeface="Calibri"/>
                <a:cs typeface="Arial"/>
              </a:rPr>
              <a:t> </a:t>
            </a:r>
            <a:r>
              <a:rPr lang="ar-SA" sz="2800" b="1" dirty="0" smtClean="0">
                <a:ea typeface="Calibri"/>
                <a:cs typeface="Simplified Arabic"/>
              </a:rPr>
              <a:t>هناك </a:t>
            </a:r>
            <a:r>
              <a:rPr lang="ar-SA" sz="2800" b="1" dirty="0">
                <a:ea typeface="Calibri"/>
                <a:cs typeface="Simplified Arabic"/>
              </a:rPr>
              <a:t>بعض الفروق </a:t>
            </a:r>
            <a:r>
              <a:rPr lang="ar-SA" sz="2800" b="1" dirty="0" smtClean="0">
                <a:ea typeface="Calibri"/>
                <a:cs typeface="Simplified Arabic"/>
              </a:rPr>
              <a:t>بينهما </a:t>
            </a:r>
            <a:r>
              <a:rPr lang="ar-SA" sz="2800" b="1" dirty="0">
                <a:ea typeface="Calibri"/>
                <a:cs typeface="Simplified Arabic"/>
              </a:rPr>
              <a:t>منها</a:t>
            </a:r>
            <a:r>
              <a:rPr lang="en-US" sz="2800" b="1" dirty="0">
                <a:latin typeface="Simplified Arabic"/>
                <a:ea typeface="Calibri"/>
                <a:cs typeface="Arial"/>
              </a:rPr>
              <a:t>:</a:t>
            </a:r>
            <a:endParaRPr lang="en-US" sz="2000" dirty="0">
              <a:ea typeface="Calibri"/>
              <a:cs typeface="Arial"/>
            </a:endParaRPr>
          </a:p>
          <a:p>
            <a:pPr algn="just" rtl="1">
              <a:lnSpc>
                <a:spcPct val="115000"/>
              </a:lnSpc>
              <a:spcAft>
                <a:spcPts val="0"/>
              </a:spcAft>
            </a:pPr>
            <a:r>
              <a:rPr lang="en-US" sz="2600" b="1" dirty="0">
                <a:solidFill>
                  <a:srgbClr val="000000"/>
                </a:solidFill>
                <a:latin typeface="Simplified Arabic"/>
                <a:ea typeface="Calibri"/>
                <a:cs typeface="Arial"/>
              </a:rPr>
              <a:t>- </a:t>
            </a:r>
            <a:r>
              <a:rPr lang="ar-SA" sz="2600" b="1" dirty="0">
                <a:solidFill>
                  <a:srgbClr val="000000"/>
                </a:solidFill>
                <a:ea typeface="Calibri"/>
                <a:cs typeface="Simplified Arabic"/>
              </a:rPr>
              <a:t>أن التوافق عملية </a:t>
            </a:r>
            <a:r>
              <a:rPr lang="ar-SA" sz="2600" b="1" dirty="0" smtClean="0">
                <a:solidFill>
                  <a:srgbClr val="000000"/>
                </a:solidFill>
                <a:ea typeface="Calibri"/>
                <a:cs typeface="Simplified Arabic"/>
              </a:rPr>
              <a:t>ديناميكية </a:t>
            </a:r>
            <a:r>
              <a:rPr lang="ar-SA" sz="2600" b="1" dirty="0">
                <a:solidFill>
                  <a:srgbClr val="000000"/>
                </a:solidFill>
                <a:ea typeface="Calibri"/>
                <a:cs typeface="Simplified Arabic"/>
              </a:rPr>
              <a:t>مستمرة تنشأ من عملية </a:t>
            </a:r>
            <a:r>
              <a:rPr lang="ar-SA" sz="2600" b="1" dirty="0" smtClean="0">
                <a:solidFill>
                  <a:srgbClr val="000000"/>
                </a:solidFill>
                <a:ea typeface="Calibri"/>
                <a:cs typeface="Simplified Arabic"/>
              </a:rPr>
              <a:t>التغير </a:t>
            </a:r>
            <a:r>
              <a:rPr lang="ar-SA" sz="2600" b="1" dirty="0">
                <a:solidFill>
                  <a:srgbClr val="000000"/>
                </a:solidFill>
                <a:ea typeface="Calibri"/>
                <a:cs typeface="Simplified Arabic"/>
              </a:rPr>
              <a:t>المستمر لكل من </a:t>
            </a:r>
            <a:r>
              <a:rPr lang="ar-SA" sz="2600" b="1" dirty="0" smtClean="0">
                <a:solidFill>
                  <a:srgbClr val="000000"/>
                </a:solidFill>
                <a:ea typeface="Calibri"/>
                <a:cs typeface="Simplified Arabic"/>
              </a:rPr>
              <a:t>الفرد</a:t>
            </a:r>
            <a:r>
              <a:rPr lang="ar-SA" sz="2600" dirty="0" smtClean="0">
                <a:ea typeface="Calibri"/>
                <a:cs typeface="Arial"/>
              </a:rPr>
              <a:t> </a:t>
            </a:r>
            <a:r>
              <a:rPr lang="ar-SA" sz="2600" b="1" dirty="0" smtClean="0">
                <a:solidFill>
                  <a:srgbClr val="000000"/>
                </a:solidFill>
                <a:ea typeface="Calibri"/>
                <a:cs typeface="Simplified Arabic"/>
              </a:rPr>
              <a:t>والبيئة </a:t>
            </a:r>
            <a:r>
              <a:rPr lang="ar-SA" sz="2600" b="1" dirty="0">
                <a:solidFill>
                  <a:srgbClr val="000000"/>
                </a:solidFill>
                <a:ea typeface="Calibri"/>
                <a:cs typeface="Simplified Arabic"/>
              </a:rPr>
              <a:t>، أما التكيف فهو عملية من جانب واحد أي أن الفرد هو الذي يقوم </a:t>
            </a:r>
            <a:r>
              <a:rPr lang="ar-SA" sz="2600" b="1" dirty="0" smtClean="0">
                <a:solidFill>
                  <a:srgbClr val="000000"/>
                </a:solidFill>
                <a:ea typeface="Calibri"/>
                <a:cs typeface="Simplified Arabic"/>
              </a:rPr>
              <a:t>بها</a:t>
            </a:r>
            <a:r>
              <a:rPr lang="ar-SA" sz="2600" dirty="0" smtClean="0">
                <a:ea typeface="Calibri"/>
                <a:cs typeface="Arial"/>
              </a:rPr>
              <a:t> </a:t>
            </a:r>
            <a:r>
              <a:rPr lang="ar-SA" sz="2600" b="1" dirty="0" smtClean="0">
                <a:solidFill>
                  <a:srgbClr val="000000"/>
                </a:solidFill>
                <a:ea typeface="Calibri"/>
                <a:cs typeface="Simplified Arabic"/>
              </a:rPr>
              <a:t>مغيرا </a:t>
            </a:r>
            <a:r>
              <a:rPr lang="ar-SA" sz="2600" b="1" dirty="0">
                <a:solidFill>
                  <a:srgbClr val="000000"/>
                </a:solidFill>
                <a:ea typeface="Calibri"/>
                <a:cs typeface="Simplified Arabic"/>
              </a:rPr>
              <a:t>في سلوكه بما يتلاءم مع المواقف الجديدة أو التغير في </a:t>
            </a:r>
            <a:r>
              <a:rPr lang="ar-SA" sz="2600" b="1" dirty="0" smtClean="0">
                <a:solidFill>
                  <a:srgbClr val="000000"/>
                </a:solidFill>
                <a:ea typeface="Calibri"/>
                <a:cs typeface="Simplified Arabic"/>
              </a:rPr>
              <a:t>البيئة أي أنها عملية </a:t>
            </a:r>
            <a:r>
              <a:rPr lang="ar-SA" sz="2600" b="1" dirty="0" err="1" smtClean="0">
                <a:solidFill>
                  <a:srgbClr val="000000"/>
                </a:solidFill>
                <a:ea typeface="Calibri"/>
                <a:cs typeface="Simplified Arabic"/>
              </a:rPr>
              <a:t>استاتيكية</a:t>
            </a:r>
            <a:r>
              <a:rPr lang="en-US" sz="2600" b="1" dirty="0" smtClean="0">
                <a:solidFill>
                  <a:srgbClr val="000000"/>
                </a:solidFill>
                <a:latin typeface="Simplified Arabic"/>
                <a:ea typeface="Calibri"/>
                <a:cs typeface="Arial"/>
              </a:rPr>
              <a:t>. </a:t>
            </a:r>
            <a:endParaRPr lang="en-US" sz="2600" dirty="0">
              <a:ea typeface="Calibri"/>
              <a:cs typeface="Arial"/>
            </a:endParaRPr>
          </a:p>
          <a:p>
            <a:pPr algn="just" rtl="1">
              <a:lnSpc>
                <a:spcPct val="115000"/>
              </a:lnSpc>
              <a:spcAft>
                <a:spcPts val="0"/>
              </a:spcAft>
            </a:pPr>
            <a:r>
              <a:rPr lang="en-US" sz="2600" b="1" dirty="0">
                <a:solidFill>
                  <a:srgbClr val="000000"/>
                </a:solidFill>
                <a:latin typeface="Simplified Arabic"/>
                <a:ea typeface="Calibri"/>
                <a:cs typeface="Arial"/>
              </a:rPr>
              <a:t>- </a:t>
            </a:r>
            <a:r>
              <a:rPr lang="ar-SA" sz="2600" b="1" dirty="0">
                <a:solidFill>
                  <a:srgbClr val="000000"/>
                </a:solidFill>
                <a:ea typeface="Calibri"/>
                <a:cs typeface="Simplified Arabic"/>
              </a:rPr>
              <a:t>أن التوافق عملية تتم نتيجة </a:t>
            </a:r>
            <a:r>
              <a:rPr lang="ar-SA" sz="2600" b="1" dirty="0" smtClean="0">
                <a:solidFill>
                  <a:srgbClr val="000000"/>
                </a:solidFill>
                <a:ea typeface="Calibri"/>
                <a:cs typeface="Simplified Arabic"/>
              </a:rPr>
              <a:t>القيام بتخطيط </a:t>
            </a:r>
            <a:r>
              <a:rPr lang="ar-SA" sz="2600" b="1" dirty="0">
                <a:solidFill>
                  <a:srgbClr val="000000"/>
                </a:solidFill>
                <a:ea typeface="Calibri"/>
                <a:cs typeface="Simplified Arabic"/>
              </a:rPr>
              <a:t>مقصود يستهدف إحداث تعديل </a:t>
            </a:r>
            <a:r>
              <a:rPr lang="ar-SA" sz="2600" b="1" dirty="0" smtClean="0">
                <a:solidFill>
                  <a:srgbClr val="000000"/>
                </a:solidFill>
                <a:ea typeface="Calibri"/>
                <a:cs typeface="Simplified Arabic"/>
              </a:rPr>
              <a:t>في</a:t>
            </a:r>
            <a:r>
              <a:rPr lang="ar-SA" sz="2600" dirty="0" smtClean="0">
                <a:ea typeface="Calibri"/>
                <a:cs typeface="Arial"/>
              </a:rPr>
              <a:t> </a:t>
            </a:r>
            <a:r>
              <a:rPr lang="ar-SA" sz="2600" b="1" dirty="0" smtClean="0">
                <a:solidFill>
                  <a:srgbClr val="000000"/>
                </a:solidFill>
                <a:ea typeface="Calibri"/>
                <a:cs typeface="Simplified Arabic"/>
              </a:rPr>
              <a:t>سلوك </a:t>
            </a:r>
            <a:r>
              <a:rPr lang="ar-SA" sz="2600" b="1" dirty="0">
                <a:solidFill>
                  <a:srgbClr val="000000"/>
                </a:solidFill>
                <a:ea typeface="Calibri"/>
                <a:cs typeface="Simplified Arabic"/>
              </a:rPr>
              <a:t>وعادات الفرد أو يستهدف إحداث بعض جوانب التعديل في البيئة أو </a:t>
            </a:r>
            <a:r>
              <a:rPr lang="ar-SA" sz="2600" b="1" dirty="0" smtClean="0">
                <a:solidFill>
                  <a:srgbClr val="000000"/>
                </a:solidFill>
                <a:ea typeface="Calibri"/>
                <a:cs typeface="Simplified Arabic"/>
              </a:rPr>
              <a:t>في</a:t>
            </a:r>
            <a:r>
              <a:rPr lang="ar-SA" sz="2600" dirty="0" smtClean="0">
                <a:ea typeface="Calibri"/>
                <a:cs typeface="Arial"/>
              </a:rPr>
              <a:t> </a:t>
            </a:r>
            <a:r>
              <a:rPr lang="ar-SA" sz="2600" b="1" dirty="0" smtClean="0">
                <a:solidFill>
                  <a:srgbClr val="000000"/>
                </a:solidFill>
                <a:ea typeface="Calibri"/>
                <a:cs typeface="Simplified Arabic"/>
              </a:rPr>
              <a:t>كليهما </a:t>
            </a:r>
            <a:r>
              <a:rPr lang="ar-SA" sz="2600" b="1" dirty="0">
                <a:solidFill>
                  <a:srgbClr val="000000"/>
                </a:solidFill>
                <a:ea typeface="Calibri"/>
                <a:cs typeface="Simplified Arabic"/>
              </a:rPr>
              <a:t>حسب الموقف ، أما التكيف فيتم بطريقة تلقائية دون تخطيط مقصود </a:t>
            </a:r>
            <a:r>
              <a:rPr lang="ar-SA" sz="2600" b="1" dirty="0" smtClean="0">
                <a:solidFill>
                  <a:srgbClr val="000000"/>
                </a:solidFill>
                <a:ea typeface="Calibri"/>
                <a:cs typeface="Simplified Arabic"/>
              </a:rPr>
              <a:t>حتى</a:t>
            </a:r>
            <a:r>
              <a:rPr lang="ar-SA" sz="2600" dirty="0" smtClean="0">
                <a:ea typeface="Calibri"/>
                <a:cs typeface="Arial"/>
              </a:rPr>
              <a:t> </a:t>
            </a:r>
            <a:r>
              <a:rPr lang="ar-SA" sz="2600" b="1" dirty="0" smtClean="0">
                <a:solidFill>
                  <a:srgbClr val="000000"/>
                </a:solidFill>
                <a:ea typeface="Calibri"/>
                <a:cs typeface="Simplified Arabic"/>
              </a:rPr>
              <a:t>يلائم </a:t>
            </a:r>
            <a:r>
              <a:rPr lang="ar-SA" sz="2600" b="1" dirty="0">
                <a:solidFill>
                  <a:srgbClr val="000000"/>
                </a:solidFill>
                <a:ea typeface="Calibri"/>
                <a:cs typeface="Simplified Arabic"/>
              </a:rPr>
              <a:t>المواقف الجديدة</a:t>
            </a:r>
            <a:r>
              <a:rPr lang="en-US" sz="2600" b="1" dirty="0">
                <a:solidFill>
                  <a:srgbClr val="000000"/>
                </a:solidFill>
                <a:latin typeface="Simplified Arabic"/>
                <a:ea typeface="Calibri"/>
                <a:cs typeface="Arial"/>
              </a:rPr>
              <a:t>.</a:t>
            </a:r>
            <a:endParaRPr lang="en-US" sz="2600" dirty="0">
              <a:ea typeface="Calibri"/>
              <a:cs typeface="Arial"/>
            </a:endParaRPr>
          </a:p>
        </p:txBody>
      </p:sp>
    </p:spTree>
    <p:extLst>
      <p:ext uri="{BB962C8B-B14F-4D97-AF65-F5344CB8AC3E}">
        <p14:creationId xmlns:p14="http://schemas.microsoft.com/office/powerpoint/2010/main" xmlns="" val="386641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smtClean="0">
                <a:solidFill>
                  <a:srgbClr val="72A376"/>
                </a:solidFill>
                <a:ea typeface="Calibri"/>
                <a:cs typeface="Simplified Arabic"/>
              </a:rPr>
              <a:t>مفهوم المعاق:</a:t>
            </a: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800" b="1" u="sng" dirty="0" smtClean="0">
                <a:solidFill>
                  <a:srgbClr val="000000"/>
                </a:solidFill>
                <a:ea typeface="Calibri"/>
                <a:cs typeface="Simplified Arabic"/>
              </a:rPr>
              <a:t>تعددت وجهات النظر حول مفهوم المعاق ومنها:</a:t>
            </a:r>
          </a:p>
          <a:p>
            <a:pPr algn="just" rtl="1">
              <a:lnSpc>
                <a:spcPct val="115000"/>
              </a:lnSpc>
              <a:spcAft>
                <a:spcPts val="0"/>
              </a:spcAft>
            </a:pPr>
            <a:r>
              <a:rPr lang="ar-SA" sz="2800" b="1" dirty="0" smtClean="0">
                <a:solidFill>
                  <a:srgbClr val="000000"/>
                </a:solidFill>
                <a:ea typeface="Calibri"/>
                <a:cs typeface="Simplified Arabic"/>
              </a:rPr>
              <a:t>هو كل فرد يختلف نسبيا عمن يطلق عليه لفظ سوي في النواحي الجسمية أو العقلية أو الاجتماعية إلى الدرجة التي تستوجب عمليات التأهيل الخاصة حتى يصل إلى استخدام أقصى ما تسمح به قدراته ومواهبه.</a:t>
            </a:r>
          </a:p>
          <a:p>
            <a:pPr algn="just" rtl="1">
              <a:lnSpc>
                <a:spcPct val="115000"/>
              </a:lnSpc>
              <a:spcAft>
                <a:spcPts val="0"/>
              </a:spcAft>
            </a:pPr>
            <a:endParaRPr lang="ar-SA" sz="2800" b="1" dirty="0">
              <a:solidFill>
                <a:srgbClr val="000000"/>
              </a:solidFill>
              <a:ea typeface="Calibri"/>
              <a:cs typeface="Simplified Arabic"/>
            </a:endParaRPr>
          </a:p>
          <a:p>
            <a:pPr algn="just" rtl="1">
              <a:lnSpc>
                <a:spcPct val="115000"/>
              </a:lnSpc>
              <a:spcAft>
                <a:spcPts val="0"/>
              </a:spcAft>
            </a:pPr>
            <a:r>
              <a:rPr lang="ar-SA" sz="2800" b="1" dirty="0" smtClean="0">
                <a:solidFill>
                  <a:srgbClr val="000000"/>
                </a:solidFill>
                <a:ea typeface="Calibri"/>
                <a:cs typeface="Simplified Arabic"/>
              </a:rPr>
              <a:t>وهو الشخص الذي يعاني من قصور فسيولوجي سواء كان وراثيا أو مكتسبا يحول دون قيامه بالعمل أو أن يتولى أموره بنفسه أو يحول دون اشباع حاجاته الأساسية بما يتناسب والمرحلة العمرية التي يمر بها.</a:t>
            </a:r>
            <a:endParaRPr lang="en-US" sz="2800" dirty="0">
              <a:ea typeface="Calibri"/>
              <a:cs typeface="Arial"/>
            </a:endParaRPr>
          </a:p>
        </p:txBody>
      </p:sp>
    </p:spTree>
    <p:extLst>
      <p:ext uri="{BB962C8B-B14F-4D97-AF65-F5344CB8AC3E}">
        <p14:creationId xmlns:p14="http://schemas.microsoft.com/office/powerpoint/2010/main" xmlns="" val="12266456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r>
              <a:rPr lang="ar-SA" sz="4000" b="1" dirty="0" smtClean="0">
                <a:solidFill>
                  <a:srgbClr val="72A376"/>
                </a:solidFill>
                <a:ea typeface="Calibri"/>
                <a:cs typeface="Simplified Arabic"/>
              </a:rPr>
              <a:t>مفهوم الاعاقة:</a:t>
            </a:r>
            <a:endParaRPr lang="en-US" sz="3200"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5029200"/>
          </a:xfrm>
        </p:spPr>
        <p:txBody>
          <a:bodyPr/>
          <a:lstStyle/>
          <a:p>
            <a:pPr rtl="1">
              <a:lnSpc>
                <a:spcPct val="115000"/>
              </a:lnSpc>
              <a:spcAft>
                <a:spcPts val="0"/>
              </a:spcAft>
            </a:pPr>
            <a:r>
              <a:rPr lang="ar-SA" sz="2800" b="1" u="sng" dirty="0" smtClean="0">
                <a:solidFill>
                  <a:srgbClr val="000000"/>
                </a:solidFill>
                <a:ea typeface="Calibri"/>
                <a:cs typeface="Simplified Arabic"/>
              </a:rPr>
              <a:t>تعددت وجهات النظر حول مفهوم الاعاقة ومنها:</a:t>
            </a:r>
          </a:p>
          <a:p>
            <a:pPr algn="just" rtl="1">
              <a:lnSpc>
                <a:spcPct val="115000"/>
              </a:lnSpc>
              <a:spcAft>
                <a:spcPts val="0"/>
              </a:spcAft>
            </a:pPr>
            <a:r>
              <a:rPr lang="ar-SA" sz="2700" b="1" dirty="0" smtClean="0">
                <a:solidFill>
                  <a:srgbClr val="000000"/>
                </a:solidFill>
                <a:ea typeface="Calibri"/>
                <a:cs typeface="Simplified Arabic"/>
              </a:rPr>
              <a:t>عرَّفت </a:t>
            </a:r>
            <a:r>
              <a:rPr lang="ar-SA" sz="2700" b="1" dirty="0">
                <a:solidFill>
                  <a:srgbClr val="000000"/>
                </a:solidFill>
                <a:ea typeface="Calibri"/>
                <a:cs typeface="Simplified Arabic"/>
              </a:rPr>
              <a:t>منظمة الصحة العالمية الإعاقة على أنها : " حالة من القصور أو الخلل في القدرات الجسدية أو الذهنية ترجع إلى عوامل وراثية أو بيئية تعيق الفرد عن تعلُّم بعض الأنشطة التي يقوم بها الفرد السليم المشابه في السِّن " </a:t>
            </a:r>
            <a:endParaRPr lang="ar-SA" sz="2700" b="1" dirty="0" smtClean="0">
              <a:solidFill>
                <a:srgbClr val="000000"/>
              </a:solidFill>
              <a:ea typeface="Calibri"/>
              <a:cs typeface="Simplified Arabic"/>
            </a:endParaRPr>
          </a:p>
          <a:p>
            <a:pPr algn="just" rtl="1">
              <a:lnSpc>
                <a:spcPct val="115000"/>
              </a:lnSpc>
              <a:spcAft>
                <a:spcPts val="0"/>
              </a:spcAft>
            </a:pPr>
            <a:endParaRPr lang="ar-SA" sz="2700" b="1" dirty="0" smtClean="0">
              <a:solidFill>
                <a:srgbClr val="000000"/>
              </a:solidFill>
              <a:ea typeface="Calibri"/>
              <a:cs typeface="Simplified Arabic"/>
            </a:endParaRPr>
          </a:p>
          <a:p>
            <a:pPr algn="just" rtl="1">
              <a:lnSpc>
                <a:spcPct val="115000"/>
              </a:lnSpc>
              <a:spcAft>
                <a:spcPts val="0"/>
              </a:spcAft>
            </a:pPr>
            <a:r>
              <a:rPr lang="ar-SA" sz="2700" b="1" dirty="0" smtClean="0">
                <a:solidFill>
                  <a:srgbClr val="000000"/>
                </a:solidFill>
                <a:ea typeface="Calibri"/>
                <a:cs typeface="Simplified Arabic"/>
              </a:rPr>
              <a:t>وجاء كذلك أنها حالة تحد من مقدرة الفرد على القيام بوظيفة واحدة أو اكثر من الوظائف التي تعتبر العناصر الاساسية لحياتنا اليومية من قبيل العناية بالذات أو ممارسة العلاقات الاجتماعية أو النشاطات الاقتصادية، وذلك ضمن الحدود التي تعتبر طبيعية.</a:t>
            </a:r>
          </a:p>
        </p:txBody>
      </p:sp>
    </p:spTree>
    <p:extLst>
      <p:ext uri="{BB962C8B-B14F-4D97-AF65-F5344CB8AC3E}">
        <p14:creationId xmlns:p14="http://schemas.microsoft.com/office/powerpoint/2010/main" xmlns="" val="1654230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endParaRPr lang="en-US" sz="3200" dirty="0">
              <a:solidFill>
                <a:srgbClr val="FF3300"/>
              </a:solidFill>
              <a:ea typeface="Calibri"/>
              <a:cs typeface="Arial"/>
            </a:endParaRPr>
          </a:p>
        </p:txBody>
      </p:sp>
      <p:sp>
        <p:nvSpPr>
          <p:cNvPr id="3" name="عنصر نائب للمحتوى 2"/>
          <p:cNvSpPr>
            <a:spLocks noGrp="1"/>
          </p:cNvSpPr>
          <p:nvPr>
            <p:ph idx="1"/>
          </p:nvPr>
        </p:nvSpPr>
        <p:spPr>
          <a:xfrm>
            <a:off x="495300" y="1371600"/>
            <a:ext cx="8915400" cy="4754563"/>
          </a:xfrm>
        </p:spPr>
        <p:txBody>
          <a:bodyPr/>
          <a:lstStyle/>
          <a:p>
            <a:pPr rtl="1"/>
            <a:endParaRPr lang="ar-SA" sz="2800" b="1" u="sng" dirty="0" smtClean="0"/>
          </a:p>
          <a:p>
            <a:pPr lvl="0" algn="just" rtl="1">
              <a:lnSpc>
                <a:spcPct val="115000"/>
              </a:lnSpc>
              <a:spcAft>
                <a:spcPts val="0"/>
              </a:spcAft>
            </a:pPr>
            <a:r>
              <a:rPr lang="ar-SA" sz="2700" b="1" dirty="0">
                <a:solidFill>
                  <a:srgbClr val="000000"/>
                </a:solidFill>
                <a:ea typeface="Calibri"/>
                <a:cs typeface="Simplified Arabic"/>
              </a:rPr>
              <a:t>وتعرف الإعاقة </a:t>
            </a:r>
            <a:r>
              <a:rPr lang="ar-SA" sz="2700" b="1" dirty="0" smtClean="0">
                <a:solidFill>
                  <a:srgbClr val="000000"/>
                </a:solidFill>
                <a:ea typeface="Calibri"/>
                <a:cs typeface="Simplified Arabic"/>
              </a:rPr>
              <a:t>بكونها </a:t>
            </a:r>
            <a:r>
              <a:rPr lang="ar-SA" sz="2700" b="1" dirty="0">
                <a:solidFill>
                  <a:srgbClr val="000000"/>
                </a:solidFill>
                <a:ea typeface="Calibri"/>
                <a:cs typeface="Simplified Arabic"/>
              </a:rPr>
              <a:t>فقدان أو تهميش أو محدودية المشاركة في فعاليات وأنشطة وخبرات الحياة الاجتماعية عند مستوي مماثل للعاديين وذلك نتيجة العقبات و </a:t>
            </a:r>
            <a:r>
              <a:rPr lang="ar-SA" sz="2700" b="1">
                <a:solidFill>
                  <a:srgbClr val="000000"/>
                </a:solidFill>
                <a:ea typeface="Calibri"/>
                <a:cs typeface="Simplified Arabic"/>
              </a:rPr>
              <a:t>الموانع </a:t>
            </a:r>
            <a:r>
              <a:rPr lang="ar-SA" sz="2700" b="1" smtClean="0">
                <a:solidFill>
                  <a:srgbClr val="000000"/>
                </a:solidFill>
                <a:ea typeface="Calibri"/>
                <a:cs typeface="Simplified Arabic"/>
              </a:rPr>
              <a:t>الاجتماعية والبيئية.</a:t>
            </a:r>
            <a:endParaRPr lang="ar-SA" sz="2700" b="1" dirty="0">
              <a:solidFill>
                <a:srgbClr val="000000"/>
              </a:solidFill>
              <a:ea typeface="Calibri"/>
              <a:cs typeface="Simplified Arabic"/>
            </a:endParaRPr>
          </a:p>
          <a:p>
            <a:pPr lvl="0" algn="just" rtl="1">
              <a:lnSpc>
                <a:spcPct val="115000"/>
              </a:lnSpc>
              <a:spcAft>
                <a:spcPts val="0"/>
              </a:spcAft>
            </a:pPr>
            <a:r>
              <a:rPr lang="ar-SA" sz="2700" b="1" dirty="0" smtClean="0">
                <a:solidFill>
                  <a:srgbClr val="000000"/>
                </a:solidFill>
                <a:ea typeface="Calibri"/>
                <a:cs typeface="Simplified Arabic"/>
              </a:rPr>
              <a:t>وعن </a:t>
            </a:r>
            <a:r>
              <a:rPr lang="ar-SA" sz="2700" b="1" dirty="0">
                <a:solidFill>
                  <a:srgbClr val="000000"/>
                </a:solidFill>
                <a:ea typeface="Calibri"/>
                <a:cs typeface="Simplified Arabic"/>
              </a:rPr>
              <a:t>طريق الاعاقة الناتجة عن العجز تتقرر فردية الشخص موضع التأهيل وتتحدد درجة تواكله واعتماده على الغير أو على نفسه، سواء أكان هذا الاعتماد في الناحية المالية أم البدنية أم الاجتماعية أم الانفعالية، وتلعب الخدمات العامة دورا هاما خلال هذه المرحلة لمواجهة احتياجات الفرد، حيث انها تكون خارجة عن نطاق امكانياته.</a:t>
            </a:r>
            <a:endParaRPr lang="en-US" sz="2700" dirty="0">
              <a:solidFill>
                <a:prstClr val="black"/>
              </a:solidFill>
              <a:ea typeface="Calibri"/>
              <a:cs typeface="Arial"/>
            </a:endParaRPr>
          </a:p>
          <a:p>
            <a:pPr rtl="1"/>
            <a:endParaRPr lang="ar-SA" sz="2800" b="1" u="sng" dirty="0"/>
          </a:p>
          <a:p>
            <a:pPr marL="457200" indent="-457200" rtl="1">
              <a:buFontTx/>
              <a:buChar char="-"/>
            </a:pPr>
            <a:endParaRPr lang="en-US" sz="2800" dirty="0"/>
          </a:p>
        </p:txBody>
      </p:sp>
    </p:spTree>
    <p:extLst>
      <p:ext uri="{BB962C8B-B14F-4D97-AF65-F5344CB8AC3E}">
        <p14:creationId xmlns:p14="http://schemas.microsoft.com/office/powerpoint/2010/main" xmlns="" val="19903020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0"/>
              </a:spcAft>
            </a:pPr>
            <a:endParaRPr lang="en-US" sz="3200" dirty="0">
              <a:solidFill>
                <a:srgbClr val="FF3300"/>
              </a:solidFill>
              <a:ea typeface="Calibri"/>
              <a:cs typeface="Arial"/>
            </a:endParaRPr>
          </a:p>
        </p:txBody>
      </p:sp>
      <p:sp>
        <p:nvSpPr>
          <p:cNvPr id="3" name="عنصر نائب للمحتوى 2"/>
          <p:cNvSpPr>
            <a:spLocks noGrp="1"/>
          </p:cNvSpPr>
          <p:nvPr>
            <p:ph idx="1"/>
          </p:nvPr>
        </p:nvSpPr>
        <p:spPr>
          <a:xfrm>
            <a:off x="495300" y="1524000"/>
            <a:ext cx="8915400" cy="4602163"/>
          </a:xfrm>
        </p:spPr>
        <p:txBody>
          <a:bodyPr/>
          <a:lstStyle/>
          <a:p>
            <a:pPr lvl="0" rtl="1"/>
            <a:r>
              <a:rPr lang="ar-SA" sz="2800" b="1" u="sng" dirty="0" smtClean="0">
                <a:solidFill>
                  <a:prstClr val="black"/>
                </a:solidFill>
              </a:rPr>
              <a:t>وتظهر </a:t>
            </a:r>
            <a:r>
              <a:rPr lang="ar-SA" sz="2800" b="1" u="sng" dirty="0">
                <a:solidFill>
                  <a:prstClr val="black"/>
                </a:solidFill>
              </a:rPr>
              <a:t>الاعاقة لدى أي شخص ويمكن التعرف عليها من خلال الطرق التالية:</a:t>
            </a:r>
          </a:p>
          <a:p>
            <a:pPr lvl="0" rtl="1"/>
            <a:r>
              <a:rPr lang="ar-SA" sz="2800" b="1" dirty="0">
                <a:solidFill>
                  <a:prstClr val="black"/>
                </a:solidFill>
              </a:rPr>
              <a:t>-   فقد الصلاحية للعمل أو القدرة على الكسب أو القدرة على تحقيق التكيف المهني.</a:t>
            </a:r>
            <a:endParaRPr lang="en-US" sz="2800" b="1" dirty="0">
              <a:solidFill>
                <a:prstClr val="black"/>
              </a:solidFill>
            </a:endParaRPr>
          </a:p>
          <a:p>
            <a:pPr marL="457200" lvl="0" indent="-457200" rtl="1">
              <a:buFontTx/>
              <a:buChar char="-"/>
            </a:pPr>
            <a:r>
              <a:rPr lang="ar-SA" sz="2800" b="1" dirty="0">
                <a:solidFill>
                  <a:prstClr val="black"/>
                </a:solidFill>
              </a:rPr>
              <a:t>فقد الاحساس بالانتماء إلى الجماعة وفقد الشعور بالأمن المتضمن في المشاركة الايجابية في حياة الجماعة والأسرة.</a:t>
            </a:r>
          </a:p>
          <a:p>
            <a:pPr marL="457200" lvl="0" indent="-457200" rtl="1">
              <a:buFontTx/>
              <a:buChar char="-"/>
            </a:pPr>
            <a:r>
              <a:rPr lang="ar-SA" sz="2800" b="1" dirty="0">
                <a:solidFill>
                  <a:prstClr val="black"/>
                </a:solidFill>
              </a:rPr>
              <a:t>ازدياد التواكل في النواحي المالية أو الاجتماعية أو الانفعالية أو البدنية.</a:t>
            </a:r>
          </a:p>
          <a:p>
            <a:pPr marL="457200" lvl="0" indent="-457200" rtl="1">
              <a:buFontTx/>
              <a:buChar char="-"/>
            </a:pPr>
            <a:r>
              <a:rPr lang="ar-SA" sz="2800" b="1" dirty="0">
                <a:solidFill>
                  <a:prstClr val="black"/>
                </a:solidFill>
              </a:rPr>
              <a:t>التغيرات التي تطرأ على الشخصية فكل انحراف حقيقي أو تصوري عن الناحية «السوية» يعتبر مثيرا بالنسبة للشخص المعاق بحيث يملى عليه القيام ببعض التكيف من الناحية النفسية. </a:t>
            </a:r>
          </a:p>
          <a:p>
            <a:pPr rtl="1"/>
            <a:endParaRPr lang="ar-SA" sz="2800" b="1" u="sng" dirty="0"/>
          </a:p>
          <a:p>
            <a:pPr marL="457200" indent="-457200" rtl="1">
              <a:buFontTx/>
              <a:buChar char="-"/>
            </a:pPr>
            <a:endParaRPr lang="en-US" sz="2800" dirty="0"/>
          </a:p>
        </p:txBody>
      </p:sp>
    </p:spTree>
    <p:extLst>
      <p:ext uri="{BB962C8B-B14F-4D97-AF65-F5344CB8AC3E}">
        <p14:creationId xmlns:p14="http://schemas.microsoft.com/office/powerpoint/2010/main" xmlns="" val="27452767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2325</TotalTime>
  <Words>1451</Words>
  <Application>Microsoft Office PowerPoint</Application>
  <PresentationFormat>A4 Paper (210x297 mm)‎</PresentationFormat>
  <Paragraphs>112</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الثانية </vt:lpstr>
      <vt:lpstr>عناصر المحاضرة:</vt:lpstr>
      <vt:lpstr>مفهوم الحاجات الانسانية:</vt:lpstr>
      <vt:lpstr>الشريحة 5</vt:lpstr>
      <vt:lpstr>تصنيف الحاجات الإنسانية: </vt:lpstr>
      <vt:lpstr>الشريحة 7</vt:lpstr>
      <vt:lpstr>الشريحة 8</vt:lpstr>
      <vt:lpstr>مفهوم المشكلات الاجتماعية</vt:lpstr>
      <vt:lpstr>الشريحة 10</vt:lpstr>
      <vt:lpstr>مفهوم التكيف:</vt:lpstr>
      <vt:lpstr>مفهوم التوافق:</vt:lpstr>
      <vt:lpstr>أنواع التوافق:</vt:lpstr>
      <vt:lpstr>الشريحة 14</vt:lpstr>
      <vt:lpstr>عوائق التوافق:</vt:lpstr>
      <vt:lpstr>الشريحة 16</vt:lpstr>
      <vt:lpstr>مفهوم المعاق:</vt:lpstr>
      <vt:lpstr>مفهوم الاعاقة:</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325</cp:revision>
  <dcterms:created xsi:type="dcterms:W3CDTF">2009-10-14T19:14:34Z</dcterms:created>
  <dcterms:modified xsi:type="dcterms:W3CDTF">2013-11-20T22:22:08Z</dcterms:modified>
</cp:coreProperties>
</file>