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88" r:id="rId4"/>
    <p:sldId id="290" r:id="rId5"/>
    <p:sldId id="292" r:id="rId6"/>
    <p:sldId id="317" r:id="rId7"/>
    <p:sldId id="318" r:id="rId8"/>
    <p:sldId id="294" r:id="rId9"/>
    <p:sldId id="319" r:id="rId10"/>
    <p:sldId id="320" r:id="rId11"/>
    <p:sldId id="321" r:id="rId12"/>
    <p:sldId id="322" r:id="rId13"/>
    <p:sldId id="295" r:id="rId14"/>
    <p:sldId id="296" r:id="rId15"/>
    <p:sldId id="297" r:id="rId16"/>
    <p:sldId id="323" r:id="rId17"/>
    <p:sldId id="324" r:id="rId18"/>
    <p:sldId id="325" r:id="rId19"/>
    <p:sldId id="326"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90" d="100"/>
          <a:sy n="90" d="100"/>
        </p:scale>
        <p:origin x="101" y="821"/>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200" b="1" dirty="0" smtClean="0">
                <a:solidFill>
                  <a:srgbClr val="FF0000"/>
                </a:solidFill>
                <a:latin typeface="Calibri" pitchFamily="34" charset="0"/>
                <a:cs typeface="Times New Roman" pitchFamily="18" charset="0"/>
              </a:rPr>
              <a:t>رعاية الفئات الخاصة</a:t>
            </a:r>
          </a:p>
          <a:p>
            <a:pPr algn="ctr"/>
            <a:r>
              <a:rPr lang="ar-SA" sz="2800" b="1" dirty="0" smtClean="0">
                <a:solidFill>
                  <a:srgbClr val="00B050"/>
                </a:solidFill>
                <a:latin typeface="Calibri" pitchFamily="34" charset="0"/>
                <a:cs typeface="Times New Roman" pitchFamily="18" charset="0"/>
              </a:rPr>
              <a:t>المستوي الثامن</a:t>
            </a:r>
            <a:endParaRPr lang="en-US" sz="2800" b="1" dirty="0" smtClean="0">
              <a:solidFill>
                <a:srgbClr val="00B05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أيمن محمود عبد العال</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800" b="1" spc="-150" dirty="0">
                <a:solidFill>
                  <a:srgbClr val="376092"/>
                </a:solidFill>
                <a:latin typeface="ae_AlMateen" pitchFamily="2" charset="-78"/>
                <a:cs typeface="ae_AlMateen" pitchFamily="2" charset="-78"/>
              </a:rPr>
              <a:t>المحاضرة </a:t>
            </a:r>
            <a:r>
              <a:rPr lang="ar-SA" sz="4800" b="1" spc="-150" dirty="0" smtClean="0">
                <a:solidFill>
                  <a:srgbClr val="376092"/>
                </a:solidFill>
                <a:latin typeface="ae_AlMateen" pitchFamily="2" charset="-78"/>
                <a:cs typeface="ae_AlMateen" pitchFamily="2" charset="-78"/>
              </a:rPr>
              <a:t>الثالثة</a:t>
            </a:r>
            <a:r>
              <a:rPr lang="ar-SA" sz="4800" b="1" spc="-150" dirty="0">
                <a:solidFill>
                  <a:srgbClr val="376092"/>
                </a:solidFill>
                <a:latin typeface="ae_AlMateen" pitchFamily="2" charset="-78"/>
                <a:cs typeface="ae_AlMateen" pitchFamily="2" charset="-78"/>
              </a:rPr>
              <a:t/>
            </a:r>
            <a:br>
              <a:rPr lang="ar-SA" sz="4800" b="1" spc="-150" dirty="0">
                <a:solidFill>
                  <a:srgbClr val="376092"/>
                </a:solidFill>
                <a:latin typeface="ae_AlMateen" pitchFamily="2" charset="-78"/>
                <a:cs typeface="ae_AlMateen" pitchFamily="2" charset="-78"/>
              </a:rPr>
            </a:b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4800" b="1" dirty="0" smtClean="0">
                <a:solidFill>
                  <a:srgbClr val="FF0000"/>
                </a:solidFill>
                <a:ea typeface="Calibri"/>
                <a:cs typeface="Arial"/>
              </a:rPr>
              <a:t>مفهوم وتصنيفات الفئات الخاصة</a:t>
            </a: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عناصر المحاضرة:</a:t>
            </a:r>
            <a:endParaRPr lang="en-US" sz="4000" b="1" dirty="0">
              <a:ea typeface="Calibri"/>
              <a:cs typeface="Arial"/>
            </a:endParaRPr>
          </a:p>
        </p:txBody>
      </p:sp>
      <p:sp>
        <p:nvSpPr>
          <p:cNvPr id="3" name="عنصر نائب للمحتوى 2"/>
          <p:cNvSpPr>
            <a:spLocks noGrp="1"/>
          </p:cNvSpPr>
          <p:nvPr>
            <p:ph idx="1"/>
          </p:nvPr>
        </p:nvSpPr>
        <p:spPr>
          <a:xfrm>
            <a:off x="495300" y="1447800"/>
            <a:ext cx="8915400" cy="4678363"/>
          </a:xfrm>
        </p:spPr>
        <p:txBody>
          <a:bodyPr/>
          <a:lstStyle/>
          <a:p>
            <a:pPr marL="0" indent="0" rtl="1">
              <a:lnSpc>
                <a:spcPct val="115000"/>
              </a:lnSpc>
              <a:spcAft>
                <a:spcPts val="1000"/>
              </a:spcAft>
            </a:pPr>
            <a:endParaRPr lang="ar-SA" sz="3600" b="1" dirty="0">
              <a:ea typeface="Calibri"/>
              <a:cs typeface="Arial"/>
            </a:endParaRPr>
          </a:p>
          <a:p>
            <a:pPr marL="0" indent="0" rtl="1">
              <a:lnSpc>
                <a:spcPct val="115000"/>
              </a:lnSpc>
              <a:spcAft>
                <a:spcPts val="1000"/>
              </a:spcAft>
            </a:pPr>
            <a:r>
              <a:rPr lang="ar-SA" sz="3600" b="1" dirty="0" smtClean="0">
                <a:ea typeface="Calibri"/>
                <a:cs typeface="Arial"/>
              </a:rPr>
              <a:t>-  مفهوم الفئات الخاصة</a:t>
            </a:r>
          </a:p>
          <a:p>
            <a:pPr marL="571500" indent="-571500" rtl="1">
              <a:lnSpc>
                <a:spcPct val="115000"/>
              </a:lnSpc>
              <a:spcAft>
                <a:spcPts val="1000"/>
              </a:spcAft>
              <a:buFontTx/>
              <a:buChar char="-"/>
            </a:pPr>
            <a:r>
              <a:rPr lang="ar-SA" sz="3600" b="1" dirty="0" smtClean="0">
                <a:ea typeface="Calibri"/>
                <a:cs typeface="Arial"/>
              </a:rPr>
              <a:t>تصنيفات الفئات الخاصة</a:t>
            </a:r>
          </a:p>
          <a:p>
            <a:pPr marL="571500" indent="-571500" rtl="1">
              <a:lnSpc>
                <a:spcPct val="115000"/>
              </a:lnSpc>
              <a:spcAft>
                <a:spcPts val="1000"/>
              </a:spcAft>
              <a:buFontTx/>
              <a:buChar char="-"/>
            </a:pPr>
            <a:r>
              <a:rPr lang="ar-SA" sz="3600" b="1" dirty="0" smtClean="0">
                <a:ea typeface="Calibri"/>
                <a:cs typeface="Arial"/>
              </a:rPr>
              <a:t>النظرة لذوي الاحتياجات الخاصة قبل </a:t>
            </a:r>
            <a:r>
              <a:rPr lang="ar-SA" sz="3600" b="1" smtClean="0">
                <a:ea typeface="Calibri"/>
                <a:cs typeface="Arial"/>
              </a:rPr>
              <a:t>وبعد الاسلام</a:t>
            </a:r>
            <a:endParaRPr lang="ar-SA" sz="3600" b="1" dirty="0">
              <a:ea typeface="Calibri"/>
              <a:cs typeface="Arial"/>
            </a:endParaRP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r>
              <a:rPr lang="ar-SA" b="1" dirty="0" smtClean="0">
                <a:solidFill>
                  <a:schemeClr val="accent1"/>
                </a:solidFill>
              </a:rPr>
              <a:t>مفهوم الفئات الخاصة:</a:t>
            </a:r>
            <a:endParaRPr lang="ar-SA" b="1" dirty="0">
              <a:solidFill>
                <a:schemeClr val="accent1"/>
              </a:solidFill>
            </a:endParaRPr>
          </a:p>
        </p:txBody>
      </p:sp>
      <p:sp>
        <p:nvSpPr>
          <p:cNvPr id="3" name="عنصر نائب للمحتوى 2"/>
          <p:cNvSpPr>
            <a:spLocks noGrp="1"/>
          </p:cNvSpPr>
          <p:nvPr>
            <p:ph idx="1"/>
          </p:nvPr>
        </p:nvSpPr>
        <p:spPr>
          <a:xfrm>
            <a:off x="495300" y="1371600"/>
            <a:ext cx="8915400" cy="4876800"/>
          </a:xfrm>
        </p:spPr>
        <p:txBody>
          <a:bodyPr/>
          <a:lstStyle/>
          <a:p>
            <a:pPr algn="just" rtl="1">
              <a:lnSpc>
                <a:spcPct val="115000"/>
              </a:lnSpc>
              <a:spcAft>
                <a:spcPts val="0"/>
              </a:spcAft>
            </a:pPr>
            <a:r>
              <a:rPr lang="ar-SA" sz="2600" b="1" dirty="0" smtClean="0">
                <a:solidFill>
                  <a:srgbClr val="000000"/>
                </a:solidFill>
                <a:latin typeface="Simplified Arabic"/>
                <a:ea typeface="Calibri"/>
                <a:cs typeface="Arial"/>
              </a:rPr>
              <a:t>يعتبر مصطلح الفئات الخاصة مصطلحا جديدا بدأ يشيع استخدامه في مجال العلوم الاجتماعية بصفة عامة ومهنة الخدمة الاجتماعية بصفة خاصة ليشمل مجموعة من الناس لها وزنها العددي تبعا للقاعدة الاحصائية المعروفة </a:t>
            </a:r>
            <a:r>
              <a:rPr lang="ar-SA" sz="2600" b="1" dirty="0" smtClean="0">
                <a:solidFill>
                  <a:srgbClr val="FF0000"/>
                </a:solidFill>
                <a:latin typeface="Simplified Arabic"/>
                <a:ea typeface="Calibri"/>
                <a:cs typeface="Arial"/>
              </a:rPr>
              <a:t>بالتوزيع الاعتدالي</a:t>
            </a:r>
            <a:r>
              <a:rPr lang="ar-SA" sz="2600" b="1" dirty="0" smtClean="0">
                <a:solidFill>
                  <a:srgbClr val="000000"/>
                </a:solidFill>
                <a:latin typeface="Simplified Arabic"/>
                <a:ea typeface="Calibri"/>
                <a:cs typeface="Arial"/>
              </a:rPr>
              <a:t> التي تقوم على التوزيع ذي الحدين الذي يأخذ فيه التوزيع شكل المنحني الجرسي طرفاه متناسقان، وتمثل الفئات الخاصة طرفي المنحني وهو ما يطلق عليه في بعض الأحيان اللا سواء وهو انحراف سلوك الفرد عن المتوسط العام لتوزيع الأشخاص أو السمات أو السلوك.</a:t>
            </a:r>
          </a:p>
          <a:p>
            <a:pPr algn="just" rtl="1">
              <a:lnSpc>
                <a:spcPct val="115000"/>
              </a:lnSpc>
              <a:spcAft>
                <a:spcPts val="0"/>
              </a:spcAft>
            </a:pPr>
            <a:r>
              <a:rPr lang="ar-SA" sz="2600" b="1" dirty="0" smtClean="0">
                <a:solidFill>
                  <a:srgbClr val="000000"/>
                </a:solidFill>
                <a:latin typeface="Simplified Arabic"/>
                <a:ea typeface="Calibri"/>
                <a:cs typeface="Arial"/>
              </a:rPr>
              <a:t>وهذه المظاهر قد تأخذ شكلا </a:t>
            </a:r>
            <a:r>
              <a:rPr lang="ar-SA" sz="2600" b="1" dirty="0" smtClean="0">
                <a:solidFill>
                  <a:srgbClr val="FF0000"/>
                </a:solidFill>
                <a:latin typeface="Simplified Arabic"/>
                <a:ea typeface="Calibri"/>
                <a:cs typeface="Arial"/>
              </a:rPr>
              <a:t>ايجابيا</a:t>
            </a:r>
            <a:r>
              <a:rPr lang="ar-SA" sz="2600" b="1" dirty="0" smtClean="0">
                <a:solidFill>
                  <a:srgbClr val="000000"/>
                </a:solidFill>
                <a:latin typeface="Simplified Arabic"/>
                <a:ea typeface="Calibri"/>
                <a:cs typeface="Arial"/>
              </a:rPr>
              <a:t> مثل الذكاء المرتفع أو العبقرية وهو ما يعرف بالفئات الخاصة الموجبة في حين أن بعضها يأخذ طابعا </a:t>
            </a:r>
            <a:r>
              <a:rPr lang="ar-SA" sz="2600" b="1" dirty="0" smtClean="0">
                <a:solidFill>
                  <a:srgbClr val="FF0000"/>
                </a:solidFill>
                <a:latin typeface="Simplified Arabic"/>
                <a:ea typeface="Calibri"/>
                <a:cs typeface="Arial"/>
              </a:rPr>
              <a:t>سلبيا</a:t>
            </a:r>
            <a:r>
              <a:rPr lang="ar-SA" sz="2600" b="1" dirty="0" smtClean="0">
                <a:solidFill>
                  <a:srgbClr val="000000"/>
                </a:solidFill>
                <a:latin typeface="Simplified Arabic"/>
                <a:ea typeface="Calibri"/>
                <a:cs typeface="Arial"/>
              </a:rPr>
              <a:t> يعرف بالفئات الخاصة السلبية كالمعاقين بدنيا او نفسيا او اجتماعيا.</a:t>
            </a:r>
            <a:endParaRPr lang="ar-SA" sz="2600" b="1" dirty="0">
              <a:solidFill>
                <a:srgbClr val="000000"/>
              </a:solidFill>
              <a:latin typeface="Simplified Arabic"/>
              <a:ea typeface="Calibri"/>
              <a:cs typeface="Arial"/>
            </a:endParaRPr>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ndParaRPr>
          </a:p>
        </p:txBody>
      </p:sp>
      <p:sp>
        <p:nvSpPr>
          <p:cNvPr id="3" name="عنصر نائب للمحتوى 2"/>
          <p:cNvSpPr>
            <a:spLocks noGrp="1"/>
          </p:cNvSpPr>
          <p:nvPr>
            <p:ph idx="1"/>
          </p:nvPr>
        </p:nvSpPr>
        <p:spPr>
          <a:xfrm>
            <a:off x="533400" y="457200"/>
            <a:ext cx="8915400" cy="5791200"/>
          </a:xfrm>
        </p:spPr>
        <p:txBody>
          <a:bodyPr/>
          <a:lstStyle/>
          <a:p>
            <a:pPr lvl="0" algn="just" rtl="1">
              <a:lnSpc>
                <a:spcPct val="115000"/>
              </a:lnSpc>
              <a:spcAft>
                <a:spcPts val="0"/>
              </a:spcAft>
            </a:pPr>
            <a:endParaRPr lang="ar-SA" sz="2800" b="1" dirty="0" smtClean="0">
              <a:solidFill>
                <a:srgbClr val="FF0000"/>
              </a:solidFill>
              <a:latin typeface="Simplified Arabic"/>
              <a:ea typeface="Calibri"/>
              <a:cs typeface="Arial"/>
            </a:endParaRPr>
          </a:p>
          <a:p>
            <a:pPr lvl="0" algn="just" rtl="1">
              <a:lnSpc>
                <a:spcPct val="115000"/>
              </a:lnSpc>
              <a:spcAft>
                <a:spcPts val="0"/>
              </a:spcAft>
            </a:pPr>
            <a:endParaRPr lang="ar-SA" sz="2800" b="1" dirty="0">
              <a:solidFill>
                <a:srgbClr val="FF0000"/>
              </a:solidFill>
              <a:latin typeface="Simplified Arabic"/>
              <a:ea typeface="Calibri"/>
              <a:cs typeface="Arial"/>
            </a:endParaRPr>
          </a:p>
          <a:p>
            <a:pPr lvl="0" algn="just" rtl="1">
              <a:lnSpc>
                <a:spcPct val="115000"/>
              </a:lnSpc>
              <a:spcAft>
                <a:spcPts val="0"/>
              </a:spcAft>
            </a:pPr>
            <a:r>
              <a:rPr lang="ar-SA" b="1" dirty="0" smtClean="0">
                <a:solidFill>
                  <a:srgbClr val="FF0000"/>
                </a:solidFill>
                <a:latin typeface="Simplified Arabic"/>
                <a:ea typeface="Calibri"/>
                <a:cs typeface="Arial"/>
              </a:rPr>
              <a:t>ولقد تعددت التعاريف الخاصة بالفئات الخاصة ومن تلك التعاريف:</a:t>
            </a:r>
          </a:p>
          <a:p>
            <a:pPr marL="457200" indent="-457200" algn="just" rtl="1">
              <a:buFontTx/>
              <a:buChar char="-"/>
            </a:pPr>
            <a:r>
              <a:rPr lang="ar-SA" b="1" dirty="0" smtClean="0"/>
              <a:t>«مجموعة الأفراد الذين </a:t>
            </a:r>
            <a:r>
              <a:rPr lang="ar-SA" b="1" dirty="0"/>
              <a:t>يختلفون عمن يطلق عليهم </a:t>
            </a:r>
            <a:r>
              <a:rPr lang="ar-SA" b="1" dirty="0" smtClean="0"/>
              <a:t>لفظ</a:t>
            </a:r>
            <a:r>
              <a:rPr lang="ar-SA" dirty="0"/>
              <a:t> </a:t>
            </a:r>
            <a:r>
              <a:rPr lang="ar-SA" b="1" dirty="0" smtClean="0"/>
              <a:t>عادي </a:t>
            </a:r>
            <a:r>
              <a:rPr lang="ar-SA" b="1" dirty="0"/>
              <a:t>أو سوي في النواحي الجسمية أو العقلية أو الاجتماعية أو النفسية </a:t>
            </a:r>
            <a:r>
              <a:rPr lang="ar-SA" b="1" dirty="0" smtClean="0"/>
              <a:t>أو</a:t>
            </a:r>
            <a:r>
              <a:rPr lang="ar-SA" dirty="0"/>
              <a:t> </a:t>
            </a:r>
            <a:r>
              <a:rPr lang="ar-SA" b="1" dirty="0" smtClean="0"/>
              <a:t>المزاجية </a:t>
            </a:r>
            <a:r>
              <a:rPr lang="ar-SA" b="1" dirty="0"/>
              <a:t>إلى درجة تستوجب عمليات التأهيل الخاصة حتى تصل إلى </a:t>
            </a:r>
            <a:r>
              <a:rPr lang="ar-SA" b="1" dirty="0" smtClean="0"/>
              <a:t>استخدام</a:t>
            </a:r>
            <a:r>
              <a:rPr lang="ar-SA" dirty="0"/>
              <a:t> </a:t>
            </a:r>
            <a:r>
              <a:rPr lang="ar-SA" b="1" dirty="0" smtClean="0"/>
              <a:t>أقصى </a:t>
            </a:r>
            <a:r>
              <a:rPr lang="ar-SA" b="1" dirty="0"/>
              <a:t>ما تسمح به قدراتهم </a:t>
            </a:r>
            <a:r>
              <a:rPr lang="ar-SA" b="1" dirty="0" smtClean="0"/>
              <a:t>ومواهبهم»</a:t>
            </a:r>
            <a:r>
              <a:rPr lang="en-US" b="1" dirty="0" smtClean="0"/>
              <a:t> .</a:t>
            </a:r>
          </a:p>
          <a:p>
            <a:pPr algn="just" rtl="1"/>
            <a:r>
              <a:rPr lang="ar-SA" b="1" dirty="0"/>
              <a:t>ويلاحظ أن هذا المفهوم يركز على الفئات الخاصة غير السوية فقط </a:t>
            </a:r>
            <a:r>
              <a:rPr lang="ar-SA" b="1" dirty="0" smtClean="0"/>
              <a:t>والتي</a:t>
            </a:r>
            <a:r>
              <a:rPr lang="ar-SA" dirty="0"/>
              <a:t> </a:t>
            </a:r>
            <a:r>
              <a:rPr lang="ar-SA" b="1" dirty="0" smtClean="0"/>
              <a:t>تعاني </a:t>
            </a:r>
            <a:r>
              <a:rPr lang="ar-SA" b="1" dirty="0"/>
              <a:t>من قصورا في الناحية الجسمية أو العقلية </a:t>
            </a:r>
            <a:r>
              <a:rPr lang="ar-SA" b="1" dirty="0" smtClean="0"/>
              <a:t>أو الاجتماعية </a:t>
            </a:r>
            <a:r>
              <a:rPr lang="ar-SA" b="1" dirty="0"/>
              <a:t>أو النفسية </a:t>
            </a:r>
            <a:r>
              <a:rPr lang="ar-SA" b="1" dirty="0" smtClean="0"/>
              <a:t>وأنهم</a:t>
            </a:r>
            <a:r>
              <a:rPr lang="ar-SA" dirty="0"/>
              <a:t> </a:t>
            </a:r>
            <a:r>
              <a:rPr lang="ar-SA" b="1" dirty="0" smtClean="0"/>
              <a:t>يحتاجون </a:t>
            </a:r>
            <a:r>
              <a:rPr lang="ar-SA" b="1" dirty="0"/>
              <a:t>إلى عملية تأهيل</a:t>
            </a:r>
            <a:r>
              <a:rPr lang="en-US" b="1" dirty="0"/>
              <a:t>.</a:t>
            </a:r>
            <a:endParaRPr lang="en-US" dirty="0"/>
          </a:p>
          <a:p>
            <a:pPr marL="457200" indent="-457200" algn="just" rtl="1">
              <a:buFontTx/>
              <a:buChar char="-"/>
            </a:pPr>
            <a:endParaRPr lang="en-US" dirty="0"/>
          </a:p>
          <a:p>
            <a:pPr lvl="0" algn="just" rtl="1">
              <a:lnSpc>
                <a:spcPct val="115000"/>
              </a:lnSpc>
              <a:spcAft>
                <a:spcPts val="0"/>
              </a:spcAft>
            </a:pPr>
            <a:endParaRPr lang="ar-SA" b="1" dirty="0">
              <a:solidFill>
                <a:srgbClr val="FF0000"/>
              </a:solidFill>
              <a:latin typeface="Simplified Arabic"/>
              <a:ea typeface="Calibri"/>
              <a:cs typeface="Arial"/>
            </a:endParaRPr>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ndParaRPr>
          </a:p>
        </p:txBody>
      </p:sp>
      <p:sp>
        <p:nvSpPr>
          <p:cNvPr id="3" name="عنصر نائب للمحتوى 2"/>
          <p:cNvSpPr>
            <a:spLocks noGrp="1"/>
          </p:cNvSpPr>
          <p:nvPr>
            <p:ph idx="1"/>
          </p:nvPr>
        </p:nvSpPr>
        <p:spPr>
          <a:xfrm>
            <a:off x="533400" y="457200"/>
            <a:ext cx="8915400" cy="5867400"/>
          </a:xfrm>
        </p:spPr>
        <p:txBody>
          <a:bodyPr/>
          <a:lstStyle/>
          <a:p>
            <a:pPr lvl="0" algn="just" rtl="1">
              <a:lnSpc>
                <a:spcPct val="115000"/>
              </a:lnSpc>
              <a:spcAft>
                <a:spcPts val="0"/>
              </a:spcAft>
            </a:pPr>
            <a:endParaRPr lang="ar-SA" sz="2800" b="1" dirty="0" smtClean="0">
              <a:solidFill>
                <a:srgbClr val="FF0000"/>
              </a:solidFill>
              <a:latin typeface="Simplified Arabic"/>
              <a:ea typeface="Calibri"/>
              <a:cs typeface="Arial"/>
            </a:endParaRPr>
          </a:p>
          <a:p>
            <a:pPr lvl="0" algn="just" rtl="1">
              <a:lnSpc>
                <a:spcPct val="115000"/>
              </a:lnSpc>
              <a:spcAft>
                <a:spcPts val="0"/>
              </a:spcAft>
            </a:pPr>
            <a:endParaRPr lang="ar-SA" sz="2800" b="1" dirty="0">
              <a:solidFill>
                <a:srgbClr val="FF0000"/>
              </a:solidFill>
              <a:latin typeface="Simplified Arabic"/>
              <a:ea typeface="Calibri"/>
              <a:cs typeface="Arial"/>
            </a:endParaRPr>
          </a:p>
          <a:p>
            <a:pPr algn="just" rtl="1"/>
            <a:r>
              <a:rPr lang="ar-SA" sz="2800" b="1" dirty="0" smtClean="0"/>
              <a:t>«مجموعة </a:t>
            </a:r>
            <a:r>
              <a:rPr lang="ar-SA" sz="2800" b="1" dirty="0"/>
              <a:t>من</a:t>
            </a:r>
            <a:r>
              <a:rPr lang="en-US" sz="2800" b="1" dirty="0"/>
              <a:t> </a:t>
            </a:r>
            <a:r>
              <a:rPr lang="en-US" sz="2800" b="1" dirty="0" smtClean="0"/>
              <a:t> </a:t>
            </a:r>
            <a:r>
              <a:rPr lang="ar-SA" sz="2800" b="1" dirty="0" smtClean="0"/>
              <a:t>أفراد المجتمع </a:t>
            </a:r>
            <a:r>
              <a:rPr lang="ar-SA" sz="2800" b="1" dirty="0"/>
              <a:t>بغض النظر عن </a:t>
            </a:r>
            <a:r>
              <a:rPr lang="ar-SA" sz="2800" b="1" dirty="0" smtClean="0"/>
              <a:t>أي فروق فردية بسبب السن </a:t>
            </a:r>
            <a:r>
              <a:rPr lang="ar-SA" sz="2800" b="1" dirty="0"/>
              <a:t>أو الجنس </a:t>
            </a:r>
            <a:r>
              <a:rPr lang="ar-SA" sz="2800" b="1" dirty="0" smtClean="0"/>
              <a:t>أو</a:t>
            </a:r>
            <a:r>
              <a:rPr lang="ar-SA" sz="2800" dirty="0"/>
              <a:t> </a:t>
            </a:r>
            <a:r>
              <a:rPr lang="ar-SA" sz="2800" b="1" dirty="0" smtClean="0"/>
              <a:t>الدين يتميز أفرادها بخصائص أو سمات معينة إما أن تعمل على إعاقة نموهم</a:t>
            </a:r>
            <a:r>
              <a:rPr lang="ar-SA" sz="2800" dirty="0"/>
              <a:t> </a:t>
            </a:r>
            <a:r>
              <a:rPr lang="ar-SA" sz="2800" b="1" dirty="0" smtClean="0"/>
              <a:t>وتفاعلهم </a:t>
            </a:r>
            <a:r>
              <a:rPr lang="ar-SA" sz="2800" b="1" dirty="0"/>
              <a:t>وتوافقهم مع أنفسهم ومع البيئة </a:t>
            </a:r>
            <a:r>
              <a:rPr lang="ar-SA" sz="2800" b="1" dirty="0" smtClean="0"/>
              <a:t>المحيطة، وإما أن تعمل هذه الخصائص كإمكانات متميزة يمكن الاستفادة منها وتوجيهها بحيث </a:t>
            </a:r>
            <a:r>
              <a:rPr lang="ar-SA" sz="2800" b="1" dirty="0" err="1" smtClean="0"/>
              <a:t>تفيدهم</a:t>
            </a:r>
            <a:r>
              <a:rPr lang="ar-SA" sz="2800" b="1" dirty="0" smtClean="0"/>
              <a:t> في هذا النمو بكل جوانبه»</a:t>
            </a:r>
          </a:p>
          <a:p>
            <a:pPr algn="just" rtl="1">
              <a:lnSpc>
                <a:spcPct val="115000"/>
              </a:lnSpc>
              <a:spcAft>
                <a:spcPts val="0"/>
              </a:spcAft>
            </a:pPr>
            <a:r>
              <a:rPr lang="ar-SA" sz="2800" b="1" dirty="0" smtClean="0"/>
              <a:t>ويلاحظ أن هذا المفهوم </a:t>
            </a:r>
            <a:r>
              <a:rPr lang="ar-SA" sz="2800" b="1" dirty="0" smtClean="0">
                <a:solidFill>
                  <a:srgbClr val="000000"/>
                </a:solidFill>
                <a:ea typeface="Calibri"/>
                <a:cs typeface="Simplified Arabic"/>
              </a:rPr>
              <a:t>يشير </a:t>
            </a:r>
            <a:r>
              <a:rPr lang="ar-SA" sz="2800" b="1" dirty="0">
                <a:solidFill>
                  <a:srgbClr val="000000"/>
                </a:solidFill>
                <a:ea typeface="Calibri"/>
                <a:cs typeface="Simplified Arabic"/>
              </a:rPr>
              <a:t>إلى النواحي </a:t>
            </a:r>
            <a:r>
              <a:rPr lang="ar-SA" sz="2800" b="1" dirty="0" smtClean="0">
                <a:solidFill>
                  <a:srgbClr val="000000"/>
                </a:solidFill>
                <a:ea typeface="Calibri"/>
                <a:cs typeface="Simplified Arabic"/>
              </a:rPr>
              <a:t>السوية حيث </a:t>
            </a:r>
            <a:r>
              <a:rPr lang="ar-SA" sz="2800" b="1" dirty="0">
                <a:solidFill>
                  <a:srgbClr val="000000"/>
                </a:solidFill>
                <a:ea typeface="Calibri"/>
                <a:cs typeface="Simplified Arabic"/>
              </a:rPr>
              <a:t>نجد العباقرة </a:t>
            </a:r>
            <a:r>
              <a:rPr lang="ar-SA" sz="2800" b="1" dirty="0" smtClean="0">
                <a:solidFill>
                  <a:srgbClr val="000000"/>
                </a:solidFill>
                <a:ea typeface="Calibri"/>
                <a:cs typeface="Simplified Arabic"/>
              </a:rPr>
              <a:t>أو</a:t>
            </a:r>
            <a:r>
              <a:rPr lang="ar-SA" sz="2800" dirty="0">
                <a:ea typeface="Calibri"/>
                <a:cs typeface="Arial"/>
              </a:rPr>
              <a:t> </a:t>
            </a:r>
            <a:r>
              <a:rPr lang="ar-SA" sz="2800" b="1" dirty="0" smtClean="0">
                <a:solidFill>
                  <a:srgbClr val="000000"/>
                </a:solidFill>
                <a:ea typeface="Calibri"/>
                <a:cs typeface="Simplified Arabic"/>
              </a:rPr>
              <a:t>الموهوبين </a:t>
            </a:r>
            <a:r>
              <a:rPr lang="ar-SA" sz="2800" b="1" dirty="0">
                <a:solidFill>
                  <a:srgbClr val="000000"/>
                </a:solidFill>
                <a:ea typeface="Calibri"/>
                <a:cs typeface="Simplified Arabic"/>
              </a:rPr>
              <a:t>وأصحاب القدرات الخاصة وفي النواحي المرضية نجد كافة </a:t>
            </a:r>
            <a:r>
              <a:rPr lang="ar-SA" sz="2800" b="1" dirty="0" smtClean="0">
                <a:solidFill>
                  <a:srgbClr val="000000"/>
                </a:solidFill>
                <a:ea typeface="Calibri"/>
                <a:cs typeface="Simplified Arabic"/>
              </a:rPr>
              <a:t>ألوان</a:t>
            </a:r>
            <a:r>
              <a:rPr lang="ar-SA" sz="2800" dirty="0" smtClean="0">
                <a:ea typeface="Calibri"/>
                <a:cs typeface="Arial"/>
              </a:rPr>
              <a:t> </a:t>
            </a:r>
            <a:r>
              <a:rPr lang="ar-SA" sz="2800" b="1" dirty="0" smtClean="0">
                <a:solidFill>
                  <a:srgbClr val="000000"/>
                </a:solidFill>
                <a:ea typeface="Calibri"/>
                <a:cs typeface="Simplified Arabic"/>
              </a:rPr>
              <a:t>النقص </a:t>
            </a:r>
            <a:r>
              <a:rPr lang="ar-SA" sz="2800" b="1" dirty="0">
                <a:solidFill>
                  <a:srgbClr val="000000"/>
                </a:solidFill>
                <a:ea typeface="Calibri"/>
                <a:cs typeface="Simplified Arabic"/>
              </a:rPr>
              <a:t>أو المرض أو الاضطراب </a:t>
            </a:r>
            <a:r>
              <a:rPr lang="ar-SA" sz="2800" b="1" dirty="0" smtClean="0">
                <a:solidFill>
                  <a:srgbClr val="000000"/>
                </a:solidFill>
                <a:ea typeface="Calibri"/>
                <a:cs typeface="Simplified Arabic"/>
              </a:rPr>
              <a:t>العقلي </a:t>
            </a:r>
            <a:r>
              <a:rPr lang="ar-SA" sz="2800" b="1" dirty="0">
                <a:solidFill>
                  <a:srgbClr val="000000"/>
                </a:solidFill>
                <a:ea typeface="Calibri"/>
                <a:cs typeface="Simplified Arabic"/>
              </a:rPr>
              <a:t>أو النفسي أو الخلقي </a:t>
            </a:r>
            <a:r>
              <a:rPr lang="ar-SA" sz="2800" b="1" dirty="0" smtClean="0">
                <a:solidFill>
                  <a:srgbClr val="000000"/>
                </a:solidFill>
                <a:ea typeface="Calibri"/>
                <a:cs typeface="Simplified Arabic"/>
              </a:rPr>
              <a:t>الذي</a:t>
            </a:r>
            <a:r>
              <a:rPr lang="ar-SA" sz="2800" dirty="0" smtClean="0">
                <a:ea typeface="Calibri"/>
                <a:cs typeface="Arial"/>
              </a:rPr>
              <a:t> </a:t>
            </a:r>
            <a:r>
              <a:rPr lang="ar-SA" sz="2800" b="1" dirty="0" smtClean="0">
                <a:solidFill>
                  <a:srgbClr val="000000"/>
                </a:solidFill>
                <a:ea typeface="Calibri"/>
                <a:cs typeface="Simplified Arabic"/>
              </a:rPr>
              <a:t>يعوق </a:t>
            </a:r>
            <a:r>
              <a:rPr lang="ar-SA" sz="2800" b="1" dirty="0">
                <a:solidFill>
                  <a:srgbClr val="000000"/>
                </a:solidFill>
                <a:ea typeface="Calibri"/>
                <a:cs typeface="Simplified Arabic"/>
              </a:rPr>
              <a:t>نمو الشخصية وتقدمها</a:t>
            </a:r>
            <a:r>
              <a:rPr lang="en-US" sz="2800" b="1" dirty="0" smtClean="0"/>
              <a:t>.</a:t>
            </a:r>
            <a:endParaRPr lang="en-US" sz="2800" dirty="0" smtClean="0"/>
          </a:p>
          <a:p>
            <a:pPr marL="457200" indent="-457200" algn="just" rtl="1">
              <a:buFontTx/>
              <a:buChar char="-"/>
            </a:pPr>
            <a:endParaRPr lang="en-US" dirty="0"/>
          </a:p>
          <a:p>
            <a:pPr lvl="0" algn="just" rtl="1">
              <a:lnSpc>
                <a:spcPct val="115000"/>
              </a:lnSpc>
              <a:spcAft>
                <a:spcPts val="0"/>
              </a:spcAft>
            </a:pPr>
            <a:endParaRPr lang="ar-SA" b="1" dirty="0">
              <a:solidFill>
                <a:srgbClr val="FF0000"/>
              </a:solidFill>
              <a:latin typeface="Simplified Arabic"/>
              <a:ea typeface="Calibri"/>
              <a:cs typeface="Arial"/>
            </a:endParaRPr>
          </a:p>
        </p:txBody>
      </p:sp>
    </p:spTree>
    <p:extLst>
      <p:ext uri="{BB962C8B-B14F-4D97-AF65-F5344CB8AC3E}">
        <p14:creationId xmlns:p14="http://schemas.microsoft.com/office/powerpoint/2010/main" xmlns="" val="42219133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ndParaRPr>
          </a:p>
        </p:txBody>
      </p:sp>
      <p:sp>
        <p:nvSpPr>
          <p:cNvPr id="3" name="عنصر نائب للمحتوى 2"/>
          <p:cNvSpPr>
            <a:spLocks noGrp="1"/>
          </p:cNvSpPr>
          <p:nvPr>
            <p:ph idx="1"/>
          </p:nvPr>
        </p:nvSpPr>
        <p:spPr>
          <a:xfrm>
            <a:off x="533400" y="457200"/>
            <a:ext cx="8915400" cy="5867400"/>
          </a:xfrm>
        </p:spPr>
        <p:txBody>
          <a:bodyPr/>
          <a:lstStyle/>
          <a:p>
            <a:pPr lvl="0" algn="just" rtl="1">
              <a:lnSpc>
                <a:spcPct val="115000"/>
              </a:lnSpc>
              <a:spcAft>
                <a:spcPts val="0"/>
              </a:spcAft>
            </a:pPr>
            <a:endParaRPr lang="ar-SA" sz="2800" b="1" dirty="0" smtClean="0">
              <a:solidFill>
                <a:srgbClr val="FF0000"/>
              </a:solidFill>
              <a:latin typeface="Simplified Arabic"/>
              <a:ea typeface="Calibri"/>
              <a:cs typeface="Arial"/>
            </a:endParaRPr>
          </a:p>
          <a:p>
            <a:pPr lvl="0" algn="just" rtl="1">
              <a:lnSpc>
                <a:spcPct val="115000"/>
              </a:lnSpc>
              <a:spcAft>
                <a:spcPts val="0"/>
              </a:spcAft>
            </a:pPr>
            <a:endParaRPr lang="ar-SA" sz="2800" b="1" dirty="0">
              <a:solidFill>
                <a:srgbClr val="FF0000"/>
              </a:solidFill>
              <a:latin typeface="Simplified Arabic"/>
              <a:ea typeface="Calibri"/>
              <a:cs typeface="Arial"/>
            </a:endParaRPr>
          </a:p>
          <a:p>
            <a:pPr algn="just" rtl="1"/>
            <a:r>
              <a:rPr lang="ar-SA" sz="2800" b="1" u="sng" dirty="0" smtClean="0"/>
              <a:t>ومن ثم يمكن تعريف الفئات الخاصة على أنها:</a:t>
            </a:r>
          </a:p>
          <a:p>
            <a:pPr algn="just" rtl="1"/>
            <a:endParaRPr lang="ar-SA" sz="2800" b="1" u="sng" dirty="0" smtClean="0"/>
          </a:p>
          <a:p>
            <a:pPr algn="just" rtl="1"/>
            <a:r>
              <a:rPr lang="ar-SA" sz="2800" b="1" dirty="0" smtClean="0"/>
              <a:t>مجموعة من أفراد المجتمع تنطوي شخصياتهم على سمات وخصائص تجعلهم يختلفون عمن يطلق عليهم لفظ عادي أو سوي، وهذه السمات إما ان تعمل كأوجه قصور على </a:t>
            </a:r>
            <a:r>
              <a:rPr lang="ar-SA" sz="2800" b="1" dirty="0"/>
              <a:t>إ</a:t>
            </a:r>
            <a:r>
              <a:rPr lang="ar-SA" sz="2800" b="1" dirty="0" smtClean="0"/>
              <a:t>عاقة نموهم وتفاعلهم وتوافقهم مع أنفسهم ومع الآخرين (فئات خاصة سلبية) وإما ان تعمل كإمكانات ممتازة يمكن استثمارها وتوجيهها لتفيد في النمو والتفاعل الايجابي(فئات خاصة ايجابية)</a:t>
            </a:r>
          </a:p>
          <a:p>
            <a:pPr marL="0" indent="0" algn="just" rtl="1"/>
            <a:endParaRPr lang="en-US" dirty="0"/>
          </a:p>
          <a:p>
            <a:pPr lvl="0" algn="just" rtl="1">
              <a:lnSpc>
                <a:spcPct val="115000"/>
              </a:lnSpc>
              <a:spcAft>
                <a:spcPts val="0"/>
              </a:spcAft>
            </a:pPr>
            <a:endParaRPr lang="ar-SA" b="1" dirty="0">
              <a:solidFill>
                <a:srgbClr val="FF0000"/>
              </a:solidFill>
              <a:latin typeface="Simplified Arabic"/>
              <a:ea typeface="Calibri"/>
              <a:cs typeface="Arial"/>
            </a:endParaRPr>
          </a:p>
        </p:txBody>
      </p:sp>
    </p:spTree>
    <p:extLst>
      <p:ext uri="{BB962C8B-B14F-4D97-AF65-F5344CB8AC3E}">
        <p14:creationId xmlns:p14="http://schemas.microsoft.com/office/powerpoint/2010/main" xmlns="" val="20182674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solidFill>
                  <a:schemeClr val="accent1"/>
                </a:solidFill>
                <a:ea typeface="Calibri"/>
                <a:cs typeface="Arial"/>
              </a:rPr>
              <a:t>تصنيفات الفئات الخاصة:</a:t>
            </a: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754563"/>
          </a:xfrm>
        </p:spPr>
        <p:txBody>
          <a:bodyPr/>
          <a:lstStyle/>
          <a:p>
            <a:pPr rtl="1">
              <a:lnSpc>
                <a:spcPct val="115000"/>
              </a:lnSpc>
              <a:spcAft>
                <a:spcPts val="0"/>
              </a:spcAft>
            </a:pPr>
            <a:r>
              <a:rPr lang="ar-SA" sz="2800" b="1" dirty="0">
                <a:solidFill>
                  <a:srgbClr val="000000"/>
                </a:solidFill>
                <a:ea typeface="Calibri"/>
                <a:cs typeface="Simplified Arabic"/>
              </a:rPr>
              <a:t>إزاء المفاهيم السابقة للفئات الخاصة ظهرت تصنيفات لها نذكر منها</a:t>
            </a:r>
            <a:r>
              <a:rPr lang="en-US" sz="2800" b="1" dirty="0">
                <a:solidFill>
                  <a:srgbClr val="000000"/>
                </a:solidFill>
                <a:latin typeface="Simplified Arabic"/>
                <a:ea typeface="Calibri"/>
                <a:cs typeface="Arial"/>
              </a:rPr>
              <a:t>:</a:t>
            </a:r>
            <a:endParaRPr lang="en-US" sz="2000" b="1" dirty="0">
              <a:ea typeface="Calibri"/>
              <a:cs typeface="Arial"/>
            </a:endParaRPr>
          </a:p>
          <a:p>
            <a:pPr rtl="1">
              <a:lnSpc>
                <a:spcPct val="115000"/>
              </a:lnSpc>
              <a:spcAft>
                <a:spcPts val="0"/>
              </a:spcAft>
            </a:pPr>
            <a:r>
              <a:rPr lang="ar-SA" sz="2800" b="1" i="1" dirty="0">
                <a:solidFill>
                  <a:srgbClr val="0070C0"/>
                </a:solidFill>
                <a:ea typeface="Calibri"/>
                <a:cs typeface="Simplified Arabic"/>
              </a:rPr>
              <a:t>التصنيف الأول</a:t>
            </a:r>
            <a:r>
              <a:rPr lang="en-US" sz="2800" b="1" dirty="0">
                <a:solidFill>
                  <a:srgbClr val="0070C0"/>
                </a:solidFill>
                <a:latin typeface="Simplified Arabic"/>
                <a:ea typeface="Calibri"/>
                <a:cs typeface="Arial"/>
              </a:rPr>
              <a:t>: </a:t>
            </a:r>
            <a:r>
              <a:rPr lang="ar-SA" sz="2800" b="1" i="1" dirty="0" smtClean="0">
                <a:solidFill>
                  <a:srgbClr val="0070C0"/>
                </a:solidFill>
                <a:ea typeface="Calibri"/>
                <a:cs typeface="Simplified Arabic"/>
              </a:rPr>
              <a:t>تبعا لظهور أو عدم ظهور العجز</a:t>
            </a:r>
            <a:r>
              <a:rPr lang="en-US" sz="2800" b="1" dirty="0" smtClean="0">
                <a:solidFill>
                  <a:srgbClr val="0070C0"/>
                </a:solidFill>
                <a:latin typeface="Simplified Arabic"/>
                <a:ea typeface="Calibri"/>
                <a:cs typeface="Arial"/>
              </a:rPr>
              <a:t>:</a:t>
            </a:r>
            <a:r>
              <a:rPr lang="ar-SA" sz="2800" b="1" dirty="0" smtClean="0">
                <a:solidFill>
                  <a:srgbClr val="0070C0"/>
                </a:solidFill>
                <a:latin typeface="Simplified Arabic"/>
                <a:ea typeface="Calibri"/>
                <a:cs typeface="Arial"/>
              </a:rPr>
              <a:t> </a:t>
            </a:r>
            <a:r>
              <a:rPr lang="ar-SA" sz="2800" b="1" dirty="0" smtClean="0">
                <a:latin typeface="Simplified Arabic"/>
                <a:ea typeface="Calibri"/>
                <a:cs typeface="Arial"/>
              </a:rPr>
              <a:t>وينقسمون إلى:</a:t>
            </a:r>
          </a:p>
          <a:p>
            <a:pPr rtl="1">
              <a:lnSpc>
                <a:spcPct val="115000"/>
              </a:lnSpc>
              <a:spcAft>
                <a:spcPts val="0"/>
              </a:spcAft>
            </a:pPr>
            <a:r>
              <a:rPr lang="ar-SA" sz="2800" b="1" dirty="0" smtClean="0">
                <a:latin typeface="Simplified Arabic"/>
                <a:ea typeface="Calibri"/>
                <a:cs typeface="Arial"/>
              </a:rPr>
              <a:t>أ- فئات ذو عجز ظاهر:</a:t>
            </a:r>
            <a:endParaRPr lang="en-US" sz="2000" dirty="0">
              <a:ea typeface="Calibri"/>
              <a:cs typeface="Arial"/>
            </a:endParaRPr>
          </a:p>
          <a:p>
            <a:pPr algn="just" rtl="1">
              <a:lnSpc>
                <a:spcPct val="115000"/>
              </a:lnSpc>
              <a:spcAft>
                <a:spcPts val="0"/>
              </a:spcAft>
            </a:pPr>
            <a:r>
              <a:rPr lang="ar-SA" sz="2800" b="1" dirty="0" smtClean="0">
                <a:solidFill>
                  <a:srgbClr val="000000"/>
                </a:solidFill>
                <a:latin typeface="Simplified Arabic"/>
                <a:ea typeface="Calibri"/>
                <a:cs typeface="Arial"/>
              </a:rPr>
              <a:t>    يعني </a:t>
            </a:r>
            <a:r>
              <a:rPr lang="ar-SA" sz="2800" b="1" dirty="0" smtClean="0">
                <a:solidFill>
                  <a:srgbClr val="000000"/>
                </a:solidFill>
                <a:ea typeface="Calibri"/>
                <a:cs typeface="Simplified Arabic"/>
              </a:rPr>
              <a:t>بالعجز </a:t>
            </a:r>
            <a:r>
              <a:rPr lang="ar-SA" sz="2800" b="1" dirty="0">
                <a:solidFill>
                  <a:srgbClr val="000000"/>
                </a:solidFill>
                <a:ea typeface="Calibri"/>
                <a:cs typeface="Simplified Arabic"/>
              </a:rPr>
              <a:t>الظاهر أصحاب العاهات البدنية أو الجسمية </a:t>
            </a:r>
            <a:r>
              <a:rPr lang="ar-SA" sz="2800" b="1" dirty="0" smtClean="0">
                <a:solidFill>
                  <a:srgbClr val="000000"/>
                </a:solidFill>
                <a:ea typeface="Calibri"/>
                <a:cs typeface="Simplified Arabic"/>
              </a:rPr>
              <a:t>كالمكفوفين</a:t>
            </a:r>
            <a:r>
              <a:rPr lang="ar-SA" sz="2000" dirty="0" smtClean="0">
                <a:ea typeface="Calibri"/>
                <a:cs typeface="Arial"/>
              </a:rPr>
              <a:t> </a:t>
            </a:r>
            <a:r>
              <a:rPr lang="ar-SA" sz="2800" b="1" dirty="0" smtClean="0">
                <a:solidFill>
                  <a:srgbClr val="000000"/>
                </a:solidFill>
                <a:ea typeface="Calibri"/>
                <a:cs typeface="Simplified Arabic"/>
              </a:rPr>
              <a:t>والمقعدين </a:t>
            </a:r>
            <a:r>
              <a:rPr lang="ar-SA" sz="2800" b="1" dirty="0">
                <a:solidFill>
                  <a:srgbClr val="000000"/>
                </a:solidFill>
                <a:ea typeface="Calibri"/>
                <a:cs typeface="Simplified Arabic"/>
              </a:rPr>
              <a:t>والصم ومبتوري الأطراف والمتخلفين عقليا والمرضى </a:t>
            </a:r>
            <a:r>
              <a:rPr lang="ar-SA" sz="2800" b="1" dirty="0" smtClean="0">
                <a:solidFill>
                  <a:srgbClr val="000000"/>
                </a:solidFill>
                <a:ea typeface="Calibri"/>
                <a:cs typeface="Simplified Arabic"/>
              </a:rPr>
              <a:t>العقليين.</a:t>
            </a:r>
          </a:p>
          <a:p>
            <a:pPr algn="just" rtl="1">
              <a:lnSpc>
                <a:spcPct val="115000"/>
              </a:lnSpc>
              <a:spcAft>
                <a:spcPts val="0"/>
              </a:spcAft>
            </a:pPr>
            <a:r>
              <a:rPr lang="ar-SA" sz="2800" b="1" dirty="0" smtClean="0">
                <a:solidFill>
                  <a:srgbClr val="000000"/>
                </a:solidFill>
                <a:latin typeface="Simplified Arabic"/>
                <a:ea typeface="Calibri"/>
                <a:cs typeface="Simplified Arabic"/>
              </a:rPr>
              <a:t>ب- فئات خاصة ذو عجز غير ظاهر:</a:t>
            </a:r>
            <a:endParaRPr lang="ar-SA" sz="2800" b="1" dirty="0" smtClean="0">
              <a:solidFill>
                <a:srgbClr val="000000"/>
              </a:solidFill>
              <a:latin typeface="Simplified Arabic"/>
              <a:ea typeface="Calibri"/>
              <a:cs typeface="Arial"/>
            </a:endParaRPr>
          </a:p>
          <a:p>
            <a:pPr algn="just" rtl="1">
              <a:lnSpc>
                <a:spcPct val="115000"/>
              </a:lnSpc>
              <a:spcAft>
                <a:spcPts val="0"/>
              </a:spcAft>
            </a:pPr>
            <a:r>
              <a:rPr lang="ar-SA" sz="2800" b="1" dirty="0" smtClean="0">
                <a:solidFill>
                  <a:srgbClr val="000000"/>
                </a:solidFill>
                <a:latin typeface="Simplified Arabic"/>
                <a:ea typeface="Calibri"/>
              </a:rPr>
              <a:t>وهم </a:t>
            </a:r>
            <a:r>
              <a:rPr lang="ar-SA" sz="2800" b="1" dirty="0">
                <a:solidFill>
                  <a:srgbClr val="000000"/>
                </a:solidFill>
                <a:latin typeface="Simplified Arabic"/>
                <a:ea typeface="Calibri"/>
              </a:rPr>
              <a:t>أصحاب </a:t>
            </a:r>
            <a:r>
              <a:rPr lang="ar-SA" sz="2800" b="1" dirty="0" smtClean="0">
                <a:solidFill>
                  <a:srgbClr val="000000"/>
                </a:solidFill>
                <a:latin typeface="Simplified Arabic"/>
                <a:ea typeface="Calibri"/>
              </a:rPr>
              <a:t>الأمراض التي لا تبدو واضحة أو ظاهرة ولكنها تمثل اعاقات بالنسبة لهم كمرضى القلب </a:t>
            </a:r>
            <a:r>
              <a:rPr lang="ar-SA" sz="2800" b="1" dirty="0">
                <a:solidFill>
                  <a:srgbClr val="000000"/>
                </a:solidFill>
                <a:latin typeface="Simplified Arabic"/>
                <a:ea typeface="Calibri"/>
              </a:rPr>
              <a:t>والفشل لكلوي</a:t>
            </a:r>
            <a:r>
              <a:rPr lang="en-US" sz="2800" b="1" dirty="0">
                <a:solidFill>
                  <a:srgbClr val="000000"/>
                </a:solidFill>
                <a:latin typeface="Simplified Arabic"/>
                <a:ea typeface="Calibri"/>
              </a:rPr>
              <a:t> .....</a:t>
            </a:r>
            <a:endParaRPr lang="en-US" sz="2000" dirty="0">
              <a:ea typeface="Calibri"/>
              <a:cs typeface="Arial"/>
            </a:endParaRPr>
          </a:p>
        </p:txBody>
      </p:sp>
    </p:spTree>
    <p:extLst>
      <p:ext uri="{BB962C8B-B14F-4D97-AF65-F5344CB8AC3E}">
        <p14:creationId xmlns:p14="http://schemas.microsoft.com/office/powerpoint/2010/main" xmlns="" val="13592262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solidFill>
                  <a:schemeClr val="accent1"/>
                </a:solidFill>
                <a:ea typeface="Calibri"/>
                <a:cs typeface="Arial"/>
              </a:rPr>
              <a:t>تصنيفات الفئات الخاصة:</a:t>
            </a: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rtl="1">
              <a:lnSpc>
                <a:spcPct val="115000"/>
              </a:lnSpc>
              <a:spcAft>
                <a:spcPts val="0"/>
              </a:spcAft>
            </a:pPr>
            <a:r>
              <a:rPr lang="ar-SA" sz="2800" b="1" i="1" dirty="0">
                <a:solidFill>
                  <a:srgbClr val="0070C0"/>
                </a:solidFill>
                <a:ea typeface="Calibri"/>
                <a:cs typeface="Simplified Arabic"/>
              </a:rPr>
              <a:t>التصنيف </a:t>
            </a:r>
            <a:r>
              <a:rPr lang="ar-SA" sz="2800" b="1" i="1" dirty="0" smtClean="0">
                <a:solidFill>
                  <a:srgbClr val="0070C0"/>
                </a:solidFill>
                <a:ea typeface="Calibri"/>
                <a:cs typeface="Simplified Arabic"/>
              </a:rPr>
              <a:t>الثاني</a:t>
            </a:r>
            <a:r>
              <a:rPr lang="ar-SA" sz="2800" b="1" dirty="0" smtClean="0">
                <a:solidFill>
                  <a:srgbClr val="0070C0"/>
                </a:solidFill>
                <a:latin typeface="Simplified Arabic"/>
                <a:ea typeface="Calibri"/>
                <a:cs typeface="Arial"/>
              </a:rPr>
              <a:t>: </a:t>
            </a:r>
            <a:r>
              <a:rPr lang="ar-SA" sz="2800" b="1" i="1" dirty="0" smtClean="0">
                <a:solidFill>
                  <a:srgbClr val="0070C0"/>
                </a:solidFill>
                <a:ea typeface="Calibri"/>
                <a:cs typeface="Simplified Arabic"/>
              </a:rPr>
              <a:t>فئات </a:t>
            </a:r>
            <a:r>
              <a:rPr lang="ar-SA" sz="2800" b="1" i="1" dirty="0">
                <a:solidFill>
                  <a:srgbClr val="0070C0"/>
                </a:solidFill>
                <a:ea typeface="Calibri"/>
                <a:cs typeface="Simplified Arabic"/>
              </a:rPr>
              <a:t>خاصة سوية وأخرى غير </a:t>
            </a:r>
            <a:r>
              <a:rPr lang="ar-SA" sz="2800" b="1" i="1" dirty="0" smtClean="0">
                <a:solidFill>
                  <a:srgbClr val="0070C0"/>
                </a:solidFill>
                <a:ea typeface="Calibri"/>
                <a:cs typeface="Simplified Arabic"/>
              </a:rPr>
              <a:t>سوية</a:t>
            </a:r>
            <a:r>
              <a:rPr lang="en-US" sz="2800" b="1" dirty="0" smtClean="0">
                <a:solidFill>
                  <a:srgbClr val="0070C0"/>
                </a:solidFill>
                <a:latin typeface="Simplified Arabic"/>
                <a:ea typeface="Calibri"/>
                <a:cs typeface="Arial"/>
              </a:rPr>
              <a:t>:</a:t>
            </a:r>
            <a:endParaRPr lang="en-US" sz="2000" dirty="0">
              <a:solidFill>
                <a:srgbClr val="0070C0"/>
              </a:solidFill>
              <a:ea typeface="Calibri"/>
              <a:cs typeface="Arial"/>
            </a:endParaRPr>
          </a:p>
          <a:p>
            <a:pPr rtl="1">
              <a:lnSpc>
                <a:spcPct val="115000"/>
              </a:lnSpc>
              <a:spcAft>
                <a:spcPts val="0"/>
              </a:spcAft>
            </a:pPr>
            <a:r>
              <a:rPr lang="ar-SA" sz="2700" b="1" dirty="0" smtClean="0">
                <a:solidFill>
                  <a:srgbClr val="000000"/>
                </a:solidFill>
                <a:latin typeface="Simplified Arabic"/>
                <a:ea typeface="Calibri"/>
                <a:cs typeface="Arial"/>
              </a:rPr>
              <a:t>أ- </a:t>
            </a:r>
            <a:r>
              <a:rPr lang="ar-SA" sz="2700" b="1" dirty="0" smtClean="0">
                <a:solidFill>
                  <a:srgbClr val="000000"/>
                </a:solidFill>
                <a:ea typeface="Calibri"/>
                <a:cs typeface="Simplified Arabic"/>
              </a:rPr>
              <a:t>الفئات </a:t>
            </a:r>
            <a:r>
              <a:rPr lang="ar-SA" sz="2700" b="1" dirty="0">
                <a:solidFill>
                  <a:srgbClr val="000000"/>
                </a:solidFill>
                <a:ea typeface="Calibri"/>
                <a:cs typeface="Simplified Arabic"/>
              </a:rPr>
              <a:t>الخاصة غير السوية وتنقسم إلى</a:t>
            </a:r>
            <a:r>
              <a:rPr lang="en-US" sz="2700" b="1" dirty="0">
                <a:solidFill>
                  <a:srgbClr val="000000"/>
                </a:solidFill>
                <a:latin typeface="Simplified Arabic"/>
                <a:ea typeface="Calibri"/>
                <a:cs typeface="Arial"/>
              </a:rPr>
              <a:t>:</a:t>
            </a:r>
            <a:endParaRPr lang="en-US" sz="2700" dirty="0">
              <a:ea typeface="Calibri"/>
              <a:cs typeface="Arial"/>
            </a:endParaRPr>
          </a:p>
          <a:p>
            <a:pPr rtl="1">
              <a:lnSpc>
                <a:spcPct val="115000"/>
              </a:lnSpc>
              <a:spcAft>
                <a:spcPts val="0"/>
              </a:spcAft>
            </a:pPr>
            <a:r>
              <a:rPr lang="en-US" sz="2700" b="1" dirty="0">
                <a:solidFill>
                  <a:srgbClr val="000000"/>
                </a:solidFill>
                <a:latin typeface="Simplified Arabic"/>
                <a:ea typeface="Calibri"/>
                <a:cs typeface="Arial"/>
              </a:rPr>
              <a:t>- </a:t>
            </a:r>
            <a:r>
              <a:rPr lang="ar-SA" sz="2700" b="1" dirty="0">
                <a:solidFill>
                  <a:srgbClr val="000000"/>
                </a:solidFill>
                <a:ea typeface="Calibri"/>
                <a:cs typeface="Simplified Arabic"/>
              </a:rPr>
              <a:t>أصحاب عجز حسي</a:t>
            </a:r>
            <a:r>
              <a:rPr lang="en-US" sz="2700" b="1" dirty="0">
                <a:solidFill>
                  <a:srgbClr val="000000"/>
                </a:solidFill>
                <a:latin typeface="Simplified Arabic"/>
                <a:ea typeface="Calibri"/>
                <a:cs typeface="Arial"/>
              </a:rPr>
              <a:t>: </a:t>
            </a:r>
            <a:r>
              <a:rPr lang="ar-SA" sz="2700" b="1" dirty="0">
                <a:solidFill>
                  <a:srgbClr val="000000"/>
                </a:solidFill>
                <a:ea typeface="Calibri"/>
                <a:cs typeface="Simplified Arabic"/>
              </a:rPr>
              <a:t>وهم المكفوفين والصم باختلاف درجاتهم</a:t>
            </a:r>
            <a:r>
              <a:rPr lang="en-US" sz="2700" b="1" dirty="0">
                <a:solidFill>
                  <a:srgbClr val="000000"/>
                </a:solidFill>
                <a:latin typeface="Simplified Arabic"/>
                <a:ea typeface="Calibri"/>
                <a:cs typeface="Arial"/>
              </a:rPr>
              <a:t>.</a:t>
            </a:r>
            <a:endParaRPr lang="en-US" sz="2700" dirty="0">
              <a:ea typeface="Calibri"/>
              <a:cs typeface="Arial"/>
            </a:endParaRPr>
          </a:p>
          <a:p>
            <a:pPr rtl="1">
              <a:lnSpc>
                <a:spcPct val="115000"/>
              </a:lnSpc>
              <a:spcAft>
                <a:spcPts val="0"/>
              </a:spcAft>
            </a:pPr>
            <a:r>
              <a:rPr lang="en-US" sz="2700" b="1" dirty="0">
                <a:solidFill>
                  <a:srgbClr val="000000"/>
                </a:solidFill>
                <a:latin typeface="Simplified Arabic"/>
                <a:ea typeface="Calibri"/>
                <a:cs typeface="Arial"/>
              </a:rPr>
              <a:t>- </a:t>
            </a:r>
            <a:r>
              <a:rPr lang="ar-SA" sz="2700" b="1" dirty="0">
                <a:solidFill>
                  <a:srgbClr val="000000"/>
                </a:solidFill>
                <a:ea typeface="Calibri"/>
                <a:cs typeface="Simplified Arabic"/>
              </a:rPr>
              <a:t>أصحاب عجز عقلي</a:t>
            </a:r>
            <a:r>
              <a:rPr lang="en-US" sz="2700" b="1" dirty="0">
                <a:solidFill>
                  <a:srgbClr val="000000"/>
                </a:solidFill>
                <a:latin typeface="Simplified Arabic"/>
                <a:ea typeface="Calibri"/>
                <a:cs typeface="Arial"/>
              </a:rPr>
              <a:t>: </a:t>
            </a:r>
            <a:r>
              <a:rPr lang="ar-SA" sz="2700" b="1" dirty="0">
                <a:solidFill>
                  <a:srgbClr val="000000"/>
                </a:solidFill>
                <a:ea typeface="Calibri"/>
                <a:cs typeface="Simplified Arabic"/>
              </a:rPr>
              <a:t>وهم مرضى </a:t>
            </a:r>
            <a:r>
              <a:rPr lang="ar-SA" sz="2700" b="1" dirty="0" smtClean="0">
                <a:solidFill>
                  <a:srgbClr val="000000"/>
                </a:solidFill>
                <a:ea typeface="Calibri"/>
                <a:cs typeface="Simplified Arabic"/>
              </a:rPr>
              <a:t>العقول</a:t>
            </a:r>
            <a:r>
              <a:rPr lang="en-US" sz="2700" b="1" dirty="0" smtClean="0">
                <a:solidFill>
                  <a:srgbClr val="000000"/>
                </a:solidFill>
                <a:latin typeface="Simplified Arabic"/>
                <a:ea typeface="Calibri"/>
                <a:cs typeface="Arial"/>
              </a:rPr>
              <a:t>.</a:t>
            </a:r>
            <a:endParaRPr lang="en-US" sz="2700" dirty="0">
              <a:ea typeface="Calibri"/>
              <a:cs typeface="Arial"/>
            </a:endParaRPr>
          </a:p>
          <a:p>
            <a:pPr rtl="1">
              <a:lnSpc>
                <a:spcPct val="115000"/>
              </a:lnSpc>
              <a:spcAft>
                <a:spcPts val="0"/>
              </a:spcAft>
            </a:pPr>
            <a:r>
              <a:rPr lang="en-US" sz="2700" b="1" dirty="0">
                <a:solidFill>
                  <a:srgbClr val="000000"/>
                </a:solidFill>
                <a:latin typeface="Simplified Arabic"/>
                <a:ea typeface="Calibri"/>
                <a:cs typeface="Arial"/>
              </a:rPr>
              <a:t>- </a:t>
            </a:r>
            <a:r>
              <a:rPr lang="ar-SA" sz="2700" b="1" dirty="0">
                <a:solidFill>
                  <a:srgbClr val="000000"/>
                </a:solidFill>
                <a:ea typeface="Calibri"/>
                <a:cs typeface="Simplified Arabic"/>
              </a:rPr>
              <a:t>أصحاب عجز اجتماعي</a:t>
            </a:r>
            <a:r>
              <a:rPr lang="en-US" sz="2700" b="1" dirty="0">
                <a:solidFill>
                  <a:srgbClr val="000000"/>
                </a:solidFill>
                <a:latin typeface="Simplified Arabic"/>
                <a:ea typeface="Calibri"/>
                <a:cs typeface="Arial"/>
              </a:rPr>
              <a:t>: </a:t>
            </a:r>
            <a:r>
              <a:rPr lang="ar-SA" sz="2700" b="1" dirty="0">
                <a:solidFill>
                  <a:srgbClr val="000000"/>
                </a:solidFill>
                <a:ea typeface="Calibri"/>
                <a:cs typeface="Simplified Arabic"/>
              </a:rPr>
              <a:t>وهم الفئة التي تواجه درجة من درجات العجز في</a:t>
            </a:r>
            <a:endParaRPr lang="en-US" sz="2700" dirty="0">
              <a:ea typeface="Calibri"/>
              <a:cs typeface="Arial"/>
            </a:endParaRPr>
          </a:p>
          <a:p>
            <a:pPr rtl="1">
              <a:lnSpc>
                <a:spcPct val="115000"/>
              </a:lnSpc>
              <a:spcAft>
                <a:spcPts val="0"/>
              </a:spcAft>
            </a:pPr>
            <a:r>
              <a:rPr lang="ar-SA" sz="2700" b="1" dirty="0">
                <a:solidFill>
                  <a:srgbClr val="000000"/>
                </a:solidFill>
                <a:ea typeface="Calibri"/>
                <a:cs typeface="Simplified Arabic"/>
              </a:rPr>
              <a:t>تفاعلهم مه </a:t>
            </a:r>
            <a:r>
              <a:rPr lang="ar-SA" sz="2700" b="1" dirty="0" smtClean="0">
                <a:solidFill>
                  <a:srgbClr val="000000"/>
                </a:solidFill>
                <a:ea typeface="Calibri"/>
                <a:cs typeface="Simplified Arabic"/>
              </a:rPr>
              <a:t>بيئاتهم</a:t>
            </a:r>
            <a:r>
              <a:rPr lang="en-US" sz="2700" b="1" dirty="0" smtClean="0">
                <a:solidFill>
                  <a:srgbClr val="000000"/>
                </a:solidFill>
                <a:latin typeface="Simplified Arabic"/>
                <a:ea typeface="Calibri"/>
                <a:cs typeface="Arial"/>
              </a:rPr>
              <a:t>.</a:t>
            </a:r>
            <a:endParaRPr lang="en-US" sz="2700" dirty="0">
              <a:ea typeface="Calibri"/>
              <a:cs typeface="Arial"/>
            </a:endParaRPr>
          </a:p>
          <a:p>
            <a:pPr rtl="1">
              <a:lnSpc>
                <a:spcPct val="115000"/>
              </a:lnSpc>
              <a:spcAft>
                <a:spcPts val="0"/>
              </a:spcAft>
            </a:pPr>
            <a:r>
              <a:rPr lang="en-US" sz="2700" b="1" dirty="0">
                <a:solidFill>
                  <a:srgbClr val="000000"/>
                </a:solidFill>
                <a:latin typeface="Simplified Arabic"/>
                <a:ea typeface="Calibri"/>
                <a:cs typeface="Arial"/>
              </a:rPr>
              <a:t>- </a:t>
            </a:r>
            <a:r>
              <a:rPr lang="ar-SA" sz="2700" b="1" dirty="0">
                <a:solidFill>
                  <a:srgbClr val="000000"/>
                </a:solidFill>
                <a:ea typeface="Calibri"/>
                <a:cs typeface="Simplified Arabic"/>
              </a:rPr>
              <a:t>أصحاب عجز خلقي</a:t>
            </a:r>
            <a:r>
              <a:rPr lang="en-US" sz="2700" b="1" dirty="0">
                <a:solidFill>
                  <a:srgbClr val="000000"/>
                </a:solidFill>
                <a:latin typeface="Simplified Arabic"/>
                <a:ea typeface="Calibri"/>
                <a:cs typeface="Arial"/>
              </a:rPr>
              <a:t>: </a:t>
            </a:r>
            <a:r>
              <a:rPr lang="ar-SA" sz="2700" b="1" dirty="0">
                <a:solidFill>
                  <a:srgbClr val="000000"/>
                </a:solidFill>
                <a:ea typeface="Calibri"/>
                <a:cs typeface="Simplified Arabic"/>
              </a:rPr>
              <a:t>ويتمثلون في فئة المنحرفين </a:t>
            </a:r>
            <a:r>
              <a:rPr lang="ar-SA" sz="2700" b="1" dirty="0" smtClean="0">
                <a:solidFill>
                  <a:srgbClr val="000000"/>
                </a:solidFill>
                <a:ea typeface="Calibri"/>
                <a:cs typeface="Simplified Arabic"/>
              </a:rPr>
              <a:t>الكبار وهم نزلاء السجون</a:t>
            </a:r>
            <a:r>
              <a:rPr lang="en-US" sz="2700" b="1" dirty="0" smtClean="0">
                <a:solidFill>
                  <a:srgbClr val="000000"/>
                </a:solidFill>
                <a:latin typeface="Simplified Arabic"/>
                <a:ea typeface="Calibri"/>
                <a:cs typeface="Arial"/>
              </a:rPr>
              <a:t> .</a:t>
            </a:r>
            <a:endParaRPr lang="en-US" sz="2700" dirty="0">
              <a:ea typeface="Calibri"/>
              <a:cs typeface="Arial"/>
            </a:endParaRPr>
          </a:p>
          <a:p>
            <a:pPr rtl="1">
              <a:lnSpc>
                <a:spcPct val="115000"/>
              </a:lnSpc>
              <a:spcAft>
                <a:spcPts val="0"/>
              </a:spcAft>
            </a:pPr>
            <a:r>
              <a:rPr lang="ar-SA" sz="2700" b="1" dirty="0" smtClean="0">
                <a:solidFill>
                  <a:srgbClr val="000000"/>
                </a:solidFill>
                <a:latin typeface="Simplified Arabic"/>
                <a:ea typeface="Calibri"/>
                <a:cs typeface="Arial"/>
              </a:rPr>
              <a:t>ب- </a:t>
            </a:r>
            <a:r>
              <a:rPr lang="ar-SA" sz="2700" b="1" dirty="0" smtClean="0">
                <a:solidFill>
                  <a:srgbClr val="000000"/>
                </a:solidFill>
                <a:ea typeface="Calibri"/>
                <a:cs typeface="Simplified Arabic"/>
              </a:rPr>
              <a:t>الفئات </a:t>
            </a:r>
            <a:r>
              <a:rPr lang="ar-SA" sz="2700" b="1" dirty="0">
                <a:solidFill>
                  <a:srgbClr val="000000"/>
                </a:solidFill>
                <a:ea typeface="Calibri"/>
                <a:cs typeface="Simplified Arabic"/>
              </a:rPr>
              <a:t>الخاصة السوية</a:t>
            </a:r>
            <a:r>
              <a:rPr lang="en-US" sz="2700" b="1" dirty="0">
                <a:solidFill>
                  <a:srgbClr val="000000"/>
                </a:solidFill>
                <a:latin typeface="Simplified Arabic"/>
                <a:ea typeface="Calibri"/>
                <a:cs typeface="Arial"/>
              </a:rPr>
              <a:t> : </a:t>
            </a:r>
            <a:r>
              <a:rPr lang="ar-SA" sz="2700" b="1" dirty="0">
                <a:solidFill>
                  <a:srgbClr val="000000"/>
                </a:solidFill>
                <a:ea typeface="Calibri"/>
                <a:cs typeface="Simplified Arabic"/>
              </a:rPr>
              <a:t>وتشمل العباقرة والموهوبون حيث أنهم يحتاجون</a:t>
            </a:r>
            <a:endParaRPr lang="en-US" sz="2700" dirty="0">
              <a:ea typeface="Calibri"/>
              <a:cs typeface="Arial"/>
            </a:endParaRPr>
          </a:p>
          <a:p>
            <a:pPr rtl="1">
              <a:lnSpc>
                <a:spcPct val="115000"/>
              </a:lnSpc>
              <a:spcAft>
                <a:spcPts val="0"/>
              </a:spcAft>
            </a:pPr>
            <a:r>
              <a:rPr lang="ar-SA" sz="2700" b="1" dirty="0">
                <a:solidFill>
                  <a:srgbClr val="000000"/>
                </a:solidFill>
                <a:ea typeface="Calibri"/>
                <a:cs typeface="Simplified Arabic"/>
              </a:rPr>
              <a:t>كذلك إلى لون من ألوان الرعاية والعناية الخاصة</a:t>
            </a:r>
            <a:r>
              <a:rPr lang="en-US" sz="2700" b="1" dirty="0">
                <a:solidFill>
                  <a:srgbClr val="000000"/>
                </a:solidFill>
                <a:latin typeface="Simplified Arabic"/>
                <a:ea typeface="Calibri"/>
                <a:cs typeface="Arial"/>
              </a:rPr>
              <a:t>.</a:t>
            </a:r>
            <a:endParaRPr lang="en-US" sz="2700" dirty="0">
              <a:ea typeface="Calibri"/>
              <a:cs typeface="Arial"/>
            </a:endParaRPr>
          </a:p>
        </p:txBody>
      </p:sp>
    </p:spTree>
    <p:extLst>
      <p:ext uri="{BB962C8B-B14F-4D97-AF65-F5344CB8AC3E}">
        <p14:creationId xmlns:p14="http://schemas.microsoft.com/office/powerpoint/2010/main" xmlns="" val="28717222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solidFill>
                  <a:schemeClr val="accent1"/>
                </a:solidFill>
                <a:ea typeface="Calibri"/>
                <a:cs typeface="Arial"/>
              </a:rPr>
              <a:t>تصنيفات الفئات الخاصة:</a:t>
            </a: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rtl="1">
              <a:lnSpc>
                <a:spcPct val="115000"/>
              </a:lnSpc>
              <a:spcAft>
                <a:spcPts val="0"/>
              </a:spcAft>
            </a:pPr>
            <a:r>
              <a:rPr lang="ar-SA" sz="2800" b="1" i="1" dirty="0">
                <a:solidFill>
                  <a:srgbClr val="0070C0"/>
                </a:solidFill>
                <a:ea typeface="Calibri"/>
                <a:cs typeface="Simplified Arabic"/>
              </a:rPr>
              <a:t>التصنيف </a:t>
            </a:r>
            <a:r>
              <a:rPr lang="ar-SA" sz="2800" b="1" i="1" dirty="0" smtClean="0">
                <a:solidFill>
                  <a:srgbClr val="0070C0"/>
                </a:solidFill>
                <a:ea typeface="Calibri"/>
                <a:cs typeface="Simplified Arabic"/>
              </a:rPr>
              <a:t>الثالث</a:t>
            </a:r>
            <a:r>
              <a:rPr lang="ar-SA" sz="2800" b="1" dirty="0">
                <a:solidFill>
                  <a:srgbClr val="0070C0"/>
                </a:solidFill>
                <a:latin typeface="Simplified Arabic"/>
                <a:ea typeface="Calibri"/>
                <a:cs typeface="Arial"/>
              </a:rPr>
              <a:t>:</a:t>
            </a:r>
            <a:r>
              <a:rPr lang="en-US" sz="2800" b="1" dirty="0" smtClean="0">
                <a:solidFill>
                  <a:srgbClr val="0070C0"/>
                </a:solidFill>
                <a:latin typeface="Simplified Arabic"/>
                <a:ea typeface="Calibri"/>
                <a:cs typeface="Arial"/>
              </a:rPr>
              <a:t> </a:t>
            </a:r>
            <a:r>
              <a:rPr lang="ar-SA" sz="2800" b="1" i="1" dirty="0" smtClean="0">
                <a:solidFill>
                  <a:srgbClr val="0070C0"/>
                </a:solidFill>
                <a:ea typeface="Calibri"/>
                <a:cs typeface="Simplified Arabic"/>
              </a:rPr>
              <a:t>تبعا لسبب العجز</a:t>
            </a:r>
            <a:r>
              <a:rPr lang="en-US" sz="2800" b="1" dirty="0" smtClean="0">
                <a:solidFill>
                  <a:srgbClr val="0070C0"/>
                </a:solidFill>
                <a:latin typeface="Simplified Arabic"/>
                <a:ea typeface="Calibri"/>
                <a:cs typeface="Arial"/>
              </a:rPr>
              <a:t>:</a:t>
            </a:r>
            <a:endParaRPr lang="en-US" sz="2000" dirty="0">
              <a:solidFill>
                <a:srgbClr val="0070C0"/>
              </a:solidFill>
              <a:ea typeface="Calibri"/>
              <a:cs typeface="Arial"/>
            </a:endParaRPr>
          </a:p>
          <a:p>
            <a:pPr rtl="1">
              <a:lnSpc>
                <a:spcPct val="115000"/>
              </a:lnSpc>
              <a:spcAft>
                <a:spcPts val="0"/>
              </a:spcAft>
            </a:pPr>
            <a:r>
              <a:rPr lang="ar-SA" sz="2400" b="1" dirty="0">
                <a:solidFill>
                  <a:srgbClr val="000000"/>
                </a:solidFill>
                <a:ea typeface="Calibri"/>
                <a:cs typeface="Simplified Arabic"/>
              </a:rPr>
              <a:t>وتنقسم </a:t>
            </a:r>
            <a:r>
              <a:rPr lang="ar-SA" sz="2400" b="1" dirty="0" smtClean="0">
                <a:solidFill>
                  <a:srgbClr val="000000"/>
                </a:solidFill>
                <a:ea typeface="Calibri"/>
                <a:cs typeface="Simplified Arabic"/>
              </a:rPr>
              <a:t>إلى</a:t>
            </a:r>
            <a:r>
              <a:rPr lang="ar-SA" sz="2400" b="1" dirty="0" smtClean="0">
                <a:solidFill>
                  <a:srgbClr val="000000"/>
                </a:solidFill>
                <a:latin typeface="Simplified Arabic"/>
                <a:ea typeface="Calibri"/>
                <a:cs typeface="Arial"/>
              </a:rPr>
              <a:t>:</a:t>
            </a:r>
          </a:p>
          <a:p>
            <a:pPr rtl="1">
              <a:lnSpc>
                <a:spcPct val="115000"/>
              </a:lnSpc>
              <a:spcAft>
                <a:spcPts val="0"/>
              </a:spcAft>
            </a:pPr>
            <a:r>
              <a:rPr lang="ar-SA" sz="2400" b="1" dirty="0" smtClean="0">
                <a:solidFill>
                  <a:srgbClr val="000000"/>
                </a:solidFill>
                <a:latin typeface="Simplified Arabic"/>
                <a:ea typeface="Calibri"/>
                <a:cs typeface="Arial"/>
              </a:rPr>
              <a:t>أ- </a:t>
            </a:r>
            <a:r>
              <a:rPr lang="en-US" sz="2400" b="1" dirty="0" smtClean="0">
                <a:solidFill>
                  <a:srgbClr val="000000"/>
                </a:solidFill>
                <a:latin typeface="Simplified Arabic"/>
                <a:ea typeface="Calibri"/>
                <a:cs typeface="Arial"/>
              </a:rPr>
              <a:t> </a:t>
            </a:r>
            <a:r>
              <a:rPr lang="ar-SA" sz="2400" b="1" dirty="0" smtClean="0">
                <a:solidFill>
                  <a:srgbClr val="000000"/>
                </a:solidFill>
                <a:ea typeface="Calibri"/>
                <a:cs typeface="Simplified Arabic"/>
              </a:rPr>
              <a:t>فئات خاصة لأسباب وراثية او خلقية</a:t>
            </a:r>
            <a:r>
              <a:rPr lang="en-US" sz="2400" b="1" dirty="0" smtClean="0">
                <a:solidFill>
                  <a:srgbClr val="000000"/>
                </a:solidFill>
                <a:latin typeface="Simplified Arabic"/>
                <a:ea typeface="Calibri"/>
                <a:cs typeface="Arial"/>
              </a:rPr>
              <a:t>:</a:t>
            </a:r>
            <a:endParaRPr lang="en-US" sz="2400" dirty="0">
              <a:ea typeface="Calibri"/>
              <a:cs typeface="Arial"/>
            </a:endParaRPr>
          </a:p>
          <a:p>
            <a:pPr rtl="1">
              <a:lnSpc>
                <a:spcPct val="115000"/>
              </a:lnSpc>
              <a:spcAft>
                <a:spcPts val="0"/>
              </a:spcAft>
            </a:pPr>
            <a:r>
              <a:rPr lang="ar-SA" sz="2400" b="1" dirty="0" smtClean="0">
                <a:solidFill>
                  <a:srgbClr val="000000"/>
                </a:solidFill>
                <a:latin typeface="Simplified Arabic"/>
                <a:ea typeface="Calibri"/>
                <a:cs typeface="Arial"/>
              </a:rPr>
              <a:t>وهم الذين يرجع عجزهم إلى أسباب وراثية أو خلقية عن طريق انتقال بعض الأمراض أو العاهات من الآباء أو الأجداد إلى الأبناء أو اصابة الجنين أثناء فترة الحمل او فترة الرضاعة.</a:t>
            </a:r>
            <a:endParaRPr lang="en-US" sz="2400" dirty="0" smtClean="0">
              <a:ea typeface="Calibri"/>
              <a:cs typeface="Arial"/>
            </a:endParaRPr>
          </a:p>
          <a:p>
            <a:pPr marL="514350" indent="-514350" rtl="1">
              <a:lnSpc>
                <a:spcPct val="115000"/>
              </a:lnSpc>
              <a:spcAft>
                <a:spcPts val="0"/>
              </a:spcAft>
              <a:buAutoNum type="arabic1Minus" startAt="2"/>
            </a:pPr>
            <a:r>
              <a:rPr lang="ar-SA" sz="2400" b="1" dirty="0" smtClean="0">
                <a:solidFill>
                  <a:srgbClr val="000000"/>
                </a:solidFill>
                <a:ea typeface="Calibri"/>
                <a:cs typeface="Simplified Arabic"/>
              </a:rPr>
              <a:t>فئات خاصة لأسباب مكتسبة</a:t>
            </a:r>
          </a:p>
          <a:p>
            <a:pPr marL="0" indent="0" rtl="1">
              <a:lnSpc>
                <a:spcPct val="115000"/>
              </a:lnSpc>
              <a:spcAft>
                <a:spcPts val="0"/>
              </a:spcAft>
            </a:pPr>
            <a:r>
              <a:rPr lang="ar-SA" sz="2400" b="1" dirty="0" smtClean="0">
                <a:solidFill>
                  <a:srgbClr val="000000"/>
                </a:solidFill>
                <a:ea typeface="Calibri"/>
                <a:cs typeface="Simplified Arabic"/>
              </a:rPr>
              <a:t>وهم الذين يرجع عجزهم لأسباب مكتسبة أي بعد ولادتهم مثل حوادث الطريق او العمل أو الاصابات أو الجروح او الحروب.</a:t>
            </a:r>
            <a:endParaRPr lang="en-US" sz="2400" dirty="0" smtClean="0">
              <a:ea typeface="Calibri"/>
              <a:cs typeface="Arial"/>
            </a:endParaRPr>
          </a:p>
        </p:txBody>
      </p:sp>
    </p:spTree>
    <p:extLst>
      <p:ext uri="{BB962C8B-B14F-4D97-AF65-F5344CB8AC3E}">
        <p14:creationId xmlns:p14="http://schemas.microsoft.com/office/powerpoint/2010/main" xmlns="" val="28022535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solidFill>
                  <a:schemeClr val="accent1"/>
                </a:solidFill>
                <a:ea typeface="Calibri"/>
                <a:cs typeface="Arial"/>
              </a:rPr>
              <a:t>تصنيفات الفئات الخاصة:</a:t>
            </a: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rtl="1">
              <a:lnSpc>
                <a:spcPct val="115000"/>
              </a:lnSpc>
              <a:spcAft>
                <a:spcPts val="0"/>
              </a:spcAft>
            </a:pPr>
            <a:r>
              <a:rPr lang="ar-SA" sz="2800" b="1" i="1" dirty="0">
                <a:solidFill>
                  <a:srgbClr val="0070C0"/>
                </a:solidFill>
                <a:ea typeface="Calibri"/>
                <a:cs typeface="Simplified Arabic"/>
              </a:rPr>
              <a:t>التصنيف الرابع</a:t>
            </a:r>
            <a:r>
              <a:rPr lang="en-US" sz="2800" b="1" dirty="0">
                <a:solidFill>
                  <a:srgbClr val="0070C0"/>
                </a:solidFill>
                <a:latin typeface="Simplified Arabic"/>
                <a:ea typeface="Calibri"/>
                <a:cs typeface="Arial"/>
              </a:rPr>
              <a:t>: </a:t>
            </a:r>
            <a:r>
              <a:rPr lang="ar-SA" sz="2800" b="1" dirty="0">
                <a:ea typeface="Calibri"/>
                <a:cs typeface="Simplified Arabic"/>
              </a:rPr>
              <a:t>ويشمل</a:t>
            </a:r>
            <a:r>
              <a:rPr lang="en-US" sz="2800" b="1" dirty="0">
                <a:latin typeface="Simplified Arabic"/>
                <a:ea typeface="Calibri"/>
                <a:cs typeface="Arial"/>
              </a:rPr>
              <a:t>:</a:t>
            </a:r>
            <a:endParaRPr lang="en-US" sz="2000" dirty="0">
              <a:ea typeface="Calibri"/>
              <a:cs typeface="Arial"/>
            </a:endParaRPr>
          </a:p>
          <a:p>
            <a:pPr rtl="1">
              <a:lnSpc>
                <a:spcPct val="115000"/>
              </a:lnSpc>
              <a:spcAft>
                <a:spcPts val="0"/>
              </a:spcAft>
            </a:pPr>
            <a:r>
              <a:rPr lang="ar-SA" sz="2800" b="1" i="1" u="sng" dirty="0" smtClean="0">
                <a:solidFill>
                  <a:srgbClr val="000000"/>
                </a:solidFill>
                <a:ea typeface="Calibri"/>
                <a:cs typeface="Simplified Arabic"/>
              </a:rPr>
              <a:t>1-</a:t>
            </a:r>
            <a:r>
              <a:rPr lang="en-US" sz="2800" b="1" u="sng" dirty="0" smtClean="0">
                <a:solidFill>
                  <a:srgbClr val="000000"/>
                </a:solidFill>
                <a:latin typeface="Simplified Arabic"/>
                <a:ea typeface="Calibri"/>
                <a:cs typeface="Arial"/>
              </a:rPr>
              <a:t> </a:t>
            </a:r>
            <a:r>
              <a:rPr lang="ar-SA" sz="2800" b="1" i="1" u="sng" dirty="0">
                <a:solidFill>
                  <a:srgbClr val="000000"/>
                </a:solidFill>
                <a:ea typeface="Calibri"/>
                <a:cs typeface="Simplified Arabic"/>
              </a:rPr>
              <a:t>فئات تعاني من نقص أو اضطراب أو مرض </a:t>
            </a:r>
            <a:r>
              <a:rPr lang="ar-SA" sz="2800" b="1" i="1" u="sng" dirty="0">
                <a:solidFill>
                  <a:srgbClr val="FF0000"/>
                </a:solidFill>
                <a:ea typeface="Calibri"/>
                <a:cs typeface="Simplified Arabic"/>
              </a:rPr>
              <a:t>جسمي</a:t>
            </a:r>
            <a:r>
              <a:rPr lang="ar-SA" sz="2800" b="1" i="1" u="sng" dirty="0">
                <a:solidFill>
                  <a:srgbClr val="000000"/>
                </a:solidFill>
                <a:ea typeface="Calibri"/>
                <a:cs typeface="Simplified Arabic"/>
              </a:rPr>
              <a:t> وتتضمن</a:t>
            </a:r>
            <a:r>
              <a:rPr lang="en-US" sz="2800" b="1" u="sng" dirty="0" smtClean="0">
                <a:solidFill>
                  <a:srgbClr val="000000"/>
                </a:solidFill>
                <a:latin typeface="Simplified Arabic"/>
                <a:ea typeface="Calibri"/>
                <a:cs typeface="Arial"/>
              </a:rPr>
              <a:t>:</a:t>
            </a:r>
            <a:endParaRPr lang="en-US" sz="2000" u="sng" dirty="0">
              <a:ea typeface="Calibri"/>
              <a:cs typeface="Arial"/>
            </a:endParaRPr>
          </a:p>
          <a:p>
            <a:pPr rtl="1">
              <a:lnSpc>
                <a:spcPct val="115000"/>
              </a:lnSpc>
              <a:spcAft>
                <a:spcPts val="0"/>
              </a:spcAft>
            </a:pPr>
            <a:r>
              <a:rPr lang="ar-SA" sz="2800" b="1" dirty="0" smtClean="0">
                <a:solidFill>
                  <a:srgbClr val="000000"/>
                </a:solidFill>
                <a:latin typeface="Simplified Arabic"/>
                <a:ea typeface="Calibri"/>
                <a:cs typeface="Arial"/>
              </a:rPr>
              <a:t>أ- </a:t>
            </a:r>
            <a:r>
              <a:rPr lang="ar-SA" sz="2800" b="1" dirty="0" smtClean="0">
                <a:solidFill>
                  <a:srgbClr val="000000"/>
                </a:solidFill>
                <a:ea typeface="Calibri"/>
                <a:cs typeface="Simplified Arabic"/>
              </a:rPr>
              <a:t>كل </a:t>
            </a:r>
            <a:r>
              <a:rPr lang="ar-SA" sz="2800" b="1" dirty="0">
                <a:solidFill>
                  <a:srgbClr val="000000"/>
                </a:solidFill>
                <a:ea typeface="Calibri"/>
                <a:cs typeface="Simplified Arabic"/>
              </a:rPr>
              <a:t>من يعوزه قدرة جسمية لأي سبب من الأسباب ويندرج تحت هذا فئات</a:t>
            </a:r>
            <a:endParaRPr lang="en-US" sz="2000" dirty="0">
              <a:ea typeface="Calibri"/>
              <a:cs typeface="Arial"/>
            </a:endParaRPr>
          </a:p>
          <a:p>
            <a:pPr rtl="1">
              <a:lnSpc>
                <a:spcPct val="115000"/>
              </a:lnSpc>
              <a:spcAft>
                <a:spcPts val="0"/>
              </a:spcAft>
            </a:pPr>
            <a:r>
              <a:rPr lang="ar-SA" sz="2800" b="1" dirty="0">
                <a:solidFill>
                  <a:srgbClr val="000000"/>
                </a:solidFill>
                <a:ea typeface="Calibri"/>
                <a:cs typeface="Simplified Arabic"/>
              </a:rPr>
              <a:t>ذوى العاهات الجسمية والمشوهين والمسنين</a:t>
            </a:r>
            <a:r>
              <a:rPr lang="en-US" sz="2800" b="1" dirty="0" smtClean="0">
                <a:solidFill>
                  <a:srgbClr val="000000"/>
                </a:solidFill>
                <a:latin typeface="Simplified Arabic"/>
                <a:ea typeface="Calibri"/>
                <a:cs typeface="Arial"/>
              </a:rPr>
              <a:t>.</a:t>
            </a:r>
            <a:endParaRPr lang="en-US" sz="2000" dirty="0" smtClean="0">
              <a:ea typeface="Calibri"/>
              <a:cs typeface="Arial"/>
            </a:endParaRPr>
          </a:p>
          <a:p>
            <a:pPr marL="514350" indent="-514350" rtl="1">
              <a:lnSpc>
                <a:spcPct val="115000"/>
              </a:lnSpc>
              <a:spcAft>
                <a:spcPts val="0"/>
              </a:spcAft>
              <a:buAutoNum type="arabic1Minus" startAt="2"/>
            </a:pPr>
            <a:r>
              <a:rPr lang="ar-SA" sz="2800" b="1" dirty="0" smtClean="0">
                <a:solidFill>
                  <a:srgbClr val="000000"/>
                </a:solidFill>
                <a:ea typeface="Calibri"/>
                <a:cs typeface="Simplified Arabic"/>
              </a:rPr>
              <a:t>كل </a:t>
            </a:r>
            <a:r>
              <a:rPr lang="ar-SA" sz="2800" b="1" dirty="0">
                <a:solidFill>
                  <a:srgbClr val="000000"/>
                </a:solidFill>
                <a:ea typeface="Calibri"/>
                <a:cs typeface="Simplified Arabic"/>
              </a:rPr>
              <a:t>من يعوزه قدرة حسية خاصة وتشمل الصم والبكم والمكفوفين</a:t>
            </a:r>
            <a:r>
              <a:rPr lang="en-US" sz="2800" b="1" dirty="0" smtClean="0">
                <a:solidFill>
                  <a:srgbClr val="000000"/>
                </a:solidFill>
                <a:latin typeface="Simplified Arabic"/>
                <a:ea typeface="Calibri"/>
                <a:cs typeface="Arial"/>
              </a:rPr>
              <a:t>.</a:t>
            </a:r>
            <a:endParaRPr lang="en-US" sz="2800" b="1" dirty="0">
              <a:solidFill>
                <a:srgbClr val="000000"/>
              </a:solidFill>
              <a:latin typeface="Simplified Arabic"/>
              <a:ea typeface="Calibri"/>
              <a:cs typeface="Arial"/>
            </a:endParaRPr>
          </a:p>
          <a:p>
            <a:pPr marL="0" indent="0" rtl="1">
              <a:lnSpc>
                <a:spcPct val="115000"/>
              </a:lnSpc>
              <a:spcAft>
                <a:spcPts val="0"/>
              </a:spcAft>
            </a:pPr>
            <a:r>
              <a:rPr lang="ar-SA" sz="2800" b="1" i="1" u="sng" dirty="0" smtClean="0">
                <a:solidFill>
                  <a:srgbClr val="000000"/>
                </a:solidFill>
                <a:ea typeface="Calibri"/>
                <a:cs typeface="Simplified Arabic"/>
              </a:rPr>
              <a:t>2- فئات </a:t>
            </a:r>
            <a:r>
              <a:rPr lang="ar-SA" sz="2800" b="1" i="1" u="sng" dirty="0">
                <a:solidFill>
                  <a:srgbClr val="000000"/>
                </a:solidFill>
                <a:ea typeface="Calibri"/>
                <a:cs typeface="Simplified Arabic"/>
              </a:rPr>
              <a:t>تعاني من نقص أو اضطراب </a:t>
            </a:r>
            <a:r>
              <a:rPr lang="ar-SA" sz="2800" b="1" i="1" u="sng" dirty="0">
                <a:solidFill>
                  <a:srgbClr val="FF0000"/>
                </a:solidFill>
                <a:ea typeface="Calibri"/>
                <a:cs typeface="Simplified Arabic"/>
              </a:rPr>
              <a:t>عقلي وانفعالي </a:t>
            </a:r>
            <a:r>
              <a:rPr lang="ar-SA" sz="2800" b="1" i="1" u="sng" dirty="0" smtClean="0">
                <a:solidFill>
                  <a:srgbClr val="000000"/>
                </a:solidFill>
                <a:ea typeface="Calibri"/>
                <a:cs typeface="Simplified Arabic"/>
              </a:rPr>
              <a:t>وتشمل:</a:t>
            </a:r>
            <a:endParaRPr lang="en-US" sz="2800" u="sng" dirty="0">
              <a:ea typeface="Calibri"/>
              <a:cs typeface="Arial"/>
            </a:endParaRPr>
          </a:p>
          <a:p>
            <a:pPr rtl="1">
              <a:lnSpc>
                <a:spcPct val="115000"/>
              </a:lnSpc>
              <a:spcAft>
                <a:spcPts val="0"/>
              </a:spcAft>
            </a:pPr>
            <a:r>
              <a:rPr lang="ar-SA" sz="2800" b="1" dirty="0">
                <a:solidFill>
                  <a:srgbClr val="000000"/>
                </a:solidFill>
                <a:ea typeface="Calibri"/>
                <a:cs typeface="Simplified Arabic"/>
              </a:rPr>
              <a:t>المرضى عقليا ونفسيا</a:t>
            </a:r>
            <a:r>
              <a:rPr lang="en-US" sz="2800" b="1" dirty="0">
                <a:solidFill>
                  <a:srgbClr val="000000"/>
                </a:solidFill>
                <a:latin typeface="Simplified Arabic"/>
                <a:ea typeface="Calibri"/>
                <a:cs typeface="Arial"/>
              </a:rPr>
              <a:t>.</a:t>
            </a:r>
            <a:endParaRPr lang="en-US" sz="2800" dirty="0">
              <a:ea typeface="Calibri"/>
              <a:cs typeface="Arial"/>
            </a:endParaRPr>
          </a:p>
          <a:p>
            <a:pPr marL="0" indent="0" rtl="1">
              <a:lnSpc>
                <a:spcPct val="115000"/>
              </a:lnSpc>
              <a:spcAft>
                <a:spcPts val="0"/>
              </a:spcAft>
            </a:pPr>
            <a:endParaRPr lang="en-US" sz="2000" dirty="0">
              <a:ea typeface="Calibri"/>
              <a:cs typeface="Arial"/>
            </a:endParaRPr>
          </a:p>
        </p:txBody>
      </p:sp>
    </p:spTree>
    <p:extLst>
      <p:ext uri="{BB962C8B-B14F-4D97-AF65-F5344CB8AC3E}">
        <p14:creationId xmlns:p14="http://schemas.microsoft.com/office/powerpoint/2010/main" xmlns="" val="27303278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solidFill>
                  <a:schemeClr val="accent1"/>
                </a:solidFill>
                <a:ea typeface="Calibri"/>
                <a:cs typeface="Arial"/>
              </a:rPr>
              <a:t>تصنيفات الفئات الخاصة:</a:t>
            </a: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rtl="1">
              <a:lnSpc>
                <a:spcPct val="115000"/>
              </a:lnSpc>
              <a:spcAft>
                <a:spcPts val="0"/>
              </a:spcAft>
            </a:pPr>
            <a:r>
              <a:rPr lang="ar-SA" sz="2800" b="1" i="1" dirty="0">
                <a:solidFill>
                  <a:srgbClr val="0070C0"/>
                </a:solidFill>
                <a:ea typeface="Calibri"/>
                <a:cs typeface="Simplified Arabic"/>
              </a:rPr>
              <a:t>التصنيف الرابع</a:t>
            </a:r>
            <a:r>
              <a:rPr lang="en-US" sz="2800" b="1" dirty="0">
                <a:solidFill>
                  <a:srgbClr val="0070C0"/>
                </a:solidFill>
                <a:latin typeface="Simplified Arabic"/>
                <a:ea typeface="Calibri"/>
                <a:cs typeface="Arial"/>
              </a:rPr>
              <a:t>: </a:t>
            </a:r>
            <a:r>
              <a:rPr lang="ar-SA" sz="2800" b="1" dirty="0">
                <a:ea typeface="Calibri"/>
                <a:cs typeface="Simplified Arabic"/>
              </a:rPr>
              <a:t>ويشمل</a:t>
            </a:r>
            <a:r>
              <a:rPr lang="en-US" sz="2800" b="1" dirty="0">
                <a:latin typeface="Simplified Arabic"/>
                <a:ea typeface="Calibri"/>
                <a:cs typeface="Arial"/>
              </a:rPr>
              <a:t>:</a:t>
            </a:r>
            <a:endParaRPr lang="en-US" sz="2000" dirty="0">
              <a:ea typeface="Calibri"/>
              <a:cs typeface="Arial"/>
            </a:endParaRPr>
          </a:p>
          <a:p>
            <a:pPr algn="just" rtl="1">
              <a:lnSpc>
                <a:spcPct val="115000"/>
              </a:lnSpc>
              <a:spcAft>
                <a:spcPts val="0"/>
              </a:spcAft>
            </a:pPr>
            <a:r>
              <a:rPr lang="ar-SA" sz="2400" b="1" i="1" u="sng" dirty="0" smtClean="0">
                <a:solidFill>
                  <a:srgbClr val="000000"/>
                </a:solidFill>
                <a:ea typeface="Calibri"/>
                <a:cs typeface="Simplified Arabic"/>
              </a:rPr>
              <a:t>1-</a:t>
            </a:r>
            <a:r>
              <a:rPr lang="en-US" sz="2400" b="1" u="sng" dirty="0" smtClean="0">
                <a:solidFill>
                  <a:srgbClr val="000000"/>
                </a:solidFill>
                <a:latin typeface="Simplified Arabic"/>
                <a:ea typeface="Calibri"/>
                <a:cs typeface="Arial"/>
              </a:rPr>
              <a:t> </a:t>
            </a:r>
            <a:r>
              <a:rPr lang="ar-SA" sz="2400" b="1" i="1" u="sng" dirty="0">
                <a:solidFill>
                  <a:srgbClr val="000000"/>
                </a:solidFill>
                <a:ea typeface="Calibri"/>
                <a:cs typeface="Simplified Arabic"/>
              </a:rPr>
              <a:t>فئات تعاني من نقص أو اضطراب أو مرض </a:t>
            </a:r>
            <a:r>
              <a:rPr lang="ar-SA" sz="2400" b="1" i="1" u="sng" dirty="0">
                <a:solidFill>
                  <a:srgbClr val="FF0000"/>
                </a:solidFill>
                <a:ea typeface="Calibri"/>
                <a:cs typeface="Simplified Arabic"/>
              </a:rPr>
              <a:t>جسمي</a:t>
            </a:r>
            <a:r>
              <a:rPr lang="ar-SA" sz="2400" b="1" i="1" u="sng" dirty="0">
                <a:solidFill>
                  <a:srgbClr val="000000"/>
                </a:solidFill>
                <a:ea typeface="Calibri"/>
                <a:cs typeface="Simplified Arabic"/>
              </a:rPr>
              <a:t> وتتضمن</a:t>
            </a:r>
            <a:r>
              <a:rPr lang="en-US" sz="2400" b="1" u="sng" dirty="0" smtClean="0">
                <a:solidFill>
                  <a:srgbClr val="000000"/>
                </a:solidFill>
                <a:latin typeface="Simplified Arabic"/>
                <a:ea typeface="Calibri"/>
                <a:cs typeface="Arial"/>
              </a:rPr>
              <a:t>:</a:t>
            </a:r>
            <a:endParaRPr lang="en-US" sz="2400" u="sng" dirty="0">
              <a:ea typeface="Calibri"/>
              <a:cs typeface="Arial"/>
            </a:endParaRPr>
          </a:p>
          <a:p>
            <a:pPr algn="just" rtl="1">
              <a:lnSpc>
                <a:spcPct val="115000"/>
              </a:lnSpc>
              <a:spcAft>
                <a:spcPts val="0"/>
              </a:spcAft>
            </a:pPr>
            <a:r>
              <a:rPr lang="ar-SA" sz="2400" b="1" dirty="0" smtClean="0">
                <a:solidFill>
                  <a:srgbClr val="000000"/>
                </a:solidFill>
                <a:latin typeface="Simplified Arabic"/>
                <a:ea typeface="Calibri"/>
                <a:cs typeface="Arial"/>
              </a:rPr>
              <a:t>أ- </a:t>
            </a:r>
            <a:r>
              <a:rPr lang="ar-SA" sz="2400" b="1" dirty="0" smtClean="0">
                <a:solidFill>
                  <a:srgbClr val="000000"/>
                </a:solidFill>
                <a:ea typeface="Calibri"/>
                <a:cs typeface="Simplified Arabic"/>
              </a:rPr>
              <a:t>كل </a:t>
            </a:r>
            <a:r>
              <a:rPr lang="ar-SA" sz="2400" b="1" dirty="0">
                <a:solidFill>
                  <a:srgbClr val="000000"/>
                </a:solidFill>
                <a:ea typeface="Calibri"/>
                <a:cs typeface="Simplified Arabic"/>
              </a:rPr>
              <a:t>من يعوزه قدرة جسمية لأي سبب من الأسباب ويندرج تحت هذا </a:t>
            </a:r>
            <a:r>
              <a:rPr lang="ar-SA" sz="2400" b="1" dirty="0" smtClean="0">
                <a:solidFill>
                  <a:srgbClr val="000000"/>
                </a:solidFill>
                <a:ea typeface="Calibri"/>
                <a:cs typeface="Simplified Arabic"/>
              </a:rPr>
              <a:t>فئات</a:t>
            </a:r>
            <a:r>
              <a:rPr lang="ar-SA" sz="2400" dirty="0" smtClean="0">
                <a:ea typeface="Calibri"/>
                <a:cs typeface="Arial"/>
              </a:rPr>
              <a:t> </a:t>
            </a:r>
            <a:r>
              <a:rPr lang="ar-SA" sz="2400" b="1" dirty="0" smtClean="0">
                <a:solidFill>
                  <a:srgbClr val="000000"/>
                </a:solidFill>
                <a:ea typeface="Calibri"/>
                <a:cs typeface="Simplified Arabic"/>
              </a:rPr>
              <a:t>ذوى </a:t>
            </a:r>
            <a:r>
              <a:rPr lang="ar-SA" sz="2400" b="1" dirty="0">
                <a:solidFill>
                  <a:srgbClr val="000000"/>
                </a:solidFill>
                <a:ea typeface="Calibri"/>
                <a:cs typeface="Simplified Arabic"/>
              </a:rPr>
              <a:t>العاهات الجسمية والمشوهين والمسنين</a:t>
            </a:r>
            <a:r>
              <a:rPr lang="en-US" sz="2400" b="1" dirty="0" smtClean="0">
                <a:solidFill>
                  <a:srgbClr val="000000"/>
                </a:solidFill>
                <a:latin typeface="Simplified Arabic"/>
                <a:ea typeface="Calibri"/>
                <a:cs typeface="Arial"/>
              </a:rPr>
              <a:t>.</a:t>
            </a:r>
            <a:endParaRPr lang="en-US" sz="2400" dirty="0" smtClean="0">
              <a:ea typeface="Calibri"/>
              <a:cs typeface="Arial"/>
            </a:endParaRPr>
          </a:p>
          <a:p>
            <a:pPr marL="514350" indent="-514350" algn="just" rtl="1">
              <a:lnSpc>
                <a:spcPct val="115000"/>
              </a:lnSpc>
              <a:spcAft>
                <a:spcPts val="0"/>
              </a:spcAft>
              <a:buAutoNum type="arabic1Minus" startAt="2"/>
            </a:pPr>
            <a:r>
              <a:rPr lang="ar-SA" sz="2400" b="1" dirty="0" smtClean="0">
                <a:solidFill>
                  <a:srgbClr val="000000"/>
                </a:solidFill>
                <a:ea typeface="Calibri"/>
                <a:cs typeface="Simplified Arabic"/>
              </a:rPr>
              <a:t>كل </a:t>
            </a:r>
            <a:r>
              <a:rPr lang="ar-SA" sz="2400" b="1" dirty="0">
                <a:solidFill>
                  <a:srgbClr val="000000"/>
                </a:solidFill>
                <a:ea typeface="Calibri"/>
                <a:cs typeface="Simplified Arabic"/>
              </a:rPr>
              <a:t>من يعوزه قدرة حسية خاصة وتشمل الصم والبكم والمكفوفين</a:t>
            </a:r>
            <a:r>
              <a:rPr lang="en-US" sz="2400" b="1" dirty="0" smtClean="0">
                <a:solidFill>
                  <a:srgbClr val="000000"/>
                </a:solidFill>
                <a:latin typeface="Simplified Arabic"/>
                <a:ea typeface="Calibri"/>
                <a:cs typeface="Arial"/>
              </a:rPr>
              <a:t>.</a:t>
            </a:r>
            <a:endParaRPr lang="en-US" sz="2400" b="1" dirty="0">
              <a:solidFill>
                <a:srgbClr val="000000"/>
              </a:solidFill>
              <a:latin typeface="Simplified Arabic"/>
              <a:ea typeface="Calibri"/>
              <a:cs typeface="Arial"/>
            </a:endParaRPr>
          </a:p>
          <a:p>
            <a:pPr marL="0" indent="0" algn="just" rtl="1">
              <a:lnSpc>
                <a:spcPct val="115000"/>
              </a:lnSpc>
              <a:spcAft>
                <a:spcPts val="0"/>
              </a:spcAft>
            </a:pPr>
            <a:r>
              <a:rPr lang="ar-SA" sz="2400" b="1" i="1" u="sng" dirty="0" smtClean="0">
                <a:solidFill>
                  <a:srgbClr val="000000"/>
                </a:solidFill>
                <a:ea typeface="Calibri"/>
                <a:cs typeface="Simplified Arabic"/>
              </a:rPr>
              <a:t>2- فئات </a:t>
            </a:r>
            <a:r>
              <a:rPr lang="ar-SA" sz="2400" b="1" i="1" u="sng" dirty="0">
                <a:solidFill>
                  <a:srgbClr val="000000"/>
                </a:solidFill>
                <a:ea typeface="Calibri"/>
                <a:cs typeface="Simplified Arabic"/>
              </a:rPr>
              <a:t>تعاني من نقص أو اضطراب </a:t>
            </a:r>
            <a:r>
              <a:rPr lang="ar-SA" sz="2400" b="1" i="1" u="sng" dirty="0">
                <a:solidFill>
                  <a:srgbClr val="FF0000"/>
                </a:solidFill>
                <a:ea typeface="Calibri"/>
                <a:cs typeface="Simplified Arabic"/>
              </a:rPr>
              <a:t>عقلي وانفعالي </a:t>
            </a:r>
            <a:r>
              <a:rPr lang="ar-SA" sz="2400" b="1" i="1" u="sng" dirty="0" smtClean="0">
                <a:solidFill>
                  <a:srgbClr val="000000"/>
                </a:solidFill>
                <a:ea typeface="Calibri"/>
                <a:cs typeface="Simplified Arabic"/>
              </a:rPr>
              <a:t>وتشمل:</a:t>
            </a:r>
            <a:endParaRPr lang="en-US" sz="2400" u="sng" dirty="0">
              <a:ea typeface="Calibri"/>
              <a:cs typeface="Arial"/>
            </a:endParaRPr>
          </a:p>
          <a:p>
            <a:pPr algn="just" rtl="1">
              <a:lnSpc>
                <a:spcPct val="115000"/>
              </a:lnSpc>
              <a:spcAft>
                <a:spcPts val="0"/>
              </a:spcAft>
            </a:pPr>
            <a:r>
              <a:rPr lang="ar-SA" sz="2400" b="1" dirty="0">
                <a:solidFill>
                  <a:srgbClr val="000000"/>
                </a:solidFill>
                <a:ea typeface="Calibri"/>
                <a:cs typeface="Simplified Arabic"/>
              </a:rPr>
              <a:t>المرضى عقليا ونفسيا</a:t>
            </a:r>
            <a:r>
              <a:rPr lang="en-US" sz="2400" b="1" dirty="0" smtClean="0">
                <a:solidFill>
                  <a:srgbClr val="000000"/>
                </a:solidFill>
                <a:latin typeface="Simplified Arabic"/>
                <a:ea typeface="Calibri"/>
                <a:cs typeface="Arial"/>
              </a:rPr>
              <a:t>.</a:t>
            </a:r>
            <a:endParaRPr lang="ar-SA" sz="2400" b="1" dirty="0" smtClean="0">
              <a:solidFill>
                <a:srgbClr val="000000"/>
              </a:solidFill>
              <a:latin typeface="Simplified Arabic"/>
              <a:ea typeface="Calibri"/>
              <a:cs typeface="Arial"/>
            </a:endParaRPr>
          </a:p>
          <a:p>
            <a:pPr algn="just" rtl="1">
              <a:lnSpc>
                <a:spcPct val="115000"/>
              </a:lnSpc>
              <a:spcAft>
                <a:spcPts val="0"/>
              </a:spcAft>
            </a:pPr>
            <a:r>
              <a:rPr lang="ar-SA" sz="2400" b="1" u="sng" dirty="0" smtClean="0">
                <a:solidFill>
                  <a:srgbClr val="000000"/>
                </a:solidFill>
                <a:latin typeface="Simplified Arabic"/>
                <a:ea typeface="Calibri"/>
                <a:cs typeface="Arial"/>
              </a:rPr>
              <a:t>3- </a:t>
            </a:r>
            <a:r>
              <a:rPr lang="en-US" sz="2400" b="1" u="sng" dirty="0" smtClean="0">
                <a:solidFill>
                  <a:srgbClr val="000000"/>
                </a:solidFill>
                <a:latin typeface="Simplified Arabic"/>
                <a:ea typeface="Calibri"/>
                <a:cs typeface="Arial"/>
              </a:rPr>
              <a:t> </a:t>
            </a:r>
            <a:r>
              <a:rPr lang="ar-SA" sz="2400" b="1" i="1" u="sng" dirty="0">
                <a:solidFill>
                  <a:srgbClr val="000000"/>
                </a:solidFill>
                <a:ea typeface="Calibri"/>
                <a:cs typeface="Simplified Arabic"/>
              </a:rPr>
              <a:t>فئات تعاني من نقص أو اضطراب </a:t>
            </a:r>
            <a:r>
              <a:rPr lang="ar-SA" sz="2400" b="1" i="1" u="sng" dirty="0" smtClean="0">
                <a:solidFill>
                  <a:srgbClr val="FF0000"/>
                </a:solidFill>
                <a:ea typeface="Calibri"/>
                <a:cs typeface="Simplified Arabic"/>
              </a:rPr>
              <a:t>خلقي</a:t>
            </a:r>
            <a:r>
              <a:rPr lang="ar-SA" sz="2400" b="1" i="1" u="sng" dirty="0" smtClean="0">
                <a:solidFill>
                  <a:srgbClr val="000000"/>
                </a:solidFill>
                <a:ea typeface="Calibri"/>
                <a:cs typeface="Simplified Arabic"/>
              </a:rPr>
              <a:t>: </a:t>
            </a:r>
            <a:endParaRPr lang="en-US" sz="2400" u="sng" dirty="0">
              <a:ea typeface="Calibri"/>
              <a:cs typeface="Arial"/>
            </a:endParaRPr>
          </a:p>
          <a:p>
            <a:pPr algn="just" rtl="1">
              <a:lnSpc>
                <a:spcPct val="115000"/>
              </a:lnSpc>
              <a:spcAft>
                <a:spcPts val="0"/>
              </a:spcAft>
            </a:pPr>
            <a:r>
              <a:rPr lang="ar-SA" sz="2400" b="1" dirty="0">
                <a:solidFill>
                  <a:srgbClr val="000000"/>
                </a:solidFill>
                <a:ea typeface="Calibri"/>
                <a:cs typeface="Simplified Arabic"/>
              </a:rPr>
              <a:t>وتشمل مدمني المخدرات والخمور وحالات الاضطرابات الجنسية في </a:t>
            </a:r>
            <a:r>
              <a:rPr lang="ar-SA" sz="2400" b="1" dirty="0" smtClean="0">
                <a:solidFill>
                  <a:srgbClr val="000000"/>
                </a:solidFill>
                <a:ea typeface="Calibri"/>
                <a:cs typeface="Simplified Arabic"/>
              </a:rPr>
              <a:t>صورها</a:t>
            </a:r>
            <a:r>
              <a:rPr lang="ar-SA" sz="2400" dirty="0" smtClean="0">
                <a:ea typeface="Calibri"/>
                <a:cs typeface="Arial"/>
              </a:rPr>
              <a:t> </a:t>
            </a:r>
            <a:r>
              <a:rPr lang="ar-SA" sz="2400" b="1" dirty="0" smtClean="0">
                <a:solidFill>
                  <a:srgbClr val="000000"/>
                </a:solidFill>
                <a:ea typeface="Calibri"/>
                <a:cs typeface="Simplified Arabic"/>
              </a:rPr>
              <a:t>المختلفة </a:t>
            </a:r>
            <a:r>
              <a:rPr lang="ar-SA" sz="2400" b="1" dirty="0">
                <a:solidFill>
                  <a:srgbClr val="000000"/>
                </a:solidFill>
                <a:ea typeface="Calibri"/>
                <a:cs typeface="Simplified Arabic"/>
              </a:rPr>
              <a:t>والمجرمين والأحداث المنحرفين والمشردين</a:t>
            </a:r>
            <a:r>
              <a:rPr lang="en-US" sz="2400" b="1" dirty="0">
                <a:solidFill>
                  <a:srgbClr val="000000"/>
                </a:solidFill>
                <a:latin typeface="Simplified Arabic"/>
                <a:ea typeface="Calibri"/>
                <a:cs typeface="Arial"/>
              </a:rPr>
              <a:t>.</a:t>
            </a:r>
            <a:endParaRPr lang="en-US" sz="2400" dirty="0">
              <a:ea typeface="Calibri"/>
              <a:cs typeface="Arial"/>
            </a:endParaRPr>
          </a:p>
          <a:p>
            <a:pPr rtl="1">
              <a:lnSpc>
                <a:spcPct val="115000"/>
              </a:lnSpc>
              <a:spcAft>
                <a:spcPts val="0"/>
              </a:spcAft>
            </a:pPr>
            <a:endParaRPr lang="en-US" sz="2800" dirty="0">
              <a:ea typeface="Calibri"/>
              <a:cs typeface="Arial"/>
            </a:endParaRPr>
          </a:p>
          <a:p>
            <a:pPr marL="0" indent="0" rtl="1">
              <a:lnSpc>
                <a:spcPct val="115000"/>
              </a:lnSpc>
              <a:spcAft>
                <a:spcPts val="0"/>
              </a:spcAft>
            </a:pPr>
            <a:endParaRPr lang="en-US" sz="2000" dirty="0">
              <a:ea typeface="Calibri"/>
              <a:cs typeface="Arial"/>
            </a:endParaRPr>
          </a:p>
        </p:txBody>
      </p:sp>
    </p:spTree>
    <p:extLst>
      <p:ext uri="{BB962C8B-B14F-4D97-AF65-F5344CB8AC3E}">
        <p14:creationId xmlns:p14="http://schemas.microsoft.com/office/powerpoint/2010/main" xmlns="" val="20574338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lnSpc>
                <a:spcPct val="115000"/>
              </a:lnSpc>
              <a:spcAft>
                <a:spcPts val="1000"/>
              </a:spcAft>
            </a:pPr>
            <a:endParaRPr lang="en-US" sz="3600" b="1" dirty="0">
              <a:solidFill>
                <a:srgbClr val="FF0000"/>
              </a:solidFill>
              <a:ea typeface="Calibri"/>
              <a:cs typeface="Arial"/>
            </a:endParaRPr>
          </a:p>
        </p:txBody>
      </p:sp>
      <p:sp>
        <p:nvSpPr>
          <p:cNvPr id="3" name="عنصر نائب للمحتوى 2"/>
          <p:cNvSpPr>
            <a:spLocks noGrp="1"/>
          </p:cNvSpPr>
          <p:nvPr>
            <p:ph idx="1"/>
          </p:nvPr>
        </p:nvSpPr>
        <p:spPr>
          <a:xfrm>
            <a:off x="495300" y="1447800"/>
            <a:ext cx="8915400" cy="4876800"/>
          </a:xfrm>
        </p:spPr>
        <p:txBody>
          <a:bodyPr/>
          <a:lstStyle/>
          <a:p>
            <a:pPr rtl="1">
              <a:lnSpc>
                <a:spcPct val="115000"/>
              </a:lnSpc>
              <a:spcAft>
                <a:spcPts val="0"/>
              </a:spcAft>
            </a:pPr>
            <a:r>
              <a:rPr lang="en-US" sz="2800" b="1" dirty="0">
                <a:solidFill>
                  <a:srgbClr val="000000"/>
                </a:solidFill>
                <a:latin typeface="Simplified Arabic"/>
                <a:ea typeface="Calibri"/>
                <a:cs typeface="Arial"/>
              </a:rPr>
              <a:t>* </a:t>
            </a:r>
            <a:r>
              <a:rPr lang="ar-SA" sz="2800" b="1" dirty="0">
                <a:solidFill>
                  <a:srgbClr val="000000"/>
                </a:solidFill>
                <a:ea typeface="Calibri"/>
                <a:cs typeface="Simplified Arabic"/>
              </a:rPr>
              <a:t>وهذا يعني أنه يمكن تصنيف الفئات الخاصة إلى</a:t>
            </a:r>
            <a:r>
              <a:rPr lang="en-US" sz="2800" b="1" dirty="0">
                <a:solidFill>
                  <a:srgbClr val="000000"/>
                </a:solidFill>
                <a:latin typeface="Simplified Arabic"/>
                <a:ea typeface="Calibri"/>
                <a:cs typeface="Arial"/>
              </a:rPr>
              <a:t>:</a:t>
            </a:r>
            <a:endParaRPr lang="en-US" sz="2000" dirty="0">
              <a:ea typeface="Calibri"/>
              <a:cs typeface="Arial"/>
            </a:endParaRPr>
          </a:p>
          <a:p>
            <a:pPr rtl="1">
              <a:lnSpc>
                <a:spcPct val="115000"/>
              </a:lnSpc>
              <a:spcAft>
                <a:spcPts val="0"/>
              </a:spcAft>
            </a:pPr>
            <a:r>
              <a:rPr lang="ar-SA" sz="2800" b="1" dirty="0">
                <a:solidFill>
                  <a:srgbClr val="000000"/>
                </a:solidFill>
                <a:ea typeface="Calibri"/>
                <a:cs typeface="Simplified Arabic"/>
              </a:rPr>
              <a:t>١</a:t>
            </a:r>
            <a:r>
              <a:rPr lang="en-US" sz="2800" b="1" dirty="0">
                <a:solidFill>
                  <a:srgbClr val="000000"/>
                </a:solidFill>
                <a:latin typeface="Simplified Arabic"/>
                <a:ea typeface="Calibri"/>
                <a:cs typeface="Arial"/>
              </a:rPr>
              <a:t>) </a:t>
            </a:r>
            <a:r>
              <a:rPr lang="en-US" sz="2800" b="1" dirty="0" smtClean="0">
                <a:solidFill>
                  <a:srgbClr val="000000"/>
                </a:solidFill>
                <a:latin typeface="Simplified Arabic"/>
                <a:ea typeface="Calibri"/>
                <a:cs typeface="Arial"/>
              </a:rPr>
              <a:t>-</a:t>
            </a:r>
            <a:r>
              <a:rPr lang="ar-SA" sz="2800" b="1" dirty="0" smtClean="0">
                <a:solidFill>
                  <a:srgbClr val="000000"/>
                </a:solidFill>
                <a:ea typeface="Calibri"/>
                <a:cs typeface="Simplified Arabic"/>
              </a:rPr>
              <a:t>فئات خاصة</a:t>
            </a:r>
            <a:r>
              <a:rPr lang="en-US" sz="2800" b="1" dirty="0" smtClean="0">
                <a:solidFill>
                  <a:srgbClr val="000000"/>
                </a:solidFill>
                <a:latin typeface="Simplified Arabic"/>
                <a:ea typeface="Calibri"/>
                <a:cs typeface="Arial"/>
              </a:rPr>
              <a:t> (</a:t>
            </a:r>
            <a:r>
              <a:rPr lang="ar-SA" sz="2800" b="1" dirty="0" smtClean="0">
                <a:solidFill>
                  <a:srgbClr val="000000"/>
                </a:solidFill>
                <a:ea typeface="Calibri"/>
                <a:cs typeface="Simplified Arabic"/>
              </a:rPr>
              <a:t>إيجابية</a:t>
            </a:r>
            <a:r>
              <a:rPr lang="ar-SA" sz="2800" b="1" dirty="0">
                <a:solidFill>
                  <a:srgbClr val="000000"/>
                </a:solidFill>
                <a:ea typeface="Calibri"/>
                <a:cs typeface="Simplified Arabic"/>
              </a:rPr>
              <a:t>:</a:t>
            </a:r>
            <a:endParaRPr lang="en-US" sz="2000" dirty="0">
              <a:ea typeface="Calibri"/>
              <a:cs typeface="Arial"/>
            </a:endParaRPr>
          </a:p>
          <a:p>
            <a:pPr algn="just" rtl="1">
              <a:lnSpc>
                <a:spcPct val="115000"/>
              </a:lnSpc>
              <a:spcAft>
                <a:spcPts val="0"/>
              </a:spcAft>
            </a:pPr>
            <a:r>
              <a:rPr lang="ar-SA" sz="2800" b="1" dirty="0">
                <a:solidFill>
                  <a:srgbClr val="000000"/>
                </a:solidFill>
                <a:ea typeface="Calibri"/>
                <a:cs typeface="Simplified Arabic"/>
              </a:rPr>
              <a:t>وتتضمن الأفراد ذوى القدرات الخاصة والتي لها دلالة معينة في </a:t>
            </a:r>
            <a:r>
              <a:rPr lang="ar-SA" sz="2800" b="1" dirty="0" smtClean="0">
                <a:solidFill>
                  <a:srgbClr val="000000"/>
                </a:solidFill>
                <a:ea typeface="Calibri"/>
                <a:cs typeface="Simplified Arabic"/>
              </a:rPr>
              <a:t>طريقة التفاعل</a:t>
            </a:r>
            <a:r>
              <a:rPr lang="ar-SA" sz="2000" dirty="0" smtClean="0">
                <a:ea typeface="Calibri"/>
                <a:cs typeface="Arial"/>
              </a:rPr>
              <a:t> </a:t>
            </a:r>
            <a:r>
              <a:rPr lang="ar-SA" sz="2800" b="1" dirty="0" smtClean="0">
                <a:solidFill>
                  <a:srgbClr val="000000"/>
                </a:solidFill>
                <a:ea typeface="Calibri"/>
                <a:cs typeface="Simplified Arabic"/>
              </a:rPr>
              <a:t>مع </a:t>
            </a:r>
            <a:r>
              <a:rPr lang="ar-SA" sz="2800" b="1" dirty="0">
                <a:solidFill>
                  <a:srgbClr val="000000"/>
                </a:solidFill>
                <a:ea typeface="Calibri"/>
                <a:cs typeface="Simplified Arabic"/>
              </a:rPr>
              <a:t>المجتمع الخارجي وبالتالي تحتاج إلى نوع خاص من الرعاية </a:t>
            </a:r>
            <a:r>
              <a:rPr lang="ar-SA" sz="2800" b="1" dirty="0" smtClean="0">
                <a:solidFill>
                  <a:srgbClr val="000000"/>
                </a:solidFill>
                <a:ea typeface="Calibri"/>
                <a:cs typeface="Simplified Arabic"/>
              </a:rPr>
              <a:t>الاجتماعية</a:t>
            </a:r>
            <a:r>
              <a:rPr lang="ar-SA" sz="2000" dirty="0" smtClean="0">
                <a:ea typeface="Calibri"/>
                <a:cs typeface="Arial"/>
              </a:rPr>
              <a:t> </a:t>
            </a:r>
            <a:r>
              <a:rPr lang="ar-SA" sz="2800" b="1" dirty="0" smtClean="0">
                <a:solidFill>
                  <a:srgbClr val="000000"/>
                </a:solidFill>
                <a:ea typeface="Calibri"/>
                <a:cs typeface="Simplified Arabic"/>
              </a:rPr>
              <a:t>والنفسية </a:t>
            </a:r>
            <a:r>
              <a:rPr lang="ar-SA" sz="2800" b="1" dirty="0">
                <a:solidFill>
                  <a:srgbClr val="000000"/>
                </a:solidFill>
                <a:ea typeface="Calibri"/>
                <a:cs typeface="Simplified Arabic"/>
              </a:rPr>
              <a:t>التي يقوم بها الأخصائي تمييزا لها عن الفئات العادية</a:t>
            </a:r>
            <a:r>
              <a:rPr lang="en-US" sz="2800" b="1" dirty="0">
                <a:solidFill>
                  <a:srgbClr val="000000"/>
                </a:solidFill>
                <a:latin typeface="Simplified Arabic"/>
                <a:ea typeface="Calibri"/>
                <a:cs typeface="Arial"/>
              </a:rPr>
              <a:t>.</a:t>
            </a:r>
            <a:endParaRPr lang="en-US" sz="2000" dirty="0">
              <a:ea typeface="Calibri"/>
              <a:cs typeface="Arial"/>
            </a:endParaRPr>
          </a:p>
          <a:p>
            <a:pPr rtl="1">
              <a:lnSpc>
                <a:spcPct val="115000"/>
              </a:lnSpc>
              <a:spcAft>
                <a:spcPts val="0"/>
              </a:spcAft>
            </a:pPr>
            <a:r>
              <a:rPr lang="ar-SA" sz="2800" b="1" dirty="0">
                <a:solidFill>
                  <a:srgbClr val="000000"/>
                </a:solidFill>
                <a:ea typeface="Calibri"/>
                <a:cs typeface="Simplified Arabic"/>
              </a:rPr>
              <a:t>٢</a:t>
            </a:r>
            <a:r>
              <a:rPr lang="en-US" sz="2800" b="1" dirty="0">
                <a:solidFill>
                  <a:srgbClr val="000000"/>
                </a:solidFill>
                <a:latin typeface="Simplified Arabic"/>
                <a:ea typeface="Calibri"/>
                <a:cs typeface="Arial"/>
              </a:rPr>
              <a:t>) </a:t>
            </a:r>
            <a:r>
              <a:rPr lang="en-US" sz="2800" b="1" dirty="0" smtClean="0">
                <a:solidFill>
                  <a:srgbClr val="000000"/>
                </a:solidFill>
                <a:latin typeface="Simplified Arabic"/>
                <a:ea typeface="Calibri"/>
                <a:cs typeface="Arial"/>
              </a:rPr>
              <a:t>-</a:t>
            </a:r>
            <a:r>
              <a:rPr lang="ar-SA" sz="2800" b="1" dirty="0" smtClean="0">
                <a:solidFill>
                  <a:srgbClr val="000000"/>
                </a:solidFill>
                <a:ea typeface="Calibri"/>
                <a:cs typeface="Simplified Arabic"/>
              </a:rPr>
              <a:t>فئات </a:t>
            </a:r>
            <a:r>
              <a:rPr lang="ar-SA" sz="2800" b="1" dirty="0">
                <a:solidFill>
                  <a:srgbClr val="000000"/>
                </a:solidFill>
                <a:ea typeface="Calibri"/>
                <a:cs typeface="Simplified Arabic"/>
              </a:rPr>
              <a:t>خاصة</a:t>
            </a:r>
            <a:r>
              <a:rPr lang="en-US" sz="2800" b="1" dirty="0">
                <a:solidFill>
                  <a:srgbClr val="000000"/>
                </a:solidFill>
                <a:latin typeface="Simplified Arabic"/>
                <a:ea typeface="Calibri"/>
                <a:cs typeface="Arial"/>
              </a:rPr>
              <a:t> </a:t>
            </a:r>
            <a:r>
              <a:rPr lang="en-US" sz="2800" b="1" dirty="0" smtClean="0">
                <a:solidFill>
                  <a:srgbClr val="000000"/>
                </a:solidFill>
                <a:latin typeface="Simplified Arabic"/>
                <a:ea typeface="Calibri"/>
                <a:cs typeface="Arial"/>
              </a:rPr>
              <a:t>(</a:t>
            </a:r>
            <a:r>
              <a:rPr lang="ar-SA" sz="2800" b="1" dirty="0" smtClean="0">
                <a:solidFill>
                  <a:srgbClr val="000000"/>
                </a:solidFill>
                <a:ea typeface="Calibri"/>
                <a:cs typeface="Simplified Arabic"/>
              </a:rPr>
              <a:t>سلبية</a:t>
            </a:r>
            <a:r>
              <a:rPr lang="en-US" sz="2800" b="1" dirty="0" smtClean="0">
                <a:solidFill>
                  <a:srgbClr val="000000"/>
                </a:solidFill>
                <a:latin typeface="Simplified Arabic"/>
                <a:ea typeface="Calibri"/>
                <a:cs typeface="Arial"/>
              </a:rPr>
              <a:t>:</a:t>
            </a:r>
            <a:endParaRPr lang="ar-SA" sz="2800" b="1" dirty="0" smtClean="0">
              <a:solidFill>
                <a:srgbClr val="000000"/>
              </a:solidFill>
              <a:latin typeface="Simplified Arabic"/>
              <a:ea typeface="Calibri"/>
              <a:cs typeface="Arial"/>
            </a:endParaRPr>
          </a:p>
          <a:p>
            <a:pPr rtl="1">
              <a:lnSpc>
                <a:spcPct val="115000"/>
              </a:lnSpc>
              <a:spcAft>
                <a:spcPts val="0"/>
              </a:spcAft>
            </a:pPr>
            <a:r>
              <a:rPr lang="ar-SA" sz="2800" b="1" u="sng" dirty="0">
                <a:solidFill>
                  <a:srgbClr val="000000"/>
                </a:solidFill>
                <a:ea typeface="Calibri"/>
                <a:cs typeface="Simplified Arabic"/>
              </a:rPr>
              <a:t>وتنقسم تبعا لمكونات الشخصية الإنسانية إلى</a:t>
            </a:r>
            <a:r>
              <a:rPr lang="en-US" sz="2800" b="1" u="sng" dirty="0">
                <a:solidFill>
                  <a:srgbClr val="000000"/>
                </a:solidFill>
                <a:latin typeface="Simplified Arabic"/>
                <a:ea typeface="Calibri"/>
              </a:rPr>
              <a:t>:</a:t>
            </a:r>
            <a:endParaRPr lang="en-US" sz="2800" u="sng" dirty="0">
              <a:ea typeface="Calibri"/>
              <a:cs typeface="Arial"/>
            </a:endParaRPr>
          </a:p>
        </p:txBody>
      </p:sp>
    </p:spTree>
    <p:extLst>
      <p:ext uri="{BB962C8B-B14F-4D97-AF65-F5344CB8AC3E}">
        <p14:creationId xmlns:p14="http://schemas.microsoft.com/office/powerpoint/2010/main" xmlns="" val="23423150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rgbClr val="FF0000"/>
              </a:solidFill>
              <a:ea typeface="Calibri"/>
              <a:cs typeface="Arial"/>
            </a:endParaRPr>
          </a:p>
        </p:txBody>
      </p:sp>
      <p:sp>
        <p:nvSpPr>
          <p:cNvPr id="3" name="عنصر نائب للمحتوى 2"/>
          <p:cNvSpPr>
            <a:spLocks noGrp="1"/>
          </p:cNvSpPr>
          <p:nvPr>
            <p:ph idx="1"/>
          </p:nvPr>
        </p:nvSpPr>
        <p:spPr>
          <a:xfrm>
            <a:off x="495300" y="1447800"/>
            <a:ext cx="8915400" cy="4876800"/>
          </a:xfrm>
        </p:spPr>
        <p:txBody>
          <a:bodyPr/>
          <a:lstStyle/>
          <a:p>
            <a:pPr rtl="1">
              <a:lnSpc>
                <a:spcPct val="115000"/>
              </a:lnSpc>
              <a:spcAft>
                <a:spcPts val="0"/>
              </a:spcAft>
            </a:pPr>
            <a:r>
              <a:rPr lang="ar-SA" sz="2800" b="1" dirty="0">
                <a:solidFill>
                  <a:srgbClr val="FF0000"/>
                </a:solidFill>
                <a:ea typeface="Calibri"/>
                <a:cs typeface="Simplified Arabic"/>
              </a:rPr>
              <a:t>من الناحية الجسمية</a:t>
            </a:r>
            <a:r>
              <a:rPr lang="en-US" sz="2800" b="1" dirty="0">
                <a:solidFill>
                  <a:srgbClr val="FF0000"/>
                </a:solidFill>
                <a:latin typeface="Simplified Arabic"/>
                <a:ea typeface="Calibri"/>
                <a:cs typeface="Arial"/>
              </a:rPr>
              <a:t>:</a:t>
            </a:r>
            <a:endParaRPr lang="en-US" sz="2800" dirty="0">
              <a:solidFill>
                <a:srgbClr val="FF0000"/>
              </a:solidFill>
              <a:ea typeface="Calibri"/>
              <a:cs typeface="Arial"/>
            </a:endParaRPr>
          </a:p>
          <a:p>
            <a:pPr algn="just" rtl="1">
              <a:lnSpc>
                <a:spcPct val="115000"/>
              </a:lnSpc>
              <a:spcAft>
                <a:spcPts val="0"/>
              </a:spcAft>
            </a:pPr>
            <a:r>
              <a:rPr lang="ar-SA" sz="2800" b="1" dirty="0">
                <a:solidFill>
                  <a:srgbClr val="000000"/>
                </a:solidFill>
                <a:ea typeface="Calibri"/>
                <a:cs typeface="Simplified Arabic"/>
              </a:rPr>
              <a:t>وتتضمن الأفراد الذين يصابون بإعاقة إما حركية أو </a:t>
            </a:r>
            <a:r>
              <a:rPr lang="ar-SA" sz="2800" b="1" dirty="0" smtClean="0">
                <a:solidFill>
                  <a:srgbClr val="000000"/>
                </a:solidFill>
                <a:ea typeface="Calibri"/>
                <a:cs typeface="Simplified Arabic"/>
              </a:rPr>
              <a:t>حسية </a:t>
            </a:r>
            <a:r>
              <a:rPr lang="ar-SA" sz="2800" b="1" dirty="0">
                <a:solidFill>
                  <a:srgbClr val="000000"/>
                </a:solidFill>
                <a:ea typeface="Calibri"/>
                <a:cs typeface="Simplified Arabic"/>
              </a:rPr>
              <a:t>تحول </a:t>
            </a:r>
            <a:r>
              <a:rPr lang="ar-SA" sz="2800" b="1" dirty="0" smtClean="0">
                <a:solidFill>
                  <a:srgbClr val="000000"/>
                </a:solidFill>
                <a:ea typeface="Calibri"/>
                <a:cs typeface="Simplified Arabic"/>
              </a:rPr>
              <a:t>دون</a:t>
            </a:r>
            <a:r>
              <a:rPr lang="ar-SA" sz="2800" dirty="0" smtClean="0">
                <a:ea typeface="Calibri"/>
                <a:cs typeface="Arial"/>
              </a:rPr>
              <a:t> </a:t>
            </a:r>
            <a:r>
              <a:rPr lang="ar-SA" sz="2800" b="1" dirty="0" smtClean="0">
                <a:solidFill>
                  <a:srgbClr val="000000"/>
                </a:solidFill>
                <a:ea typeface="Calibri"/>
                <a:cs typeface="Simplified Arabic"/>
              </a:rPr>
              <a:t>قدرتهم </a:t>
            </a:r>
            <a:r>
              <a:rPr lang="ar-SA" sz="2800" b="1" dirty="0">
                <a:solidFill>
                  <a:srgbClr val="000000"/>
                </a:solidFill>
                <a:ea typeface="Calibri"/>
                <a:cs typeface="Simplified Arabic"/>
              </a:rPr>
              <a:t>على أداء الأدوار الطبيعية التي يمارسها الفرد العادي في </a:t>
            </a:r>
            <a:r>
              <a:rPr lang="ar-SA" sz="2800" b="1" dirty="0" smtClean="0">
                <a:solidFill>
                  <a:srgbClr val="000000"/>
                </a:solidFill>
                <a:ea typeface="Calibri"/>
                <a:cs typeface="Simplified Arabic"/>
              </a:rPr>
              <a:t>المجتمع</a:t>
            </a:r>
            <a:r>
              <a:rPr lang="ar-SA" sz="2800" dirty="0" smtClean="0">
                <a:ea typeface="Calibri"/>
                <a:cs typeface="Arial"/>
              </a:rPr>
              <a:t> </a:t>
            </a:r>
            <a:r>
              <a:rPr lang="ar-SA" sz="2800" b="1" dirty="0" smtClean="0">
                <a:solidFill>
                  <a:srgbClr val="000000"/>
                </a:solidFill>
                <a:ea typeface="Calibri"/>
                <a:cs typeface="Simplified Arabic"/>
              </a:rPr>
              <a:t>مما </a:t>
            </a:r>
            <a:r>
              <a:rPr lang="ar-SA" sz="2800" b="1" dirty="0">
                <a:solidFill>
                  <a:srgbClr val="000000"/>
                </a:solidFill>
                <a:ea typeface="Calibri"/>
                <a:cs typeface="Simplified Arabic"/>
              </a:rPr>
              <a:t>يؤثر على قدرتهم في التكيف مع المجتمع، ومنها</a:t>
            </a:r>
            <a:r>
              <a:rPr lang="en-US" sz="2800" b="1" dirty="0">
                <a:solidFill>
                  <a:srgbClr val="000000"/>
                </a:solidFill>
                <a:latin typeface="Simplified Arabic"/>
                <a:ea typeface="Calibri"/>
                <a:cs typeface="Arial"/>
              </a:rPr>
              <a:t>:</a:t>
            </a:r>
            <a:endParaRPr lang="en-US" sz="2800" dirty="0">
              <a:ea typeface="Calibri"/>
              <a:cs typeface="Arial"/>
            </a:endParaRPr>
          </a:p>
          <a:p>
            <a:pPr algn="just" rtl="1">
              <a:lnSpc>
                <a:spcPct val="115000"/>
              </a:lnSpc>
              <a:spcAft>
                <a:spcPts val="0"/>
              </a:spcAft>
            </a:pPr>
            <a:r>
              <a:rPr lang="ar-SA" sz="2800" b="1" dirty="0">
                <a:solidFill>
                  <a:srgbClr val="000000"/>
                </a:solidFill>
                <a:ea typeface="Calibri"/>
                <a:cs typeface="Simplified Arabic"/>
              </a:rPr>
              <a:t>من </a:t>
            </a:r>
            <a:r>
              <a:rPr lang="ar-SA" sz="2800" b="1" dirty="0" smtClean="0">
                <a:solidFill>
                  <a:srgbClr val="000000"/>
                </a:solidFill>
                <a:ea typeface="Calibri"/>
                <a:cs typeface="Simplified Arabic"/>
              </a:rPr>
              <a:t>الناحية </a:t>
            </a:r>
            <a:r>
              <a:rPr lang="ar-SA" sz="2800" b="1" dirty="0">
                <a:solidFill>
                  <a:srgbClr val="000000"/>
                </a:solidFill>
                <a:ea typeface="Calibri"/>
                <a:cs typeface="Simplified Arabic"/>
              </a:rPr>
              <a:t>الحركية</a:t>
            </a:r>
            <a:r>
              <a:rPr lang="en-US" sz="2800" b="1" dirty="0">
                <a:solidFill>
                  <a:srgbClr val="000000"/>
                </a:solidFill>
                <a:latin typeface="Simplified Arabic"/>
                <a:ea typeface="Calibri"/>
                <a:cs typeface="Arial"/>
              </a:rPr>
              <a:t>: </a:t>
            </a:r>
            <a:r>
              <a:rPr lang="ar-SA" sz="2800" b="1" dirty="0" smtClean="0">
                <a:solidFill>
                  <a:srgbClr val="000000"/>
                </a:solidFill>
                <a:ea typeface="Calibri"/>
                <a:cs typeface="Simplified Arabic"/>
              </a:rPr>
              <a:t>قد </a:t>
            </a:r>
            <a:r>
              <a:rPr lang="ar-SA" sz="2800" b="1" dirty="0">
                <a:solidFill>
                  <a:srgbClr val="000000"/>
                </a:solidFill>
                <a:ea typeface="Calibri"/>
                <a:cs typeface="Simplified Arabic"/>
              </a:rPr>
              <a:t>تكون الإعاقة ظاهرة مثل البتر </a:t>
            </a:r>
            <a:r>
              <a:rPr lang="ar-SA" sz="2800" b="1" dirty="0" smtClean="0">
                <a:solidFill>
                  <a:srgbClr val="000000"/>
                </a:solidFill>
                <a:ea typeface="Calibri"/>
                <a:cs typeface="Simplified Arabic"/>
              </a:rPr>
              <a:t>وقد تكون</a:t>
            </a:r>
            <a:r>
              <a:rPr lang="ar-SA" sz="2800" dirty="0" smtClean="0">
                <a:ea typeface="Calibri"/>
                <a:cs typeface="Arial"/>
              </a:rPr>
              <a:t> </a:t>
            </a:r>
            <a:r>
              <a:rPr lang="ar-SA" sz="2800" b="1" dirty="0" smtClean="0">
                <a:solidFill>
                  <a:srgbClr val="000000"/>
                </a:solidFill>
                <a:ea typeface="Calibri"/>
                <a:cs typeface="Simplified Arabic"/>
              </a:rPr>
              <a:t>الإعاقة </a:t>
            </a:r>
            <a:r>
              <a:rPr lang="ar-SA" sz="2800" b="1" dirty="0">
                <a:solidFill>
                  <a:srgbClr val="000000"/>
                </a:solidFill>
                <a:ea typeface="Calibri"/>
                <a:cs typeface="Simplified Arabic"/>
              </a:rPr>
              <a:t>غير ظاهره مثل مرضى القلب والسرطان</a:t>
            </a:r>
            <a:r>
              <a:rPr lang="en-US" sz="2800" b="1" dirty="0">
                <a:solidFill>
                  <a:srgbClr val="000000"/>
                </a:solidFill>
                <a:latin typeface="Simplified Arabic"/>
                <a:ea typeface="Calibri"/>
                <a:cs typeface="Arial"/>
              </a:rPr>
              <a:t>.</a:t>
            </a:r>
            <a:endParaRPr lang="en-US" sz="2800" dirty="0">
              <a:ea typeface="Calibri"/>
              <a:cs typeface="Arial"/>
            </a:endParaRPr>
          </a:p>
          <a:p>
            <a:pPr algn="just" rtl="1">
              <a:lnSpc>
                <a:spcPct val="115000"/>
              </a:lnSpc>
              <a:spcAft>
                <a:spcPts val="0"/>
              </a:spcAft>
            </a:pPr>
            <a:r>
              <a:rPr lang="ar-SA" sz="2800" b="1" dirty="0">
                <a:solidFill>
                  <a:srgbClr val="000000"/>
                </a:solidFill>
                <a:ea typeface="Calibri"/>
                <a:cs typeface="Simplified Arabic"/>
              </a:rPr>
              <a:t>من </a:t>
            </a:r>
            <a:r>
              <a:rPr lang="ar-SA" sz="2800" b="1" dirty="0" smtClean="0">
                <a:solidFill>
                  <a:srgbClr val="000000"/>
                </a:solidFill>
                <a:ea typeface="Calibri"/>
                <a:cs typeface="Simplified Arabic"/>
              </a:rPr>
              <a:t>الناحية </a:t>
            </a:r>
            <a:r>
              <a:rPr lang="ar-SA" sz="2800" b="1" dirty="0">
                <a:solidFill>
                  <a:srgbClr val="000000"/>
                </a:solidFill>
                <a:ea typeface="Calibri"/>
                <a:cs typeface="Simplified Arabic"/>
              </a:rPr>
              <a:t>الجسمية</a:t>
            </a:r>
            <a:r>
              <a:rPr lang="en-US" sz="2800" b="1" dirty="0">
                <a:solidFill>
                  <a:srgbClr val="000000"/>
                </a:solidFill>
                <a:latin typeface="Simplified Arabic"/>
                <a:ea typeface="Calibri"/>
                <a:cs typeface="Arial"/>
              </a:rPr>
              <a:t>: </a:t>
            </a:r>
            <a:r>
              <a:rPr lang="ar-SA" sz="2800" b="1" dirty="0">
                <a:solidFill>
                  <a:srgbClr val="000000"/>
                </a:solidFill>
                <a:ea typeface="Calibri"/>
                <a:cs typeface="Simplified Arabic"/>
              </a:rPr>
              <a:t>ومن أمثلتها الصم والبكم والمكفوفين</a:t>
            </a:r>
            <a:r>
              <a:rPr lang="en-US" sz="2800" b="1" dirty="0" smtClean="0">
                <a:solidFill>
                  <a:srgbClr val="000000"/>
                </a:solidFill>
                <a:latin typeface="Simplified Arabic"/>
                <a:ea typeface="Calibri"/>
                <a:cs typeface="Arial"/>
              </a:rPr>
              <a:t>.</a:t>
            </a:r>
            <a:endParaRPr lang="ar-SA" sz="2800" b="1" dirty="0" smtClean="0">
              <a:solidFill>
                <a:srgbClr val="000000"/>
              </a:solidFill>
              <a:latin typeface="Simplified Arabic"/>
              <a:ea typeface="Calibri"/>
              <a:cs typeface="Arial"/>
            </a:endParaRPr>
          </a:p>
          <a:p>
            <a:pPr rtl="1">
              <a:lnSpc>
                <a:spcPct val="115000"/>
              </a:lnSpc>
              <a:spcAft>
                <a:spcPts val="0"/>
              </a:spcAft>
            </a:pPr>
            <a:r>
              <a:rPr lang="ar-SA" sz="2800" b="1" dirty="0">
                <a:solidFill>
                  <a:srgbClr val="FF0000"/>
                </a:solidFill>
                <a:ea typeface="Calibri"/>
                <a:cs typeface="Simplified Arabic"/>
              </a:rPr>
              <a:t>من الناحية النفسية</a:t>
            </a:r>
            <a:r>
              <a:rPr lang="en-US" sz="2800" b="1" dirty="0">
                <a:solidFill>
                  <a:srgbClr val="FF0000"/>
                </a:solidFill>
                <a:latin typeface="Simplified Arabic"/>
                <a:ea typeface="Calibri"/>
                <a:cs typeface="Arial"/>
              </a:rPr>
              <a:t>:</a:t>
            </a:r>
            <a:endParaRPr lang="en-US" sz="2000" dirty="0">
              <a:solidFill>
                <a:srgbClr val="FF0000"/>
              </a:solidFill>
              <a:ea typeface="Calibri"/>
              <a:cs typeface="Arial"/>
            </a:endParaRPr>
          </a:p>
          <a:p>
            <a:pPr rtl="1">
              <a:lnSpc>
                <a:spcPct val="115000"/>
              </a:lnSpc>
              <a:spcAft>
                <a:spcPts val="0"/>
              </a:spcAft>
            </a:pPr>
            <a:r>
              <a:rPr lang="ar-SA" sz="2800" b="1" dirty="0">
                <a:solidFill>
                  <a:srgbClr val="000000"/>
                </a:solidFill>
                <a:ea typeface="Calibri"/>
                <a:cs typeface="Simplified Arabic"/>
              </a:rPr>
              <a:t>ومن أمثلتها المرضى النفسيين مثل الاكتئاب النفسي</a:t>
            </a:r>
            <a:r>
              <a:rPr lang="en-US" sz="2800" b="1" dirty="0">
                <a:solidFill>
                  <a:srgbClr val="000000"/>
                </a:solidFill>
                <a:latin typeface="Simplified Arabic"/>
                <a:ea typeface="Calibri"/>
                <a:cs typeface="Arial"/>
              </a:rPr>
              <a:t>.</a:t>
            </a:r>
            <a:endParaRPr lang="en-US" sz="2000" dirty="0">
              <a:ea typeface="Calibri"/>
              <a:cs typeface="Arial"/>
            </a:endParaRPr>
          </a:p>
          <a:p>
            <a:pPr algn="just" rtl="1">
              <a:lnSpc>
                <a:spcPct val="115000"/>
              </a:lnSpc>
              <a:spcAft>
                <a:spcPts val="0"/>
              </a:spcAft>
            </a:pPr>
            <a:endParaRPr lang="en-US" sz="2800" dirty="0">
              <a:ea typeface="Calibri"/>
              <a:cs typeface="Arial"/>
            </a:endParaRPr>
          </a:p>
        </p:txBody>
      </p:sp>
    </p:spTree>
    <p:extLst>
      <p:ext uri="{BB962C8B-B14F-4D97-AF65-F5344CB8AC3E}">
        <p14:creationId xmlns:p14="http://schemas.microsoft.com/office/powerpoint/2010/main" xmlns="" val="24904733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rtl="1">
              <a:lnSpc>
                <a:spcPct val="115000"/>
              </a:lnSpc>
              <a:spcAft>
                <a:spcPts val="0"/>
              </a:spcAft>
            </a:pPr>
            <a:r>
              <a:rPr lang="ar-SA" sz="2800" b="1" dirty="0">
                <a:solidFill>
                  <a:srgbClr val="FF0000"/>
                </a:solidFill>
                <a:ea typeface="Calibri"/>
                <a:cs typeface="Simplified Arabic"/>
              </a:rPr>
              <a:t>من الناحية العقلية</a:t>
            </a:r>
            <a:r>
              <a:rPr lang="en-US" sz="2800" b="1" dirty="0">
                <a:solidFill>
                  <a:srgbClr val="FF0000"/>
                </a:solidFill>
                <a:latin typeface="Simplified Arabic"/>
                <a:ea typeface="Calibri"/>
                <a:cs typeface="Arial"/>
              </a:rPr>
              <a:t>:</a:t>
            </a:r>
            <a:endParaRPr lang="en-US" sz="2000" dirty="0">
              <a:solidFill>
                <a:srgbClr val="FF0000"/>
              </a:solidFill>
              <a:ea typeface="Calibri"/>
              <a:cs typeface="Arial"/>
            </a:endParaRPr>
          </a:p>
          <a:p>
            <a:pPr rtl="1">
              <a:lnSpc>
                <a:spcPct val="115000"/>
              </a:lnSpc>
              <a:spcAft>
                <a:spcPts val="0"/>
              </a:spcAft>
            </a:pPr>
            <a:r>
              <a:rPr lang="ar-SA" sz="2800" b="1" dirty="0">
                <a:solidFill>
                  <a:srgbClr val="000000"/>
                </a:solidFill>
                <a:ea typeface="Calibri"/>
                <a:cs typeface="Simplified Arabic"/>
              </a:rPr>
              <a:t>تتحدد مكانه الفرد بمدى ما يقدمه للمحيطين به وللمجتمع من طاقات عقليه</a:t>
            </a:r>
            <a:endParaRPr lang="en-US" sz="2000" dirty="0">
              <a:ea typeface="Calibri"/>
              <a:cs typeface="Arial"/>
            </a:endParaRPr>
          </a:p>
          <a:p>
            <a:pPr rtl="1">
              <a:lnSpc>
                <a:spcPct val="115000"/>
              </a:lnSpc>
              <a:spcAft>
                <a:spcPts val="0"/>
              </a:spcAft>
            </a:pPr>
            <a:r>
              <a:rPr lang="ar-SA" sz="2800" b="1" dirty="0">
                <a:solidFill>
                  <a:srgbClr val="000000"/>
                </a:solidFill>
                <a:ea typeface="Calibri"/>
                <a:cs typeface="Simplified Arabic"/>
              </a:rPr>
              <a:t>وذهنية تتعلق بالقدرة على التخيل والتذكر والاستنتاج والانجاز وهذه الفئة</a:t>
            </a:r>
            <a:endParaRPr lang="en-US" sz="2000" dirty="0">
              <a:ea typeface="Calibri"/>
              <a:cs typeface="Arial"/>
            </a:endParaRPr>
          </a:p>
          <a:p>
            <a:pPr rtl="1">
              <a:lnSpc>
                <a:spcPct val="115000"/>
              </a:lnSpc>
              <a:spcAft>
                <a:spcPts val="0"/>
              </a:spcAft>
            </a:pPr>
            <a:r>
              <a:rPr lang="ar-SA" sz="2800" b="1" dirty="0">
                <a:solidFill>
                  <a:srgbClr val="000000"/>
                </a:solidFill>
                <a:ea typeface="Calibri"/>
                <a:cs typeface="Simplified Arabic"/>
              </a:rPr>
              <a:t>تعاني نقصا في تلك النواحي ومن أمثلة ذلك حالات الضعف العقلي</a:t>
            </a:r>
            <a:r>
              <a:rPr lang="en-US" sz="2800" b="1" dirty="0" smtClean="0">
                <a:solidFill>
                  <a:srgbClr val="000000"/>
                </a:solidFill>
                <a:latin typeface="Simplified Arabic"/>
                <a:ea typeface="Calibri"/>
                <a:cs typeface="Arial"/>
              </a:rPr>
              <a:t>.</a:t>
            </a:r>
            <a:endParaRPr lang="en-US" sz="2000" dirty="0" smtClean="0">
              <a:ea typeface="Calibri"/>
              <a:cs typeface="Arial"/>
            </a:endParaRPr>
          </a:p>
          <a:p>
            <a:pPr rtl="1">
              <a:lnSpc>
                <a:spcPct val="115000"/>
              </a:lnSpc>
              <a:spcAft>
                <a:spcPts val="0"/>
              </a:spcAft>
            </a:pPr>
            <a:r>
              <a:rPr lang="en-US" sz="2800" b="1" dirty="0" smtClean="0">
                <a:solidFill>
                  <a:srgbClr val="FF0000"/>
                </a:solidFill>
                <a:latin typeface="Simplified Arabic"/>
                <a:ea typeface="Calibri"/>
                <a:cs typeface="Arial"/>
              </a:rPr>
              <a:t> </a:t>
            </a:r>
            <a:r>
              <a:rPr lang="ar-SA" sz="2800" b="1" dirty="0">
                <a:solidFill>
                  <a:srgbClr val="FF0000"/>
                </a:solidFill>
                <a:ea typeface="Calibri"/>
                <a:cs typeface="Simplified Arabic"/>
              </a:rPr>
              <a:t>من الناحية الاجتماعية والأخلاقية</a:t>
            </a:r>
            <a:r>
              <a:rPr lang="en-US" sz="2800" b="1" dirty="0">
                <a:solidFill>
                  <a:srgbClr val="FF0000"/>
                </a:solidFill>
                <a:latin typeface="Simplified Arabic"/>
                <a:ea typeface="Calibri"/>
                <a:cs typeface="Arial"/>
              </a:rPr>
              <a:t>:</a:t>
            </a:r>
            <a:endParaRPr lang="en-US" sz="2000" dirty="0">
              <a:solidFill>
                <a:srgbClr val="FF0000"/>
              </a:solidFill>
              <a:ea typeface="Calibri"/>
              <a:cs typeface="Arial"/>
            </a:endParaRPr>
          </a:p>
          <a:p>
            <a:pPr rtl="1">
              <a:lnSpc>
                <a:spcPct val="115000"/>
              </a:lnSpc>
              <a:spcAft>
                <a:spcPts val="0"/>
              </a:spcAft>
            </a:pPr>
            <a:r>
              <a:rPr lang="ar-SA" sz="2800" b="1" dirty="0">
                <a:solidFill>
                  <a:srgbClr val="000000"/>
                </a:solidFill>
                <a:ea typeface="Calibri"/>
                <a:cs typeface="Simplified Arabic"/>
              </a:rPr>
              <a:t>وهم فئات الانحراف الاجتماعي والذي يعني صعوبة في التعامل </a:t>
            </a:r>
            <a:r>
              <a:rPr lang="ar-SA" sz="2800" b="1" dirty="0" smtClean="0">
                <a:solidFill>
                  <a:srgbClr val="000000"/>
                </a:solidFill>
                <a:ea typeface="Calibri"/>
                <a:cs typeface="Simplified Arabic"/>
              </a:rPr>
              <a:t>مع</a:t>
            </a:r>
            <a:r>
              <a:rPr lang="ar-SA" sz="2000" dirty="0" smtClean="0">
                <a:ea typeface="Calibri"/>
                <a:cs typeface="Arial"/>
              </a:rPr>
              <a:t> </a:t>
            </a:r>
            <a:r>
              <a:rPr lang="ar-SA" sz="2800" b="1" dirty="0" smtClean="0">
                <a:solidFill>
                  <a:srgbClr val="000000"/>
                </a:solidFill>
                <a:ea typeface="Calibri"/>
                <a:cs typeface="Simplified Arabic"/>
              </a:rPr>
              <a:t>الآخرين </a:t>
            </a:r>
            <a:r>
              <a:rPr lang="ar-SA" sz="2800" b="1" dirty="0">
                <a:solidFill>
                  <a:srgbClr val="000000"/>
                </a:solidFill>
                <a:ea typeface="Calibri"/>
                <a:cs typeface="Simplified Arabic"/>
              </a:rPr>
              <a:t>أو الخروج عن المعايير والقيم الاجتماعية السائدة في </a:t>
            </a:r>
            <a:r>
              <a:rPr lang="ar-SA" sz="2800" b="1" dirty="0" smtClean="0">
                <a:solidFill>
                  <a:srgbClr val="000000"/>
                </a:solidFill>
                <a:ea typeface="Calibri"/>
                <a:cs typeface="Simplified Arabic"/>
              </a:rPr>
              <a:t>المجتمع</a:t>
            </a:r>
            <a:r>
              <a:rPr lang="ar-SA" sz="2000" dirty="0" smtClean="0">
                <a:ea typeface="Calibri"/>
                <a:cs typeface="Arial"/>
              </a:rPr>
              <a:t> </a:t>
            </a:r>
            <a:r>
              <a:rPr lang="ar-SA" sz="2800" b="1" dirty="0" smtClean="0">
                <a:solidFill>
                  <a:srgbClr val="000000"/>
                </a:solidFill>
                <a:ea typeface="Calibri"/>
                <a:cs typeface="Simplified Arabic"/>
              </a:rPr>
              <a:t>والتي </a:t>
            </a:r>
            <a:r>
              <a:rPr lang="ar-SA" sz="2800" b="1" dirty="0">
                <a:solidFill>
                  <a:srgbClr val="000000"/>
                </a:solidFill>
                <a:ea typeface="Calibri"/>
                <a:cs typeface="Simplified Arabic"/>
              </a:rPr>
              <a:t>تؤدي وظيفة فيه ومن أمثلتها</a:t>
            </a:r>
            <a:r>
              <a:rPr lang="en-US" sz="2800" b="1" dirty="0" smtClean="0">
                <a:solidFill>
                  <a:srgbClr val="000000"/>
                </a:solidFill>
                <a:latin typeface="Simplified Arabic"/>
                <a:ea typeface="Calibri"/>
                <a:cs typeface="Arial"/>
              </a:rPr>
              <a:t>: </a:t>
            </a:r>
            <a:r>
              <a:rPr lang="ar-SA" sz="2800" b="1" dirty="0">
                <a:solidFill>
                  <a:srgbClr val="000000"/>
                </a:solidFill>
                <a:ea typeface="Calibri"/>
                <a:cs typeface="Simplified Arabic"/>
              </a:rPr>
              <a:t>انحراف </a:t>
            </a:r>
            <a:r>
              <a:rPr lang="ar-SA" sz="2800" b="1" dirty="0" smtClean="0">
                <a:solidFill>
                  <a:srgbClr val="000000"/>
                </a:solidFill>
                <a:ea typeface="Calibri"/>
                <a:cs typeface="Simplified Arabic"/>
              </a:rPr>
              <a:t>الأطفال</a:t>
            </a:r>
            <a:r>
              <a:rPr lang="en-US" sz="2800" b="1" dirty="0" smtClean="0">
                <a:solidFill>
                  <a:srgbClr val="000000"/>
                </a:solidFill>
                <a:latin typeface="Simplified Arabic"/>
                <a:ea typeface="Calibri"/>
                <a:cs typeface="Arial"/>
              </a:rPr>
              <a:t>- </a:t>
            </a:r>
            <a:r>
              <a:rPr lang="en-US" sz="2000" dirty="0" smtClean="0">
                <a:ea typeface="Calibri"/>
                <a:cs typeface="Arial"/>
              </a:rPr>
              <a:t> </a:t>
            </a:r>
            <a:r>
              <a:rPr lang="ar-SA" sz="2800" b="1" dirty="0" smtClean="0">
                <a:solidFill>
                  <a:srgbClr val="000000"/>
                </a:solidFill>
                <a:ea typeface="Calibri"/>
                <a:cs typeface="Simplified Arabic"/>
              </a:rPr>
              <a:t>الأحداث المنحرفين</a:t>
            </a:r>
            <a:r>
              <a:rPr lang="en-US" sz="2800" b="1" dirty="0" smtClean="0">
                <a:solidFill>
                  <a:srgbClr val="000000"/>
                </a:solidFill>
                <a:latin typeface="Simplified Arabic"/>
                <a:ea typeface="Calibri"/>
                <a:cs typeface="Arial"/>
              </a:rPr>
              <a:t>- </a:t>
            </a:r>
            <a:r>
              <a:rPr lang="ar-SA" sz="2800" b="1" dirty="0">
                <a:solidFill>
                  <a:srgbClr val="000000"/>
                </a:solidFill>
                <a:ea typeface="Calibri"/>
                <a:cs typeface="Simplified Arabic"/>
              </a:rPr>
              <a:t>انحراف </a:t>
            </a:r>
            <a:r>
              <a:rPr lang="ar-SA" sz="2800" b="1" dirty="0" smtClean="0">
                <a:solidFill>
                  <a:srgbClr val="000000"/>
                </a:solidFill>
                <a:ea typeface="Calibri"/>
                <a:cs typeface="Simplified Arabic"/>
              </a:rPr>
              <a:t>الكبار</a:t>
            </a:r>
            <a:r>
              <a:rPr lang="en-US" sz="2800" b="1" dirty="0" smtClean="0">
                <a:solidFill>
                  <a:srgbClr val="000000"/>
                </a:solidFill>
                <a:latin typeface="Simplified Arabic"/>
                <a:ea typeface="Calibri"/>
                <a:cs typeface="Arial"/>
              </a:rPr>
              <a:t>- </a:t>
            </a:r>
            <a:r>
              <a:rPr lang="ar-SA" sz="2800" b="1" dirty="0">
                <a:solidFill>
                  <a:srgbClr val="000000"/>
                </a:solidFill>
                <a:ea typeface="Calibri"/>
                <a:cs typeface="Simplified Arabic"/>
              </a:rPr>
              <a:t>نزلاء السجون</a:t>
            </a:r>
            <a:r>
              <a:rPr lang="en-US" sz="2800" b="1" dirty="0">
                <a:solidFill>
                  <a:srgbClr val="000000"/>
                </a:solidFill>
                <a:latin typeface="Simplified Arabic"/>
                <a:ea typeface="Calibri"/>
                <a:cs typeface="Arial"/>
              </a:rPr>
              <a:t>.</a:t>
            </a:r>
            <a:endParaRPr lang="en-US" sz="2000" dirty="0">
              <a:ea typeface="Calibri"/>
              <a:cs typeface="Arial"/>
            </a:endParaRPr>
          </a:p>
        </p:txBody>
      </p:sp>
    </p:spTree>
    <p:extLst>
      <p:ext uri="{BB962C8B-B14F-4D97-AF65-F5344CB8AC3E}">
        <p14:creationId xmlns:p14="http://schemas.microsoft.com/office/powerpoint/2010/main" xmlns="" val="40309407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algn="just" rtl="1">
              <a:lnSpc>
                <a:spcPct val="115000"/>
              </a:lnSpc>
              <a:spcAft>
                <a:spcPts val="0"/>
              </a:spcAft>
            </a:pPr>
            <a:r>
              <a:rPr lang="ar-SA" sz="2800" b="1" dirty="0" smtClean="0">
                <a:ea typeface="Calibri"/>
                <a:cs typeface="Arial"/>
              </a:rPr>
              <a:t>  ولا </a:t>
            </a:r>
            <a:r>
              <a:rPr lang="ar-SA" sz="2800" b="1" dirty="0">
                <a:ea typeface="Calibri"/>
                <a:cs typeface="Arial"/>
              </a:rPr>
              <a:t>بُدّ من ملاحظة أنّ الفرد قد يعاني من أكثر من إعاقة من تلك الإعاقات </a:t>
            </a:r>
            <a:endParaRPr lang="ar-SA" sz="2800" b="1" dirty="0" smtClean="0">
              <a:ea typeface="Calibri"/>
              <a:cs typeface="Arial"/>
            </a:endParaRPr>
          </a:p>
          <a:p>
            <a:pPr algn="just" rtl="1">
              <a:lnSpc>
                <a:spcPct val="115000"/>
              </a:lnSpc>
              <a:spcAft>
                <a:spcPts val="0"/>
              </a:spcAft>
            </a:pPr>
            <a:r>
              <a:rPr lang="ar-SA" sz="2800" b="1" dirty="0" smtClean="0">
                <a:ea typeface="Calibri"/>
                <a:cs typeface="Arial"/>
              </a:rPr>
              <a:t>( </a:t>
            </a:r>
            <a:r>
              <a:rPr lang="ar-SA" sz="2800" b="1" dirty="0">
                <a:ea typeface="Calibri"/>
                <a:cs typeface="Arial"/>
              </a:rPr>
              <a:t>متعدِّد الإعاقات ) . كما أنَّ بعض الإعاقات قد تصاحبها نواحي قصورٍ </a:t>
            </a:r>
            <a:r>
              <a:rPr lang="ar-SA" sz="2800" b="1" dirty="0" smtClean="0">
                <a:ea typeface="Calibri"/>
                <a:cs typeface="Arial"/>
              </a:rPr>
              <a:t>أخرى</a:t>
            </a:r>
          </a:p>
          <a:p>
            <a:pPr algn="just" rtl="1">
              <a:lnSpc>
                <a:spcPct val="115000"/>
              </a:lnSpc>
              <a:spcAft>
                <a:spcPts val="0"/>
              </a:spcAft>
            </a:pPr>
            <a:r>
              <a:rPr lang="ar-SA" sz="2800" b="1" dirty="0" smtClean="0">
                <a:ea typeface="Calibri"/>
                <a:cs typeface="Arial"/>
              </a:rPr>
              <a:t> فمثلاً </a:t>
            </a:r>
            <a:r>
              <a:rPr lang="ar-SA" sz="2800" b="1" dirty="0">
                <a:ea typeface="Calibri"/>
                <a:cs typeface="Arial"/>
              </a:rPr>
              <a:t>قد يعاني المتخلِّف عقلياً من نوعٍ أو أكثر من نواحي القصور في السمع </a:t>
            </a:r>
            <a:r>
              <a:rPr lang="ar-SA" sz="2800" b="1" dirty="0" smtClean="0">
                <a:ea typeface="Calibri"/>
                <a:cs typeface="Arial"/>
              </a:rPr>
              <a:t>أو الحركة </a:t>
            </a:r>
            <a:r>
              <a:rPr lang="ar-SA" sz="2800" b="1" dirty="0">
                <a:ea typeface="Calibri"/>
                <a:cs typeface="Arial"/>
              </a:rPr>
              <a:t>أو التخاطب .. الخ ..</a:t>
            </a:r>
            <a:br>
              <a:rPr lang="ar-SA" sz="2800" b="1" dirty="0">
                <a:ea typeface="Calibri"/>
                <a:cs typeface="Arial"/>
              </a:rPr>
            </a:br>
            <a:r>
              <a:rPr lang="ar-SA" sz="2800" b="1" dirty="0">
                <a:ea typeface="Calibri"/>
                <a:cs typeface="Arial"/>
              </a:rPr>
              <a:t>ومثلها حالات الشلل المخي ( </a:t>
            </a:r>
            <a:r>
              <a:rPr lang="en-US" sz="2800" b="1" dirty="0">
                <a:ea typeface="Calibri"/>
                <a:cs typeface="Arial"/>
              </a:rPr>
              <a:t>C . P</a:t>
            </a:r>
            <a:r>
              <a:rPr lang="ar-SA" sz="2800" b="1" dirty="0">
                <a:ea typeface="Calibri"/>
                <a:cs typeface="Arial"/>
              </a:rPr>
              <a:t> ) ، حيث قد يعاني بالإضافة إلى الإعاقة الحركية من صعوباتٍ في النُطق والكلام أو قصور في القدرات العقلية .</a:t>
            </a:r>
            <a:endParaRPr lang="en-US" sz="2000" b="1" dirty="0">
              <a:ea typeface="Calibri"/>
              <a:cs typeface="Arial"/>
            </a:endParaRPr>
          </a:p>
        </p:txBody>
      </p:sp>
    </p:spTree>
    <p:extLst>
      <p:ext uri="{BB962C8B-B14F-4D97-AF65-F5344CB8AC3E}">
        <p14:creationId xmlns:p14="http://schemas.microsoft.com/office/powerpoint/2010/main" xmlns="" val="3203144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solidFill>
                  <a:schemeClr val="accent1"/>
                </a:solidFill>
                <a:ea typeface="Calibri"/>
                <a:cs typeface="Arial"/>
              </a:rPr>
              <a:t>النظرة لذوي الاحتياجات الخاصة قبل الإسلام:</a:t>
            </a: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rtl="1">
              <a:lnSpc>
                <a:spcPct val="115000"/>
              </a:lnSpc>
              <a:spcAft>
                <a:spcPts val="0"/>
              </a:spcAft>
            </a:pPr>
            <a:r>
              <a:rPr lang="ar-SA" sz="2800" b="1" dirty="0" smtClean="0">
                <a:ea typeface="Calibri"/>
                <a:cs typeface="Arial"/>
              </a:rPr>
              <a:t>   </a:t>
            </a:r>
            <a:r>
              <a:rPr lang="ar-SA" sz="2600" b="1" dirty="0" smtClean="0">
                <a:ea typeface="Calibri"/>
                <a:cs typeface="Arial"/>
              </a:rPr>
              <a:t>كانت </a:t>
            </a:r>
            <a:r>
              <a:rPr lang="ar-SA" sz="2600" b="1" dirty="0">
                <a:ea typeface="Calibri"/>
                <a:cs typeface="Arial"/>
              </a:rPr>
              <a:t>نظرة الناس في العصر الجاهلي إلى المرضى </a:t>
            </a:r>
            <a:r>
              <a:rPr lang="ar-SA" sz="2600" b="1" dirty="0" smtClean="0">
                <a:ea typeface="Calibri"/>
                <a:cs typeface="Arial"/>
              </a:rPr>
              <a:t>والمعاقين </a:t>
            </a:r>
            <a:r>
              <a:rPr lang="ar-SA" sz="2600" b="1" dirty="0">
                <a:ea typeface="Calibri"/>
                <a:cs typeface="Arial"/>
              </a:rPr>
              <a:t>نظرة احتقار وازدراء، فهم كمّ مهمل وليس لوجودهم فائدة تذكر، يضاف إلى </a:t>
            </a:r>
            <a:r>
              <a:rPr lang="ar-SA" sz="2600" b="1" dirty="0" smtClean="0">
                <a:ea typeface="Calibri"/>
                <a:cs typeface="Arial"/>
              </a:rPr>
              <a:t>هذا الخوف المنتشر </a:t>
            </a:r>
            <a:r>
              <a:rPr lang="ar-SA" sz="2600" b="1" dirty="0">
                <a:ea typeface="Calibri"/>
                <a:cs typeface="Arial"/>
              </a:rPr>
              <a:t>من مخالطة المرضى خوف العدوى</a:t>
            </a:r>
            <a:r>
              <a:rPr lang="en-US" sz="2600" b="1" dirty="0">
                <a:ea typeface="Calibri"/>
                <a:cs typeface="Arial"/>
              </a:rPr>
              <a:t>. </a:t>
            </a:r>
            <a:br>
              <a:rPr lang="en-US" sz="2600" b="1" dirty="0">
                <a:ea typeface="Calibri"/>
                <a:cs typeface="Arial"/>
              </a:rPr>
            </a:br>
            <a:r>
              <a:rPr lang="ar-SA" sz="2600" b="1" dirty="0">
                <a:ea typeface="Calibri"/>
                <a:cs typeface="Arial"/>
              </a:rPr>
              <a:t>وذكر القرطبي في تفسيره أن العرب كانت قبل البعثة المحمدية </a:t>
            </a:r>
            <a:r>
              <a:rPr lang="ar-SA" sz="2600" b="1" dirty="0" smtClean="0">
                <a:ea typeface="Calibri"/>
                <a:cs typeface="Arial"/>
              </a:rPr>
              <a:t>تتجنب الأكل </a:t>
            </a:r>
            <a:r>
              <a:rPr lang="ar-SA" sz="2600" b="1" dirty="0">
                <a:ea typeface="Calibri"/>
                <a:cs typeface="Arial"/>
              </a:rPr>
              <a:t>من أهل الأعذار، فبعضهم كان يفعل ذلك تقذراً من الأعمى والأعرج، ولرائحة المريض وعلاته</a:t>
            </a:r>
            <a:r>
              <a:rPr lang="en-US" sz="2600" b="1" dirty="0">
                <a:ea typeface="Calibri"/>
                <a:cs typeface="Arial"/>
              </a:rPr>
              <a:t>. </a:t>
            </a:r>
            <a:br>
              <a:rPr lang="en-US" sz="2600" b="1" dirty="0">
                <a:ea typeface="Calibri"/>
                <a:cs typeface="Arial"/>
              </a:rPr>
            </a:br>
            <a:r>
              <a:rPr lang="ar-SA" sz="2600" b="1" dirty="0">
                <a:ea typeface="Calibri"/>
                <a:cs typeface="Arial"/>
              </a:rPr>
              <a:t>تلك إذن كانت نظرة </a:t>
            </a:r>
            <a:r>
              <a:rPr lang="ar-SA" sz="2600" b="1" dirty="0" smtClean="0">
                <a:ea typeface="Calibri"/>
                <a:cs typeface="Arial"/>
              </a:rPr>
              <a:t>المعاق </a:t>
            </a:r>
            <a:r>
              <a:rPr lang="ar-SA" sz="2600" b="1" dirty="0">
                <a:ea typeface="Calibri"/>
                <a:cs typeface="Arial"/>
              </a:rPr>
              <a:t>إلى المجتمع ونظرة المجتمع إلى </a:t>
            </a:r>
            <a:r>
              <a:rPr lang="ar-SA" sz="2600" b="1" dirty="0" smtClean="0">
                <a:ea typeface="Calibri"/>
                <a:cs typeface="Arial"/>
              </a:rPr>
              <a:t>المعاق</a:t>
            </a:r>
            <a:r>
              <a:rPr lang="ar-SA" sz="2600" b="1" dirty="0">
                <a:ea typeface="Calibri"/>
                <a:cs typeface="Arial"/>
              </a:rPr>
              <a:t>، ولكن هل كان العرب وحدهم أصحاب هذه النظرة </a:t>
            </a:r>
            <a:r>
              <a:rPr lang="ar-SA" sz="2600" b="1" dirty="0" smtClean="0">
                <a:ea typeface="Calibri"/>
                <a:cs typeface="Arial"/>
              </a:rPr>
              <a:t>القاسية نحو </a:t>
            </a:r>
            <a:r>
              <a:rPr lang="ar-SA" sz="2600" b="1" dirty="0">
                <a:ea typeface="Calibri"/>
                <a:cs typeface="Arial"/>
              </a:rPr>
              <a:t>المرضى؟ من الواجب أن نعترف بأن العرب لم يكونوا وحدهم أصحاب هذه العادات، بل لعلهم أخف وطأة من غيرهم فقد كانت إسبرطة تقضي بإعدام الأولاد الضعاف والمشوهين عقب ولادتهم، أو تركهم </a:t>
            </a:r>
            <a:r>
              <a:rPr lang="ar-SA" sz="2600" b="1" dirty="0" smtClean="0">
                <a:ea typeface="Calibri"/>
                <a:cs typeface="Arial"/>
              </a:rPr>
              <a:t>طعاماً </a:t>
            </a:r>
            <a:r>
              <a:rPr lang="ar-SA" sz="2600" b="1" dirty="0">
                <a:ea typeface="Calibri"/>
                <a:cs typeface="Arial"/>
              </a:rPr>
              <a:t>للوحوش والطيور</a:t>
            </a:r>
            <a:r>
              <a:rPr lang="en-US" sz="2600" b="1" dirty="0">
                <a:ea typeface="Calibri"/>
                <a:cs typeface="Arial"/>
              </a:rPr>
              <a:t>. </a:t>
            </a:r>
            <a:r>
              <a:rPr lang="en-US" sz="2800" b="1" dirty="0">
                <a:ea typeface="Calibri"/>
                <a:cs typeface="Arial"/>
              </a:rPr>
              <a:t/>
            </a:r>
            <a:br>
              <a:rPr lang="en-US" sz="2800" b="1" dirty="0">
                <a:ea typeface="Calibri"/>
                <a:cs typeface="Arial"/>
              </a:rPr>
            </a:br>
            <a:r>
              <a:rPr lang="en-US" sz="2800" b="1" dirty="0">
                <a:ea typeface="Calibri"/>
                <a:cs typeface="Arial"/>
              </a:rPr>
              <a:t/>
            </a:r>
            <a:br>
              <a:rPr lang="en-US" sz="2800" b="1" dirty="0">
                <a:ea typeface="Calibri"/>
                <a:cs typeface="Arial"/>
              </a:rPr>
            </a:br>
            <a:endParaRPr lang="en-US" sz="2000" b="1" dirty="0">
              <a:ea typeface="Calibri"/>
              <a:cs typeface="Arial"/>
            </a:endParaRPr>
          </a:p>
        </p:txBody>
      </p:sp>
    </p:spTree>
    <p:extLst>
      <p:ext uri="{BB962C8B-B14F-4D97-AF65-F5344CB8AC3E}">
        <p14:creationId xmlns:p14="http://schemas.microsoft.com/office/powerpoint/2010/main" xmlns="" val="34004620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3800" b="1" dirty="0" smtClean="0">
                <a:solidFill>
                  <a:schemeClr val="accent1"/>
                </a:solidFill>
                <a:ea typeface="Calibri"/>
                <a:cs typeface="Arial"/>
              </a:rPr>
              <a:t>النظرة لذوي الاحتياجات الخاصة في العصر الإسلامي:</a:t>
            </a: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algn="just" rtl="1">
              <a:lnSpc>
                <a:spcPct val="115000"/>
              </a:lnSpc>
              <a:spcAft>
                <a:spcPts val="0"/>
              </a:spcAft>
            </a:pPr>
            <a:r>
              <a:rPr lang="ar-SA" sz="2600" b="1" dirty="0">
                <a:ea typeface="Calibri"/>
                <a:cs typeface="Arial"/>
              </a:rPr>
              <a:t>جاء الإسلام ليصحح المسار الخاطئ للبشرية كلها، وليوضح لها الطريق الذي ينبغي أن تتبعه، واستطاع الرسول صلى الله عليه وسلم أن يزرع القيم الطيبة في النفوس، وأن يقتلع كل ما هو فاسد وقبيح، وتمكن المرضى في ظل التعاليم الإسلامية السمحة أن ينعموا بهدوء البال وراحة النفس، خاصة بعد أن فتح الرسول الكريم صلى الله عليه وسلم الباب على مصراعيه أمام المرضى ليطلوا من خلاله على الحياة وتطل الحياة عليهم من خلاله، فعندما قرّر الرسول صلى الله عليه وسلم أن لا عدوى ولا صفر ولا هامة، هدم الركن الأول الذي كانت حياة المعوق تتشكل عليه، ليس المعوق وحده بل المرضى عموماً لأن هذا الحديث النبوي الشريف كان إيذاناً للمجتمع بمخالطة المرضى دون خوف من العدوى. وتسعد نفوسهم لولا هذا الخجل الداخلي النابع من إحساسهم </a:t>
            </a:r>
            <a:r>
              <a:rPr lang="ar-SA" sz="2600" b="1" dirty="0" smtClean="0">
                <a:ea typeface="Calibri"/>
                <a:cs typeface="Arial"/>
              </a:rPr>
              <a:t>بالعجز</a:t>
            </a:r>
            <a:r>
              <a:rPr lang="ar-SA" sz="2600" b="1" dirty="0">
                <a:ea typeface="Calibri"/>
                <a:cs typeface="Arial"/>
              </a:rPr>
              <a:t>.</a:t>
            </a:r>
            <a:endParaRPr lang="en-US" sz="2600" b="1" dirty="0">
              <a:ea typeface="Calibri"/>
              <a:cs typeface="Arial"/>
            </a:endParaRPr>
          </a:p>
        </p:txBody>
      </p:sp>
    </p:spTree>
    <p:extLst>
      <p:ext uri="{BB962C8B-B14F-4D97-AF65-F5344CB8AC3E}">
        <p14:creationId xmlns:p14="http://schemas.microsoft.com/office/powerpoint/2010/main" xmlns="" val="11780645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3800" b="1" dirty="0" smtClean="0">
                <a:solidFill>
                  <a:schemeClr val="accent1"/>
                </a:solidFill>
                <a:ea typeface="Calibri"/>
                <a:cs typeface="Arial"/>
              </a:rPr>
              <a:t>النظرة لذوي الاحتياجات الخاصة في العصر الإسلامي:</a:t>
            </a: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rtl="1">
              <a:lnSpc>
                <a:spcPct val="115000"/>
              </a:lnSpc>
              <a:spcAft>
                <a:spcPts val="0"/>
              </a:spcAft>
            </a:pPr>
            <a:r>
              <a:rPr lang="ar-SA" sz="2600" b="1" dirty="0">
                <a:ea typeface="Calibri"/>
                <a:cs typeface="Arial"/>
              </a:rPr>
              <a:t>ويأتي رسول الله صلى الله عليه وسلم فيعطيهم جرعات متتالية فيها الشفاء من كل </a:t>
            </a:r>
            <a:r>
              <a:rPr lang="ar-SA" sz="2600" b="1" dirty="0" smtClean="0">
                <a:ea typeface="Calibri"/>
                <a:cs typeface="Arial"/>
              </a:rPr>
              <a:t>وساوسهم. </a:t>
            </a:r>
            <a:r>
              <a:rPr lang="ar-SA" sz="2600" b="1" dirty="0">
                <a:ea typeface="Calibri"/>
                <a:cs typeface="Arial"/>
              </a:rPr>
              <a:t>يقول رسول الله صلى الله عليه وسلم ليخفف من وقع المرض على المصاب: [ما من مُسلم يصيبه أذى، شوكة فما فوقه، إلا كفّر الله بها سيئاته وحطت عنه ذنوبه كما تحط الشجرة ورقها] . أخرجه البخاري ومسلم من حديث ابن مسعود</a:t>
            </a:r>
            <a:r>
              <a:rPr lang="en-US" sz="2600" b="1" dirty="0">
                <a:ea typeface="Calibri"/>
                <a:cs typeface="Arial"/>
              </a:rPr>
              <a:t>. </a:t>
            </a:r>
            <a:br>
              <a:rPr lang="en-US" sz="2600" b="1" dirty="0">
                <a:ea typeface="Calibri"/>
                <a:cs typeface="Arial"/>
              </a:rPr>
            </a:br>
            <a:r>
              <a:rPr lang="ar-SA" sz="2600" b="1" dirty="0">
                <a:ea typeface="Calibri"/>
                <a:cs typeface="Arial"/>
              </a:rPr>
              <a:t>وتتعدد الأحاديث الطيبة التي يقولها الرسول صلى الله عليه وسلم والتي تعطي للمريض عامة الثقة في نفسه، وتمحو عنه دوامات الحزن والأسى كي يستطيع أن ينخرط في المجتمع وينغمس فيه، فالضعيف أمير الركب، وما دام الأمر كذلك فما حاجة المريض </a:t>
            </a:r>
            <a:r>
              <a:rPr lang="ar-SA" sz="2600" b="1" dirty="0" smtClean="0">
                <a:ea typeface="Calibri"/>
                <a:cs typeface="Arial"/>
              </a:rPr>
              <a:t>والمعاق </a:t>
            </a:r>
            <a:r>
              <a:rPr lang="ar-SA" sz="2600" b="1" dirty="0">
                <a:ea typeface="Calibri"/>
                <a:cs typeface="Arial"/>
              </a:rPr>
              <a:t>إذن إلى التقوقع وهو إن خرج سيكون أميراً للركب، وسيتصدر القافلة، وفي هذه الأحاديث هدم للركن الثاني، </a:t>
            </a:r>
            <a:r>
              <a:rPr lang="ar-SA" sz="2600" b="1" dirty="0" smtClean="0">
                <a:ea typeface="Calibri"/>
                <a:cs typeface="Arial"/>
              </a:rPr>
              <a:t>ونعني به </a:t>
            </a:r>
            <a:r>
              <a:rPr lang="ar-SA" sz="2600" b="1" dirty="0">
                <a:ea typeface="Calibri"/>
                <a:cs typeface="Arial"/>
              </a:rPr>
              <a:t>خوف المعوق من المجتمع</a:t>
            </a:r>
            <a:r>
              <a:rPr lang="en-US" sz="2600" b="1" dirty="0">
                <a:ea typeface="Calibri"/>
                <a:cs typeface="Arial"/>
              </a:rPr>
              <a:t>. </a:t>
            </a:r>
            <a:br>
              <a:rPr lang="en-US" sz="2600" b="1" dirty="0">
                <a:ea typeface="Calibri"/>
                <a:cs typeface="Arial"/>
              </a:rPr>
            </a:br>
            <a:r>
              <a:rPr lang="en-US" sz="2600" b="1" dirty="0">
                <a:ea typeface="Calibri"/>
                <a:cs typeface="Arial"/>
              </a:rPr>
              <a:t/>
            </a:r>
            <a:br>
              <a:rPr lang="en-US" sz="2600" b="1" dirty="0">
                <a:ea typeface="Calibri"/>
                <a:cs typeface="Arial"/>
              </a:rPr>
            </a:br>
            <a:endParaRPr lang="en-US" sz="2600" b="1" dirty="0">
              <a:ea typeface="Calibri"/>
              <a:cs typeface="Arial"/>
            </a:endParaRPr>
          </a:p>
        </p:txBody>
      </p:sp>
    </p:spTree>
    <p:extLst>
      <p:ext uri="{BB962C8B-B14F-4D97-AF65-F5344CB8AC3E}">
        <p14:creationId xmlns:p14="http://schemas.microsoft.com/office/powerpoint/2010/main" xmlns="" val="17338181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2639</TotalTime>
  <Words>1351</Words>
  <Application>Microsoft Office PowerPoint</Application>
  <PresentationFormat>A4 Paper (210x297 mm)‎</PresentationFormat>
  <Paragraphs>102</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الثالثة </vt:lpstr>
      <vt:lpstr>عناصر المحاضرة:</vt:lpstr>
      <vt:lpstr>مفهوم الفئات الخاصة:</vt:lpstr>
      <vt:lpstr>الشريحة 5</vt:lpstr>
      <vt:lpstr>الشريحة 6</vt:lpstr>
      <vt:lpstr>الشريحة 7</vt:lpstr>
      <vt:lpstr>تصنيفات الفئات الخاصة:</vt:lpstr>
      <vt:lpstr>تصنيفات الفئات الخاصة:</vt:lpstr>
      <vt:lpstr>تصنيفات الفئات الخاصة:</vt:lpstr>
      <vt:lpstr>تصنيفات الفئات الخاصة:</vt:lpstr>
      <vt:lpstr>تصنيفات الفئات الخاصة:</vt:lpstr>
      <vt:lpstr>الشريحة 13</vt:lpstr>
      <vt:lpstr>الشريحة 14</vt:lpstr>
      <vt:lpstr>الشريحة 15</vt:lpstr>
      <vt:lpstr>الشريحة 16</vt:lpstr>
      <vt:lpstr>النظرة لذوي الاحتياجات الخاصة قبل الإسلام:</vt:lpstr>
      <vt:lpstr>النظرة لذوي الاحتياجات الخاصة في العصر الإسلامي:</vt:lpstr>
      <vt:lpstr>النظرة لذوي الاحتياجات الخاصة في العصر الإسلامي:</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Computer-Pc</cp:lastModifiedBy>
  <cp:revision>359</cp:revision>
  <dcterms:created xsi:type="dcterms:W3CDTF">2009-10-14T19:14:34Z</dcterms:created>
  <dcterms:modified xsi:type="dcterms:W3CDTF">2013-11-20T22:23:21Z</dcterms:modified>
</cp:coreProperties>
</file>