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88" r:id="rId4"/>
    <p:sldId id="290" r:id="rId5"/>
    <p:sldId id="327" r:id="rId6"/>
    <p:sldId id="292" r:id="rId7"/>
    <p:sldId id="317" r:id="rId8"/>
    <p:sldId id="318" r:id="rId9"/>
    <p:sldId id="294" r:id="rId10"/>
    <p:sldId id="319" r:id="rId11"/>
    <p:sldId id="320" r:id="rId12"/>
    <p:sldId id="321" r:id="rId13"/>
    <p:sldId id="322" r:id="rId14"/>
    <p:sldId id="295" r:id="rId15"/>
    <p:sldId id="296" r:id="rId16"/>
    <p:sldId id="297" r:id="rId17"/>
    <p:sldId id="323" r:id="rId18"/>
    <p:sldId id="324" r:id="rId19"/>
    <p:sldId id="325" r:id="rId20"/>
    <p:sldId id="326" r:id="rId21"/>
    <p:sldId id="328" r:id="rId22"/>
    <p:sldId id="329"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FF3300"/>
    <a:srgbClr val="009900"/>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الرابعة</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indent="457200" rtl="1">
              <a:lnSpc>
                <a:spcPct val="115000"/>
              </a:lnSpc>
              <a:spcAft>
                <a:spcPts val="1000"/>
              </a:spcAft>
            </a:pPr>
            <a:r>
              <a:rPr lang="ar-SA" sz="4800" b="1" dirty="0">
                <a:solidFill>
                  <a:srgbClr val="FF0000"/>
                </a:solidFill>
                <a:ea typeface="Calibri"/>
                <a:cs typeface="Arial"/>
              </a:rPr>
              <a:t>مدخل الخدمة الاجتماعية مع الفئات الخاصة</a:t>
            </a:r>
            <a:endParaRPr lang="en-US" sz="48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0" indent="0" rtl="1">
              <a:lnSpc>
                <a:spcPct val="115000"/>
              </a:lnSpc>
              <a:spcAft>
                <a:spcPts val="1000"/>
              </a:spcAft>
            </a:pPr>
            <a:endParaRPr lang="ar-SA" sz="3600" b="1" dirty="0">
              <a:ea typeface="Calibri"/>
              <a:cs typeface="Arial"/>
            </a:endParaRPr>
          </a:p>
          <a:p>
            <a:pPr marL="571500" indent="-571500" rtl="1">
              <a:lnSpc>
                <a:spcPct val="115000"/>
              </a:lnSpc>
              <a:spcAft>
                <a:spcPts val="1000"/>
              </a:spcAft>
              <a:buFontTx/>
              <a:buChar char="-"/>
            </a:pPr>
            <a:r>
              <a:rPr lang="ar-SA" sz="3600" b="1" dirty="0" smtClean="0">
                <a:ea typeface="Calibri"/>
                <a:cs typeface="Arial"/>
              </a:rPr>
              <a:t>رعاية </a:t>
            </a:r>
            <a:r>
              <a:rPr lang="ar-SA" sz="3600" b="1" dirty="0">
                <a:ea typeface="Calibri"/>
                <a:cs typeface="Arial"/>
              </a:rPr>
              <a:t>الفئات الخاصة في العصر الحديث </a:t>
            </a:r>
            <a:r>
              <a:rPr lang="ar-SA" sz="3600" b="1" dirty="0" smtClean="0">
                <a:ea typeface="Calibri"/>
                <a:cs typeface="Arial"/>
              </a:rPr>
              <a:t>.</a:t>
            </a:r>
          </a:p>
          <a:p>
            <a:pPr marL="571500" indent="-571500" rtl="1">
              <a:lnSpc>
                <a:spcPct val="115000"/>
              </a:lnSpc>
              <a:spcAft>
                <a:spcPts val="1000"/>
              </a:spcAft>
              <a:buFontTx/>
              <a:buChar char="-"/>
            </a:pPr>
            <a:r>
              <a:rPr lang="ar-SA" sz="3600" b="1" dirty="0" smtClean="0">
                <a:ea typeface="Calibri"/>
                <a:cs typeface="Arial"/>
              </a:rPr>
              <a:t>تعريف الخدمة </a:t>
            </a:r>
            <a:r>
              <a:rPr lang="ar-SA" sz="3600" b="1" dirty="0">
                <a:ea typeface="Calibri"/>
                <a:cs typeface="Arial"/>
              </a:rPr>
              <a:t>الاجتماعية </a:t>
            </a:r>
            <a:r>
              <a:rPr lang="ar-SA" sz="3600" b="1" dirty="0" smtClean="0">
                <a:ea typeface="Calibri"/>
                <a:cs typeface="Arial"/>
              </a:rPr>
              <a:t>في مجال الفئات الخاصة.</a:t>
            </a:r>
          </a:p>
          <a:p>
            <a:pPr marL="571500" indent="-571500" rtl="1">
              <a:lnSpc>
                <a:spcPct val="115000"/>
              </a:lnSpc>
              <a:spcAft>
                <a:spcPts val="1000"/>
              </a:spcAft>
              <a:buFontTx/>
              <a:buChar char="-"/>
            </a:pPr>
            <a:r>
              <a:rPr lang="ar-SA" sz="3600" b="1" dirty="0" smtClean="0">
                <a:ea typeface="Calibri"/>
                <a:cs typeface="Arial"/>
              </a:rPr>
              <a:t> </a:t>
            </a:r>
            <a:r>
              <a:rPr lang="ar-SA" sz="3600" b="1" dirty="0" smtClean="0">
                <a:solidFill>
                  <a:prstClr val="black"/>
                </a:solidFill>
                <a:ea typeface="Calibri"/>
                <a:cs typeface="Arial"/>
              </a:rPr>
              <a:t>أهداف الخدمة </a:t>
            </a:r>
            <a:r>
              <a:rPr lang="ar-SA" sz="3600" b="1" dirty="0">
                <a:solidFill>
                  <a:prstClr val="black"/>
                </a:solidFill>
                <a:ea typeface="Calibri"/>
                <a:cs typeface="Arial"/>
              </a:rPr>
              <a:t>الاجتماعية في مجال الفئات الخاصة</a:t>
            </a:r>
            <a:endParaRPr lang="ar-SA" sz="3600"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b="1" dirty="0" smtClean="0">
                <a:solidFill>
                  <a:schemeClr val="accent1"/>
                </a:solidFill>
              </a:rPr>
              <a:t>مقدمة:</a:t>
            </a:r>
            <a:endParaRPr lang="ar-SA" b="1" dirty="0">
              <a:solidFill>
                <a:schemeClr val="accent1"/>
              </a:solidFill>
            </a:endParaRPr>
          </a:p>
        </p:txBody>
      </p:sp>
      <p:sp>
        <p:nvSpPr>
          <p:cNvPr id="3" name="عنصر نائب للمحتوى 2"/>
          <p:cNvSpPr>
            <a:spLocks noGrp="1"/>
          </p:cNvSpPr>
          <p:nvPr>
            <p:ph idx="1"/>
          </p:nvPr>
        </p:nvSpPr>
        <p:spPr>
          <a:xfrm>
            <a:off x="495300" y="1371600"/>
            <a:ext cx="8915400" cy="4876800"/>
          </a:xfrm>
        </p:spPr>
        <p:txBody>
          <a:bodyPr/>
          <a:lstStyle/>
          <a:p>
            <a:pPr algn="just" rtl="1">
              <a:lnSpc>
                <a:spcPct val="115000"/>
              </a:lnSpc>
              <a:spcAft>
                <a:spcPts val="0"/>
              </a:spcAft>
            </a:pPr>
            <a:endParaRPr lang="ar-SA" sz="2800" b="1" dirty="0" smtClean="0">
              <a:solidFill>
                <a:srgbClr val="000000"/>
              </a:solidFill>
              <a:ea typeface="Calibri"/>
              <a:cs typeface="Simplified Arabic"/>
            </a:endParaRPr>
          </a:p>
          <a:p>
            <a:pPr algn="just" rtl="1">
              <a:lnSpc>
                <a:spcPct val="115000"/>
              </a:lnSpc>
              <a:spcAft>
                <a:spcPts val="0"/>
              </a:spcAft>
            </a:pPr>
            <a:r>
              <a:rPr lang="ar-SA" b="1" dirty="0" smtClean="0">
                <a:solidFill>
                  <a:srgbClr val="000000"/>
                </a:solidFill>
                <a:ea typeface="Calibri"/>
                <a:cs typeface="Simplified Arabic"/>
              </a:rPr>
              <a:t>الرعاية </a:t>
            </a:r>
            <a:r>
              <a:rPr lang="ar-SA" b="1" dirty="0">
                <a:solidFill>
                  <a:srgbClr val="000000"/>
                </a:solidFill>
                <a:ea typeface="Calibri"/>
                <a:cs typeface="Simplified Arabic"/>
              </a:rPr>
              <a:t>الاجتماعية موجودة منذ بدء الخليقة ومنذ قديم الأزل ولكنها كانت تقدم </a:t>
            </a:r>
            <a:r>
              <a:rPr lang="ar-SA" b="1" dirty="0" smtClean="0">
                <a:solidFill>
                  <a:srgbClr val="000000"/>
                </a:solidFill>
                <a:ea typeface="Calibri"/>
                <a:cs typeface="Simplified Arabic"/>
              </a:rPr>
              <a:t>في</a:t>
            </a:r>
            <a:r>
              <a:rPr lang="ar-SA" dirty="0" smtClean="0">
                <a:ea typeface="Calibri"/>
                <a:cs typeface="Arial"/>
              </a:rPr>
              <a:t> </a:t>
            </a:r>
            <a:r>
              <a:rPr lang="ar-SA" b="1" dirty="0" smtClean="0">
                <a:solidFill>
                  <a:srgbClr val="000000"/>
                </a:solidFill>
                <a:ea typeface="Calibri"/>
                <a:cs typeface="Simplified Arabic"/>
              </a:rPr>
              <a:t>مختلف </a:t>
            </a:r>
            <a:r>
              <a:rPr lang="ar-SA" b="1" dirty="0">
                <a:solidFill>
                  <a:srgbClr val="000000"/>
                </a:solidFill>
                <a:ea typeface="Calibri"/>
                <a:cs typeface="Simplified Arabic"/>
              </a:rPr>
              <a:t>العصور كمساعدات إنسانية يقدمها الإنسان لأخيه الإنسان بدافع العطف </a:t>
            </a:r>
            <a:r>
              <a:rPr lang="ar-SA" b="1" dirty="0" smtClean="0">
                <a:solidFill>
                  <a:srgbClr val="000000"/>
                </a:solidFill>
                <a:ea typeface="Calibri"/>
                <a:cs typeface="Simplified Arabic"/>
              </a:rPr>
              <a:t>والشفقة، </a:t>
            </a:r>
            <a:r>
              <a:rPr lang="ar-SA" b="1" dirty="0">
                <a:solidFill>
                  <a:srgbClr val="000000"/>
                </a:solidFill>
                <a:ea typeface="Calibri"/>
                <a:cs typeface="Simplified Arabic"/>
              </a:rPr>
              <a:t>ومع تقدم البشرية وظهور </a:t>
            </a:r>
            <a:r>
              <a:rPr lang="ar-SA" b="1" dirty="0" smtClean="0">
                <a:solidFill>
                  <a:srgbClr val="000000"/>
                </a:solidFill>
                <a:ea typeface="Calibri"/>
                <a:cs typeface="Simplified Arabic"/>
              </a:rPr>
              <a:t>الأديان السماوية </a:t>
            </a:r>
            <a:r>
              <a:rPr lang="ar-SA" b="1" dirty="0">
                <a:solidFill>
                  <a:srgbClr val="000000"/>
                </a:solidFill>
                <a:ea typeface="Calibri"/>
                <a:cs typeface="Simplified Arabic"/>
              </a:rPr>
              <a:t>بدأت تقدم هذه الرعاية في صوره </a:t>
            </a:r>
            <a:r>
              <a:rPr lang="ar-SA" b="1" dirty="0" smtClean="0">
                <a:solidFill>
                  <a:srgbClr val="000000"/>
                </a:solidFill>
                <a:ea typeface="Calibri"/>
                <a:cs typeface="Simplified Arabic"/>
              </a:rPr>
              <a:t>تنفيذ</a:t>
            </a:r>
            <a:r>
              <a:rPr lang="ar-SA" dirty="0" smtClean="0">
                <a:ea typeface="Calibri"/>
                <a:cs typeface="Arial"/>
              </a:rPr>
              <a:t> </a:t>
            </a:r>
            <a:r>
              <a:rPr lang="ar-SA" b="1" dirty="0" smtClean="0">
                <a:solidFill>
                  <a:srgbClr val="000000"/>
                </a:solidFill>
                <a:ea typeface="Calibri"/>
                <a:cs typeface="Simplified Arabic"/>
              </a:rPr>
              <a:t>للمبادئ </a:t>
            </a:r>
            <a:r>
              <a:rPr lang="ar-SA" b="1" dirty="0">
                <a:solidFill>
                  <a:srgbClr val="000000"/>
                </a:solidFill>
                <a:ea typeface="Calibri"/>
                <a:cs typeface="Simplified Arabic"/>
              </a:rPr>
              <a:t>الدينية ، ومع تطور العصور المختلفة أصبحت الرعاية حقا للفئات الخاصة</a:t>
            </a:r>
            <a:r>
              <a:rPr lang="en-US" b="1" dirty="0">
                <a:solidFill>
                  <a:srgbClr val="000000"/>
                </a:solidFill>
                <a:latin typeface="Simplified Arabic"/>
                <a:ea typeface="Calibri"/>
                <a:cs typeface="Arial"/>
              </a:rPr>
              <a:t> .</a:t>
            </a:r>
            <a:endParaRPr lang="en-US" dirty="0">
              <a:ea typeface="Calibri"/>
              <a:cs typeface="Arial"/>
            </a:endParaRP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r>
              <a:rPr lang="ar-SA" b="1" dirty="0">
                <a:solidFill>
                  <a:schemeClr val="accent1"/>
                </a:solidFill>
              </a:rPr>
              <a:t>رعاية الفئات الخاصة في العصر الحديث :</a:t>
            </a:r>
          </a:p>
        </p:txBody>
      </p:sp>
      <p:sp>
        <p:nvSpPr>
          <p:cNvPr id="3" name="عنصر نائب للمحتوى 2"/>
          <p:cNvSpPr>
            <a:spLocks noGrp="1"/>
          </p:cNvSpPr>
          <p:nvPr>
            <p:ph idx="1"/>
          </p:nvPr>
        </p:nvSpPr>
        <p:spPr>
          <a:xfrm>
            <a:off x="495300" y="1371600"/>
            <a:ext cx="8915400" cy="4876800"/>
          </a:xfrm>
        </p:spPr>
        <p:txBody>
          <a:bodyPr/>
          <a:lstStyle/>
          <a:p>
            <a:pPr algn="just" rtl="1">
              <a:lnSpc>
                <a:spcPct val="115000"/>
              </a:lnSpc>
              <a:spcAft>
                <a:spcPts val="0"/>
              </a:spcAft>
            </a:pPr>
            <a:r>
              <a:rPr lang="ar-SA" sz="2800" b="1" dirty="0">
                <a:solidFill>
                  <a:srgbClr val="000000"/>
                </a:solidFill>
                <a:ea typeface="Calibri"/>
                <a:cs typeface="Simplified Arabic"/>
              </a:rPr>
              <a:t>في نهاية القرن التاسع عشر وبداية القرن العشرين استفادت حركة الرعاية </a:t>
            </a:r>
            <a:r>
              <a:rPr lang="ar-SA" sz="2800" b="1" dirty="0" smtClean="0">
                <a:solidFill>
                  <a:srgbClr val="000000"/>
                </a:solidFill>
                <a:ea typeface="Calibri"/>
                <a:cs typeface="Simplified Arabic"/>
              </a:rPr>
              <a:t>الاجتماعية</a:t>
            </a:r>
            <a:r>
              <a:rPr lang="ar-SA" sz="2000" dirty="0" smtClean="0">
                <a:ea typeface="Calibri"/>
                <a:cs typeface="Arial"/>
              </a:rPr>
              <a:t> </a:t>
            </a:r>
            <a:r>
              <a:rPr lang="ar-SA" sz="2800" b="1" dirty="0" smtClean="0">
                <a:solidFill>
                  <a:srgbClr val="000000"/>
                </a:solidFill>
                <a:ea typeface="Calibri"/>
                <a:cs typeface="Simplified Arabic"/>
              </a:rPr>
              <a:t>من </a:t>
            </a:r>
            <a:r>
              <a:rPr lang="ar-SA" sz="2800" b="1" dirty="0">
                <a:solidFill>
                  <a:srgbClr val="000000"/>
                </a:solidFill>
                <a:ea typeface="Calibri"/>
                <a:cs typeface="Simplified Arabic"/>
              </a:rPr>
              <a:t>التقدم الذي أحرزته الإنسانية في العلوم </a:t>
            </a:r>
            <a:r>
              <a:rPr lang="ar-SA" sz="2800" b="1" dirty="0" smtClean="0">
                <a:solidFill>
                  <a:srgbClr val="000000"/>
                </a:solidFill>
                <a:ea typeface="Calibri"/>
                <a:cs typeface="Simplified Arabic"/>
              </a:rPr>
              <a:t>البيولوجية والاجتماعية </a:t>
            </a:r>
            <a:r>
              <a:rPr lang="ar-SA" sz="2800" b="1" dirty="0">
                <a:solidFill>
                  <a:srgbClr val="000000"/>
                </a:solidFill>
                <a:ea typeface="Calibri"/>
                <a:cs typeface="Simplified Arabic"/>
              </a:rPr>
              <a:t>والنفسية </a:t>
            </a:r>
            <a:r>
              <a:rPr lang="ar-SA" sz="2800" b="1" dirty="0" smtClean="0">
                <a:solidFill>
                  <a:srgbClr val="000000"/>
                </a:solidFill>
                <a:ea typeface="Calibri"/>
                <a:cs typeface="Simplified Arabic"/>
              </a:rPr>
              <a:t>وبصفة</a:t>
            </a:r>
            <a:r>
              <a:rPr lang="ar-SA" sz="2000" dirty="0" smtClean="0">
                <a:ea typeface="Calibri"/>
                <a:cs typeface="Arial"/>
              </a:rPr>
              <a:t> </a:t>
            </a:r>
            <a:r>
              <a:rPr lang="ar-SA" sz="2800" b="1" dirty="0" smtClean="0">
                <a:solidFill>
                  <a:srgbClr val="000000"/>
                </a:solidFill>
                <a:ea typeface="Calibri"/>
                <a:cs typeface="Simplified Arabic"/>
              </a:rPr>
              <a:t>خاصة </a:t>
            </a:r>
            <a:r>
              <a:rPr lang="ar-SA" sz="2800" b="1" dirty="0">
                <a:solidFill>
                  <a:srgbClr val="000000"/>
                </a:solidFill>
                <a:ea typeface="Calibri"/>
                <a:cs typeface="Simplified Arabic"/>
              </a:rPr>
              <a:t>من علم النفس بفروعه المختلفة ومن الخدمة الاجتماعية لطرقها وتطبيقاتها </a:t>
            </a:r>
            <a:r>
              <a:rPr lang="ar-SA" sz="2800" b="1" dirty="0" smtClean="0">
                <a:solidFill>
                  <a:srgbClr val="000000"/>
                </a:solidFill>
                <a:ea typeface="Calibri"/>
                <a:cs typeface="Simplified Arabic"/>
              </a:rPr>
              <a:t>في</a:t>
            </a:r>
            <a:r>
              <a:rPr lang="ar-SA" sz="2000" dirty="0" smtClean="0">
                <a:ea typeface="Calibri"/>
                <a:cs typeface="Arial"/>
              </a:rPr>
              <a:t> </a:t>
            </a:r>
            <a:r>
              <a:rPr lang="ar-SA" sz="2800" b="1" dirty="0" smtClean="0">
                <a:solidFill>
                  <a:srgbClr val="000000"/>
                </a:solidFill>
                <a:ea typeface="Calibri"/>
                <a:cs typeface="Simplified Arabic"/>
              </a:rPr>
              <a:t>المجالات </a:t>
            </a:r>
            <a:r>
              <a:rPr lang="ar-SA" sz="2800" b="1" dirty="0">
                <a:solidFill>
                  <a:srgbClr val="000000"/>
                </a:solidFill>
                <a:ea typeface="Calibri"/>
                <a:cs typeface="Simplified Arabic"/>
              </a:rPr>
              <a:t>المختلفة واستفادت من جهود المهنيين وبحوثهم في شتى مجالات رعاية </a:t>
            </a:r>
            <a:r>
              <a:rPr lang="ar-SA" sz="2800" b="1" dirty="0" smtClean="0">
                <a:solidFill>
                  <a:srgbClr val="000000"/>
                </a:solidFill>
                <a:ea typeface="Calibri"/>
                <a:cs typeface="Simplified Arabic"/>
              </a:rPr>
              <a:t>تلك</a:t>
            </a:r>
            <a:r>
              <a:rPr lang="ar-SA" sz="2000" dirty="0" smtClean="0">
                <a:ea typeface="Calibri"/>
                <a:cs typeface="Arial"/>
              </a:rPr>
              <a:t> </a:t>
            </a:r>
            <a:r>
              <a:rPr lang="ar-SA" sz="2800" b="1" dirty="0" smtClean="0">
                <a:solidFill>
                  <a:srgbClr val="000000"/>
                </a:solidFill>
                <a:ea typeface="Calibri"/>
                <a:cs typeface="Simplified Arabic"/>
              </a:rPr>
              <a:t>الفئات </a:t>
            </a:r>
            <a:r>
              <a:rPr lang="ar-SA" sz="2800" b="1" dirty="0">
                <a:solidFill>
                  <a:srgbClr val="000000"/>
                </a:solidFill>
                <a:ea typeface="Calibri"/>
                <a:cs typeface="Simplified Arabic"/>
              </a:rPr>
              <a:t>وأدى ذلك كله إلى </a:t>
            </a:r>
            <a:r>
              <a:rPr lang="ar-SA" sz="2800" b="1" dirty="0" smtClean="0">
                <a:solidFill>
                  <a:srgbClr val="000000"/>
                </a:solidFill>
                <a:ea typeface="Calibri"/>
                <a:cs typeface="Simplified Arabic"/>
              </a:rPr>
              <a:t>ابتكار </a:t>
            </a:r>
            <a:r>
              <a:rPr lang="ar-SA" sz="2800" b="1" dirty="0">
                <a:solidFill>
                  <a:srgbClr val="000000"/>
                </a:solidFill>
                <a:ea typeface="Calibri"/>
                <a:cs typeface="Simplified Arabic"/>
              </a:rPr>
              <a:t>وسائل جديدة أفضل لمساعدة هؤلاء الأفراد </a:t>
            </a:r>
            <a:r>
              <a:rPr lang="ar-SA" sz="2800" b="1" dirty="0" smtClean="0">
                <a:solidFill>
                  <a:srgbClr val="000000"/>
                </a:solidFill>
                <a:ea typeface="Calibri"/>
                <a:cs typeface="Simplified Arabic"/>
              </a:rPr>
              <a:t>على</a:t>
            </a:r>
            <a:r>
              <a:rPr lang="ar-SA" sz="2000" dirty="0" smtClean="0">
                <a:ea typeface="Calibri"/>
                <a:cs typeface="Arial"/>
              </a:rPr>
              <a:t> </a:t>
            </a:r>
            <a:r>
              <a:rPr lang="ar-SA" sz="2800" b="1" dirty="0" smtClean="0">
                <a:solidFill>
                  <a:srgbClr val="000000"/>
                </a:solidFill>
                <a:ea typeface="Calibri"/>
                <a:cs typeface="Simplified Arabic"/>
              </a:rPr>
              <a:t>علاج </a:t>
            </a:r>
            <a:r>
              <a:rPr lang="ar-SA" sz="2800" b="1" dirty="0">
                <a:solidFill>
                  <a:srgbClr val="000000"/>
                </a:solidFill>
                <a:ea typeface="Calibri"/>
                <a:cs typeface="Simplified Arabic"/>
              </a:rPr>
              <a:t>مشكلاتهم والتخفيف من آثارها</a:t>
            </a:r>
            <a:r>
              <a:rPr lang="en-US" sz="2800" b="1" dirty="0">
                <a:solidFill>
                  <a:srgbClr val="000000"/>
                </a:solidFill>
                <a:latin typeface="Simplified Arabic"/>
                <a:ea typeface="Calibri"/>
                <a:cs typeface="Arial"/>
              </a:rPr>
              <a:t> .</a:t>
            </a:r>
            <a:endParaRPr lang="en-US" sz="2000" dirty="0">
              <a:ea typeface="Calibri"/>
              <a:cs typeface="Arial"/>
            </a:endParaRP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304800"/>
            <a:ext cx="8915400" cy="5943600"/>
          </a:xfrm>
        </p:spPr>
        <p:txBody>
          <a:bodyPr/>
          <a:lstStyle/>
          <a:p>
            <a:pPr rtl="1">
              <a:lnSpc>
                <a:spcPct val="115000"/>
              </a:lnSpc>
              <a:spcAft>
                <a:spcPts val="0"/>
              </a:spcAft>
            </a:pPr>
            <a:endParaRPr lang="ar-SA" sz="2800" b="1" dirty="0" smtClean="0">
              <a:solidFill>
                <a:srgbClr val="000000"/>
              </a:solidFill>
              <a:ea typeface="Calibri"/>
              <a:cs typeface="Simplified Arabic"/>
            </a:endParaRPr>
          </a:p>
          <a:p>
            <a:pPr rtl="1">
              <a:lnSpc>
                <a:spcPct val="115000"/>
              </a:lnSpc>
              <a:spcAft>
                <a:spcPts val="0"/>
              </a:spcAft>
            </a:pPr>
            <a:endParaRPr lang="ar-SA" sz="2800" b="1" dirty="0">
              <a:solidFill>
                <a:srgbClr val="000000"/>
              </a:solidFill>
              <a:ea typeface="Calibri"/>
              <a:cs typeface="Simplified Arabic"/>
            </a:endParaRPr>
          </a:p>
          <a:p>
            <a:pPr algn="just" rtl="1">
              <a:lnSpc>
                <a:spcPct val="115000"/>
              </a:lnSpc>
              <a:spcAft>
                <a:spcPts val="0"/>
              </a:spcAft>
            </a:pPr>
            <a:r>
              <a:rPr lang="ar-SA" sz="2400" b="1" dirty="0" smtClean="0">
                <a:solidFill>
                  <a:srgbClr val="000000"/>
                </a:solidFill>
                <a:ea typeface="Calibri"/>
                <a:cs typeface="Simplified Arabic"/>
              </a:rPr>
              <a:t>كما </a:t>
            </a:r>
            <a:r>
              <a:rPr lang="ar-SA" sz="2400" b="1" dirty="0">
                <a:solidFill>
                  <a:srgbClr val="000000"/>
                </a:solidFill>
                <a:ea typeface="Calibri"/>
                <a:cs typeface="Simplified Arabic"/>
              </a:rPr>
              <a:t>كان للتقدم العلمي أثره الواضح في تيسير تفهم المشكلات الاجتماعية التي </a:t>
            </a:r>
            <a:r>
              <a:rPr lang="ar-SA" sz="2400" b="1" dirty="0" smtClean="0">
                <a:solidFill>
                  <a:srgbClr val="000000"/>
                </a:solidFill>
                <a:ea typeface="Calibri"/>
                <a:cs typeface="Simplified Arabic"/>
              </a:rPr>
              <a:t>يعانيها أفراد </a:t>
            </a:r>
            <a:r>
              <a:rPr lang="ar-SA" sz="2400" b="1" dirty="0">
                <a:solidFill>
                  <a:srgbClr val="000000"/>
                </a:solidFill>
                <a:ea typeface="Calibri"/>
                <a:cs typeface="Simplified Arabic"/>
              </a:rPr>
              <a:t>الفئات الخاصة والتي تعوقهم عن التمتع بحياة اجتماعية ناجحة وتؤثر عليهم </a:t>
            </a:r>
            <a:r>
              <a:rPr lang="ar-SA" sz="2400" b="1" dirty="0" smtClean="0">
                <a:solidFill>
                  <a:srgbClr val="000000"/>
                </a:solidFill>
                <a:ea typeface="Calibri"/>
                <a:cs typeface="Simplified Arabic"/>
              </a:rPr>
              <a:t>وعلى</a:t>
            </a:r>
            <a:r>
              <a:rPr lang="ar-SA" sz="2400" dirty="0" smtClean="0">
                <a:ea typeface="Calibri"/>
                <a:cs typeface="Arial"/>
              </a:rPr>
              <a:t> </a:t>
            </a:r>
            <a:r>
              <a:rPr lang="ar-SA" sz="2400" b="1" dirty="0" smtClean="0">
                <a:solidFill>
                  <a:srgbClr val="000000"/>
                </a:solidFill>
                <a:ea typeface="Calibri"/>
                <a:cs typeface="Simplified Arabic"/>
              </a:rPr>
              <a:t>مجتمعهم </a:t>
            </a:r>
            <a:r>
              <a:rPr lang="ar-SA" sz="2400" b="1" dirty="0">
                <a:solidFill>
                  <a:srgbClr val="000000"/>
                </a:solidFill>
                <a:ea typeface="Calibri"/>
                <a:cs typeface="Simplified Arabic"/>
              </a:rPr>
              <a:t>وساعد ذلك على دراسة تلك الفئات ومشكلاتها دراسة علمية </a:t>
            </a:r>
            <a:r>
              <a:rPr lang="ar-SA" sz="2400" b="1" dirty="0" smtClean="0">
                <a:solidFill>
                  <a:srgbClr val="000000"/>
                </a:solidFill>
                <a:ea typeface="Calibri"/>
                <a:cs typeface="Simplified Arabic"/>
              </a:rPr>
              <a:t>موضوعية</a:t>
            </a:r>
            <a:r>
              <a:rPr lang="ar-SA" sz="2400" dirty="0" smtClean="0">
                <a:ea typeface="Calibri"/>
                <a:cs typeface="Arial"/>
              </a:rPr>
              <a:t> </a:t>
            </a:r>
            <a:r>
              <a:rPr lang="ar-SA" sz="2400" b="1" dirty="0" smtClean="0">
                <a:solidFill>
                  <a:srgbClr val="000000"/>
                </a:solidFill>
                <a:ea typeface="Calibri"/>
                <a:cs typeface="Simplified Arabic"/>
              </a:rPr>
              <a:t>بغرض </a:t>
            </a:r>
            <a:r>
              <a:rPr lang="ar-SA" sz="2400" b="1" dirty="0">
                <a:solidFill>
                  <a:srgbClr val="000000"/>
                </a:solidFill>
                <a:ea typeface="Calibri"/>
                <a:cs typeface="Simplified Arabic"/>
              </a:rPr>
              <a:t>الوقوف على أسباب المشكلات والعمل على علاجها بشكل أعمق ، </a:t>
            </a:r>
            <a:r>
              <a:rPr lang="ar-SA" sz="2400" b="1" dirty="0" smtClean="0">
                <a:solidFill>
                  <a:srgbClr val="000000"/>
                </a:solidFill>
                <a:ea typeface="Calibri"/>
                <a:cs typeface="Simplified Arabic"/>
              </a:rPr>
              <a:t>وبذلك</a:t>
            </a:r>
            <a:r>
              <a:rPr lang="ar-SA" sz="2400" dirty="0" smtClean="0">
                <a:ea typeface="Calibri"/>
                <a:cs typeface="Arial"/>
              </a:rPr>
              <a:t> </a:t>
            </a:r>
            <a:r>
              <a:rPr lang="ar-SA" sz="2400" b="1" dirty="0" smtClean="0">
                <a:solidFill>
                  <a:srgbClr val="000000"/>
                </a:solidFill>
                <a:ea typeface="Calibri"/>
                <a:cs typeface="Simplified Arabic"/>
              </a:rPr>
              <a:t>تطورت </a:t>
            </a:r>
            <a:r>
              <a:rPr lang="ar-SA" sz="2400" b="1" dirty="0">
                <a:solidFill>
                  <a:srgbClr val="000000"/>
                </a:solidFill>
                <a:ea typeface="Calibri"/>
                <a:cs typeface="Simplified Arabic"/>
              </a:rPr>
              <a:t>طرق مساعدتهم السائدة </a:t>
            </a:r>
            <a:r>
              <a:rPr lang="ar-SA" sz="2400" b="1" dirty="0" smtClean="0">
                <a:solidFill>
                  <a:srgbClr val="000000"/>
                </a:solidFill>
                <a:ea typeface="Calibri"/>
                <a:cs typeface="Simplified Arabic"/>
              </a:rPr>
              <a:t>ومحاولة إيجاد </a:t>
            </a:r>
            <a:r>
              <a:rPr lang="ar-SA" sz="2400" b="1" dirty="0">
                <a:solidFill>
                  <a:srgbClr val="000000"/>
                </a:solidFill>
                <a:ea typeface="Calibri"/>
                <a:cs typeface="Simplified Arabic"/>
              </a:rPr>
              <a:t>الوسائل المناسبة لمقابلة </a:t>
            </a:r>
            <a:r>
              <a:rPr lang="ar-SA" sz="2400" b="1" dirty="0" smtClean="0">
                <a:solidFill>
                  <a:srgbClr val="000000"/>
                </a:solidFill>
                <a:ea typeface="Calibri"/>
                <a:cs typeface="Simplified Arabic"/>
              </a:rPr>
              <a:t>هذه</a:t>
            </a:r>
            <a:r>
              <a:rPr lang="ar-SA" sz="2400" dirty="0" smtClean="0">
                <a:ea typeface="Calibri"/>
                <a:cs typeface="Arial"/>
              </a:rPr>
              <a:t> </a:t>
            </a:r>
            <a:r>
              <a:rPr lang="ar-SA" sz="2400" b="1" dirty="0" smtClean="0">
                <a:solidFill>
                  <a:srgbClr val="000000"/>
                </a:solidFill>
                <a:ea typeface="Calibri"/>
                <a:cs typeface="Simplified Arabic"/>
              </a:rPr>
              <a:t>المشكلات </a:t>
            </a:r>
            <a:r>
              <a:rPr lang="ar-SA" sz="2400" b="1" dirty="0">
                <a:solidFill>
                  <a:srgbClr val="000000"/>
                </a:solidFill>
                <a:ea typeface="Calibri"/>
                <a:cs typeface="Simplified Arabic"/>
              </a:rPr>
              <a:t>، وقد أدى ذلك كله إلى ضرورة تنظيم </a:t>
            </a:r>
            <a:r>
              <a:rPr lang="ar-SA" sz="2400" b="1" dirty="0" smtClean="0">
                <a:solidFill>
                  <a:srgbClr val="000000"/>
                </a:solidFill>
                <a:ea typeface="Calibri"/>
                <a:cs typeface="Simplified Arabic"/>
              </a:rPr>
              <a:t>مختلف </a:t>
            </a:r>
            <a:r>
              <a:rPr lang="ar-SA" sz="2400" b="1" dirty="0">
                <a:solidFill>
                  <a:srgbClr val="000000"/>
                </a:solidFill>
                <a:ea typeface="Calibri"/>
                <a:cs typeface="Simplified Arabic"/>
              </a:rPr>
              <a:t>أوجه النشاط في </a:t>
            </a:r>
            <a:r>
              <a:rPr lang="ar-SA" sz="2400" b="1" dirty="0" smtClean="0">
                <a:solidFill>
                  <a:srgbClr val="000000"/>
                </a:solidFill>
                <a:ea typeface="Calibri"/>
                <a:cs typeface="Simplified Arabic"/>
              </a:rPr>
              <a:t>مجالات</a:t>
            </a:r>
            <a:r>
              <a:rPr lang="ar-SA" sz="2400" dirty="0" smtClean="0">
                <a:ea typeface="Calibri"/>
                <a:cs typeface="Arial"/>
              </a:rPr>
              <a:t> </a:t>
            </a:r>
            <a:r>
              <a:rPr lang="ar-SA" sz="2400" b="1" dirty="0" smtClean="0">
                <a:solidFill>
                  <a:srgbClr val="000000"/>
                </a:solidFill>
                <a:ea typeface="Calibri"/>
                <a:cs typeface="Simplified Arabic"/>
              </a:rPr>
              <a:t>الرعاية </a:t>
            </a:r>
            <a:r>
              <a:rPr lang="ar-SA" sz="2400" b="1" dirty="0">
                <a:solidFill>
                  <a:srgbClr val="000000"/>
                </a:solidFill>
                <a:ea typeface="Calibri"/>
                <a:cs typeface="Simplified Arabic"/>
              </a:rPr>
              <a:t>لمقابلة الاحتياجات المتزايدة لأفراد المجتمع في صور مختلف </a:t>
            </a:r>
            <a:r>
              <a:rPr lang="ar-SA" sz="2400" b="1" dirty="0" smtClean="0">
                <a:solidFill>
                  <a:srgbClr val="000000"/>
                </a:solidFill>
                <a:ea typeface="Calibri"/>
                <a:cs typeface="Simplified Arabic"/>
              </a:rPr>
              <a:t>الخدمات اللازمة</a:t>
            </a:r>
            <a:r>
              <a:rPr lang="ar-SA" sz="2400" dirty="0" smtClean="0">
                <a:ea typeface="Calibri"/>
                <a:cs typeface="Arial"/>
              </a:rPr>
              <a:t> </a:t>
            </a:r>
            <a:r>
              <a:rPr lang="ar-SA" sz="2400" b="1" dirty="0" smtClean="0">
                <a:solidFill>
                  <a:srgbClr val="000000"/>
                </a:solidFill>
                <a:ea typeface="Calibri"/>
                <a:cs typeface="Simplified Arabic"/>
              </a:rPr>
              <a:t>الصحية </a:t>
            </a:r>
            <a:r>
              <a:rPr lang="ar-SA" sz="2400" b="1" dirty="0">
                <a:solidFill>
                  <a:srgbClr val="000000"/>
                </a:solidFill>
                <a:ea typeface="Calibri"/>
                <a:cs typeface="Simplified Arabic"/>
              </a:rPr>
              <a:t>والتعليمية والترويحية والعملية والتأمينية والاجتماعية وضرورة تنظيم </a:t>
            </a:r>
            <a:r>
              <a:rPr lang="ar-SA" sz="2400" b="1" dirty="0" smtClean="0">
                <a:solidFill>
                  <a:srgbClr val="000000"/>
                </a:solidFill>
                <a:ea typeface="Calibri"/>
                <a:cs typeface="Simplified Arabic"/>
              </a:rPr>
              <a:t>الأنشطة</a:t>
            </a:r>
            <a:r>
              <a:rPr lang="ar-SA" sz="2400" dirty="0" smtClean="0">
                <a:ea typeface="Calibri"/>
                <a:cs typeface="Arial"/>
              </a:rPr>
              <a:t> </a:t>
            </a:r>
            <a:r>
              <a:rPr lang="ar-SA" sz="2400" b="1" dirty="0" smtClean="0">
                <a:solidFill>
                  <a:srgbClr val="000000"/>
                </a:solidFill>
                <a:ea typeface="Calibri"/>
                <a:cs typeface="Simplified Arabic"/>
              </a:rPr>
              <a:t>المختلفة </a:t>
            </a:r>
            <a:r>
              <a:rPr lang="ar-SA" sz="2400" b="1" dirty="0">
                <a:solidFill>
                  <a:srgbClr val="000000"/>
                </a:solidFill>
                <a:ea typeface="Calibri"/>
                <a:cs typeface="Simplified Arabic"/>
              </a:rPr>
              <a:t>التي تبذل تحت إشراف الهيئات الخاصة والعامة وأدى ذلك بدوره إلى </a:t>
            </a:r>
            <a:r>
              <a:rPr lang="ar-SA" sz="2400" b="1" dirty="0" smtClean="0">
                <a:solidFill>
                  <a:srgbClr val="000000"/>
                </a:solidFill>
                <a:ea typeface="Calibri"/>
                <a:cs typeface="Simplified Arabic"/>
              </a:rPr>
              <a:t>ظهور</a:t>
            </a:r>
            <a:r>
              <a:rPr lang="ar-SA" sz="2400" dirty="0" smtClean="0">
                <a:ea typeface="Calibri"/>
                <a:cs typeface="Arial"/>
              </a:rPr>
              <a:t> </a:t>
            </a:r>
            <a:r>
              <a:rPr lang="ar-SA" sz="2400" b="1" dirty="0" smtClean="0">
                <a:solidFill>
                  <a:srgbClr val="000000"/>
                </a:solidFill>
                <a:ea typeface="Calibri"/>
                <a:cs typeface="Simplified Arabic"/>
              </a:rPr>
              <a:t>مبدأ </a:t>
            </a:r>
            <a:r>
              <a:rPr lang="ar-SA" sz="2400" b="1" dirty="0">
                <a:solidFill>
                  <a:srgbClr val="000000"/>
                </a:solidFill>
                <a:ea typeface="Calibri"/>
                <a:cs typeface="Simplified Arabic"/>
              </a:rPr>
              <a:t>التخصص في تقديم مختلف ألوان الرعاية ونشأت الرعاية المنظمة لكل فئة </a:t>
            </a:r>
            <a:r>
              <a:rPr lang="ar-SA" sz="2400" b="1" dirty="0" smtClean="0">
                <a:solidFill>
                  <a:srgbClr val="000000"/>
                </a:solidFill>
                <a:ea typeface="Calibri"/>
                <a:cs typeface="Simplified Arabic"/>
              </a:rPr>
              <a:t>من</a:t>
            </a:r>
            <a:r>
              <a:rPr lang="ar-SA" sz="2400" dirty="0" smtClean="0">
                <a:ea typeface="Calibri"/>
                <a:cs typeface="Arial"/>
              </a:rPr>
              <a:t> </a:t>
            </a:r>
            <a:r>
              <a:rPr lang="ar-SA" sz="2400" b="1" dirty="0" smtClean="0">
                <a:solidFill>
                  <a:srgbClr val="000000"/>
                </a:solidFill>
                <a:ea typeface="Calibri"/>
                <a:cs typeface="Simplified Arabic"/>
              </a:rPr>
              <a:t>الفئات </a:t>
            </a:r>
            <a:r>
              <a:rPr lang="ar-SA" sz="2400" b="1" dirty="0">
                <a:solidFill>
                  <a:srgbClr val="000000"/>
                </a:solidFill>
                <a:ea typeface="Calibri"/>
                <a:cs typeface="Simplified Arabic"/>
              </a:rPr>
              <a:t>الخاصة</a:t>
            </a:r>
            <a:r>
              <a:rPr lang="en-US" sz="2400" b="1" dirty="0">
                <a:solidFill>
                  <a:srgbClr val="000000"/>
                </a:solidFill>
                <a:latin typeface="Simplified Arabic"/>
                <a:ea typeface="Calibri"/>
                <a:cs typeface="Arial"/>
              </a:rPr>
              <a:t> .</a:t>
            </a:r>
            <a:endParaRPr lang="en-US" sz="2400" dirty="0">
              <a:ea typeface="Calibri"/>
              <a:cs typeface="Arial"/>
            </a:endParaRPr>
          </a:p>
        </p:txBody>
      </p:sp>
    </p:spTree>
    <p:extLst>
      <p:ext uri="{BB962C8B-B14F-4D97-AF65-F5344CB8AC3E}">
        <p14:creationId xmlns:p14="http://schemas.microsoft.com/office/powerpoint/2010/main" xmlns="" val="3859824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457200"/>
            <a:ext cx="8915400" cy="5867400"/>
          </a:xfrm>
        </p:spPr>
        <p:txBody>
          <a:bodyPr/>
          <a:lstStyle/>
          <a:p>
            <a:pPr rtl="1">
              <a:lnSpc>
                <a:spcPct val="115000"/>
              </a:lnSpc>
              <a:spcAft>
                <a:spcPts val="0"/>
              </a:spcAft>
            </a:pPr>
            <a:endParaRPr lang="ar-SA" sz="2800" b="1" dirty="0" smtClean="0">
              <a:solidFill>
                <a:srgbClr val="000000"/>
              </a:solidFill>
              <a:ea typeface="Calibri"/>
              <a:cs typeface="Simplified Arabic"/>
            </a:endParaRPr>
          </a:p>
          <a:p>
            <a:pPr rtl="1">
              <a:lnSpc>
                <a:spcPct val="115000"/>
              </a:lnSpc>
              <a:spcAft>
                <a:spcPts val="0"/>
              </a:spcAft>
            </a:pPr>
            <a:endParaRPr lang="ar-SA" sz="2800" b="1" dirty="0">
              <a:solidFill>
                <a:srgbClr val="000000"/>
              </a:solidFill>
              <a:ea typeface="Calibri"/>
              <a:cs typeface="Simplified Arabic"/>
            </a:endParaRPr>
          </a:p>
          <a:p>
            <a:pPr algn="just" rtl="1">
              <a:lnSpc>
                <a:spcPct val="115000"/>
              </a:lnSpc>
              <a:spcAft>
                <a:spcPts val="0"/>
              </a:spcAft>
            </a:pPr>
            <a:r>
              <a:rPr lang="ar-SA" sz="2800" b="1" dirty="0" smtClean="0">
                <a:solidFill>
                  <a:srgbClr val="000000"/>
                </a:solidFill>
                <a:ea typeface="Calibri"/>
                <a:cs typeface="Simplified Arabic"/>
              </a:rPr>
              <a:t>وبدأ </a:t>
            </a:r>
            <a:r>
              <a:rPr lang="ar-SA" sz="2800" b="1" dirty="0">
                <a:solidFill>
                  <a:srgbClr val="000000"/>
                </a:solidFill>
                <a:ea typeface="Calibri"/>
                <a:cs typeface="Simplified Arabic"/>
              </a:rPr>
              <a:t>التعاون المثمر بين المهن المختلفة في حقل الرعاية الاجتماعية للفئات </a:t>
            </a:r>
            <a:r>
              <a:rPr lang="ar-SA" sz="2800" b="1" dirty="0" smtClean="0">
                <a:solidFill>
                  <a:srgbClr val="000000"/>
                </a:solidFill>
                <a:ea typeface="Calibri"/>
                <a:cs typeface="Simplified Arabic"/>
              </a:rPr>
              <a:t>الخاصة</a:t>
            </a:r>
            <a:r>
              <a:rPr lang="ar-SA" sz="2000" dirty="0" smtClean="0">
                <a:ea typeface="Calibri"/>
                <a:cs typeface="Arial"/>
              </a:rPr>
              <a:t> </a:t>
            </a:r>
            <a:r>
              <a:rPr lang="ar-SA" sz="2800" b="1" dirty="0" smtClean="0">
                <a:solidFill>
                  <a:srgbClr val="000000"/>
                </a:solidFill>
                <a:ea typeface="Calibri"/>
                <a:cs typeface="Simplified Arabic"/>
              </a:rPr>
              <a:t>ولكن </a:t>
            </a:r>
            <a:r>
              <a:rPr lang="ar-SA" sz="2800" b="1" dirty="0">
                <a:solidFill>
                  <a:srgbClr val="000000"/>
                </a:solidFill>
                <a:ea typeface="Calibri"/>
                <a:cs typeface="Simplified Arabic"/>
              </a:rPr>
              <a:t>بالرغم من ذلك فإننا نلاحظ اختلاف المجتمعات في تقديم الرعاية للفئات </a:t>
            </a:r>
            <a:r>
              <a:rPr lang="ar-SA" sz="2800" b="1" dirty="0" smtClean="0">
                <a:solidFill>
                  <a:srgbClr val="000000"/>
                </a:solidFill>
                <a:ea typeface="Calibri"/>
                <a:cs typeface="Simplified Arabic"/>
              </a:rPr>
              <a:t>الخاصة</a:t>
            </a:r>
            <a:r>
              <a:rPr lang="ar-SA" sz="2000" dirty="0" smtClean="0">
                <a:ea typeface="Calibri"/>
                <a:cs typeface="Arial"/>
              </a:rPr>
              <a:t> </a:t>
            </a:r>
            <a:r>
              <a:rPr lang="ar-SA" sz="2800" b="1" dirty="0" smtClean="0">
                <a:solidFill>
                  <a:srgbClr val="000000"/>
                </a:solidFill>
                <a:ea typeface="Calibri"/>
                <a:cs typeface="Simplified Arabic"/>
              </a:rPr>
              <a:t>وفقا </a:t>
            </a:r>
            <a:r>
              <a:rPr lang="ar-SA" sz="2800" b="1" dirty="0">
                <a:solidFill>
                  <a:srgbClr val="000000"/>
                </a:solidFill>
                <a:ea typeface="Calibri"/>
                <a:cs typeface="Simplified Arabic"/>
              </a:rPr>
              <a:t>للفلسفة التي تستند إليها في ذلك من حيث أنها حق من حقوقهم أو مجرد أنها </a:t>
            </a:r>
            <a:r>
              <a:rPr lang="ar-SA" sz="2800" b="1" dirty="0" smtClean="0">
                <a:solidFill>
                  <a:srgbClr val="000000"/>
                </a:solidFill>
                <a:ea typeface="Calibri"/>
                <a:cs typeface="Simplified Arabic"/>
              </a:rPr>
              <a:t>نظرة</a:t>
            </a:r>
            <a:r>
              <a:rPr lang="ar-SA" sz="2000" dirty="0" smtClean="0">
                <a:ea typeface="Calibri"/>
                <a:cs typeface="Arial"/>
              </a:rPr>
              <a:t> </a:t>
            </a:r>
            <a:r>
              <a:rPr lang="ar-SA" sz="2800" b="1" dirty="0" smtClean="0">
                <a:solidFill>
                  <a:srgbClr val="000000"/>
                </a:solidFill>
                <a:ea typeface="Calibri"/>
                <a:cs typeface="Simplified Arabic"/>
              </a:rPr>
              <a:t>عطف </a:t>
            </a:r>
            <a:r>
              <a:rPr lang="ar-SA" sz="2800" b="1" dirty="0">
                <a:solidFill>
                  <a:srgbClr val="000000"/>
                </a:solidFill>
                <a:ea typeface="Calibri"/>
                <a:cs typeface="Simplified Arabic"/>
              </a:rPr>
              <a:t>وتفضل نحوهم ويأتي ذلك نتيجة لاختلاف أوضاع هذه المجتمعات </a:t>
            </a:r>
            <a:r>
              <a:rPr lang="ar-SA" sz="2800" b="1" dirty="0" smtClean="0">
                <a:solidFill>
                  <a:srgbClr val="000000"/>
                </a:solidFill>
                <a:ea typeface="Calibri"/>
                <a:cs typeface="Simplified Arabic"/>
              </a:rPr>
              <a:t>ونظمها</a:t>
            </a:r>
            <a:r>
              <a:rPr lang="ar-SA" sz="2000" dirty="0" smtClean="0">
                <a:ea typeface="Calibri"/>
                <a:cs typeface="Arial"/>
              </a:rPr>
              <a:t> </a:t>
            </a:r>
            <a:r>
              <a:rPr lang="ar-SA" sz="2800" b="1" dirty="0" smtClean="0">
                <a:solidFill>
                  <a:srgbClr val="000000"/>
                </a:solidFill>
                <a:ea typeface="Calibri"/>
                <a:cs typeface="Simplified Arabic"/>
              </a:rPr>
              <a:t>وأوضاعها </a:t>
            </a:r>
            <a:r>
              <a:rPr lang="ar-SA" sz="2800" b="1" dirty="0">
                <a:solidFill>
                  <a:srgbClr val="000000"/>
                </a:solidFill>
                <a:ea typeface="Calibri"/>
                <a:cs typeface="Simplified Arabic"/>
              </a:rPr>
              <a:t>الحضارية التي تنعكس على اتجاهات المجتمع لرعاية هذه الفئات</a:t>
            </a:r>
            <a:r>
              <a:rPr lang="en-US" sz="2800" b="1" dirty="0">
                <a:solidFill>
                  <a:srgbClr val="000000"/>
                </a:solidFill>
                <a:latin typeface="Simplified Arabic"/>
                <a:ea typeface="Calibri"/>
                <a:cs typeface="Arial"/>
              </a:rPr>
              <a:t> .</a:t>
            </a:r>
            <a:endParaRPr lang="en-US" sz="2000" dirty="0">
              <a:ea typeface="Calibri"/>
              <a:cs typeface="Arial"/>
            </a:endParaRPr>
          </a:p>
          <a:p>
            <a:pPr algn="just" rtl="1">
              <a:lnSpc>
                <a:spcPct val="115000"/>
              </a:lnSpc>
              <a:spcAft>
                <a:spcPts val="0"/>
              </a:spcAft>
            </a:pPr>
            <a:r>
              <a:rPr lang="en-US" sz="2800" b="1" dirty="0">
                <a:solidFill>
                  <a:srgbClr val="000000"/>
                </a:solidFill>
                <a:latin typeface="Simplified Arabic"/>
                <a:ea typeface="Calibri"/>
                <a:cs typeface="Arial"/>
              </a:rPr>
              <a:t> </a:t>
            </a:r>
            <a:r>
              <a:rPr lang="ar-SA" sz="2800" b="1" dirty="0" smtClean="0">
                <a:solidFill>
                  <a:srgbClr val="000000"/>
                </a:solidFill>
                <a:ea typeface="Calibri"/>
                <a:cs typeface="Simplified Arabic"/>
              </a:rPr>
              <a:t>ويلاحظ </a:t>
            </a:r>
            <a:r>
              <a:rPr lang="ar-SA" sz="2800" b="1" dirty="0">
                <a:solidFill>
                  <a:srgbClr val="000000"/>
                </a:solidFill>
                <a:ea typeface="Calibri"/>
                <a:cs typeface="Simplified Arabic"/>
              </a:rPr>
              <a:t>على رعاية الفئات الخاصة في تلك الفترة أنها </a:t>
            </a:r>
            <a:r>
              <a:rPr lang="ar-SA" sz="2800" b="1" dirty="0">
                <a:solidFill>
                  <a:srgbClr val="FF0000"/>
                </a:solidFill>
                <a:ea typeface="Calibri"/>
                <a:cs typeface="Simplified Arabic"/>
              </a:rPr>
              <a:t>اتسمت بالنظرة العلمية </a:t>
            </a:r>
            <a:r>
              <a:rPr lang="ar-SA" sz="2800" b="1" dirty="0" smtClean="0">
                <a:solidFill>
                  <a:srgbClr val="000000"/>
                </a:solidFill>
                <a:ea typeface="Calibri"/>
                <a:cs typeface="Simplified Arabic"/>
              </a:rPr>
              <a:t>وابتعادها</a:t>
            </a:r>
            <a:r>
              <a:rPr lang="ar-SA" sz="2000" dirty="0" smtClean="0">
                <a:ea typeface="Calibri"/>
                <a:cs typeface="Arial"/>
              </a:rPr>
              <a:t> </a:t>
            </a:r>
            <a:r>
              <a:rPr lang="ar-SA" sz="2800" b="1" dirty="0" smtClean="0">
                <a:solidFill>
                  <a:srgbClr val="000000"/>
                </a:solidFill>
                <a:ea typeface="Calibri"/>
                <a:cs typeface="Simplified Arabic"/>
              </a:rPr>
              <a:t>عن التأثر </a:t>
            </a:r>
            <a:r>
              <a:rPr lang="ar-SA" sz="2800" b="1" dirty="0">
                <a:solidFill>
                  <a:srgbClr val="000000"/>
                </a:solidFill>
                <a:ea typeface="Calibri"/>
                <a:cs typeface="Simplified Arabic"/>
              </a:rPr>
              <a:t>بالنواحي الذاتية والتكامل بين المهن المختلفة لرعاية تلك الفئات</a:t>
            </a:r>
            <a:r>
              <a:rPr lang="en-US" sz="2800" b="1" dirty="0">
                <a:solidFill>
                  <a:srgbClr val="000000"/>
                </a:solidFill>
                <a:latin typeface="Simplified Arabic"/>
                <a:ea typeface="Calibri"/>
                <a:cs typeface="Arial"/>
              </a:rPr>
              <a:t> .</a:t>
            </a:r>
            <a:endParaRPr lang="en-US" sz="2000" dirty="0">
              <a:ea typeface="Calibri"/>
              <a:cs typeface="Arial"/>
            </a:endParaRPr>
          </a:p>
        </p:txBody>
      </p:sp>
    </p:spTree>
    <p:extLst>
      <p:ext uri="{BB962C8B-B14F-4D97-AF65-F5344CB8AC3E}">
        <p14:creationId xmlns:p14="http://schemas.microsoft.com/office/powerpoint/2010/main" xmlns="" val="4221913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lvl="0" indent="-342900" rtl="1" eaLnBrk="1" hangingPunct="1">
              <a:spcBef>
                <a:spcPct val="20000"/>
              </a:spcBef>
            </a:pPr>
            <a:endParaRPr lang="ar-SA" sz="3600" b="1" dirty="0">
              <a:solidFill>
                <a:schemeClr val="accent1"/>
              </a:solidFill>
            </a:endParaRPr>
          </a:p>
        </p:txBody>
      </p:sp>
      <p:sp>
        <p:nvSpPr>
          <p:cNvPr id="3" name="عنصر نائب للمحتوى 2"/>
          <p:cNvSpPr>
            <a:spLocks noGrp="1"/>
          </p:cNvSpPr>
          <p:nvPr>
            <p:ph idx="1"/>
          </p:nvPr>
        </p:nvSpPr>
        <p:spPr>
          <a:xfrm>
            <a:off x="533400" y="457200"/>
            <a:ext cx="8915400" cy="5867400"/>
          </a:xfrm>
        </p:spPr>
        <p:txBody>
          <a:bodyPr/>
          <a:lstStyle/>
          <a:p>
            <a:pPr rtl="1">
              <a:lnSpc>
                <a:spcPct val="115000"/>
              </a:lnSpc>
              <a:spcAft>
                <a:spcPts val="0"/>
              </a:spcAft>
            </a:pPr>
            <a:endParaRPr lang="ar-SA" sz="2800" b="1" dirty="0" smtClean="0">
              <a:solidFill>
                <a:srgbClr val="000000"/>
              </a:solidFill>
              <a:ea typeface="Calibri"/>
              <a:cs typeface="Simplified Arabic"/>
            </a:endParaRPr>
          </a:p>
          <a:p>
            <a:pPr rtl="1">
              <a:lnSpc>
                <a:spcPct val="115000"/>
              </a:lnSpc>
              <a:spcAft>
                <a:spcPts val="0"/>
              </a:spcAft>
            </a:pPr>
            <a:endParaRPr lang="ar-SA" sz="2800" b="1" dirty="0">
              <a:solidFill>
                <a:srgbClr val="000000"/>
              </a:solidFill>
              <a:ea typeface="Calibri"/>
              <a:cs typeface="Simplified Arabic"/>
            </a:endParaRPr>
          </a:p>
          <a:p>
            <a:pPr algn="just" rtl="1">
              <a:lnSpc>
                <a:spcPct val="115000"/>
              </a:lnSpc>
              <a:spcAft>
                <a:spcPts val="0"/>
              </a:spcAft>
            </a:pPr>
            <a:r>
              <a:rPr lang="ar-SA" sz="2800" b="1" dirty="0" smtClean="0">
                <a:solidFill>
                  <a:srgbClr val="000000"/>
                </a:solidFill>
                <a:ea typeface="Calibri"/>
                <a:cs typeface="Simplified Arabic"/>
              </a:rPr>
              <a:t>ومن </a:t>
            </a:r>
            <a:r>
              <a:rPr lang="ar-SA" sz="2800" b="1" dirty="0">
                <a:solidFill>
                  <a:srgbClr val="000000"/>
                </a:solidFill>
                <a:ea typeface="Calibri"/>
                <a:cs typeface="Simplified Arabic"/>
              </a:rPr>
              <a:t>خلال العرض السابق لتطور نظرة المجتمعات للفئات الخاصة يمكن توضيح </a:t>
            </a:r>
            <a:r>
              <a:rPr lang="ar-SA" sz="2800" b="1" dirty="0" smtClean="0">
                <a:solidFill>
                  <a:srgbClr val="000000"/>
                </a:solidFill>
                <a:ea typeface="Calibri"/>
                <a:cs typeface="Simplified Arabic"/>
              </a:rPr>
              <a:t>أهم</a:t>
            </a:r>
            <a:r>
              <a:rPr lang="ar-SA" sz="2000" dirty="0" smtClean="0">
                <a:ea typeface="Calibri"/>
                <a:cs typeface="Arial"/>
              </a:rPr>
              <a:t> </a:t>
            </a:r>
            <a:r>
              <a:rPr lang="ar-SA" sz="2800" b="1" dirty="0" smtClean="0">
                <a:solidFill>
                  <a:srgbClr val="FF0000"/>
                </a:solidFill>
                <a:ea typeface="Calibri"/>
                <a:cs typeface="Simplified Arabic"/>
              </a:rPr>
              <a:t>الدوافع</a:t>
            </a:r>
            <a:r>
              <a:rPr lang="ar-SA" sz="2800" b="1" dirty="0" smtClean="0">
                <a:solidFill>
                  <a:srgbClr val="000000"/>
                </a:solidFill>
                <a:ea typeface="Calibri"/>
                <a:cs typeface="Simplified Arabic"/>
              </a:rPr>
              <a:t> </a:t>
            </a:r>
            <a:r>
              <a:rPr lang="ar-SA" sz="2800" b="1" dirty="0">
                <a:solidFill>
                  <a:srgbClr val="000000"/>
                </a:solidFill>
                <a:ea typeface="Calibri"/>
                <a:cs typeface="Simplified Arabic"/>
              </a:rPr>
              <a:t>وراء تقديم رعاية للفئات الخاصة في الدوافع التالية</a:t>
            </a:r>
            <a:r>
              <a:rPr lang="en-US" sz="2800" b="1" dirty="0">
                <a:solidFill>
                  <a:srgbClr val="000000"/>
                </a:solidFill>
                <a:latin typeface="Simplified Arabic"/>
                <a:ea typeface="Calibri"/>
                <a:cs typeface="Arial"/>
              </a:rPr>
              <a:t> :-</a:t>
            </a:r>
            <a:endParaRPr lang="en-US" sz="2000" dirty="0">
              <a:ea typeface="Calibri"/>
              <a:cs typeface="Arial"/>
            </a:endParaRPr>
          </a:p>
          <a:p>
            <a:pPr algn="just" rtl="1">
              <a:lnSpc>
                <a:spcPct val="115000"/>
              </a:lnSpc>
              <a:spcAft>
                <a:spcPts val="0"/>
              </a:spcAft>
            </a:pPr>
            <a:r>
              <a:rPr lang="ar-SA" sz="2600" b="1" dirty="0" smtClean="0">
                <a:solidFill>
                  <a:srgbClr val="000000"/>
                </a:solidFill>
                <a:ea typeface="Calibri"/>
                <a:cs typeface="Simplified Arabic"/>
              </a:rPr>
              <a:t>١</a:t>
            </a:r>
            <a:r>
              <a:rPr lang="ar-SA" sz="2600" b="1" dirty="0" smtClean="0">
                <a:solidFill>
                  <a:srgbClr val="000000"/>
                </a:solidFill>
                <a:latin typeface="Simplified Arabic"/>
                <a:ea typeface="Calibri"/>
                <a:cs typeface="Arial"/>
              </a:rPr>
              <a:t>-</a:t>
            </a:r>
            <a:r>
              <a:rPr lang="en-US" sz="2600" b="1" dirty="0" smtClean="0">
                <a:solidFill>
                  <a:srgbClr val="000000"/>
                </a:solidFill>
                <a:latin typeface="Simplified Arabic"/>
                <a:ea typeface="Calibri"/>
                <a:cs typeface="Arial"/>
              </a:rPr>
              <a:t> </a:t>
            </a:r>
            <a:r>
              <a:rPr lang="ar-SA" sz="2600" b="1" dirty="0">
                <a:solidFill>
                  <a:srgbClr val="FF0000"/>
                </a:solidFill>
                <a:ea typeface="Calibri"/>
                <a:cs typeface="Simplified Arabic"/>
              </a:rPr>
              <a:t>الدافع الديني أو الدافع الأخلاقي</a:t>
            </a:r>
            <a:r>
              <a:rPr lang="en-US" sz="2600" b="1" dirty="0">
                <a:solidFill>
                  <a:srgbClr val="FF0000"/>
                </a:solidFill>
                <a:latin typeface="Simplified Arabic"/>
                <a:ea typeface="Calibri"/>
                <a:cs typeface="Arial"/>
              </a:rPr>
              <a:t> : </a:t>
            </a:r>
            <a:r>
              <a:rPr lang="ar-SA" sz="2600" b="1" dirty="0">
                <a:solidFill>
                  <a:srgbClr val="000000"/>
                </a:solidFill>
                <a:ea typeface="Calibri"/>
                <a:cs typeface="Simplified Arabic"/>
              </a:rPr>
              <a:t>فالدافع الأخلاقي يتضمن حب الخير </a:t>
            </a:r>
            <a:r>
              <a:rPr lang="ar-SA" sz="2600" b="1" dirty="0" smtClean="0">
                <a:solidFill>
                  <a:srgbClr val="000000"/>
                </a:solidFill>
                <a:ea typeface="Calibri"/>
                <a:cs typeface="Simplified Arabic"/>
              </a:rPr>
              <a:t>والذي</a:t>
            </a:r>
            <a:r>
              <a:rPr lang="ar-SA" sz="2600" dirty="0" smtClean="0">
                <a:ea typeface="Calibri"/>
                <a:cs typeface="Arial"/>
              </a:rPr>
              <a:t> </a:t>
            </a:r>
            <a:r>
              <a:rPr lang="ar-SA" sz="2600" b="1" dirty="0" smtClean="0">
                <a:solidFill>
                  <a:srgbClr val="000000"/>
                </a:solidFill>
                <a:ea typeface="Calibri"/>
                <a:cs typeface="Simplified Arabic"/>
              </a:rPr>
              <a:t>يصعب </a:t>
            </a:r>
            <a:r>
              <a:rPr lang="ar-SA" sz="2600" b="1" dirty="0">
                <a:solidFill>
                  <a:srgbClr val="000000"/>
                </a:solidFill>
                <a:ea typeface="Calibri"/>
                <a:cs typeface="Simplified Arabic"/>
              </a:rPr>
              <a:t>فصله عن الدافع الديني </a:t>
            </a:r>
            <a:r>
              <a:rPr lang="ar-SA" sz="2600" b="1" dirty="0" smtClean="0">
                <a:solidFill>
                  <a:srgbClr val="000000"/>
                </a:solidFill>
                <a:ea typeface="Calibri"/>
                <a:cs typeface="Simplified Arabic"/>
              </a:rPr>
              <a:t>.. والدافع </a:t>
            </a:r>
            <a:r>
              <a:rPr lang="ar-SA" sz="2600" b="1" dirty="0">
                <a:solidFill>
                  <a:srgbClr val="000000"/>
                </a:solidFill>
                <a:ea typeface="Calibri"/>
                <a:cs typeface="Simplified Arabic"/>
              </a:rPr>
              <a:t>الديني </a:t>
            </a:r>
            <a:r>
              <a:rPr lang="ar-SA" sz="2600" b="1" dirty="0" smtClean="0">
                <a:solidFill>
                  <a:srgbClr val="000000"/>
                </a:solidFill>
                <a:ea typeface="Calibri"/>
                <a:cs typeface="Simplified Arabic"/>
              </a:rPr>
              <a:t>يحتل</a:t>
            </a:r>
            <a:r>
              <a:rPr lang="ar-SA" sz="2600" dirty="0" smtClean="0">
                <a:ea typeface="Calibri"/>
                <a:cs typeface="Arial"/>
              </a:rPr>
              <a:t> </a:t>
            </a:r>
            <a:r>
              <a:rPr lang="ar-SA" sz="2600" b="1" dirty="0" smtClean="0">
                <a:solidFill>
                  <a:srgbClr val="000000"/>
                </a:solidFill>
                <a:ea typeface="Calibri"/>
                <a:cs typeface="Simplified Arabic"/>
              </a:rPr>
              <a:t>مكانا </a:t>
            </a:r>
            <a:r>
              <a:rPr lang="ar-SA" sz="2600" b="1" dirty="0">
                <a:solidFill>
                  <a:srgbClr val="000000"/>
                </a:solidFill>
                <a:ea typeface="Calibri"/>
                <a:cs typeface="Simplified Arabic"/>
              </a:rPr>
              <a:t>كبيرا بين الدوافع الأخرى وذلك لأن جميع الأديان </a:t>
            </a:r>
            <a:r>
              <a:rPr lang="ar-SA" sz="2600" b="1" dirty="0" smtClean="0">
                <a:solidFill>
                  <a:srgbClr val="000000"/>
                </a:solidFill>
                <a:ea typeface="Calibri"/>
                <a:cs typeface="Simplified Arabic"/>
              </a:rPr>
              <a:t>التي سادت </a:t>
            </a:r>
            <a:r>
              <a:rPr lang="ar-SA" sz="2600" b="1" dirty="0">
                <a:solidFill>
                  <a:srgbClr val="000000"/>
                </a:solidFill>
                <a:ea typeface="Calibri"/>
                <a:cs typeface="Simplified Arabic"/>
              </a:rPr>
              <a:t>بين الناس </a:t>
            </a:r>
            <a:r>
              <a:rPr lang="ar-SA" sz="2600" b="1" dirty="0" smtClean="0">
                <a:solidFill>
                  <a:srgbClr val="000000"/>
                </a:solidFill>
                <a:ea typeface="Calibri"/>
                <a:cs typeface="Simplified Arabic"/>
              </a:rPr>
              <a:t>حثت على</a:t>
            </a:r>
            <a:r>
              <a:rPr lang="ar-SA" sz="2600" dirty="0" smtClean="0">
                <a:ea typeface="Calibri"/>
                <a:cs typeface="Arial"/>
              </a:rPr>
              <a:t> </a:t>
            </a:r>
            <a:r>
              <a:rPr lang="ar-SA" sz="2600" b="1" dirty="0" smtClean="0">
                <a:solidFill>
                  <a:srgbClr val="000000"/>
                </a:solidFill>
                <a:ea typeface="Calibri"/>
                <a:cs typeface="Simplified Arabic"/>
              </a:rPr>
              <a:t>العطف والرفق، </a:t>
            </a:r>
            <a:r>
              <a:rPr lang="ar-SA" sz="2600" b="1" dirty="0">
                <a:solidFill>
                  <a:srgbClr val="000000"/>
                </a:solidFill>
                <a:ea typeface="Calibri"/>
                <a:cs typeface="Simplified Arabic"/>
              </a:rPr>
              <a:t>وجاء الإسلام وساوى بين الجميع بصرف النظر عن دياناتهم ولم </a:t>
            </a:r>
            <a:r>
              <a:rPr lang="ar-SA" sz="2600" b="1" dirty="0" smtClean="0">
                <a:solidFill>
                  <a:srgbClr val="000000"/>
                </a:solidFill>
                <a:ea typeface="Calibri"/>
                <a:cs typeface="Simplified Arabic"/>
              </a:rPr>
              <a:t>تلبث</a:t>
            </a:r>
            <a:r>
              <a:rPr lang="ar-SA" sz="2600" dirty="0" smtClean="0">
                <a:ea typeface="Calibri"/>
                <a:cs typeface="Arial"/>
              </a:rPr>
              <a:t> </a:t>
            </a:r>
            <a:r>
              <a:rPr lang="ar-SA" sz="2600" b="1" dirty="0" smtClean="0">
                <a:solidFill>
                  <a:srgbClr val="000000"/>
                </a:solidFill>
                <a:ea typeface="Calibri"/>
                <a:cs typeface="Simplified Arabic"/>
              </a:rPr>
              <a:t>أن </a:t>
            </a:r>
            <a:r>
              <a:rPr lang="ar-SA" sz="2600" b="1" dirty="0">
                <a:solidFill>
                  <a:srgbClr val="000000"/>
                </a:solidFill>
                <a:ea typeface="Calibri"/>
                <a:cs typeface="Simplified Arabic"/>
              </a:rPr>
              <a:t>أخذت بتعاليم الدين عن طريق أماكن العبادة كالمساجد والكنائس لتقوم </a:t>
            </a:r>
            <a:r>
              <a:rPr lang="ar-SA" sz="2600" b="1" dirty="0" smtClean="0">
                <a:solidFill>
                  <a:srgbClr val="000000"/>
                </a:solidFill>
                <a:ea typeface="Calibri"/>
                <a:cs typeface="Simplified Arabic"/>
              </a:rPr>
              <a:t>بخدمات</a:t>
            </a:r>
            <a:r>
              <a:rPr lang="ar-SA" sz="2600" dirty="0" smtClean="0">
                <a:ea typeface="Calibri"/>
                <a:cs typeface="Arial"/>
              </a:rPr>
              <a:t> </a:t>
            </a:r>
            <a:r>
              <a:rPr lang="ar-SA" sz="2600" b="1" dirty="0" smtClean="0">
                <a:solidFill>
                  <a:srgbClr val="000000"/>
                </a:solidFill>
                <a:ea typeface="Calibri"/>
                <a:cs typeface="Simplified Arabic"/>
              </a:rPr>
              <a:t>الرعاية </a:t>
            </a:r>
            <a:r>
              <a:rPr lang="ar-SA" sz="2600" b="1" dirty="0">
                <a:solidFill>
                  <a:srgbClr val="000000"/>
                </a:solidFill>
                <a:ea typeface="Calibri"/>
                <a:cs typeface="Simplified Arabic"/>
              </a:rPr>
              <a:t>الاجتماعية تنفيذا لتعاليم الدين </a:t>
            </a:r>
            <a:r>
              <a:rPr lang="ar-SA" sz="2600" b="1" dirty="0" smtClean="0">
                <a:solidFill>
                  <a:srgbClr val="000000"/>
                </a:solidFill>
                <a:ea typeface="Calibri"/>
                <a:cs typeface="Simplified Arabic"/>
              </a:rPr>
              <a:t>ومبادئه.</a:t>
            </a:r>
            <a:r>
              <a:rPr lang="ar-SA" sz="2600" b="1" dirty="0">
                <a:solidFill>
                  <a:srgbClr val="000000"/>
                </a:solidFill>
                <a:ea typeface="Calibri"/>
                <a:cs typeface="Simplified Arabic"/>
              </a:rPr>
              <a:t> </a:t>
            </a:r>
            <a:r>
              <a:rPr lang="ar-SA" sz="2600" b="1" dirty="0" smtClean="0">
                <a:solidFill>
                  <a:srgbClr val="000000"/>
                </a:solidFill>
                <a:ea typeface="Calibri"/>
                <a:cs typeface="Simplified Arabic"/>
              </a:rPr>
              <a:t>ثم </a:t>
            </a:r>
            <a:r>
              <a:rPr lang="ar-SA" sz="2600" b="1" dirty="0">
                <a:solidFill>
                  <a:srgbClr val="000000"/>
                </a:solidFill>
                <a:ea typeface="Calibri"/>
                <a:cs typeface="Simplified Arabic"/>
              </a:rPr>
              <a:t>انتقلت المسئولية إلى النشاط </a:t>
            </a:r>
            <a:r>
              <a:rPr lang="ar-SA" sz="2600" b="1" dirty="0" smtClean="0">
                <a:solidFill>
                  <a:srgbClr val="000000"/>
                </a:solidFill>
                <a:ea typeface="Calibri"/>
                <a:cs typeface="Simplified Arabic"/>
              </a:rPr>
              <a:t>الأهلي</a:t>
            </a:r>
            <a:r>
              <a:rPr lang="ar-SA" sz="2600" dirty="0" smtClean="0">
                <a:ea typeface="Calibri"/>
                <a:cs typeface="Arial"/>
              </a:rPr>
              <a:t> </a:t>
            </a:r>
            <a:r>
              <a:rPr lang="ar-SA" sz="2600" b="1" dirty="0" smtClean="0">
                <a:solidFill>
                  <a:srgbClr val="000000"/>
                </a:solidFill>
                <a:ea typeface="Calibri"/>
                <a:cs typeface="Simplified Arabic"/>
              </a:rPr>
              <a:t>ولكن </a:t>
            </a:r>
            <a:r>
              <a:rPr lang="ar-SA" sz="2600" b="1" dirty="0">
                <a:solidFill>
                  <a:srgbClr val="000000"/>
                </a:solidFill>
                <a:ea typeface="Calibri"/>
                <a:cs typeface="Simplified Arabic"/>
              </a:rPr>
              <a:t>بدوافع دينية ثم تدرجت إلى </a:t>
            </a:r>
            <a:r>
              <a:rPr lang="ar-SA" sz="2600" b="1" dirty="0" smtClean="0">
                <a:solidFill>
                  <a:srgbClr val="000000"/>
                </a:solidFill>
                <a:ea typeface="Calibri"/>
                <a:cs typeface="Simplified Arabic"/>
              </a:rPr>
              <a:t>قيام الحكومات بدور في </a:t>
            </a:r>
            <a:r>
              <a:rPr lang="ar-SA" sz="2600" b="1" dirty="0">
                <a:solidFill>
                  <a:srgbClr val="000000"/>
                </a:solidFill>
                <a:ea typeface="Calibri"/>
                <a:cs typeface="Simplified Arabic"/>
              </a:rPr>
              <a:t>هذا المجال </a:t>
            </a:r>
            <a:r>
              <a:rPr lang="ar-SA" sz="2600" b="1" dirty="0" smtClean="0">
                <a:solidFill>
                  <a:srgbClr val="000000"/>
                </a:solidFill>
                <a:ea typeface="Calibri"/>
                <a:cs typeface="Simplified Arabic"/>
              </a:rPr>
              <a:t>بإصدار</a:t>
            </a:r>
            <a:r>
              <a:rPr lang="ar-SA" sz="2600" dirty="0" smtClean="0">
                <a:ea typeface="Calibri"/>
                <a:cs typeface="Arial"/>
              </a:rPr>
              <a:t> </a:t>
            </a:r>
            <a:r>
              <a:rPr lang="ar-SA" sz="2600" b="1" dirty="0" smtClean="0">
                <a:solidFill>
                  <a:srgbClr val="000000"/>
                </a:solidFill>
                <a:ea typeface="Calibri"/>
                <a:cs typeface="Simplified Arabic"/>
              </a:rPr>
              <a:t>التشريعات </a:t>
            </a:r>
            <a:r>
              <a:rPr lang="ar-SA" sz="2600" b="1" dirty="0">
                <a:solidFill>
                  <a:srgbClr val="000000"/>
                </a:solidFill>
                <a:ea typeface="Calibri"/>
                <a:cs typeface="Simplified Arabic"/>
              </a:rPr>
              <a:t>المنظمة للكثير من ألوان </a:t>
            </a:r>
            <a:r>
              <a:rPr lang="ar-SA" sz="2600" b="1" dirty="0" smtClean="0">
                <a:solidFill>
                  <a:srgbClr val="000000"/>
                </a:solidFill>
                <a:ea typeface="Calibri"/>
                <a:cs typeface="Simplified Arabic"/>
              </a:rPr>
              <a:t>الرعاية.</a:t>
            </a:r>
            <a:endParaRPr lang="ar-SA" sz="2600" b="1" dirty="0">
              <a:solidFill>
                <a:srgbClr val="FF0000"/>
              </a:solidFill>
              <a:latin typeface="Simplified Arabic"/>
              <a:ea typeface="Calibri"/>
              <a:cs typeface="Arial"/>
            </a:endParaRPr>
          </a:p>
        </p:txBody>
      </p:sp>
    </p:spTree>
    <p:extLst>
      <p:ext uri="{BB962C8B-B14F-4D97-AF65-F5344CB8AC3E}">
        <p14:creationId xmlns:p14="http://schemas.microsoft.com/office/powerpoint/2010/main" xmlns="" val="2018267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754563"/>
          </a:xfrm>
        </p:spPr>
        <p:txBody>
          <a:bodyPr/>
          <a:lstStyle/>
          <a:p>
            <a:pPr algn="just" rtl="1">
              <a:lnSpc>
                <a:spcPct val="115000"/>
              </a:lnSpc>
              <a:spcAft>
                <a:spcPts val="0"/>
              </a:spcAft>
            </a:pPr>
            <a:r>
              <a:rPr lang="ar-SA" sz="2800" b="1" dirty="0">
                <a:solidFill>
                  <a:srgbClr val="000000"/>
                </a:solidFill>
                <a:ea typeface="Calibri"/>
                <a:cs typeface="Simplified Arabic"/>
              </a:rPr>
              <a:t>وأصبحت الرعاية الاجتماعية في </a:t>
            </a:r>
            <a:r>
              <a:rPr lang="ar-SA" sz="2800" b="1" dirty="0" smtClean="0">
                <a:solidFill>
                  <a:srgbClr val="000000"/>
                </a:solidFill>
                <a:ea typeface="Calibri"/>
                <a:cs typeface="Simplified Arabic"/>
              </a:rPr>
              <a:t>هذه</a:t>
            </a:r>
            <a:r>
              <a:rPr lang="ar-SA" sz="2000" dirty="0" smtClean="0">
                <a:ea typeface="Calibri"/>
                <a:cs typeface="Arial"/>
              </a:rPr>
              <a:t> </a:t>
            </a:r>
            <a:r>
              <a:rPr lang="ar-SA" sz="2800" b="1" dirty="0" smtClean="0">
                <a:solidFill>
                  <a:srgbClr val="000000"/>
                </a:solidFill>
                <a:ea typeface="Calibri"/>
                <a:cs typeface="Simplified Arabic"/>
              </a:rPr>
              <a:t>الأوقات </a:t>
            </a:r>
            <a:r>
              <a:rPr lang="ar-SA" sz="2800" b="1" dirty="0">
                <a:solidFill>
                  <a:srgbClr val="000000"/>
                </a:solidFill>
                <a:ea typeface="Calibri"/>
                <a:cs typeface="Simplified Arabic"/>
              </a:rPr>
              <a:t>وعلى اختلاف </a:t>
            </a:r>
            <a:r>
              <a:rPr lang="ar-SA" sz="2800" b="1" dirty="0" smtClean="0">
                <a:solidFill>
                  <a:srgbClr val="000000"/>
                </a:solidFill>
                <a:ea typeface="Calibri"/>
                <a:cs typeface="Simplified Arabic"/>
              </a:rPr>
              <a:t>الأنظمة الاجتماعية </a:t>
            </a:r>
            <a:r>
              <a:rPr lang="ar-SA" sz="2800" b="1" dirty="0">
                <a:solidFill>
                  <a:srgbClr val="000000"/>
                </a:solidFill>
                <a:ea typeface="Calibri"/>
                <a:cs typeface="Simplified Arabic"/>
              </a:rPr>
              <a:t>في المجتمعات المختلفة تقوم بها الهيئات </a:t>
            </a:r>
            <a:r>
              <a:rPr lang="ar-SA" sz="2800" b="1" dirty="0" smtClean="0">
                <a:solidFill>
                  <a:srgbClr val="000000"/>
                </a:solidFill>
                <a:ea typeface="Calibri"/>
                <a:cs typeface="Simplified Arabic"/>
              </a:rPr>
              <a:t>من</a:t>
            </a:r>
            <a:r>
              <a:rPr lang="ar-SA" sz="2000" dirty="0" smtClean="0">
                <a:ea typeface="Calibri"/>
                <a:cs typeface="Arial"/>
              </a:rPr>
              <a:t> </a:t>
            </a:r>
            <a:r>
              <a:rPr lang="ar-SA" sz="2800" b="1" dirty="0" smtClean="0">
                <a:solidFill>
                  <a:srgbClr val="000000"/>
                </a:solidFill>
                <a:ea typeface="Calibri"/>
                <a:cs typeface="Simplified Arabic"/>
              </a:rPr>
              <a:t>دينية وأهلية وحكومية، وكان </a:t>
            </a:r>
            <a:r>
              <a:rPr lang="ar-SA" sz="2800" b="1" dirty="0">
                <a:solidFill>
                  <a:srgbClr val="000000"/>
                </a:solidFill>
                <a:ea typeface="Calibri"/>
                <a:cs typeface="Simplified Arabic"/>
              </a:rPr>
              <a:t>مبعث هذا التطور هو الدين وأثره في </a:t>
            </a:r>
            <a:r>
              <a:rPr lang="ar-SA" sz="2800" b="1" dirty="0" smtClean="0">
                <a:solidFill>
                  <a:srgbClr val="000000"/>
                </a:solidFill>
                <a:ea typeface="Calibri"/>
                <a:cs typeface="Simplified Arabic"/>
              </a:rPr>
              <a:t>دفع</a:t>
            </a:r>
            <a:r>
              <a:rPr lang="ar-SA" sz="2000" dirty="0" smtClean="0">
                <a:ea typeface="Calibri"/>
                <a:cs typeface="Arial"/>
              </a:rPr>
              <a:t> </a:t>
            </a:r>
            <a:r>
              <a:rPr lang="ar-SA" sz="2800" b="1" dirty="0" smtClean="0">
                <a:solidFill>
                  <a:srgbClr val="000000"/>
                </a:solidFill>
                <a:ea typeface="Calibri"/>
                <a:cs typeface="Simplified Arabic"/>
              </a:rPr>
              <a:t>حركة </a:t>
            </a:r>
            <a:r>
              <a:rPr lang="ar-SA" sz="2800" b="1" dirty="0">
                <a:solidFill>
                  <a:srgbClr val="000000"/>
                </a:solidFill>
                <a:ea typeface="Calibri"/>
                <a:cs typeface="Simplified Arabic"/>
              </a:rPr>
              <a:t>الرعاية الاجتماعية وتطورها بما يتفق مع حاجة </a:t>
            </a:r>
            <a:r>
              <a:rPr lang="ar-SA" sz="2800" b="1" dirty="0" smtClean="0">
                <a:solidFill>
                  <a:srgbClr val="000000"/>
                </a:solidFill>
                <a:ea typeface="Calibri"/>
                <a:cs typeface="Simplified Arabic"/>
              </a:rPr>
              <a:t>المواطنين.</a:t>
            </a:r>
          </a:p>
          <a:p>
            <a:pPr algn="just" rtl="1">
              <a:lnSpc>
                <a:spcPct val="115000"/>
              </a:lnSpc>
              <a:spcAft>
                <a:spcPts val="0"/>
              </a:spcAft>
            </a:pPr>
            <a:r>
              <a:rPr lang="ar-SA" sz="2000" b="1" dirty="0" smtClean="0">
                <a:solidFill>
                  <a:srgbClr val="000000"/>
                </a:solidFill>
                <a:ea typeface="Calibri"/>
                <a:cs typeface="Simplified Arabic"/>
              </a:rPr>
              <a:t>2- </a:t>
            </a:r>
            <a:r>
              <a:rPr lang="ar-SA" sz="2800" b="1" dirty="0" smtClean="0">
                <a:solidFill>
                  <a:srgbClr val="FF0000"/>
                </a:solidFill>
                <a:ea typeface="Calibri"/>
                <a:cs typeface="Simplified Arabic"/>
              </a:rPr>
              <a:t>الدافع </a:t>
            </a:r>
            <a:r>
              <a:rPr lang="ar-SA" sz="2800" b="1" dirty="0">
                <a:solidFill>
                  <a:srgbClr val="FF0000"/>
                </a:solidFill>
                <a:ea typeface="Calibri"/>
                <a:cs typeface="Simplified Arabic"/>
              </a:rPr>
              <a:t>العلمي والنهضة العلمية</a:t>
            </a:r>
            <a:r>
              <a:rPr lang="en-US" sz="2800" b="1" dirty="0">
                <a:solidFill>
                  <a:srgbClr val="FF0000"/>
                </a:solidFill>
                <a:latin typeface="Simplified Arabic"/>
                <a:ea typeface="Calibri"/>
                <a:cs typeface="Arial"/>
              </a:rPr>
              <a:t> : </a:t>
            </a:r>
            <a:r>
              <a:rPr lang="ar-SA" sz="2800" b="1" dirty="0">
                <a:solidFill>
                  <a:srgbClr val="000000"/>
                </a:solidFill>
                <a:ea typeface="Calibri"/>
                <a:cs typeface="Simplified Arabic"/>
              </a:rPr>
              <a:t>والتي بدأت في نهاية القرن التاسع عشر</a:t>
            </a:r>
            <a:r>
              <a:rPr lang="en-US" sz="2800" b="1" dirty="0">
                <a:solidFill>
                  <a:srgbClr val="000000"/>
                </a:solidFill>
                <a:latin typeface="Simplified Arabic"/>
                <a:ea typeface="Calibri"/>
                <a:cs typeface="Arial"/>
              </a:rPr>
              <a:t> </a:t>
            </a:r>
            <a:r>
              <a:rPr lang="ar-SA" sz="2800" b="1" dirty="0">
                <a:solidFill>
                  <a:srgbClr val="000000"/>
                </a:solidFill>
                <a:latin typeface="Simplified Arabic"/>
                <a:ea typeface="Calibri"/>
                <a:cs typeface="Arial"/>
              </a:rPr>
              <a:t>و</a:t>
            </a:r>
            <a:r>
              <a:rPr lang="ar-SA" sz="2800" b="1" dirty="0" smtClean="0">
                <a:solidFill>
                  <a:srgbClr val="000000"/>
                </a:solidFill>
                <a:ea typeface="Calibri"/>
                <a:cs typeface="Simplified Arabic"/>
              </a:rPr>
              <a:t>ازدهرت </a:t>
            </a:r>
            <a:r>
              <a:rPr lang="ar-SA" sz="2800" b="1" dirty="0">
                <a:solidFill>
                  <a:srgbClr val="000000"/>
                </a:solidFill>
                <a:ea typeface="Calibri"/>
                <a:cs typeface="Simplified Arabic"/>
              </a:rPr>
              <a:t>في القرن العشرين </a:t>
            </a:r>
            <a:r>
              <a:rPr lang="ar-SA" sz="2800" b="1" dirty="0" smtClean="0">
                <a:solidFill>
                  <a:srgbClr val="000000"/>
                </a:solidFill>
                <a:ea typeface="Calibri"/>
                <a:cs typeface="Simplified Arabic"/>
              </a:rPr>
              <a:t>، وقد استفادت حركة رعاية الفئات الخاصة في تلك الفترة من التقدم الذي احرزته الانسانية في مختلف العلوم، كما كان للتقدم العلمي أثره الواضح في تيسير فهم المشكلات </a:t>
            </a:r>
            <a:r>
              <a:rPr lang="ar-SA" sz="2800" b="1" dirty="0" err="1" smtClean="0">
                <a:solidFill>
                  <a:srgbClr val="000000"/>
                </a:solidFill>
                <a:ea typeface="Calibri"/>
                <a:cs typeface="Simplified Arabic"/>
              </a:rPr>
              <a:t>التى</a:t>
            </a:r>
            <a:r>
              <a:rPr lang="ar-SA" sz="2800" b="1" dirty="0" smtClean="0">
                <a:solidFill>
                  <a:srgbClr val="000000"/>
                </a:solidFill>
                <a:ea typeface="Calibri"/>
                <a:cs typeface="Simplified Arabic"/>
              </a:rPr>
              <a:t> تعانيها هذه الفئات وبذلك تطورت طرق مساعدتهم</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800" dirty="0">
              <a:ea typeface="Calibri"/>
              <a:cs typeface="Arial"/>
            </a:endParaRPr>
          </a:p>
          <a:p>
            <a:pPr rtl="1">
              <a:lnSpc>
                <a:spcPct val="115000"/>
              </a:lnSpc>
              <a:spcAft>
                <a:spcPts val="0"/>
              </a:spcAft>
            </a:pPr>
            <a:r>
              <a:rPr lang="en-US" sz="2000" b="1" dirty="0">
                <a:solidFill>
                  <a:srgbClr val="000000"/>
                </a:solidFill>
                <a:latin typeface="Simplified Arabic"/>
                <a:ea typeface="Calibri"/>
                <a:cs typeface="Arial"/>
              </a:rPr>
              <a:t> </a:t>
            </a:r>
            <a:endParaRPr lang="en-US" sz="1600" dirty="0">
              <a:ea typeface="Calibri"/>
              <a:cs typeface="Arial"/>
            </a:endParaRPr>
          </a:p>
          <a:p>
            <a:pPr algn="just" rtl="1">
              <a:lnSpc>
                <a:spcPct val="115000"/>
              </a:lnSpc>
              <a:spcAft>
                <a:spcPts val="0"/>
              </a:spcAft>
            </a:pPr>
            <a:endParaRPr lang="en-US" sz="2000" dirty="0">
              <a:ea typeface="Calibri"/>
              <a:cs typeface="Arial"/>
            </a:endParaRPr>
          </a:p>
        </p:txBody>
      </p:sp>
    </p:spTree>
    <p:extLst>
      <p:ext uri="{BB962C8B-B14F-4D97-AF65-F5344CB8AC3E}">
        <p14:creationId xmlns:p14="http://schemas.microsoft.com/office/powerpoint/2010/main" xmlns="" val="1359226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800" b="1" dirty="0" smtClean="0">
                <a:solidFill>
                  <a:srgbClr val="FF0000"/>
                </a:solidFill>
                <a:ea typeface="Calibri"/>
                <a:cs typeface="Simplified Arabic"/>
              </a:rPr>
              <a:t>٣</a:t>
            </a:r>
            <a:r>
              <a:rPr lang="ar-SA" sz="2800" b="1" dirty="0" smtClean="0">
                <a:solidFill>
                  <a:srgbClr val="FF0000"/>
                </a:solidFill>
                <a:latin typeface="Simplified Arabic"/>
                <a:ea typeface="Calibri"/>
                <a:cs typeface="Arial"/>
              </a:rPr>
              <a:t>-</a:t>
            </a:r>
            <a:r>
              <a:rPr lang="en-US" sz="2800" b="1" dirty="0" smtClean="0">
                <a:solidFill>
                  <a:srgbClr val="FF0000"/>
                </a:solidFill>
                <a:latin typeface="Simplified Arabic"/>
                <a:ea typeface="Calibri"/>
                <a:cs typeface="Arial"/>
              </a:rPr>
              <a:t> </a:t>
            </a:r>
            <a:r>
              <a:rPr lang="ar-SA" sz="2800" b="1" dirty="0">
                <a:solidFill>
                  <a:srgbClr val="FF0000"/>
                </a:solidFill>
                <a:ea typeface="Calibri"/>
                <a:cs typeface="Simplified Arabic"/>
              </a:rPr>
              <a:t>دوافع طبقية أو نفعية</a:t>
            </a:r>
            <a:r>
              <a:rPr lang="en-US" sz="2800" b="1" dirty="0">
                <a:solidFill>
                  <a:srgbClr val="FF0000"/>
                </a:solidFill>
                <a:latin typeface="Simplified Arabic"/>
                <a:ea typeface="Calibri"/>
                <a:cs typeface="Arial"/>
              </a:rPr>
              <a:t> </a:t>
            </a:r>
            <a:r>
              <a:rPr lang="en-US" sz="2800" b="1" dirty="0">
                <a:solidFill>
                  <a:srgbClr val="000000"/>
                </a:solidFill>
                <a:latin typeface="Simplified Arabic"/>
                <a:ea typeface="Calibri"/>
                <a:cs typeface="Arial"/>
              </a:rPr>
              <a:t>: </a:t>
            </a:r>
            <a:r>
              <a:rPr lang="ar-SA" sz="2800" b="1" dirty="0" smtClean="0">
                <a:solidFill>
                  <a:srgbClr val="000000"/>
                </a:solidFill>
                <a:ea typeface="Calibri"/>
                <a:cs typeface="Simplified Arabic"/>
              </a:rPr>
              <a:t>اتجاه </a:t>
            </a:r>
            <a:r>
              <a:rPr lang="ar-SA" sz="2800" b="1" dirty="0">
                <a:solidFill>
                  <a:srgbClr val="000000"/>
                </a:solidFill>
                <a:ea typeface="Calibri"/>
                <a:cs typeface="Simplified Arabic"/>
              </a:rPr>
              <a:t>الإنسان نحو فعل الخير والرعاية الاجتماعية</a:t>
            </a:r>
            <a:r>
              <a:rPr lang="en-US" sz="2800" b="1" dirty="0">
                <a:solidFill>
                  <a:srgbClr val="000000"/>
                </a:solidFill>
                <a:latin typeface="Simplified Arabic"/>
                <a:ea typeface="Calibri"/>
                <a:cs typeface="Arial"/>
              </a:rPr>
              <a:t> </a:t>
            </a:r>
            <a:r>
              <a:rPr lang="ar-SA" sz="2800" b="1" dirty="0" smtClean="0">
                <a:solidFill>
                  <a:srgbClr val="000000"/>
                </a:solidFill>
                <a:ea typeface="Calibri"/>
                <a:cs typeface="Simplified Arabic"/>
              </a:rPr>
              <a:t>بغرض </a:t>
            </a:r>
            <a:r>
              <a:rPr lang="ar-SA" sz="2800" b="1" dirty="0">
                <a:solidFill>
                  <a:srgbClr val="000000"/>
                </a:solidFill>
                <a:ea typeface="Calibri"/>
                <a:cs typeface="Simplified Arabic"/>
              </a:rPr>
              <a:t>القضاء على الشرور في المجتمع التي تعوق تقدمه المادي وتعرقل إنتاجه </a:t>
            </a:r>
            <a:r>
              <a:rPr lang="ar-SA" sz="2800" b="1" dirty="0" smtClean="0">
                <a:solidFill>
                  <a:srgbClr val="000000"/>
                </a:solidFill>
                <a:ea typeface="Calibri"/>
                <a:cs typeface="Simplified Arabic"/>
              </a:rPr>
              <a:t>وتهدد</a:t>
            </a:r>
            <a:r>
              <a:rPr lang="ar-SA" sz="2000" dirty="0" smtClean="0">
                <a:ea typeface="Calibri"/>
                <a:cs typeface="Arial"/>
              </a:rPr>
              <a:t> </a:t>
            </a:r>
            <a:r>
              <a:rPr lang="ar-SA" sz="2800" b="1" dirty="0">
                <a:solidFill>
                  <a:srgbClr val="000000"/>
                </a:solidFill>
                <a:ea typeface="Calibri"/>
                <a:cs typeface="Simplified Arabic"/>
              </a:rPr>
              <a:t>أ</a:t>
            </a:r>
            <a:r>
              <a:rPr lang="ar-SA" sz="2800" b="1" dirty="0" smtClean="0">
                <a:solidFill>
                  <a:srgbClr val="000000"/>
                </a:solidFill>
                <a:ea typeface="Calibri"/>
                <a:cs typeface="Simplified Arabic"/>
              </a:rPr>
              <a:t>منه </a:t>
            </a:r>
            <a:r>
              <a:rPr lang="ar-SA" sz="2800" b="1" dirty="0">
                <a:solidFill>
                  <a:srgbClr val="000000"/>
                </a:solidFill>
                <a:ea typeface="Calibri"/>
                <a:cs typeface="Simplified Arabic"/>
              </a:rPr>
              <a:t>لا يخلو إطلاقا من الدافع الإنساني في حد ذاته</a:t>
            </a:r>
            <a:r>
              <a:rPr lang="en-US" sz="2800" b="1" dirty="0">
                <a:solidFill>
                  <a:srgbClr val="000000"/>
                </a:solidFill>
                <a:latin typeface="Simplified Arabic"/>
                <a:ea typeface="Calibri"/>
                <a:cs typeface="Arial"/>
              </a:rPr>
              <a:t> . </a:t>
            </a:r>
            <a:r>
              <a:rPr lang="ar-SA" sz="2800" b="1" dirty="0" smtClean="0">
                <a:solidFill>
                  <a:srgbClr val="000000"/>
                </a:solidFill>
                <a:ea typeface="Calibri"/>
                <a:cs typeface="Simplified Arabic"/>
              </a:rPr>
              <a:t>ولكننا نجد </a:t>
            </a:r>
            <a:r>
              <a:rPr lang="ar-SA" sz="2800" b="1" dirty="0">
                <a:solidFill>
                  <a:srgbClr val="000000"/>
                </a:solidFill>
                <a:ea typeface="Calibri"/>
                <a:cs typeface="Simplified Arabic"/>
              </a:rPr>
              <a:t>أن الرعاية </a:t>
            </a:r>
            <a:r>
              <a:rPr lang="ar-SA" sz="2800" b="1" dirty="0" smtClean="0">
                <a:solidFill>
                  <a:srgbClr val="000000"/>
                </a:solidFill>
                <a:ea typeface="Calibri"/>
                <a:cs typeface="Simplified Arabic"/>
              </a:rPr>
              <a:t>الاجتماعية</a:t>
            </a:r>
            <a:r>
              <a:rPr lang="ar-SA" sz="2000" dirty="0" smtClean="0">
                <a:ea typeface="Calibri"/>
                <a:cs typeface="Arial"/>
              </a:rPr>
              <a:t> </a:t>
            </a:r>
            <a:r>
              <a:rPr lang="ar-SA" sz="2800" b="1" dirty="0" smtClean="0">
                <a:solidFill>
                  <a:srgbClr val="000000"/>
                </a:solidFill>
                <a:ea typeface="Calibri"/>
                <a:cs typeface="Simplified Arabic"/>
              </a:rPr>
              <a:t>في </a:t>
            </a:r>
            <a:r>
              <a:rPr lang="ar-SA" sz="2800" b="1" dirty="0">
                <a:solidFill>
                  <a:srgbClr val="000000"/>
                </a:solidFill>
                <a:ea typeface="Calibri"/>
                <a:cs typeface="Simplified Arabic"/>
              </a:rPr>
              <a:t>أمريكا خاصة بعد حصولها على الاستقلال </a:t>
            </a:r>
            <a:r>
              <a:rPr lang="ar-SA" sz="2800" b="1" dirty="0" smtClean="0">
                <a:solidFill>
                  <a:srgbClr val="000000"/>
                </a:solidFill>
                <a:ea typeface="Calibri"/>
                <a:cs typeface="Simplified Arabic"/>
              </a:rPr>
              <a:t>كانت </a:t>
            </a:r>
            <a:r>
              <a:rPr lang="ar-SA" sz="2800" b="1" dirty="0">
                <a:solidFill>
                  <a:srgbClr val="000000"/>
                </a:solidFill>
                <a:ea typeface="Calibri"/>
                <a:cs typeface="Simplified Arabic"/>
              </a:rPr>
              <a:t>تهدف إلى رفع مستوى الطبقات من </a:t>
            </a:r>
            <a:r>
              <a:rPr lang="ar-SA" sz="2800" b="1" dirty="0" smtClean="0">
                <a:solidFill>
                  <a:srgbClr val="000000"/>
                </a:solidFill>
                <a:ea typeface="Calibri"/>
                <a:cs typeface="Simplified Arabic"/>
              </a:rPr>
              <a:t>جميع</a:t>
            </a:r>
            <a:r>
              <a:rPr lang="ar-SA" sz="2000" dirty="0" smtClean="0">
                <a:ea typeface="Calibri"/>
                <a:cs typeface="Arial"/>
              </a:rPr>
              <a:t> </a:t>
            </a:r>
            <a:r>
              <a:rPr lang="ar-SA" sz="2800" b="1" dirty="0" smtClean="0">
                <a:solidFill>
                  <a:srgbClr val="000000"/>
                </a:solidFill>
                <a:ea typeface="Calibri"/>
                <a:cs typeface="Simplified Arabic"/>
              </a:rPr>
              <a:t>الأوجه </a:t>
            </a:r>
            <a:r>
              <a:rPr lang="ar-SA" sz="2800" b="1" dirty="0">
                <a:solidFill>
                  <a:srgbClr val="000000"/>
                </a:solidFill>
                <a:ea typeface="Calibri"/>
                <a:cs typeface="Simplified Arabic"/>
              </a:rPr>
              <a:t>حتى يقضوا بأنفسهم على أسباب </a:t>
            </a:r>
            <a:r>
              <a:rPr lang="ar-SA" sz="2800" b="1" dirty="0" smtClean="0">
                <a:solidFill>
                  <a:srgbClr val="000000"/>
                </a:solidFill>
                <a:ea typeface="Calibri"/>
                <a:cs typeface="Simplified Arabic"/>
              </a:rPr>
              <a:t>تخلفهم</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والدافع الطبقي أساسا نتج عن الخوف من الثورة على نظام الحكم </a:t>
            </a:r>
            <a:r>
              <a:rPr lang="ar-SA" sz="2800" b="1" dirty="0" smtClean="0">
                <a:solidFill>
                  <a:srgbClr val="000000"/>
                </a:solidFill>
                <a:ea typeface="Calibri"/>
                <a:cs typeface="Simplified Arabic"/>
              </a:rPr>
              <a:t>ومن</a:t>
            </a:r>
            <a:r>
              <a:rPr lang="ar-SA" sz="2800" b="1" dirty="0" smtClean="0">
                <a:ea typeface="Calibri"/>
                <a:cs typeface="Arial"/>
              </a:rPr>
              <a:t> ثم </a:t>
            </a:r>
            <a:r>
              <a:rPr lang="ar-SA" sz="2800" b="1" dirty="0" smtClean="0">
                <a:solidFill>
                  <a:srgbClr val="000000"/>
                </a:solidFill>
                <a:ea typeface="Calibri"/>
                <a:cs typeface="Simplified Arabic"/>
              </a:rPr>
              <a:t>جاءت </a:t>
            </a:r>
            <a:r>
              <a:rPr lang="ar-SA" sz="2800" b="1" dirty="0">
                <a:solidFill>
                  <a:srgbClr val="000000"/>
                </a:solidFill>
                <a:ea typeface="Calibri"/>
                <a:cs typeface="Simplified Arabic"/>
              </a:rPr>
              <a:t>الرعاية الاجتماعية لأفراد </a:t>
            </a:r>
            <a:r>
              <a:rPr lang="ar-SA" sz="2800" b="1" dirty="0" smtClean="0">
                <a:solidFill>
                  <a:srgbClr val="000000"/>
                </a:solidFill>
                <a:ea typeface="Calibri"/>
                <a:cs typeface="Simplified Arabic"/>
              </a:rPr>
              <a:t>الشعب</a:t>
            </a:r>
            <a:r>
              <a:rPr lang="ar-SA" sz="2800" b="1" dirty="0">
                <a:solidFill>
                  <a:srgbClr val="000000"/>
                </a:solidFill>
                <a:latin typeface="Simplified Arabic"/>
                <a:ea typeface="Calibri"/>
                <a:cs typeface="Arial"/>
              </a:rPr>
              <a:t> </a:t>
            </a:r>
            <a:r>
              <a:rPr lang="ar-SA" sz="2800" b="1" dirty="0" smtClean="0">
                <a:solidFill>
                  <a:srgbClr val="000000"/>
                </a:solidFill>
                <a:latin typeface="Simplified Arabic"/>
                <a:ea typeface="Calibri"/>
                <a:cs typeface="Arial"/>
              </a:rPr>
              <a:t>وخاصة الفئات الخاصة.</a:t>
            </a:r>
            <a:endParaRPr lang="en-US" sz="2800" b="1" dirty="0">
              <a:ea typeface="Calibri"/>
              <a:cs typeface="Arial"/>
            </a:endParaRPr>
          </a:p>
        </p:txBody>
      </p:sp>
    </p:spTree>
    <p:extLst>
      <p:ext uri="{BB962C8B-B14F-4D97-AF65-F5344CB8AC3E}">
        <p14:creationId xmlns:p14="http://schemas.microsoft.com/office/powerpoint/2010/main" xmlns="" val="2871722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800" b="1" dirty="0" smtClean="0">
                <a:solidFill>
                  <a:srgbClr val="FF0000"/>
                </a:solidFill>
                <a:ea typeface="Calibri"/>
                <a:cs typeface="Simplified Arabic"/>
              </a:rPr>
              <a:t>٤</a:t>
            </a:r>
            <a:r>
              <a:rPr lang="ar-SA" sz="2800" b="1" dirty="0" smtClean="0">
                <a:solidFill>
                  <a:srgbClr val="FF0000"/>
                </a:solidFill>
                <a:latin typeface="Simplified Arabic"/>
                <a:ea typeface="Calibri"/>
                <a:cs typeface="Arial"/>
              </a:rPr>
              <a:t>-</a:t>
            </a:r>
            <a:r>
              <a:rPr lang="en-US" sz="2800" b="1" dirty="0" smtClean="0">
                <a:solidFill>
                  <a:srgbClr val="FF0000"/>
                </a:solidFill>
                <a:latin typeface="Simplified Arabic"/>
                <a:ea typeface="Calibri"/>
                <a:cs typeface="Arial"/>
              </a:rPr>
              <a:t> </a:t>
            </a:r>
            <a:r>
              <a:rPr lang="ar-SA" sz="2800" b="1" dirty="0">
                <a:solidFill>
                  <a:srgbClr val="FF0000"/>
                </a:solidFill>
                <a:ea typeface="Calibri"/>
                <a:cs typeface="Simplified Arabic"/>
              </a:rPr>
              <a:t>الدافع المهني</a:t>
            </a:r>
            <a:r>
              <a:rPr lang="en-US" sz="2800" b="1" dirty="0">
                <a:solidFill>
                  <a:srgbClr val="FF0000"/>
                </a:solidFill>
                <a:latin typeface="Simplified Arabic"/>
                <a:ea typeface="Calibri"/>
                <a:cs typeface="Arial"/>
              </a:rPr>
              <a:t> : </a:t>
            </a:r>
            <a:r>
              <a:rPr lang="ar-SA" sz="2800" b="1" dirty="0">
                <a:solidFill>
                  <a:srgbClr val="000000"/>
                </a:solidFill>
                <a:ea typeface="Calibri"/>
                <a:cs typeface="Simplified Arabic"/>
              </a:rPr>
              <a:t>وقد نتج عن وجود طوائف المهنيين في </a:t>
            </a:r>
            <a:r>
              <a:rPr lang="ar-SA" sz="2800" b="1" dirty="0" smtClean="0">
                <a:solidFill>
                  <a:srgbClr val="000000"/>
                </a:solidFill>
                <a:ea typeface="Calibri"/>
                <a:cs typeface="Simplified Arabic"/>
              </a:rPr>
              <a:t>الرعاية الاجتماعية من مربين </a:t>
            </a:r>
            <a:r>
              <a:rPr lang="ar-SA" sz="2800" b="1" dirty="0">
                <a:solidFill>
                  <a:srgbClr val="000000"/>
                </a:solidFill>
                <a:ea typeface="Calibri"/>
                <a:cs typeface="Simplified Arabic"/>
              </a:rPr>
              <a:t>وأخصائيين نفسيين </a:t>
            </a:r>
            <a:r>
              <a:rPr lang="ar-SA" sz="2800" b="1" dirty="0" smtClean="0">
                <a:solidFill>
                  <a:srgbClr val="000000"/>
                </a:solidFill>
                <a:ea typeface="Calibri"/>
                <a:cs typeface="Simplified Arabic"/>
              </a:rPr>
              <a:t>واجتماعيين، </a:t>
            </a:r>
            <a:r>
              <a:rPr lang="ar-SA" sz="2800" b="1" dirty="0">
                <a:solidFill>
                  <a:srgbClr val="000000"/>
                </a:solidFill>
                <a:ea typeface="Calibri"/>
                <a:cs typeface="Simplified Arabic"/>
              </a:rPr>
              <a:t>واتجاهاتهم نحو </a:t>
            </a:r>
            <a:r>
              <a:rPr lang="ar-SA" sz="2800" b="1" dirty="0" smtClean="0">
                <a:solidFill>
                  <a:srgbClr val="000000"/>
                </a:solidFill>
                <a:ea typeface="Calibri"/>
                <a:cs typeface="Simplified Arabic"/>
              </a:rPr>
              <a:t>الابتكار وتمسكهم بروح المهنة</a:t>
            </a:r>
            <a:r>
              <a:rPr lang="ar-SA" sz="2000" dirty="0" smtClean="0">
                <a:ea typeface="Calibri"/>
                <a:cs typeface="Arial"/>
              </a:rPr>
              <a:t> </a:t>
            </a:r>
            <a:r>
              <a:rPr lang="ar-SA" sz="2800" b="1" dirty="0" smtClean="0">
                <a:solidFill>
                  <a:srgbClr val="000000"/>
                </a:solidFill>
                <a:ea typeface="Calibri"/>
                <a:cs typeface="Simplified Arabic"/>
              </a:rPr>
              <a:t>وقيامهم </a:t>
            </a:r>
            <a:r>
              <a:rPr lang="ar-SA" sz="2800" b="1" dirty="0">
                <a:solidFill>
                  <a:srgbClr val="000000"/>
                </a:solidFill>
                <a:ea typeface="Calibri"/>
                <a:cs typeface="Simplified Arabic"/>
              </a:rPr>
              <a:t>بالمشروعات تحقيقا لحاجات المجتمعات وحاجة أفرادها وظهور </a:t>
            </a:r>
            <a:r>
              <a:rPr lang="ar-SA" sz="2800" b="1" dirty="0" smtClean="0">
                <a:solidFill>
                  <a:srgbClr val="000000"/>
                </a:solidFill>
                <a:ea typeface="Calibri"/>
                <a:cs typeface="Simplified Arabic"/>
              </a:rPr>
              <a:t>المشروعات</a:t>
            </a:r>
            <a:r>
              <a:rPr lang="ar-SA" sz="2000" dirty="0" smtClean="0">
                <a:ea typeface="Calibri"/>
                <a:cs typeface="Arial"/>
              </a:rPr>
              <a:t> </a:t>
            </a:r>
            <a:r>
              <a:rPr lang="ar-SA" sz="2800" b="1" dirty="0" smtClean="0">
                <a:solidFill>
                  <a:srgbClr val="000000"/>
                </a:solidFill>
                <a:ea typeface="Calibri"/>
                <a:cs typeface="Simplified Arabic"/>
              </a:rPr>
              <a:t>الخاصة </a:t>
            </a:r>
            <a:r>
              <a:rPr lang="ar-SA" sz="2800" b="1" dirty="0">
                <a:solidFill>
                  <a:srgbClr val="000000"/>
                </a:solidFill>
                <a:ea typeface="Calibri"/>
                <a:cs typeface="Simplified Arabic"/>
              </a:rPr>
              <a:t>بالرعاية الاجتماعية على أيدي هؤلاء المتخصصين من المهنيين المختلفين </a:t>
            </a:r>
            <a:r>
              <a:rPr lang="ar-SA" sz="2800" b="1" dirty="0" smtClean="0">
                <a:solidFill>
                  <a:srgbClr val="000000"/>
                </a:solidFill>
                <a:ea typeface="Calibri"/>
                <a:cs typeface="Simplified Arabic"/>
              </a:rPr>
              <a:t>في</a:t>
            </a:r>
            <a:r>
              <a:rPr lang="ar-SA" sz="2000" dirty="0" smtClean="0">
                <a:ea typeface="Calibri"/>
                <a:cs typeface="Arial"/>
              </a:rPr>
              <a:t> </a:t>
            </a:r>
            <a:r>
              <a:rPr lang="ar-SA" sz="2800" b="1" dirty="0" smtClean="0">
                <a:solidFill>
                  <a:srgbClr val="000000"/>
                </a:solidFill>
                <a:ea typeface="Calibri"/>
                <a:cs typeface="Simplified Arabic"/>
              </a:rPr>
              <a:t>كافة </a:t>
            </a:r>
            <a:r>
              <a:rPr lang="ar-SA" sz="2800" b="1" dirty="0">
                <a:solidFill>
                  <a:srgbClr val="000000"/>
                </a:solidFill>
                <a:ea typeface="Calibri"/>
                <a:cs typeface="Simplified Arabic"/>
              </a:rPr>
              <a:t>أوجه الرعاية </a:t>
            </a:r>
            <a:r>
              <a:rPr lang="ar-SA" sz="2800" b="1" dirty="0" smtClean="0">
                <a:solidFill>
                  <a:srgbClr val="000000"/>
                </a:solidFill>
                <a:ea typeface="Calibri"/>
                <a:cs typeface="Simplified Arabic"/>
              </a:rPr>
              <a:t>الاجتماعية ومن بينها تقديم الرعاية الاجتماعية لذوي الاحتياجات الخاصة حيث بدأت تقدم بصورة هادفة وأكثر تنظيما.</a:t>
            </a:r>
            <a:endParaRPr lang="en-US" sz="2400" dirty="0" smtClean="0">
              <a:ea typeface="Calibri"/>
              <a:cs typeface="Arial"/>
            </a:endParaRPr>
          </a:p>
        </p:txBody>
      </p:sp>
    </p:spTree>
    <p:extLst>
      <p:ext uri="{BB962C8B-B14F-4D97-AF65-F5344CB8AC3E}">
        <p14:creationId xmlns:p14="http://schemas.microsoft.com/office/powerpoint/2010/main" xmlns="" val="28022535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chemeClr val="accent1"/>
                </a:solidFill>
                <a:ea typeface="Calibri"/>
                <a:cs typeface="Arial"/>
              </a:rPr>
              <a:t>تعريف الخدمة الاجتماعية في مجال الفئات </a:t>
            </a:r>
            <a:r>
              <a:rPr lang="ar-SA" sz="4000" b="1" dirty="0" smtClean="0">
                <a:solidFill>
                  <a:schemeClr val="accent1"/>
                </a:solidFill>
                <a:ea typeface="Calibri"/>
                <a:cs typeface="Arial"/>
              </a:rPr>
              <a:t>الخاصة:</a:t>
            </a: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800" b="1" dirty="0" smtClean="0">
                <a:ea typeface="Calibri"/>
                <a:cs typeface="Simplified Arabic"/>
              </a:rPr>
              <a:t>منذ أن تبلور للمهنة دور في العمل مع كثير من الفئات الخاصة في مؤسسات رعايتهم ظهرت العديد من التعاريف التي توضح ماهية الخدمة الاجتماعية في مجال رعاية الفئات الخاصة، ومن هذه </a:t>
            </a:r>
            <a:r>
              <a:rPr lang="ar-SA" sz="2800" b="1" dirty="0" smtClean="0">
                <a:solidFill>
                  <a:srgbClr val="FF0000"/>
                </a:solidFill>
                <a:ea typeface="Calibri"/>
                <a:cs typeface="Simplified Arabic"/>
              </a:rPr>
              <a:t>التعاريف ما يلي</a:t>
            </a:r>
            <a:r>
              <a:rPr lang="ar-SA" sz="2800" b="1" dirty="0" smtClean="0">
                <a:ea typeface="Calibri"/>
                <a:cs typeface="Simplified Arabic"/>
              </a:rPr>
              <a:t>:</a:t>
            </a:r>
          </a:p>
          <a:p>
            <a:pPr algn="just" rtl="1">
              <a:lnSpc>
                <a:spcPct val="115000"/>
              </a:lnSpc>
              <a:spcAft>
                <a:spcPts val="0"/>
              </a:spcAft>
            </a:pPr>
            <a:endParaRPr lang="en-US" sz="2000" b="1"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نسق منظم من العمليات الفنية والأنشطة المقننة التي تمارسها الخدمة الاجتماعية لتدعيم الوجود الاجتماعي للفئات الخاصة وتحقيق استقلاليتهم وتكيفهم مع بيئتهم الاجتماعية من خلال المساهمة في عمليات التأهيل والتشغيل والاستقرار المعيشي فضلا عن جهودها في الحماية من أخطار الحوادث والاصابات المختلفة.</a:t>
            </a:r>
            <a:endParaRPr lang="en-US" sz="2800" dirty="0">
              <a:ea typeface="Calibri"/>
              <a:cs typeface="Arial"/>
            </a:endParaRPr>
          </a:p>
          <a:p>
            <a:pPr marL="0" indent="0" rtl="1">
              <a:lnSpc>
                <a:spcPct val="115000"/>
              </a:lnSpc>
              <a:spcAft>
                <a:spcPts val="0"/>
              </a:spcAft>
            </a:pPr>
            <a:endParaRPr lang="en-US" sz="2000" dirty="0">
              <a:ea typeface="Calibri"/>
              <a:cs typeface="Arial"/>
            </a:endParaRPr>
          </a:p>
        </p:txBody>
      </p:sp>
    </p:spTree>
    <p:extLst>
      <p:ext uri="{BB962C8B-B14F-4D97-AF65-F5344CB8AC3E}">
        <p14:creationId xmlns:p14="http://schemas.microsoft.com/office/powerpoint/2010/main" xmlns="" val="2730327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400" b="1" dirty="0" smtClean="0">
                <a:solidFill>
                  <a:srgbClr val="000000"/>
                </a:solidFill>
                <a:ea typeface="Calibri"/>
                <a:cs typeface="Simplified Arabic"/>
              </a:rPr>
              <a:t>- كما تعرف بأنها تلك </a:t>
            </a:r>
            <a:r>
              <a:rPr lang="ar-SA" sz="2400" b="1" dirty="0">
                <a:solidFill>
                  <a:srgbClr val="000000"/>
                </a:solidFill>
                <a:ea typeface="Calibri"/>
                <a:cs typeface="Simplified Arabic"/>
              </a:rPr>
              <a:t>الأنشطة المهنية لمساعدة أفراد وأسر وجماعات ومجتمعات الفئات الخاصة  سواء من ناحية الإعاقة الجسمية والصحية ، أو الإعاقة الحسية ، أو الإعاقة العقلية ، أو الإعاقة النفسية ، أو الإعاقة الاجتماعية ، لتقوية أو استعادة قدراتهم للأداء الاجتماعي، وإيجاد أوضاع اجتماعية محققة لهذا الهدف</a:t>
            </a:r>
            <a:r>
              <a:rPr lang="en-US" sz="2400" b="1" dirty="0" smtClean="0">
                <a:solidFill>
                  <a:srgbClr val="000000"/>
                </a:solidFill>
                <a:latin typeface="Simplified Arabic"/>
                <a:ea typeface="Calibri"/>
                <a:cs typeface="Arial"/>
              </a:rPr>
              <a:t>.</a:t>
            </a:r>
            <a:endParaRPr lang="ar-SA" sz="2400" b="1" dirty="0" smtClean="0">
              <a:solidFill>
                <a:srgbClr val="000000"/>
              </a:solidFill>
              <a:latin typeface="Simplified Arabic"/>
              <a:ea typeface="Calibri"/>
              <a:cs typeface="Arial"/>
            </a:endParaRPr>
          </a:p>
          <a:p>
            <a:pPr algn="just" rtl="1">
              <a:lnSpc>
                <a:spcPct val="115000"/>
              </a:lnSpc>
              <a:spcAft>
                <a:spcPts val="0"/>
              </a:spcAft>
            </a:pPr>
            <a:r>
              <a:rPr lang="ar-SA" sz="2400" b="1" dirty="0" smtClean="0">
                <a:solidFill>
                  <a:srgbClr val="000000"/>
                </a:solidFill>
                <a:ea typeface="Calibri"/>
                <a:cs typeface="Simplified Arabic"/>
              </a:rPr>
              <a:t>- ممارسة </a:t>
            </a:r>
            <a:r>
              <a:rPr lang="ar-SA" sz="2400" b="1" dirty="0">
                <a:solidFill>
                  <a:srgbClr val="000000"/>
                </a:solidFill>
                <a:ea typeface="Calibri"/>
                <a:cs typeface="Simplified Arabic"/>
              </a:rPr>
              <a:t>الخدمة </a:t>
            </a:r>
            <a:r>
              <a:rPr lang="ar-SA" sz="2400" b="1" dirty="0" smtClean="0">
                <a:solidFill>
                  <a:srgbClr val="000000"/>
                </a:solidFill>
                <a:ea typeface="Calibri"/>
                <a:cs typeface="Simplified Arabic"/>
              </a:rPr>
              <a:t>الاجتماعية </a:t>
            </a:r>
            <a:r>
              <a:rPr lang="ar-SA" sz="2400" b="1" dirty="0">
                <a:solidFill>
                  <a:srgbClr val="000000"/>
                </a:solidFill>
                <a:ea typeface="Calibri"/>
                <a:cs typeface="Simplified Arabic"/>
              </a:rPr>
              <a:t>مع الفئات الخاصة تتكون من التطبيق المهني لقيم الخدمة </a:t>
            </a:r>
            <a:r>
              <a:rPr lang="ar-SA" sz="2400" b="1" dirty="0" smtClean="0">
                <a:solidFill>
                  <a:srgbClr val="000000"/>
                </a:solidFill>
                <a:ea typeface="Calibri"/>
                <a:cs typeface="Simplified Arabic"/>
              </a:rPr>
              <a:t>الاجتماعية </a:t>
            </a:r>
            <a:r>
              <a:rPr lang="ar-SA" sz="2400" b="1" dirty="0">
                <a:solidFill>
                  <a:srgbClr val="000000"/>
                </a:solidFill>
                <a:ea typeface="Calibri"/>
                <a:cs typeface="Simplified Arabic"/>
              </a:rPr>
              <a:t>، ومبادئها ، وأساليبها الفنية ، من أجل تحقيق واحد أو أكثر من الأهداف التالية</a:t>
            </a:r>
            <a:r>
              <a:rPr lang="en-US" sz="2400" b="1" dirty="0">
                <a:solidFill>
                  <a:srgbClr val="000000"/>
                </a:solidFill>
                <a:latin typeface="Simplified Arabic"/>
                <a:ea typeface="Calibri"/>
                <a:cs typeface="Arial"/>
              </a:rPr>
              <a:t> :</a:t>
            </a:r>
            <a:endParaRPr lang="en-US" sz="2400" dirty="0">
              <a:ea typeface="Calibri"/>
              <a:cs typeface="Arial"/>
            </a:endParaRPr>
          </a:p>
          <a:p>
            <a:pPr algn="just" rtl="1">
              <a:lnSpc>
                <a:spcPct val="115000"/>
              </a:lnSpc>
              <a:spcAft>
                <a:spcPts val="0"/>
              </a:spcAft>
            </a:pPr>
            <a:r>
              <a:rPr lang="ar-SA" sz="2300" b="1" dirty="0" smtClean="0">
                <a:solidFill>
                  <a:srgbClr val="000000"/>
                </a:solidFill>
                <a:latin typeface="Simplified Arabic"/>
                <a:ea typeface="Calibri"/>
                <a:cs typeface="Arial"/>
              </a:rPr>
              <a:t>1- </a:t>
            </a:r>
            <a:r>
              <a:rPr lang="ar-SA" sz="2300" b="1" dirty="0" smtClean="0">
                <a:solidFill>
                  <a:srgbClr val="000000"/>
                </a:solidFill>
                <a:ea typeface="Calibri"/>
                <a:cs typeface="Simplified Arabic"/>
              </a:rPr>
              <a:t>مساعدة </a:t>
            </a:r>
            <a:r>
              <a:rPr lang="ar-SA" sz="2300" b="1" dirty="0">
                <a:solidFill>
                  <a:srgbClr val="000000"/>
                </a:solidFill>
                <a:ea typeface="Calibri"/>
                <a:cs typeface="Simplified Arabic"/>
              </a:rPr>
              <a:t>الفئات الخاصة لكي يحصلوا على خدمات ملموسة مثل تقديم مساعدة </a:t>
            </a:r>
            <a:r>
              <a:rPr lang="ar-SA" sz="2300" b="1" dirty="0" smtClean="0">
                <a:solidFill>
                  <a:srgbClr val="000000"/>
                </a:solidFill>
                <a:ea typeface="Calibri"/>
                <a:cs typeface="Simplified Arabic"/>
              </a:rPr>
              <a:t>مالية</a:t>
            </a:r>
            <a:r>
              <a:rPr lang="ar-SA" sz="2300" dirty="0" smtClean="0">
                <a:ea typeface="Calibri"/>
                <a:cs typeface="Arial"/>
              </a:rPr>
              <a:t> </a:t>
            </a:r>
            <a:r>
              <a:rPr lang="ar-SA" sz="2300" b="1" dirty="0" smtClean="0">
                <a:solidFill>
                  <a:srgbClr val="000000"/>
                </a:solidFill>
                <a:ea typeface="Calibri"/>
                <a:cs typeface="Simplified Arabic"/>
              </a:rPr>
              <a:t>، </a:t>
            </a:r>
            <a:r>
              <a:rPr lang="ar-SA" sz="2300" b="1" dirty="0">
                <a:solidFill>
                  <a:srgbClr val="000000"/>
                </a:solidFill>
                <a:ea typeface="Calibri"/>
                <a:cs typeface="Simplified Arabic"/>
              </a:rPr>
              <a:t>أو تأهيل مهني ، أو خدمات طبية وصرف أجهزة تعويضية وغير ذلك</a:t>
            </a:r>
            <a:r>
              <a:rPr lang="en-US" sz="2300" b="1" dirty="0" smtClean="0">
                <a:solidFill>
                  <a:srgbClr val="000000"/>
                </a:solidFill>
                <a:latin typeface="Simplified Arabic"/>
                <a:ea typeface="Calibri"/>
                <a:cs typeface="Arial"/>
              </a:rPr>
              <a:t>.</a:t>
            </a:r>
            <a:endParaRPr lang="en-US" sz="2300" dirty="0">
              <a:ea typeface="Calibri"/>
              <a:cs typeface="Arial"/>
            </a:endParaRPr>
          </a:p>
          <a:p>
            <a:pPr algn="just" rtl="1">
              <a:lnSpc>
                <a:spcPct val="115000"/>
              </a:lnSpc>
              <a:spcAft>
                <a:spcPts val="0"/>
              </a:spcAft>
            </a:pPr>
            <a:r>
              <a:rPr lang="ar-SA" sz="2300" b="1" dirty="0" smtClean="0">
                <a:solidFill>
                  <a:srgbClr val="000000"/>
                </a:solidFill>
                <a:latin typeface="Simplified Arabic"/>
                <a:ea typeface="Calibri"/>
                <a:cs typeface="Arial"/>
              </a:rPr>
              <a:t>2- </a:t>
            </a:r>
            <a:r>
              <a:rPr lang="en-US" sz="2300" b="1" dirty="0" smtClean="0">
                <a:solidFill>
                  <a:srgbClr val="000000"/>
                </a:solidFill>
                <a:latin typeface="Simplified Arabic"/>
                <a:ea typeface="Calibri"/>
                <a:cs typeface="Arial"/>
              </a:rPr>
              <a:t> </a:t>
            </a:r>
            <a:r>
              <a:rPr lang="ar-SA" sz="2300" b="1" dirty="0">
                <a:solidFill>
                  <a:srgbClr val="000000"/>
                </a:solidFill>
                <a:ea typeface="Calibri"/>
                <a:cs typeface="Simplified Arabic"/>
              </a:rPr>
              <a:t>الإرشاد والعلاج النفسي والاجتماعي لأي فرد أو أسرة أو جماعة من </a:t>
            </a:r>
            <a:r>
              <a:rPr lang="ar-SA" sz="2300" b="1" dirty="0" smtClean="0">
                <a:solidFill>
                  <a:srgbClr val="000000"/>
                </a:solidFill>
                <a:ea typeface="Calibri"/>
                <a:cs typeface="Simplified Arabic"/>
              </a:rPr>
              <a:t>الفئات</a:t>
            </a:r>
            <a:r>
              <a:rPr lang="ar-SA" sz="2300" dirty="0" smtClean="0">
                <a:ea typeface="Calibri"/>
                <a:cs typeface="Arial"/>
              </a:rPr>
              <a:t> </a:t>
            </a:r>
            <a:r>
              <a:rPr lang="ar-SA" sz="2300" b="1" dirty="0" smtClean="0">
                <a:solidFill>
                  <a:srgbClr val="000000"/>
                </a:solidFill>
                <a:ea typeface="Calibri"/>
                <a:cs typeface="Simplified Arabic"/>
              </a:rPr>
              <a:t>الخاصة</a:t>
            </a:r>
            <a:r>
              <a:rPr lang="en-US" sz="2300" b="1" dirty="0" smtClean="0">
                <a:solidFill>
                  <a:srgbClr val="000000"/>
                </a:solidFill>
                <a:latin typeface="Simplified Arabic"/>
                <a:ea typeface="Calibri"/>
                <a:cs typeface="Arial"/>
              </a:rPr>
              <a:t> </a:t>
            </a:r>
            <a:r>
              <a:rPr lang="en-US" sz="2300" b="1" dirty="0">
                <a:solidFill>
                  <a:srgbClr val="000000"/>
                </a:solidFill>
                <a:latin typeface="Simplified Arabic"/>
                <a:ea typeface="Calibri"/>
                <a:cs typeface="Arial"/>
              </a:rPr>
              <a:t>.</a:t>
            </a:r>
            <a:endParaRPr lang="en-US" sz="2300" dirty="0">
              <a:ea typeface="Calibri"/>
              <a:cs typeface="Arial"/>
            </a:endParaRPr>
          </a:p>
          <a:p>
            <a:pPr algn="just" rtl="1">
              <a:lnSpc>
                <a:spcPct val="115000"/>
              </a:lnSpc>
              <a:spcAft>
                <a:spcPts val="0"/>
              </a:spcAft>
            </a:pPr>
            <a:r>
              <a:rPr lang="ar-SA" sz="2300" b="1" dirty="0" smtClean="0">
                <a:solidFill>
                  <a:srgbClr val="000000"/>
                </a:solidFill>
                <a:latin typeface="Simplified Arabic"/>
                <a:ea typeface="Calibri"/>
                <a:cs typeface="Arial"/>
              </a:rPr>
              <a:t>3- </a:t>
            </a:r>
            <a:r>
              <a:rPr lang="en-US" sz="2300" b="1" dirty="0" smtClean="0">
                <a:solidFill>
                  <a:srgbClr val="000000"/>
                </a:solidFill>
                <a:latin typeface="Simplified Arabic"/>
                <a:ea typeface="Calibri"/>
                <a:cs typeface="Arial"/>
              </a:rPr>
              <a:t> </a:t>
            </a:r>
            <a:r>
              <a:rPr lang="ar-SA" sz="2300" b="1" dirty="0">
                <a:solidFill>
                  <a:srgbClr val="000000"/>
                </a:solidFill>
                <a:ea typeface="Calibri"/>
                <a:cs typeface="Simplified Arabic"/>
              </a:rPr>
              <a:t>مساعدة مجتمعات الفئات الخاصة بإمدادهم بالخدمات الاجتماعية وتحسينها</a:t>
            </a:r>
            <a:r>
              <a:rPr lang="en-US" sz="2300" b="1" dirty="0">
                <a:solidFill>
                  <a:srgbClr val="000000"/>
                </a:solidFill>
                <a:latin typeface="Simplified Arabic"/>
                <a:ea typeface="Calibri"/>
                <a:cs typeface="Arial"/>
              </a:rPr>
              <a:t> .</a:t>
            </a:r>
            <a:endParaRPr lang="en-US" sz="2300" dirty="0">
              <a:ea typeface="Calibri"/>
              <a:cs typeface="Arial"/>
            </a:endParaRPr>
          </a:p>
          <a:p>
            <a:pPr rtl="1">
              <a:lnSpc>
                <a:spcPct val="115000"/>
              </a:lnSpc>
              <a:spcAft>
                <a:spcPts val="0"/>
              </a:spcAft>
            </a:pPr>
            <a:r>
              <a:rPr lang="en-US" sz="2400" b="1" dirty="0">
                <a:solidFill>
                  <a:srgbClr val="000000"/>
                </a:solidFill>
                <a:latin typeface="Simplified Arabic"/>
                <a:ea typeface="Calibri"/>
                <a:cs typeface="Arial"/>
              </a:rPr>
              <a:t> </a:t>
            </a:r>
            <a:endParaRPr lang="en-US" sz="2400" dirty="0">
              <a:ea typeface="Calibri"/>
              <a:cs typeface="Arial"/>
            </a:endParaRPr>
          </a:p>
          <a:p>
            <a:pPr algn="just" rtl="1">
              <a:lnSpc>
                <a:spcPct val="115000"/>
              </a:lnSpc>
              <a:spcAft>
                <a:spcPts val="0"/>
              </a:spcAft>
            </a:pPr>
            <a:endParaRPr lang="en-US" sz="2400" dirty="0">
              <a:ea typeface="Calibri"/>
              <a:cs typeface="Arial"/>
            </a:endParaRPr>
          </a:p>
        </p:txBody>
      </p:sp>
    </p:spTree>
    <p:extLst>
      <p:ext uri="{BB962C8B-B14F-4D97-AF65-F5344CB8AC3E}">
        <p14:creationId xmlns:p14="http://schemas.microsoft.com/office/powerpoint/2010/main" xmlns="" val="2057433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lnSpc>
                <a:spcPct val="115000"/>
              </a:lnSpc>
              <a:spcAft>
                <a:spcPts val="1000"/>
              </a:spcAft>
            </a:pPr>
            <a:endParaRPr lang="en-US" sz="36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algn="just" rtl="1">
              <a:lnSpc>
                <a:spcPct val="115000"/>
              </a:lnSpc>
              <a:spcAft>
                <a:spcPts val="0"/>
              </a:spcAft>
            </a:pPr>
            <a:r>
              <a:rPr lang="ar-SA" b="1" dirty="0">
                <a:solidFill>
                  <a:srgbClr val="000000"/>
                </a:solidFill>
                <a:ea typeface="Calibri"/>
                <a:cs typeface="Simplified Arabic"/>
              </a:rPr>
              <a:t>ممارسة الخدمة الاجتماعية مع الفئات الخاصة تتطلب </a:t>
            </a:r>
            <a:r>
              <a:rPr lang="ar-SA" b="1" dirty="0">
                <a:solidFill>
                  <a:srgbClr val="FF0000"/>
                </a:solidFill>
                <a:ea typeface="Calibri"/>
                <a:cs typeface="Simplified Arabic"/>
              </a:rPr>
              <a:t>معرفة</a:t>
            </a:r>
            <a:r>
              <a:rPr lang="ar-SA" b="1" dirty="0">
                <a:solidFill>
                  <a:srgbClr val="000000"/>
                </a:solidFill>
                <a:ea typeface="Calibri"/>
                <a:cs typeface="Simplified Arabic"/>
              </a:rPr>
              <a:t> تتصل بما يأتي</a:t>
            </a:r>
            <a:r>
              <a:rPr lang="en-US" b="1" dirty="0">
                <a:solidFill>
                  <a:srgbClr val="000000"/>
                </a:solidFill>
                <a:latin typeface="Simplified Arabic"/>
                <a:ea typeface="Calibri"/>
                <a:cs typeface="Arial"/>
              </a:rPr>
              <a:t> </a:t>
            </a:r>
            <a:endParaRPr lang="en-US" dirty="0">
              <a:ea typeface="Calibri"/>
              <a:cs typeface="Arial"/>
            </a:endParaRPr>
          </a:p>
          <a:p>
            <a:pPr algn="just" rtl="1">
              <a:lnSpc>
                <a:spcPct val="115000"/>
              </a:lnSpc>
              <a:spcAft>
                <a:spcPts val="0"/>
              </a:spcAft>
            </a:pPr>
            <a:r>
              <a:rPr lang="ar-SA" sz="2800" b="1" dirty="0">
                <a:solidFill>
                  <a:srgbClr val="000000"/>
                </a:solidFill>
                <a:ea typeface="Calibri"/>
                <a:cs typeface="Simplified Arabic"/>
              </a:rPr>
              <a:t>1- معرفة خاصة بكل فئة من الفئات الخاصة فيما يتصل بالجوانب الجسمية والمرضية والحسية والعقلية والنفسية والاجتماعية لكل نوع من أنواع الإعاقة وجوانب النمو في كل مرحلة من مراحل العمر لكل فئة خاصة</a:t>
            </a:r>
            <a:r>
              <a:rPr lang="en-US" sz="2800" b="1" dirty="0">
                <a:solidFill>
                  <a:srgbClr val="000000"/>
                </a:solidFill>
                <a:latin typeface="Simplified Arabic"/>
                <a:ea typeface="Calibri"/>
                <a:cs typeface="Arial"/>
              </a:rPr>
              <a:t> .</a:t>
            </a:r>
            <a:endParaRPr lang="en-US" sz="1800" dirty="0">
              <a:ea typeface="Calibri"/>
              <a:cs typeface="Arial"/>
            </a:endParaRPr>
          </a:p>
          <a:p>
            <a:pPr algn="just" rtl="1">
              <a:lnSpc>
                <a:spcPct val="115000"/>
              </a:lnSpc>
              <a:spcAft>
                <a:spcPts val="0"/>
              </a:spcAft>
            </a:pPr>
            <a:r>
              <a:rPr lang="ar-SA" sz="2800" b="1" dirty="0">
                <a:solidFill>
                  <a:srgbClr val="000000"/>
                </a:solidFill>
                <a:ea typeface="Calibri"/>
                <a:cs typeface="Simplified Arabic"/>
              </a:rPr>
              <a:t>2- معرفة خاصة بتأثير البيئة الاجتماعية على الشخص المعاق وتفاعله مع البيئة التي يعيش فيها</a:t>
            </a:r>
            <a:r>
              <a:rPr lang="en-US" sz="2800" b="1" dirty="0">
                <a:solidFill>
                  <a:srgbClr val="000000"/>
                </a:solidFill>
                <a:latin typeface="Simplified Arabic"/>
                <a:ea typeface="Calibri"/>
                <a:cs typeface="Arial"/>
              </a:rPr>
              <a:t> .</a:t>
            </a:r>
            <a:endParaRPr lang="en-US" sz="1800"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rtl="1">
              <a:lnSpc>
                <a:spcPct val="115000"/>
              </a:lnSpc>
              <a:spcAft>
                <a:spcPts val="0"/>
              </a:spcAft>
            </a:pPr>
            <a:r>
              <a:rPr lang="ar-SA" b="1" dirty="0" smtClean="0">
                <a:solidFill>
                  <a:srgbClr val="FF0000"/>
                </a:solidFill>
                <a:ea typeface="Calibri"/>
                <a:cs typeface="Simplified Arabic"/>
              </a:rPr>
              <a:t>ويمكن تعريف الخدمة الاجتماعية في مجال الفئات الخاصة بأنها:</a:t>
            </a:r>
          </a:p>
          <a:p>
            <a:pPr algn="just" rtl="1">
              <a:lnSpc>
                <a:spcPct val="115000"/>
              </a:lnSpc>
              <a:spcAft>
                <a:spcPts val="0"/>
              </a:spcAft>
            </a:pPr>
            <a:r>
              <a:rPr lang="ar-SA" b="1" dirty="0" smtClean="0">
                <a:ea typeface="Calibri"/>
                <a:cs typeface="Simplified Arabic"/>
              </a:rPr>
              <a:t>إحدى مجالات الممارسة المهنية للخدمة الاجتماعية التي يتعاون فيها الأخصائي الاجتماعي مع فريق من المتخصصين في مؤسسات متخصصة لرعاية الفئات الخاصة بهدف مساعدتهم على اشباع احتياجاتهم ومواجهة مشكلاتهم التي تعترضهم بما يدعم الوجود الاجتماعي لهم ويحقق تكيفهم مع أنفسهم وتوافقهم مع الآخرين واندماجهم في بيئتهم الاجتماعية.</a:t>
            </a:r>
            <a:endParaRPr lang="en-US" dirty="0">
              <a:ea typeface="Calibri"/>
              <a:cs typeface="Arial"/>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a:solidFill>
                  <a:schemeClr val="accent1"/>
                </a:solidFill>
                <a:ea typeface="Calibri"/>
                <a:cs typeface="Arial"/>
              </a:rPr>
              <a:t> أهداف الخدمة الاجتماعية في مجال الفئات </a:t>
            </a:r>
            <a:r>
              <a:rPr lang="ar-SA" sz="4000" b="1" dirty="0" smtClean="0">
                <a:solidFill>
                  <a:schemeClr val="accent1"/>
                </a:solidFill>
                <a:ea typeface="Calibri"/>
                <a:cs typeface="Arial"/>
              </a:rPr>
              <a:t>الخاصة:</a:t>
            </a:r>
            <a:r>
              <a:rPr lang="ar-SA" sz="4000" b="1" dirty="0">
                <a:solidFill>
                  <a:schemeClr val="accent1"/>
                </a:solidFill>
                <a:ea typeface="Calibri"/>
                <a:cs typeface="Arial"/>
              </a:rPr>
              <a:t/>
            </a:r>
            <a:br>
              <a:rPr lang="ar-SA" sz="4000" b="1" dirty="0">
                <a:solidFill>
                  <a:schemeClr val="accent1"/>
                </a:solidFill>
                <a:ea typeface="Calibri"/>
                <a:cs typeface="Arial"/>
              </a:rPr>
            </a:b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42138" y="1350335"/>
            <a:ext cx="8915400" cy="4953000"/>
          </a:xfrm>
        </p:spPr>
        <p:txBody>
          <a:bodyPr/>
          <a:lstStyle/>
          <a:p>
            <a:pPr algn="just" rtl="1">
              <a:lnSpc>
                <a:spcPct val="115000"/>
              </a:lnSpc>
              <a:spcAft>
                <a:spcPts val="0"/>
              </a:spcAft>
            </a:pPr>
            <a:r>
              <a:rPr lang="ar-SA" sz="2800" b="1" dirty="0">
                <a:solidFill>
                  <a:srgbClr val="000000"/>
                </a:solidFill>
                <a:ea typeface="Calibri"/>
                <a:cs typeface="Simplified Arabic"/>
              </a:rPr>
              <a:t>تعمل الرعاية الاجتماعية بصفة عامة على تحقيق أهداف </a:t>
            </a:r>
            <a:r>
              <a:rPr lang="ar-SA" sz="2800" b="1" dirty="0">
                <a:solidFill>
                  <a:srgbClr val="FF0000"/>
                </a:solidFill>
                <a:ea typeface="Calibri"/>
                <a:cs typeface="Simplified Arabic"/>
              </a:rPr>
              <a:t>وقائية وعلاجية وإنشائية </a:t>
            </a:r>
            <a:r>
              <a:rPr lang="ar-SA" sz="2800" b="1" dirty="0" smtClean="0">
                <a:solidFill>
                  <a:srgbClr val="000000"/>
                </a:solidFill>
                <a:ea typeface="Calibri"/>
                <a:cs typeface="Simplified Arabic"/>
              </a:rPr>
              <a:t>من</a:t>
            </a:r>
            <a:r>
              <a:rPr lang="ar-SA" sz="2000" dirty="0" smtClean="0">
                <a:ea typeface="Calibri"/>
                <a:cs typeface="Arial"/>
              </a:rPr>
              <a:t> </a:t>
            </a:r>
            <a:r>
              <a:rPr lang="ar-SA" sz="2800" b="1" dirty="0" smtClean="0">
                <a:solidFill>
                  <a:srgbClr val="000000"/>
                </a:solidFill>
                <a:ea typeface="Calibri"/>
                <a:cs typeface="Simplified Arabic"/>
              </a:rPr>
              <a:t>أجل </a:t>
            </a:r>
            <a:r>
              <a:rPr lang="ar-SA" sz="2800" b="1" dirty="0">
                <a:solidFill>
                  <a:srgbClr val="000000"/>
                </a:solidFill>
                <a:ea typeface="Calibri"/>
                <a:cs typeface="Simplified Arabic"/>
              </a:rPr>
              <a:t>مواجهة حقوق المواطنين للحصول على الخدمات</a:t>
            </a:r>
            <a:r>
              <a:rPr lang="en-US" sz="2800" b="1" dirty="0">
                <a:solidFill>
                  <a:srgbClr val="000000"/>
                </a:solidFill>
                <a:latin typeface="Simplified Arabic"/>
                <a:ea typeface="Calibri"/>
                <a:cs typeface="Arial"/>
              </a:rPr>
              <a:t> .</a:t>
            </a:r>
            <a:endParaRPr lang="en-US" sz="2000" dirty="0">
              <a:ea typeface="Calibri"/>
              <a:cs typeface="Arial"/>
            </a:endParaRPr>
          </a:p>
          <a:p>
            <a:pPr rtl="1">
              <a:lnSpc>
                <a:spcPct val="115000"/>
              </a:lnSpc>
              <a:spcAft>
                <a:spcPts val="0"/>
              </a:spcAft>
            </a:pPr>
            <a:r>
              <a:rPr lang="ar-SA" sz="2800" b="1" dirty="0">
                <a:solidFill>
                  <a:srgbClr val="000000"/>
                </a:solidFill>
                <a:ea typeface="Calibri"/>
                <a:cs typeface="Simplified Arabic"/>
              </a:rPr>
              <a:t>وفيما يلي نوضح </a:t>
            </a:r>
            <a:r>
              <a:rPr lang="ar-SA" sz="2800" b="1" dirty="0">
                <a:solidFill>
                  <a:srgbClr val="3B84AF"/>
                </a:solidFill>
                <a:ea typeface="Calibri"/>
                <a:cs typeface="Simplified Arabic"/>
              </a:rPr>
              <a:t>أهداف رعاية الفئات الخاصة</a:t>
            </a:r>
            <a:r>
              <a:rPr lang="en-US" sz="2800" b="1" dirty="0">
                <a:solidFill>
                  <a:srgbClr val="3B84AF"/>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000"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1</a:t>
            </a:r>
            <a:r>
              <a:rPr lang="ar-SA" sz="2700" b="1" dirty="0" smtClean="0">
                <a:solidFill>
                  <a:srgbClr val="000000"/>
                </a:solidFill>
                <a:ea typeface="Calibri"/>
                <a:cs typeface="Simplified Arabic"/>
              </a:rPr>
              <a:t>- الفئات </a:t>
            </a:r>
            <a:r>
              <a:rPr lang="ar-SA" sz="2700" b="1" dirty="0">
                <a:solidFill>
                  <a:srgbClr val="000000"/>
                </a:solidFill>
                <a:ea typeface="Calibri"/>
                <a:cs typeface="Simplified Arabic"/>
              </a:rPr>
              <a:t>الخاصة لها حق على الدولة شأنها شأن المواطنين العاديين كما أن لهم </a:t>
            </a:r>
            <a:r>
              <a:rPr lang="ar-SA" sz="2700" b="1" dirty="0" smtClean="0">
                <a:solidFill>
                  <a:srgbClr val="000000"/>
                </a:solidFill>
                <a:ea typeface="Calibri"/>
                <a:cs typeface="Simplified Arabic"/>
              </a:rPr>
              <a:t>كرامة</a:t>
            </a:r>
            <a:r>
              <a:rPr lang="ar-SA" sz="2700" dirty="0" smtClean="0">
                <a:ea typeface="Calibri"/>
                <a:cs typeface="Arial"/>
              </a:rPr>
              <a:t> </a:t>
            </a:r>
            <a:r>
              <a:rPr lang="ar-SA" sz="2700" b="1" dirty="0" smtClean="0">
                <a:solidFill>
                  <a:srgbClr val="000000"/>
                </a:solidFill>
                <a:ea typeface="Calibri"/>
                <a:cs typeface="Simplified Arabic"/>
              </a:rPr>
              <a:t>الإنسان </a:t>
            </a:r>
            <a:r>
              <a:rPr lang="ar-SA" sz="2700" b="1" dirty="0">
                <a:solidFill>
                  <a:srgbClr val="000000"/>
                </a:solidFill>
                <a:ea typeface="Calibri"/>
                <a:cs typeface="Simplified Arabic"/>
              </a:rPr>
              <a:t>العادي وهم في ذات الوقت عليهم كافة الواجبات السياسية والاجتماعية </a:t>
            </a:r>
            <a:r>
              <a:rPr lang="ar-SA" sz="2700" b="1" dirty="0" smtClean="0">
                <a:solidFill>
                  <a:srgbClr val="000000"/>
                </a:solidFill>
                <a:ea typeface="Calibri"/>
                <a:cs typeface="Simplified Arabic"/>
              </a:rPr>
              <a:t>والمدنية</a:t>
            </a:r>
            <a:r>
              <a:rPr lang="ar-SA" sz="2700" dirty="0" smtClean="0">
                <a:ea typeface="Calibri"/>
                <a:cs typeface="Arial"/>
              </a:rPr>
              <a:t>.</a:t>
            </a:r>
            <a:endParaRPr lang="en-US" sz="2700" dirty="0">
              <a:ea typeface="Calibri"/>
              <a:cs typeface="Arial"/>
            </a:endParaRPr>
          </a:p>
          <a:p>
            <a:pPr algn="just" rtl="1">
              <a:lnSpc>
                <a:spcPct val="115000"/>
              </a:lnSpc>
              <a:spcAft>
                <a:spcPts val="0"/>
              </a:spcAft>
            </a:pPr>
            <a:r>
              <a:rPr lang="ar-SA" sz="2700" b="1" dirty="0" smtClean="0">
                <a:solidFill>
                  <a:srgbClr val="000000"/>
                </a:solidFill>
                <a:ea typeface="Calibri"/>
                <a:cs typeface="Simplified Arabic"/>
              </a:rPr>
              <a:t>2- التفكير </a:t>
            </a:r>
            <a:r>
              <a:rPr lang="ar-SA" sz="2700" b="1" dirty="0">
                <a:solidFill>
                  <a:srgbClr val="000000"/>
                </a:solidFill>
                <a:ea typeface="Calibri"/>
                <a:cs typeface="Simplified Arabic"/>
              </a:rPr>
              <a:t>العلمي في مشكلاتهم</a:t>
            </a:r>
            <a:r>
              <a:rPr lang="en-US" sz="2700" b="1" dirty="0">
                <a:solidFill>
                  <a:srgbClr val="000000"/>
                </a:solidFill>
                <a:latin typeface="Simplified Arabic"/>
                <a:ea typeface="Calibri"/>
                <a:cs typeface="Arial"/>
              </a:rPr>
              <a:t> – </a:t>
            </a:r>
            <a:r>
              <a:rPr lang="ar-SA" sz="2700" b="1" dirty="0">
                <a:solidFill>
                  <a:srgbClr val="000000"/>
                </a:solidFill>
                <a:ea typeface="Calibri"/>
                <a:cs typeface="Simplified Arabic"/>
              </a:rPr>
              <a:t>أي النظر إلى مشكلاتهم نظرة علمية بما يساعد </a:t>
            </a:r>
            <a:r>
              <a:rPr lang="ar-SA" sz="2700" b="1" dirty="0" smtClean="0">
                <a:solidFill>
                  <a:srgbClr val="000000"/>
                </a:solidFill>
                <a:ea typeface="Calibri"/>
                <a:cs typeface="Simplified Arabic"/>
              </a:rPr>
              <a:t>على</a:t>
            </a:r>
            <a:r>
              <a:rPr lang="ar-SA" sz="2700" dirty="0" smtClean="0">
                <a:ea typeface="Calibri"/>
                <a:cs typeface="Arial"/>
              </a:rPr>
              <a:t> </a:t>
            </a:r>
            <a:r>
              <a:rPr lang="ar-SA" sz="2700" b="1" dirty="0" smtClean="0">
                <a:solidFill>
                  <a:srgbClr val="000000"/>
                </a:solidFill>
                <a:ea typeface="Calibri"/>
                <a:cs typeface="Simplified Arabic"/>
              </a:rPr>
              <a:t>فهم </a:t>
            </a:r>
            <a:r>
              <a:rPr lang="ar-SA" sz="2700" b="1" dirty="0">
                <a:solidFill>
                  <a:srgbClr val="000000"/>
                </a:solidFill>
                <a:ea typeface="Calibri"/>
                <a:cs typeface="Simplified Arabic"/>
              </a:rPr>
              <a:t>المشكلة وعلاجها بل والوقاية منها مستقبلا وبذلك لا تقتصر أساليب الرعاية </a:t>
            </a:r>
            <a:r>
              <a:rPr lang="ar-SA" sz="2700" b="1" dirty="0" smtClean="0">
                <a:solidFill>
                  <a:srgbClr val="000000"/>
                </a:solidFill>
                <a:ea typeface="Calibri"/>
                <a:cs typeface="Simplified Arabic"/>
              </a:rPr>
              <a:t>على</a:t>
            </a:r>
            <a:r>
              <a:rPr lang="ar-SA" sz="2700" dirty="0" smtClean="0">
                <a:ea typeface="Calibri"/>
                <a:cs typeface="Arial"/>
              </a:rPr>
              <a:t> </a:t>
            </a:r>
            <a:r>
              <a:rPr lang="ar-SA" sz="2700" b="1" dirty="0" smtClean="0">
                <a:solidFill>
                  <a:srgbClr val="000000"/>
                </a:solidFill>
                <a:ea typeface="Calibri"/>
                <a:cs typeface="Simplified Arabic"/>
              </a:rPr>
              <a:t>النواحي </a:t>
            </a:r>
            <a:r>
              <a:rPr lang="ar-SA" sz="2700" b="1" dirty="0">
                <a:solidFill>
                  <a:srgbClr val="000000"/>
                </a:solidFill>
                <a:ea typeface="Calibri"/>
                <a:cs typeface="Simplified Arabic"/>
              </a:rPr>
              <a:t>العلاجية فقط بل تمتد أيضا إلى النواحي </a:t>
            </a:r>
            <a:r>
              <a:rPr lang="ar-SA" sz="2700" b="1" dirty="0" smtClean="0">
                <a:solidFill>
                  <a:srgbClr val="000000"/>
                </a:solidFill>
                <a:ea typeface="Calibri"/>
                <a:cs typeface="Simplified Arabic"/>
              </a:rPr>
              <a:t>الوقائية.</a:t>
            </a:r>
            <a:endParaRPr lang="en-US" sz="2700" dirty="0">
              <a:ea typeface="Calibri"/>
              <a:cs typeface="Arial"/>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 rtl="1">
              <a:lnSpc>
                <a:spcPct val="115000"/>
              </a:lnSpc>
              <a:spcAft>
                <a:spcPts val="0"/>
              </a:spcAft>
            </a:pPr>
            <a:r>
              <a:rPr lang="ar-SA" sz="2800" b="1" dirty="0" smtClean="0">
                <a:solidFill>
                  <a:srgbClr val="000000"/>
                </a:solidFill>
                <a:latin typeface="Simplified Arabic"/>
                <a:ea typeface="Calibri"/>
                <a:cs typeface="Arial"/>
              </a:rPr>
              <a:t>3- </a:t>
            </a:r>
            <a:r>
              <a:rPr lang="ar-SA" sz="2800" b="1" dirty="0" smtClean="0">
                <a:solidFill>
                  <a:srgbClr val="000000"/>
                </a:solidFill>
                <a:ea typeface="Calibri"/>
                <a:cs typeface="Simplified Arabic"/>
              </a:rPr>
              <a:t>إيقاف </a:t>
            </a:r>
            <a:r>
              <a:rPr lang="ar-SA" sz="2800" b="1" dirty="0">
                <a:solidFill>
                  <a:srgbClr val="000000"/>
                </a:solidFill>
                <a:ea typeface="Calibri"/>
                <a:cs typeface="Simplified Arabic"/>
              </a:rPr>
              <a:t>تيار العجز وذلك بالاكتشاف المبكر لحالات الإعاقة ومساعدتها لتحقيق </a:t>
            </a:r>
            <a:r>
              <a:rPr lang="ar-SA" sz="2800" b="1" dirty="0" smtClean="0">
                <a:solidFill>
                  <a:srgbClr val="000000"/>
                </a:solidFill>
                <a:ea typeface="Calibri"/>
                <a:cs typeface="Simplified Arabic"/>
              </a:rPr>
              <a:t>أقصى</a:t>
            </a:r>
            <a:r>
              <a:rPr lang="ar-SA" sz="2000" dirty="0" smtClean="0">
                <a:ea typeface="Calibri"/>
                <a:cs typeface="Arial"/>
              </a:rPr>
              <a:t> </a:t>
            </a:r>
            <a:r>
              <a:rPr lang="ar-SA" sz="2800" b="1" dirty="0" smtClean="0">
                <a:solidFill>
                  <a:srgbClr val="000000"/>
                </a:solidFill>
                <a:ea typeface="Calibri"/>
                <a:cs typeface="Simplified Arabic"/>
              </a:rPr>
              <a:t>قدراتها</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000"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4- توفير </a:t>
            </a:r>
            <a:r>
              <a:rPr lang="ar-SA" sz="2800" b="1" dirty="0">
                <a:solidFill>
                  <a:srgbClr val="000000"/>
                </a:solidFill>
                <a:ea typeface="Calibri"/>
                <a:cs typeface="Simplified Arabic"/>
              </a:rPr>
              <a:t>الفرص المناسبة لتعليمهم سواء في فصول خاصة بهم </a:t>
            </a:r>
            <a:r>
              <a:rPr lang="ar-SA" sz="2800" b="1" dirty="0" smtClean="0">
                <a:solidFill>
                  <a:srgbClr val="000000"/>
                </a:solidFill>
                <a:ea typeface="Calibri"/>
                <a:cs typeface="Simplified Arabic"/>
              </a:rPr>
              <a:t>في المؤسسات التي</a:t>
            </a:r>
            <a:r>
              <a:rPr lang="ar-SA" sz="2000" dirty="0" smtClean="0">
                <a:ea typeface="Calibri"/>
                <a:cs typeface="Arial"/>
              </a:rPr>
              <a:t> </a:t>
            </a:r>
            <a:r>
              <a:rPr lang="ar-SA" sz="2800" b="1" dirty="0" smtClean="0">
                <a:solidFill>
                  <a:srgbClr val="000000"/>
                </a:solidFill>
                <a:ea typeface="Calibri"/>
                <a:cs typeface="Simplified Arabic"/>
              </a:rPr>
              <a:t>يقيمون </a:t>
            </a:r>
            <a:r>
              <a:rPr lang="ar-SA" sz="2800" b="1" dirty="0">
                <a:solidFill>
                  <a:srgbClr val="000000"/>
                </a:solidFill>
                <a:ea typeface="Calibri"/>
                <a:cs typeface="Simplified Arabic"/>
              </a:rPr>
              <a:t>بها أو في المجتمع الخارجي ويراعي أن تكون تلك الفصول ملائمة </a:t>
            </a:r>
            <a:r>
              <a:rPr lang="ar-SA" sz="2800" b="1" dirty="0" smtClean="0">
                <a:solidFill>
                  <a:srgbClr val="000000"/>
                </a:solidFill>
                <a:ea typeface="Calibri"/>
                <a:cs typeface="Simplified Arabic"/>
              </a:rPr>
              <a:t>لقدرات</a:t>
            </a:r>
            <a:r>
              <a:rPr lang="ar-SA" sz="2000" dirty="0" smtClean="0">
                <a:ea typeface="Calibri"/>
                <a:cs typeface="Arial"/>
              </a:rPr>
              <a:t> </a:t>
            </a:r>
            <a:r>
              <a:rPr lang="ar-SA" sz="2800" b="1" dirty="0" smtClean="0">
                <a:solidFill>
                  <a:srgbClr val="000000"/>
                </a:solidFill>
                <a:ea typeface="Calibri"/>
                <a:cs typeface="Simplified Arabic"/>
              </a:rPr>
              <a:t>واستعدادات </a:t>
            </a:r>
            <a:r>
              <a:rPr lang="ar-SA" sz="2800" b="1" dirty="0">
                <a:solidFill>
                  <a:srgbClr val="000000"/>
                </a:solidFill>
                <a:ea typeface="Calibri"/>
                <a:cs typeface="Simplified Arabic"/>
              </a:rPr>
              <a:t>كل فئة على حده</a:t>
            </a:r>
            <a:r>
              <a:rPr lang="en-US" sz="2800" b="1" dirty="0">
                <a:solidFill>
                  <a:srgbClr val="000000"/>
                </a:solidFill>
                <a:latin typeface="Simplified Arabic"/>
                <a:ea typeface="Calibri"/>
                <a:cs typeface="Arial"/>
              </a:rPr>
              <a:t> .</a:t>
            </a:r>
            <a:endParaRPr lang="en-US" sz="2000"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5- توفير </a:t>
            </a:r>
            <a:r>
              <a:rPr lang="ar-SA" sz="2800" b="1" dirty="0">
                <a:solidFill>
                  <a:srgbClr val="000000"/>
                </a:solidFill>
                <a:ea typeface="Calibri"/>
                <a:cs typeface="Simplified Arabic"/>
              </a:rPr>
              <a:t>إمكانيات العلاج الطبي والعلاج الطبيعي والنفسي والاجتماعي لأصحاب </a:t>
            </a:r>
            <a:r>
              <a:rPr lang="ar-SA" sz="2800" b="1" dirty="0" smtClean="0">
                <a:solidFill>
                  <a:srgbClr val="000000"/>
                </a:solidFill>
                <a:ea typeface="Calibri"/>
                <a:cs typeface="Simplified Arabic"/>
              </a:rPr>
              <a:t>هذه</a:t>
            </a:r>
            <a:r>
              <a:rPr lang="ar-SA" sz="2000" dirty="0" smtClean="0">
                <a:ea typeface="Calibri"/>
                <a:cs typeface="Arial"/>
              </a:rPr>
              <a:t> </a:t>
            </a:r>
            <a:r>
              <a:rPr lang="ar-SA" sz="2800" b="1" dirty="0" smtClean="0">
                <a:solidFill>
                  <a:srgbClr val="000000"/>
                </a:solidFill>
                <a:ea typeface="Calibri"/>
                <a:cs typeface="Simplified Arabic"/>
              </a:rPr>
              <a:t>الإعاقات</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000" dirty="0">
              <a:ea typeface="Calibri"/>
              <a:cs typeface="Arial"/>
            </a:endParaRPr>
          </a:p>
          <a:p>
            <a:pPr algn="just" rtl="1">
              <a:lnSpc>
                <a:spcPct val="115000"/>
              </a:lnSpc>
              <a:spcAft>
                <a:spcPts val="0"/>
              </a:spcAft>
            </a:pPr>
            <a:r>
              <a:rPr lang="ar-SA" sz="2800" b="1" dirty="0" smtClean="0">
                <a:solidFill>
                  <a:srgbClr val="000000"/>
                </a:solidFill>
                <a:latin typeface="Simplified Arabic"/>
                <a:ea typeface="Calibri"/>
                <a:cs typeface="Arial"/>
              </a:rPr>
              <a:t>6- </a:t>
            </a:r>
            <a:r>
              <a:rPr lang="ar-SA" sz="2800" b="1" dirty="0" smtClean="0">
                <a:solidFill>
                  <a:srgbClr val="000000"/>
                </a:solidFill>
                <a:ea typeface="Calibri"/>
                <a:cs typeface="Simplified Arabic"/>
              </a:rPr>
              <a:t>توفير </a:t>
            </a:r>
            <a:r>
              <a:rPr lang="ar-SA" sz="2800" b="1" dirty="0">
                <a:solidFill>
                  <a:srgbClr val="000000"/>
                </a:solidFill>
                <a:ea typeface="Calibri"/>
                <a:cs typeface="Simplified Arabic"/>
              </a:rPr>
              <a:t>فرص التوجيه والتأهيل المهني لهذه الفئات بما يتناسب مع قدراتهم </a:t>
            </a:r>
            <a:r>
              <a:rPr lang="ar-SA" sz="2800" b="1" dirty="0" smtClean="0">
                <a:solidFill>
                  <a:srgbClr val="000000"/>
                </a:solidFill>
                <a:ea typeface="Calibri"/>
                <a:cs typeface="Simplified Arabic"/>
              </a:rPr>
              <a:t>الباقية</a:t>
            </a:r>
            <a:r>
              <a:rPr lang="ar-SA" sz="2800" b="1" dirty="0" smtClean="0">
                <a:solidFill>
                  <a:srgbClr val="000000"/>
                </a:solidFill>
                <a:latin typeface="Simplified Arabic"/>
                <a:ea typeface="Calibri"/>
                <a:cs typeface="Arial"/>
              </a:rPr>
              <a:t>.</a:t>
            </a:r>
          </a:p>
          <a:p>
            <a:pPr algn="just" rtl="1">
              <a:lnSpc>
                <a:spcPct val="115000"/>
              </a:lnSpc>
              <a:spcAft>
                <a:spcPts val="0"/>
              </a:spcAft>
            </a:pPr>
            <a:r>
              <a:rPr lang="en-US" sz="2800" b="1" dirty="0" smtClean="0">
                <a:solidFill>
                  <a:srgbClr val="000000"/>
                </a:solidFill>
                <a:latin typeface="Simplified Arabic"/>
                <a:ea typeface="Calibri"/>
                <a:cs typeface="Arial"/>
              </a:rPr>
              <a:t>.</a:t>
            </a:r>
            <a:endParaRPr lang="en-US" sz="2000" dirty="0">
              <a:ea typeface="Calibri"/>
              <a:cs typeface="Arial"/>
            </a:endParaRP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rtl="1">
              <a:lnSpc>
                <a:spcPct val="115000"/>
              </a:lnSpc>
              <a:spcAft>
                <a:spcPts val="0"/>
              </a:spcAft>
            </a:pPr>
            <a:r>
              <a:rPr lang="ar-SA" sz="2800" b="1" dirty="0">
                <a:solidFill>
                  <a:srgbClr val="000000"/>
                </a:solidFill>
                <a:ea typeface="Calibri"/>
                <a:cs typeface="Simplified Arabic"/>
              </a:rPr>
              <a:t>7- </a:t>
            </a:r>
            <a:r>
              <a:rPr lang="en-US" sz="2800" b="1" dirty="0">
                <a:solidFill>
                  <a:srgbClr val="000000"/>
                </a:solidFill>
                <a:ea typeface="Calibri"/>
                <a:cs typeface="Simplified Arabic"/>
              </a:rPr>
              <a:t> </a:t>
            </a:r>
            <a:r>
              <a:rPr lang="ar-SA" sz="2800" b="1" dirty="0">
                <a:solidFill>
                  <a:srgbClr val="000000"/>
                </a:solidFill>
                <a:ea typeface="Calibri"/>
                <a:cs typeface="Simplified Arabic"/>
              </a:rPr>
              <a:t>توفير فرص الرعاية الاجتماعية </a:t>
            </a:r>
            <a:r>
              <a:rPr lang="ar-SA" sz="2800" b="1" dirty="0" smtClean="0">
                <a:solidFill>
                  <a:srgbClr val="000000"/>
                </a:solidFill>
                <a:ea typeface="Calibri"/>
                <a:cs typeface="Simplified Arabic"/>
              </a:rPr>
              <a:t>للمعاق </a:t>
            </a:r>
            <a:r>
              <a:rPr lang="ar-SA" sz="2800" b="1" dirty="0">
                <a:solidFill>
                  <a:srgbClr val="000000"/>
                </a:solidFill>
                <a:ea typeface="Calibri"/>
                <a:cs typeface="Simplified Arabic"/>
              </a:rPr>
              <a:t>ولأسرته لضمان استقرار حياته وذلك</a:t>
            </a:r>
            <a:r>
              <a:rPr lang="ar-SA" sz="2000" dirty="0">
                <a:solidFill>
                  <a:prstClr val="black"/>
                </a:solidFill>
                <a:ea typeface="Calibri"/>
                <a:cs typeface="Arial"/>
              </a:rPr>
              <a:t> </a:t>
            </a:r>
            <a:r>
              <a:rPr lang="ar-SA" sz="2800" b="1" dirty="0">
                <a:solidFill>
                  <a:srgbClr val="000000"/>
                </a:solidFill>
                <a:ea typeface="Calibri"/>
                <a:cs typeface="Simplified Arabic"/>
              </a:rPr>
              <a:t>خلال فترة التأهيل أو فيما </a:t>
            </a:r>
            <a:r>
              <a:rPr lang="ar-SA" sz="2800" b="1" dirty="0" smtClean="0">
                <a:solidFill>
                  <a:srgbClr val="000000"/>
                </a:solidFill>
                <a:ea typeface="Calibri"/>
                <a:cs typeface="Simplified Arabic"/>
              </a:rPr>
              <a:t>بعده.</a:t>
            </a:r>
          </a:p>
          <a:p>
            <a:pPr algn="just" rtl="1">
              <a:lnSpc>
                <a:spcPct val="115000"/>
              </a:lnSpc>
              <a:spcAft>
                <a:spcPts val="0"/>
              </a:spcAft>
            </a:pPr>
            <a:r>
              <a:rPr lang="ar-SA" sz="2800" b="1" dirty="0" smtClean="0">
                <a:solidFill>
                  <a:srgbClr val="000000"/>
                </a:solidFill>
                <a:latin typeface="Simplified Arabic"/>
                <a:ea typeface="Calibri"/>
                <a:cs typeface="Arial"/>
              </a:rPr>
              <a:t>8- </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توفير فرص التشغيل المناسب </a:t>
            </a:r>
            <a:r>
              <a:rPr lang="ar-SA" sz="2800" b="1" dirty="0" smtClean="0">
                <a:solidFill>
                  <a:srgbClr val="000000"/>
                </a:solidFill>
                <a:ea typeface="Calibri"/>
                <a:cs typeface="Simplified Arabic"/>
              </a:rPr>
              <a:t>للمعاق </a:t>
            </a:r>
            <a:r>
              <a:rPr lang="ar-SA" sz="2800" b="1" dirty="0">
                <a:solidFill>
                  <a:srgbClr val="000000"/>
                </a:solidFill>
                <a:ea typeface="Calibri"/>
                <a:cs typeface="Simplified Arabic"/>
              </a:rPr>
              <a:t>وما يستلزمه ذلك من توفير الإمكانيات </a:t>
            </a:r>
            <a:r>
              <a:rPr lang="ar-SA" sz="2800" b="1" dirty="0" smtClean="0">
                <a:solidFill>
                  <a:srgbClr val="000000"/>
                </a:solidFill>
                <a:ea typeface="Calibri"/>
                <a:cs typeface="Simplified Arabic"/>
              </a:rPr>
              <a:t>سواء</a:t>
            </a:r>
            <a:r>
              <a:rPr lang="ar-SA" sz="2800" dirty="0" smtClean="0">
                <a:ea typeface="Calibri"/>
                <a:cs typeface="Arial"/>
              </a:rPr>
              <a:t> </a:t>
            </a:r>
            <a:r>
              <a:rPr lang="ar-SA" sz="2800" b="1" dirty="0" smtClean="0">
                <a:solidFill>
                  <a:srgbClr val="000000"/>
                </a:solidFill>
                <a:ea typeface="Calibri"/>
                <a:cs typeface="Simplified Arabic"/>
              </a:rPr>
              <a:t>في </a:t>
            </a:r>
            <a:r>
              <a:rPr lang="ar-SA" sz="2800" b="1" dirty="0">
                <a:solidFill>
                  <a:srgbClr val="000000"/>
                </a:solidFill>
                <a:ea typeface="Calibri"/>
                <a:cs typeface="Simplified Arabic"/>
              </a:rPr>
              <a:t>نطاق المؤسسات أو المصانع أو في نطاق التشريع الذي ينص على تخصيص </a:t>
            </a:r>
            <a:r>
              <a:rPr lang="ar-SA" sz="2800" b="1" dirty="0" smtClean="0">
                <a:solidFill>
                  <a:srgbClr val="000000"/>
                </a:solidFill>
                <a:ea typeface="Calibri"/>
                <a:cs typeface="Simplified Arabic"/>
              </a:rPr>
              <a:t>نسبة</a:t>
            </a:r>
            <a:r>
              <a:rPr lang="ar-SA" sz="2800" dirty="0" smtClean="0">
                <a:ea typeface="Calibri"/>
                <a:cs typeface="Arial"/>
              </a:rPr>
              <a:t> </a:t>
            </a:r>
            <a:r>
              <a:rPr lang="ar-SA" sz="2800" b="1" dirty="0" smtClean="0">
                <a:solidFill>
                  <a:srgbClr val="000000"/>
                </a:solidFill>
                <a:ea typeface="Calibri"/>
                <a:cs typeface="Simplified Arabic"/>
              </a:rPr>
              <a:t>معينة </a:t>
            </a:r>
            <a:r>
              <a:rPr lang="ar-SA" sz="2800" b="1" dirty="0">
                <a:solidFill>
                  <a:srgbClr val="000000"/>
                </a:solidFill>
                <a:ea typeface="Calibri"/>
                <a:cs typeface="Simplified Arabic"/>
              </a:rPr>
              <a:t>من فرص العمل </a:t>
            </a:r>
            <a:r>
              <a:rPr lang="ar-SA" sz="2800" b="1" dirty="0" smtClean="0">
                <a:solidFill>
                  <a:srgbClr val="000000"/>
                </a:solidFill>
                <a:ea typeface="Calibri"/>
                <a:cs typeface="Simplified Arabic"/>
              </a:rPr>
              <a:t>للمعاقين</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800"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9- تشجيع </a:t>
            </a:r>
            <a:r>
              <a:rPr lang="ar-SA" sz="2800" b="1" dirty="0">
                <a:solidFill>
                  <a:srgbClr val="000000"/>
                </a:solidFill>
                <a:ea typeface="Calibri"/>
                <a:cs typeface="Simplified Arabic"/>
              </a:rPr>
              <a:t>إجراء البحوث العلمية لدراسة مشكلات </a:t>
            </a:r>
            <a:r>
              <a:rPr lang="ar-SA" sz="2800" b="1" dirty="0" smtClean="0">
                <a:solidFill>
                  <a:srgbClr val="000000"/>
                </a:solidFill>
                <a:ea typeface="Calibri"/>
                <a:cs typeface="Simplified Arabic"/>
              </a:rPr>
              <a:t>المعاقين </a:t>
            </a:r>
            <a:r>
              <a:rPr lang="ar-SA" sz="2800" b="1" dirty="0">
                <a:solidFill>
                  <a:srgbClr val="000000"/>
                </a:solidFill>
                <a:ea typeface="Calibri"/>
                <a:cs typeface="Simplified Arabic"/>
              </a:rPr>
              <a:t>وذلك للتوصل إلى </a:t>
            </a:r>
            <a:r>
              <a:rPr lang="ar-SA" sz="2800" b="1" dirty="0" smtClean="0">
                <a:solidFill>
                  <a:srgbClr val="000000"/>
                </a:solidFill>
                <a:ea typeface="Calibri"/>
                <a:cs typeface="Simplified Arabic"/>
              </a:rPr>
              <a:t>أنسب</a:t>
            </a:r>
            <a:r>
              <a:rPr lang="ar-SA" sz="2800" dirty="0" smtClean="0">
                <a:ea typeface="Calibri"/>
                <a:cs typeface="Arial"/>
              </a:rPr>
              <a:t> </a:t>
            </a:r>
            <a:r>
              <a:rPr lang="ar-SA" sz="2800" b="1" dirty="0" smtClean="0">
                <a:solidFill>
                  <a:srgbClr val="000000"/>
                </a:solidFill>
                <a:ea typeface="Calibri"/>
                <a:cs typeface="Simplified Arabic"/>
              </a:rPr>
              <a:t>الأساليب </a:t>
            </a:r>
            <a:r>
              <a:rPr lang="ar-SA" sz="2800" b="1" dirty="0">
                <a:solidFill>
                  <a:srgbClr val="000000"/>
                </a:solidFill>
                <a:ea typeface="Calibri"/>
                <a:cs typeface="Simplified Arabic"/>
              </a:rPr>
              <a:t>الحديثة لرعايتهم </a:t>
            </a:r>
            <a:r>
              <a:rPr lang="en-US" sz="2800" b="1" dirty="0">
                <a:solidFill>
                  <a:srgbClr val="000000"/>
                </a:solidFill>
                <a:latin typeface="Simplified Arabic"/>
                <a:ea typeface="Calibri"/>
                <a:cs typeface="Arial"/>
              </a:rPr>
              <a:t>.</a:t>
            </a:r>
            <a:endParaRPr lang="en-US" sz="2800" dirty="0">
              <a:ea typeface="Calibri"/>
              <a:cs typeface="Arial"/>
            </a:endParaRPr>
          </a:p>
          <a:p>
            <a:pPr algn="just" rtl="1">
              <a:lnSpc>
                <a:spcPct val="115000"/>
              </a:lnSpc>
              <a:spcAft>
                <a:spcPts val="0"/>
              </a:spcAft>
            </a:pPr>
            <a:r>
              <a:rPr lang="ar-SA" sz="2800" b="1" dirty="0" smtClean="0">
                <a:solidFill>
                  <a:srgbClr val="000000"/>
                </a:solidFill>
                <a:ea typeface="Calibri"/>
                <a:cs typeface="Simplified Arabic"/>
              </a:rPr>
              <a:t>10- توفير </a:t>
            </a:r>
            <a:r>
              <a:rPr lang="ar-SA" sz="2800" b="1" dirty="0">
                <a:solidFill>
                  <a:srgbClr val="000000"/>
                </a:solidFill>
                <a:ea typeface="Calibri"/>
                <a:cs typeface="Simplified Arabic"/>
              </a:rPr>
              <a:t>فرص الترويح الهادف </a:t>
            </a:r>
            <a:r>
              <a:rPr lang="ar-SA" sz="2800" b="1" dirty="0" smtClean="0">
                <a:solidFill>
                  <a:srgbClr val="000000"/>
                </a:solidFill>
                <a:ea typeface="Calibri"/>
                <a:cs typeface="Simplified Arabic"/>
              </a:rPr>
              <a:t>للمعاقين </a:t>
            </a:r>
            <a:r>
              <a:rPr lang="ar-SA" sz="2800" b="1" dirty="0">
                <a:solidFill>
                  <a:srgbClr val="000000"/>
                </a:solidFill>
                <a:ea typeface="Calibri"/>
                <a:cs typeface="Simplified Arabic"/>
              </a:rPr>
              <a:t>وما يستتبعه من توفير الإمكانيات </a:t>
            </a:r>
            <a:r>
              <a:rPr lang="ar-SA" sz="2800" b="1" dirty="0" smtClean="0">
                <a:solidFill>
                  <a:srgbClr val="000000"/>
                </a:solidFill>
                <a:ea typeface="Calibri"/>
                <a:cs typeface="Simplified Arabic"/>
              </a:rPr>
              <a:t>المناسبة</a:t>
            </a:r>
            <a:r>
              <a:rPr lang="ar-SA" sz="2800" dirty="0" smtClean="0">
                <a:ea typeface="Calibri"/>
                <a:cs typeface="Arial"/>
              </a:rPr>
              <a:t> </a:t>
            </a:r>
            <a:r>
              <a:rPr lang="ar-SA" sz="2800" b="1" dirty="0" smtClean="0">
                <a:solidFill>
                  <a:srgbClr val="000000"/>
                </a:solidFill>
                <a:ea typeface="Calibri"/>
                <a:cs typeface="Simplified Arabic"/>
              </a:rPr>
              <a:t>لظروفهم</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800" dirty="0">
              <a:ea typeface="Calibri"/>
              <a:cs typeface="Arial"/>
            </a:endParaRPr>
          </a:p>
          <a:p>
            <a:pPr rtl="1">
              <a:lnSpc>
                <a:spcPct val="115000"/>
              </a:lnSpc>
              <a:spcAft>
                <a:spcPts val="0"/>
              </a:spcAft>
            </a:pPr>
            <a:endParaRPr lang="en-US" sz="2000" b="1" dirty="0">
              <a:ea typeface="Calibri"/>
              <a:cs typeface="Arial"/>
            </a:endParaRP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algn="just" rtl="1">
              <a:lnSpc>
                <a:spcPct val="115000"/>
              </a:lnSpc>
              <a:spcAft>
                <a:spcPts val="0"/>
              </a:spcAft>
            </a:pPr>
            <a:r>
              <a:rPr lang="ar-SA" sz="2800" b="1" dirty="0" smtClean="0">
                <a:solidFill>
                  <a:srgbClr val="000000"/>
                </a:solidFill>
                <a:latin typeface="Simplified Arabic"/>
                <a:ea typeface="Calibri"/>
                <a:cs typeface="Arial"/>
              </a:rPr>
              <a:t>11- </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تحقيق الفرص المتكافئة </a:t>
            </a:r>
            <a:r>
              <a:rPr lang="ar-SA" sz="2800" b="1" dirty="0" smtClean="0">
                <a:solidFill>
                  <a:srgbClr val="000000"/>
                </a:solidFill>
                <a:ea typeface="Calibri"/>
                <a:cs typeface="Simplified Arabic"/>
              </a:rPr>
              <a:t>للمعاقين </a:t>
            </a:r>
            <a:r>
              <a:rPr lang="ar-SA" sz="2800" b="1" dirty="0">
                <a:solidFill>
                  <a:srgbClr val="000000"/>
                </a:solidFill>
                <a:ea typeface="Calibri"/>
                <a:cs typeface="Simplified Arabic"/>
              </a:rPr>
              <a:t>في الرعاية وذلك في </a:t>
            </a:r>
            <a:r>
              <a:rPr lang="ar-SA" sz="2800" b="1" dirty="0" smtClean="0">
                <a:solidFill>
                  <a:srgbClr val="000000"/>
                </a:solidFill>
                <a:ea typeface="Calibri"/>
                <a:cs typeface="Simplified Arabic"/>
              </a:rPr>
              <a:t>ضوء استعداداتهم</a:t>
            </a:r>
            <a:r>
              <a:rPr lang="ar-SA" sz="2000" dirty="0" smtClean="0">
                <a:ea typeface="Calibri"/>
                <a:cs typeface="Arial"/>
              </a:rPr>
              <a:t> </a:t>
            </a:r>
            <a:r>
              <a:rPr lang="ar-SA" sz="2800" b="1" dirty="0" smtClean="0">
                <a:solidFill>
                  <a:srgbClr val="000000"/>
                </a:solidFill>
                <a:ea typeface="Calibri"/>
                <a:cs typeface="Simplified Arabic"/>
              </a:rPr>
              <a:t>ومواهبهم </a:t>
            </a:r>
            <a:r>
              <a:rPr lang="ar-SA" sz="2800" b="1" dirty="0">
                <a:solidFill>
                  <a:srgbClr val="000000"/>
                </a:solidFill>
                <a:ea typeface="Calibri"/>
                <a:cs typeface="Simplified Arabic"/>
              </a:rPr>
              <a:t>ودرجة إعاقتهم</a:t>
            </a:r>
            <a:r>
              <a:rPr lang="en-US" sz="2800" b="1" dirty="0">
                <a:solidFill>
                  <a:srgbClr val="000000"/>
                </a:solidFill>
                <a:latin typeface="Simplified Arabic"/>
                <a:ea typeface="Calibri"/>
                <a:cs typeface="Arial"/>
              </a:rPr>
              <a:t> .</a:t>
            </a:r>
            <a:endParaRPr lang="en-US" sz="2000" dirty="0">
              <a:ea typeface="Calibri"/>
              <a:cs typeface="Arial"/>
            </a:endParaRPr>
          </a:p>
          <a:p>
            <a:pPr algn="just" rtl="1">
              <a:lnSpc>
                <a:spcPct val="115000"/>
              </a:lnSpc>
              <a:spcAft>
                <a:spcPts val="0"/>
              </a:spcAft>
            </a:pPr>
            <a:r>
              <a:rPr lang="ar-SA" sz="2800" b="1" dirty="0" smtClean="0">
                <a:solidFill>
                  <a:srgbClr val="000000"/>
                </a:solidFill>
                <a:latin typeface="Simplified Arabic"/>
                <a:ea typeface="Calibri"/>
                <a:cs typeface="Arial"/>
              </a:rPr>
              <a:t>12- </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تهيئة أفضل الظروف لتنشئة </a:t>
            </a:r>
            <a:r>
              <a:rPr lang="ar-SA" sz="2800" b="1" dirty="0" smtClean="0">
                <a:solidFill>
                  <a:srgbClr val="000000"/>
                </a:solidFill>
                <a:ea typeface="Calibri"/>
                <a:cs typeface="Simplified Arabic"/>
              </a:rPr>
              <a:t>المعاقين </a:t>
            </a:r>
            <a:r>
              <a:rPr lang="ar-SA" sz="2800" b="1" dirty="0">
                <a:solidFill>
                  <a:srgbClr val="000000"/>
                </a:solidFill>
                <a:ea typeface="Calibri"/>
                <a:cs typeface="Simplified Arabic"/>
              </a:rPr>
              <a:t>تنشئة اجتماعية صالحة تتمثل في </a:t>
            </a:r>
            <a:r>
              <a:rPr lang="ar-SA" sz="2800" b="1" dirty="0" smtClean="0">
                <a:solidFill>
                  <a:srgbClr val="000000"/>
                </a:solidFill>
                <a:ea typeface="Calibri"/>
                <a:cs typeface="Simplified Arabic"/>
              </a:rPr>
              <a:t>القدرة</a:t>
            </a:r>
            <a:r>
              <a:rPr lang="ar-SA" sz="2000" dirty="0" smtClean="0">
                <a:ea typeface="Calibri"/>
                <a:cs typeface="Arial"/>
              </a:rPr>
              <a:t> </a:t>
            </a:r>
            <a:r>
              <a:rPr lang="ar-SA" sz="2800" b="1" dirty="0" smtClean="0">
                <a:solidFill>
                  <a:srgbClr val="000000"/>
                </a:solidFill>
                <a:ea typeface="Calibri"/>
                <a:cs typeface="Simplified Arabic"/>
              </a:rPr>
              <a:t>على </a:t>
            </a:r>
            <a:r>
              <a:rPr lang="ar-SA" sz="2800" b="1" dirty="0">
                <a:solidFill>
                  <a:srgbClr val="000000"/>
                </a:solidFill>
                <a:ea typeface="Calibri"/>
                <a:cs typeface="Simplified Arabic"/>
              </a:rPr>
              <a:t>التفكير الواقعي والمستقبلي وقدرته على تحمل المسئولية وقدرته على </a:t>
            </a:r>
            <a:r>
              <a:rPr lang="ar-SA" sz="2800" b="1" dirty="0" smtClean="0">
                <a:solidFill>
                  <a:srgbClr val="000000"/>
                </a:solidFill>
                <a:ea typeface="Calibri"/>
                <a:cs typeface="Simplified Arabic"/>
              </a:rPr>
              <a:t>الأخذ</a:t>
            </a:r>
            <a:r>
              <a:rPr lang="ar-SA" sz="2000" dirty="0" smtClean="0">
                <a:ea typeface="Calibri"/>
                <a:cs typeface="Arial"/>
              </a:rPr>
              <a:t> </a:t>
            </a:r>
            <a:r>
              <a:rPr lang="ar-SA" sz="2800" b="1" dirty="0" smtClean="0">
                <a:solidFill>
                  <a:srgbClr val="000000"/>
                </a:solidFill>
                <a:ea typeface="Calibri"/>
                <a:cs typeface="Simplified Arabic"/>
              </a:rPr>
              <a:t>والعطاء</a:t>
            </a:r>
            <a:r>
              <a:rPr lang="en-US" sz="2800" b="1" dirty="0" smtClean="0">
                <a:solidFill>
                  <a:srgbClr val="000000"/>
                </a:solidFill>
                <a:latin typeface="Simplified Arabic"/>
                <a:ea typeface="Calibri"/>
                <a:cs typeface="Arial"/>
              </a:rPr>
              <a:t> </a:t>
            </a:r>
            <a:r>
              <a:rPr lang="en-US" sz="2800" b="1" dirty="0">
                <a:solidFill>
                  <a:srgbClr val="000000"/>
                </a:solidFill>
                <a:latin typeface="Simplified Arabic"/>
                <a:ea typeface="Calibri"/>
                <a:cs typeface="Arial"/>
              </a:rPr>
              <a:t>.</a:t>
            </a:r>
            <a:endParaRPr lang="en-US" sz="2000" dirty="0">
              <a:ea typeface="Calibri"/>
              <a:cs typeface="Arial"/>
            </a:endParaRPr>
          </a:p>
          <a:p>
            <a:pPr algn="just" rtl="1">
              <a:lnSpc>
                <a:spcPct val="115000"/>
              </a:lnSpc>
              <a:spcAft>
                <a:spcPts val="0"/>
              </a:spcAft>
            </a:pPr>
            <a:r>
              <a:rPr lang="ar-SA" sz="2800" b="1" dirty="0" smtClean="0">
                <a:solidFill>
                  <a:srgbClr val="000000"/>
                </a:solidFill>
                <a:latin typeface="Simplified Arabic"/>
                <a:ea typeface="Calibri"/>
                <a:cs typeface="Arial"/>
              </a:rPr>
              <a:t>13- </a:t>
            </a:r>
            <a:r>
              <a:rPr lang="en-US" sz="2800" b="1" dirty="0" smtClean="0">
                <a:solidFill>
                  <a:srgbClr val="000000"/>
                </a:solidFill>
                <a:latin typeface="Simplified Arabic"/>
                <a:ea typeface="Calibri"/>
                <a:cs typeface="Arial"/>
              </a:rPr>
              <a:t> </a:t>
            </a:r>
            <a:r>
              <a:rPr lang="ar-SA" sz="2800" b="1" dirty="0">
                <a:solidFill>
                  <a:srgbClr val="000000"/>
                </a:solidFill>
                <a:ea typeface="Calibri"/>
                <a:cs typeface="Simplified Arabic"/>
              </a:rPr>
              <a:t>ترشيد اتجاهات الرأي العام نحو </a:t>
            </a:r>
            <a:r>
              <a:rPr lang="ar-SA" sz="2800" b="1">
                <a:solidFill>
                  <a:srgbClr val="000000"/>
                </a:solidFill>
                <a:ea typeface="Calibri"/>
                <a:cs typeface="Simplified Arabic"/>
              </a:rPr>
              <a:t>معاملة </a:t>
            </a:r>
            <a:r>
              <a:rPr lang="ar-SA" sz="2800" b="1" smtClean="0">
                <a:solidFill>
                  <a:srgbClr val="000000"/>
                </a:solidFill>
                <a:ea typeface="Calibri"/>
                <a:cs typeface="Simplified Arabic"/>
              </a:rPr>
              <a:t>المعاقين </a:t>
            </a:r>
            <a:r>
              <a:rPr lang="ar-SA" sz="2800" b="1" dirty="0">
                <a:solidFill>
                  <a:srgbClr val="000000"/>
                </a:solidFill>
                <a:ea typeface="Calibri"/>
                <a:cs typeface="Simplified Arabic"/>
              </a:rPr>
              <a:t>وحاجاتهم وحقوقهم </a:t>
            </a:r>
            <a:r>
              <a:rPr lang="ar-SA" sz="2800" b="1" dirty="0" smtClean="0">
                <a:solidFill>
                  <a:srgbClr val="000000"/>
                </a:solidFill>
                <a:ea typeface="Calibri"/>
                <a:cs typeface="Simplified Arabic"/>
              </a:rPr>
              <a:t>كمواطنين</a:t>
            </a:r>
            <a:r>
              <a:rPr lang="ar-SA" sz="2000" dirty="0" smtClean="0">
                <a:ea typeface="Calibri"/>
                <a:cs typeface="Arial"/>
              </a:rPr>
              <a:t> </a:t>
            </a:r>
            <a:r>
              <a:rPr lang="ar-SA" sz="2800" b="1" dirty="0" smtClean="0">
                <a:solidFill>
                  <a:srgbClr val="000000"/>
                </a:solidFill>
                <a:ea typeface="Calibri"/>
                <a:cs typeface="Simplified Arabic"/>
              </a:rPr>
              <a:t>في </a:t>
            </a:r>
            <a:r>
              <a:rPr lang="ar-SA" sz="2800" b="1" dirty="0">
                <a:solidFill>
                  <a:srgbClr val="000000"/>
                </a:solidFill>
                <a:ea typeface="Calibri"/>
                <a:cs typeface="Simplified Arabic"/>
              </a:rPr>
              <a:t>المجتمع ويتم ذلك من خلال استخدام وسائل الإعلام المختلفة</a:t>
            </a:r>
            <a:r>
              <a:rPr lang="en-US" sz="2800" b="1" dirty="0">
                <a:solidFill>
                  <a:srgbClr val="000000"/>
                </a:solidFill>
                <a:latin typeface="Simplified Arabic"/>
                <a:ea typeface="Calibri"/>
                <a:cs typeface="Arial"/>
              </a:rPr>
              <a:t> </a:t>
            </a:r>
            <a:endParaRPr lang="en-US" sz="2000" dirty="0">
              <a:ea typeface="Calibri"/>
              <a:cs typeface="Arial"/>
            </a:endParaRP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rtl="1">
              <a:lnSpc>
                <a:spcPct val="115000"/>
              </a:lnSpc>
              <a:spcAft>
                <a:spcPts val="0"/>
              </a:spcAft>
            </a:pPr>
            <a:r>
              <a:rPr lang="ar-SA" sz="2800" b="1" dirty="0">
                <a:solidFill>
                  <a:srgbClr val="000000"/>
                </a:solidFill>
                <a:ea typeface="Calibri"/>
                <a:cs typeface="Simplified Arabic"/>
              </a:rPr>
              <a:t>وبصورة عامة ولكي ننجح في تحقيق الأهداف السابقة لابد من مراعاة </a:t>
            </a:r>
            <a:r>
              <a:rPr lang="ar-SA" sz="2800" b="1" dirty="0" smtClean="0">
                <a:solidFill>
                  <a:srgbClr val="000000"/>
                </a:solidFill>
                <a:ea typeface="Calibri"/>
                <a:cs typeface="Simplified Arabic"/>
              </a:rPr>
              <a:t>الآتي</a:t>
            </a:r>
            <a:r>
              <a:rPr lang="en-US" sz="2800" b="1" dirty="0" smtClean="0">
                <a:solidFill>
                  <a:srgbClr val="000000"/>
                </a:solidFill>
                <a:latin typeface="Simplified Arabic"/>
                <a:ea typeface="Calibri"/>
                <a:cs typeface="Arial"/>
              </a:rPr>
              <a:t>:</a:t>
            </a:r>
            <a:endParaRPr lang="en-US" sz="2000" dirty="0">
              <a:ea typeface="Calibri"/>
              <a:cs typeface="Arial"/>
            </a:endParaRPr>
          </a:p>
          <a:p>
            <a:pPr rtl="1">
              <a:lnSpc>
                <a:spcPct val="115000"/>
              </a:lnSpc>
              <a:spcAft>
                <a:spcPts val="0"/>
              </a:spcAft>
            </a:pPr>
            <a:r>
              <a:rPr lang="ar-SA" sz="2800" b="1" dirty="0" smtClean="0">
                <a:solidFill>
                  <a:srgbClr val="000000"/>
                </a:solidFill>
                <a:latin typeface="Simplified Arabic"/>
                <a:ea typeface="Calibri"/>
                <a:cs typeface="Arial"/>
              </a:rPr>
              <a:t>أ- </a:t>
            </a:r>
            <a:r>
              <a:rPr lang="ar-SA" sz="2800" b="1" dirty="0" smtClean="0">
                <a:solidFill>
                  <a:srgbClr val="000000"/>
                </a:solidFill>
                <a:ea typeface="Calibri"/>
                <a:cs typeface="Simplified Arabic"/>
              </a:rPr>
              <a:t>السرعة </a:t>
            </a:r>
            <a:r>
              <a:rPr lang="ar-SA" sz="2800" b="1" dirty="0">
                <a:solidFill>
                  <a:srgbClr val="000000"/>
                </a:solidFill>
                <a:ea typeface="Calibri"/>
                <a:cs typeface="Simplified Arabic"/>
              </a:rPr>
              <a:t>والتكامل في تقديم الخدمات</a:t>
            </a:r>
            <a:r>
              <a:rPr lang="en-US" sz="2800" b="1" dirty="0">
                <a:solidFill>
                  <a:srgbClr val="000000"/>
                </a:solidFill>
                <a:latin typeface="Simplified Arabic"/>
                <a:ea typeface="Calibri"/>
                <a:cs typeface="Arial"/>
              </a:rPr>
              <a:t> .</a:t>
            </a:r>
            <a:endParaRPr lang="en-US" sz="2000" dirty="0">
              <a:ea typeface="Calibri"/>
              <a:cs typeface="Arial"/>
            </a:endParaRPr>
          </a:p>
          <a:p>
            <a:pPr rtl="1">
              <a:lnSpc>
                <a:spcPct val="115000"/>
              </a:lnSpc>
              <a:spcAft>
                <a:spcPts val="0"/>
              </a:spcAft>
            </a:pPr>
            <a:r>
              <a:rPr lang="ar-SA" sz="2800" b="1" dirty="0" smtClean="0">
                <a:solidFill>
                  <a:srgbClr val="000000"/>
                </a:solidFill>
                <a:latin typeface="Simplified Arabic"/>
                <a:ea typeface="Calibri"/>
                <a:cs typeface="Arial"/>
              </a:rPr>
              <a:t>ب- تنوير </a:t>
            </a:r>
            <a:r>
              <a:rPr lang="ar-SA" sz="2800" b="1" dirty="0" smtClean="0">
                <a:solidFill>
                  <a:srgbClr val="000000"/>
                </a:solidFill>
                <a:ea typeface="Calibri"/>
                <a:cs typeface="Simplified Arabic"/>
              </a:rPr>
              <a:t>الرأي </a:t>
            </a:r>
            <a:r>
              <a:rPr lang="ar-SA" sz="2800" b="1" dirty="0">
                <a:solidFill>
                  <a:srgbClr val="000000"/>
                </a:solidFill>
                <a:ea typeface="Calibri"/>
                <a:cs typeface="Simplified Arabic"/>
              </a:rPr>
              <a:t>العام بمشكلاتهم وحقهم في التقبل والمساعدة</a:t>
            </a:r>
            <a:r>
              <a:rPr lang="en-US" sz="2800" b="1" dirty="0">
                <a:solidFill>
                  <a:srgbClr val="000000"/>
                </a:solidFill>
                <a:latin typeface="Simplified Arabic"/>
                <a:ea typeface="Calibri"/>
                <a:cs typeface="Arial"/>
              </a:rPr>
              <a:t> .</a:t>
            </a:r>
            <a:endParaRPr lang="en-US" sz="2000" dirty="0">
              <a:ea typeface="Calibri"/>
              <a:cs typeface="Arial"/>
            </a:endParaRPr>
          </a:p>
          <a:p>
            <a:pPr rtl="1">
              <a:lnSpc>
                <a:spcPct val="115000"/>
              </a:lnSpc>
              <a:spcAft>
                <a:spcPts val="0"/>
              </a:spcAft>
            </a:pPr>
            <a:r>
              <a:rPr lang="ar-SA" sz="2800" b="1" dirty="0" smtClean="0">
                <a:solidFill>
                  <a:srgbClr val="000000"/>
                </a:solidFill>
                <a:latin typeface="Simplified Arabic"/>
                <a:ea typeface="Calibri"/>
                <a:cs typeface="Arial"/>
              </a:rPr>
              <a:t>ج- </a:t>
            </a:r>
            <a:r>
              <a:rPr lang="ar-SA" sz="2800" b="1" dirty="0" smtClean="0">
                <a:solidFill>
                  <a:srgbClr val="000000"/>
                </a:solidFill>
                <a:ea typeface="Calibri"/>
                <a:cs typeface="Simplified Arabic"/>
              </a:rPr>
              <a:t>تنوير </a:t>
            </a:r>
            <a:r>
              <a:rPr lang="ar-SA" sz="2800" b="1" dirty="0">
                <a:solidFill>
                  <a:srgbClr val="000000"/>
                </a:solidFill>
                <a:ea typeface="Calibri"/>
                <a:cs typeface="Simplified Arabic"/>
              </a:rPr>
              <a:t>الرأي </a:t>
            </a:r>
            <a:r>
              <a:rPr lang="ar-SA" sz="2800" b="1" dirty="0" smtClean="0">
                <a:solidFill>
                  <a:srgbClr val="000000"/>
                </a:solidFill>
                <a:ea typeface="Calibri"/>
                <a:cs typeface="Simplified Arabic"/>
              </a:rPr>
              <a:t>العام </a:t>
            </a:r>
            <a:r>
              <a:rPr lang="ar-SA" sz="2800" b="1" dirty="0">
                <a:solidFill>
                  <a:srgbClr val="000000"/>
                </a:solidFill>
                <a:ea typeface="Calibri"/>
                <a:cs typeface="Simplified Arabic"/>
              </a:rPr>
              <a:t>بأهمية الاكتشاف المبكر لحالات </a:t>
            </a:r>
            <a:r>
              <a:rPr lang="ar-SA" sz="2800" b="1" dirty="0" smtClean="0">
                <a:solidFill>
                  <a:srgbClr val="000000"/>
                </a:solidFill>
                <a:ea typeface="Calibri"/>
                <a:cs typeface="Simplified Arabic"/>
              </a:rPr>
              <a:t>المعاقين وسرعة العرض</a:t>
            </a:r>
            <a:r>
              <a:rPr lang="ar-SA" sz="2000" dirty="0" smtClean="0">
                <a:ea typeface="Calibri"/>
                <a:cs typeface="Arial"/>
              </a:rPr>
              <a:t> </a:t>
            </a:r>
            <a:r>
              <a:rPr lang="ar-SA" sz="2800" b="1" dirty="0" smtClean="0">
                <a:solidFill>
                  <a:srgbClr val="000000"/>
                </a:solidFill>
                <a:ea typeface="Calibri"/>
                <a:cs typeface="Simplified Arabic"/>
              </a:rPr>
              <a:t>على </a:t>
            </a:r>
            <a:r>
              <a:rPr lang="ar-SA" sz="2800" b="1" dirty="0">
                <a:solidFill>
                  <a:srgbClr val="000000"/>
                </a:solidFill>
                <a:ea typeface="Calibri"/>
                <a:cs typeface="Simplified Arabic"/>
              </a:rPr>
              <a:t>الطبيب للعلاج قبل أن تستفحل الحالة</a:t>
            </a:r>
            <a:r>
              <a:rPr lang="en-US" sz="2800" b="1" dirty="0">
                <a:solidFill>
                  <a:srgbClr val="000000"/>
                </a:solidFill>
                <a:latin typeface="Simplified Arabic"/>
                <a:ea typeface="Calibri"/>
                <a:cs typeface="Arial"/>
              </a:rPr>
              <a:t> </a:t>
            </a:r>
            <a:r>
              <a:rPr lang="en-US" sz="2800" b="1" dirty="0" smtClean="0">
                <a:solidFill>
                  <a:srgbClr val="000000"/>
                </a:solidFill>
                <a:latin typeface="Simplified Arabic"/>
                <a:ea typeface="Calibri"/>
                <a:cs typeface="Arial"/>
              </a:rPr>
              <a:t>.</a:t>
            </a:r>
            <a:endParaRPr lang="ar-SA" sz="2800" b="1" dirty="0" smtClean="0">
              <a:solidFill>
                <a:srgbClr val="000000"/>
              </a:solidFill>
              <a:latin typeface="Simplified Arabic"/>
              <a:ea typeface="Calibri"/>
              <a:cs typeface="Arial"/>
            </a:endParaRPr>
          </a:p>
          <a:p>
            <a:pPr rtl="1">
              <a:lnSpc>
                <a:spcPct val="115000"/>
              </a:lnSpc>
              <a:spcAft>
                <a:spcPts val="0"/>
              </a:spcAft>
            </a:pPr>
            <a:endParaRPr lang="en-US" sz="2000" dirty="0">
              <a:ea typeface="Calibri"/>
              <a:cs typeface="Arial"/>
            </a:endParaRP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lvl="0" algn="just" rtl="1">
              <a:lnSpc>
                <a:spcPct val="115000"/>
              </a:lnSpc>
              <a:spcAft>
                <a:spcPts val="0"/>
              </a:spcAft>
            </a:pPr>
            <a:r>
              <a:rPr lang="ar-SA" sz="2800" b="1" dirty="0">
                <a:solidFill>
                  <a:srgbClr val="000000"/>
                </a:solidFill>
                <a:ea typeface="Calibri"/>
                <a:cs typeface="Simplified Arabic"/>
              </a:rPr>
              <a:t>ومما سبق نستخلص أن الخدمة الاجتماعية تعمل مع الفئات </a:t>
            </a:r>
            <a:r>
              <a:rPr lang="ar-SA" sz="2800" b="1" dirty="0" smtClean="0">
                <a:solidFill>
                  <a:srgbClr val="000000"/>
                </a:solidFill>
                <a:ea typeface="Calibri"/>
                <a:cs typeface="Simplified Arabic"/>
              </a:rPr>
              <a:t>الخاصة</a:t>
            </a:r>
            <a:r>
              <a:rPr lang="ar-SA" sz="2800" dirty="0" smtClean="0">
                <a:solidFill>
                  <a:prstClr val="black"/>
                </a:solidFill>
                <a:ea typeface="Calibri"/>
                <a:cs typeface="Arial"/>
              </a:rPr>
              <a:t> </a:t>
            </a:r>
            <a:r>
              <a:rPr lang="ar-SA" sz="2800" b="1" dirty="0" smtClean="0">
                <a:solidFill>
                  <a:srgbClr val="000000"/>
                </a:solidFill>
                <a:ea typeface="Calibri"/>
                <a:cs typeface="Simplified Arabic"/>
              </a:rPr>
              <a:t>لتساعدها </a:t>
            </a:r>
            <a:r>
              <a:rPr lang="ar-SA" sz="2800" b="1" dirty="0">
                <a:solidFill>
                  <a:srgbClr val="000000"/>
                </a:solidFill>
                <a:ea typeface="Calibri"/>
                <a:cs typeface="Simplified Arabic"/>
              </a:rPr>
              <a:t>على تحقيق هدفين أساسيين هما</a:t>
            </a:r>
            <a:r>
              <a:rPr lang="en-US" sz="2800" b="1" dirty="0">
                <a:solidFill>
                  <a:srgbClr val="000000"/>
                </a:solidFill>
                <a:latin typeface="Simplified Arabic"/>
                <a:ea typeface="Calibri"/>
                <a:cs typeface="Arial"/>
              </a:rPr>
              <a:t> :</a:t>
            </a:r>
            <a:endParaRPr lang="en-US" sz="2800" dirty="0">
              <a:solidFill>
                <a:prstClr val="black"/>
              </a:solidFill>
              <a:ea typeface="Calibri"/>
              <a:cs typeface="Arial"/>
            </a:endParaRPr>
          </a:p>
          <a:p>
            <a:pPr lvl="0" algn="just" rtl="1">
              <a:lnSpc>
                <a:spcPct val="115000"/>
              </a:lnSpc>
              <a:spcAft>
                <a:spcPts val="0"/>
              </a:spcAft>
            </a:pPr>
            <a:r>
              <a:rPr lang="ar-SA" sz="2800" b="1" dirty="0">
                <a:solidFill>
                  <a:srgbClr val="7030A0"/>
                </a:solidFill>
                <a:ea typeface="Calibri"/>
                <a:cs typeface="Simplified Arabic"/>
              </a:rPr>
              <a:t>1- مساعدة أفراد الفئات الخاصة على التكيف السليم مع أنفسهم ومع مجتمعهم ويتم</a:t>
            </a:r>
            <a:r>
              <a:rPr lang="ar-SA" sz="2800" dirty="0">
                <a:solidFill>
                  <a:srgbClr val="7030A0"/>
                </a:solidFill>
                <a:ea typeface="Calibri"/>
                <a:cs typeface="Arial"/>
              </a:rPr>
              <a:t> </a:t>
            </a:r>
            <a:r>
              <a:rPr lang="ar-SA" sz="2800" b="1" dirty="0">
                <a:solidFill>
                  <a:srgbClr val="7030A0"/>
                </a:solidFill>
                <a:ea typeface="Calibri"/>
                <a:cs typeface="Simplified Arabic"/>
              </a:rPr>
              <a:t>ذلك من خلال ما يلي</a:t>
            </a:r>
            <a:r>
              <a:rPr lang="en-US" sz="2800" b="1" dirty="0">
                <a:solidFill>
                  <a:srgbClr val="7030A0"/>
                </a:solidFill>
                <a:latin typeface="Simplified Arabic"/>
                <a:ea typeface="Calibri"/>
                <a:cs typeface="Arial"/>
              </a:rPr>
              <a:t>:-</a:t>
            </a:r>
            <a:endParaRPr lang="en-US" sz="2800" dirty="0">
              <a:solidFill>
                <a:srgbClr val="7030A0"/>
              </a:solidFill>
              <a:ea typeface="Calibri"/>
              <a:cs typeface="Arial"/>
            </a:endParaRPr>
          </a:p>
          <a:p>
            <a:pPr marL="457200" lvl="0" indent="-457200" algn="just" rtl="1">
              <a:lnSpc>
                <a:spcPct val="115000"/>
              </a:lnSpc>
              <a:spcAft>
                <a:spcPts val="0"/>
              </a:spcAft>
              <a:buFont typeface="Arial" pitchFamily="34" charset="0"/>
              <a:buAutoNum type="arabic1Minus"/>
            </a:pPr>
            <a:r>
              <a:rPr lang="ar-SA" sz="2250" b="1" dirty="0">
                <a:solidFill>
                  <a:srgbClr val="000000"/>
                </a:solidFill>
                <a:ea typeface="Calibri"/>
                <a:cs typeface="Simplified Arabic"/>
              </a:rPr>
              <a:t>مساعدتهم على استعادة ثقتهم بأنفسهم من خلال تعويدهم على التفاعل المتزن مع</a:t>
            </a:r>
            <a:r>
              <a:rPr lang="ar-SA" sz="2250" dirty="0">
                <a:solidFill>
                  <a:prstClr val="black"/>
                </a:solidFill>
                <a:ea typeface="Calibri"/>
                <a:cs typeface="Arial"/>
              </a:rPr>
              <a:t> </a:t>
            </a:r>
            <a:r>
              <a:rPr lang="ar-SA" sz="2250" b="1" dirty="0">
                <a:solidFill>
                  <a:srgbClr val="000000"/>
                </a:solidFill>
                <a:ea typeface="Calibri"/>
                <a:cs typeface="Simplified Arabic"/>
              </a:rPr>
              <a:t>الغير</a:t>
            </a:r>
            <a:r>
              <a:rPr lang="en-US" sz="2250" b="1" dirty="0">
                <a:solidFill>
                  <a:srgbClr val="000000"/>
                </a:solidFill>
                <a:latin typeface="Simplified Arabic"/>
                <a:ea typeface="Calibri"/>
                <a:cs typeface="Arial"/>
              </a:rPr>
              <a:t> .</a:t>
            </a:r>
            <a:endParaRPr lang="en-US" sz="2250" dirty="0">
              <a:solidFill>
                <a:prstClr val="black"/>
              </a:solidFill>
              <a:ea typeface="Calibri"/>
              <a:cs typeface="Arial"/>
            </a:endParaRPr>
          </a:p>
          <a:p>
            <a:pPr marL="457200" lvl="0" indent="-457200" algn="just" rtl="1">
              <a:lnSpc>
                <a:spcPct val="115000"/>
              </a:lnSpc>
              <a:spcAft>
                <a:spcPts val="0"/>
              </a:spcAft>
              <a:buFont typeface="Arial" pitchFamily="34" charset="0"/>
              <a:buAutoNum type="arabic1Minus"/>
            </a:pPr>
            <a:r>
              <a:rPr lang="ar-SA" sz="2250" b="1" dirty="0">
                <a:solidFill>
                  <a:srgbClr val="000000"/>
                </a:solidFill>
                <a:ea typeface="Calibri"/>
                <a:cs typeface="Simplified Arabic"/>
              </a:rPr>
              <a:t>مساعدتهم على إقامة علاقات إيجابية بناءة في المجتمع وسلوك سوي خالي من</a:t>
            </a:r>
            <a:r>
              <a:rPr lang="ar-SA" sz="2250" dirty="0">
                <a:solidFill>
                  <a:prstClr val="black"/>
                </a:solidFill>
                <a:ea typeface="Calibri"/>
                <a:cs typeface="Arial"/>
              </a:rPr>
              <a:t> </a:t>
            </a:r>
            <a:r>
              <a:rPr lang="ar-SA" sz="2250" b="1" dirty="0">
                <a:solidFill>
                  <a:srgbClr val="000000"/>
                </a:solidFill>
                <a:ea typeface="Calibri"/>
                <a:cs typeface="Simplified Arabic"/>
              </a:rPr>
              <a:t>التناقضات</a:t>
            </a:r>
            <a:r>
              <a:rPr lang="en-US" sz="2250" b="1" dirty="0">
                <a:solidFill>
                  <a:srgbClr val="000000"/>
                </a:solidFill>
                <a:latin typeface="Simplified Arabic"/>
                <a:ea typeface="Calibri"/>
                <a:cs typeface="Arial"/>
              </a:rPr>
              <a:t> </a:t>
            </a:r>
            <a:endParaRPr lang="en-US" sz="2250" dirty="0">
              <a:solidFill>
                <a:prstClr val="black"/>
              </a:solidFill>
              <a:ea typeface="Calibri"/>
              <a:cs typeface="Arial"/>
            </a:endParaRPr>
          </a:p>
          <a:p>
            <a:pPr lvl="0" algn="just" rtl="1">
              <a:lnSpc>
                <a:spcPct val="115000"/>
              </a:lnSpc>
              <a:spcAft>
                <a:spcPts val="0"/>
              </a:spcAft>
            </a:pPr>
            <a:r>
              <a:rPr lang="ar-SA" sz="2250" b="1" dirty="0">
                <a:solidFill>
                  <a:srgbClr val="000000"/>
                </a:solidFill>
                <a:latin typeface="Simplified Arabic"/>
                <a:ea typeface="Calibri"/>
                <a:cs typeface="Arial"/>
              </a:rPr>
              <a:t>ج- </a:t>
            </a:r>
            <a:r>
              <a:rPr lang="en-US" sz="2250" b="1" dirty="0">
                <a:solidFill>
                  <a:srgbClr val="000000"/>
                </a:solidFill>
                <a:latin typeface="Simplified Arabic"/>
                <a:ea typeface="Calibri"/>
                <a:cs typeface="Arial"/>
              </a:rPr>
              <a:t> </a:t>
            </a:r>
            <a:r>
              <a:rPr lang="ar-SA" sz="2250" b="1" dirty="0">
                <a:solidFill>
                  <a:srgbClr val="000000"/>
                </a:solidFill>
                <a:ea typeface="Calibri"/>
                <a:cs typeface="Simplified Arabic"/>
              </a:rPr>
              <a:t>مساعدتهم على تحمل الشدائد والصعاب ومواجهتها والتخلص من المشاعر </a:t>
            </a:r>
            <a:r>
              <a:rPr lang="ar-SA" sz="2250" b="1" dirty="0" smtClean="0">
                <a:solidFill>
                  <a:srgbClr val="000000"/>
                </a:solidFill>
                <a:ea typeface="Calibri"/>
                <a:cs typeface="Simplified Arabic"/>
              </a:rPr>
              <a:t>السلبية.</a:t>
            </a:r>
            <a:endParaRPr lang="en-US" sz="2250" dirty="0">
              <a:solidFill>
                <a:prstClr val="black"/>
              </a:solidFill>
              <a:ea typeface="Calibri"/>
              <a:cs typeface="Arial"/>
            </a:endParaRPr>
          </a:p>
          <a:p>
            <a:pPr lvl="0" algn="just" rtl="1">
              <a:lnSpc>
                <a:spcPct val="115000"/>
              </a:lnSpc>
              <a:spcAft>
                <a:spcPts val="0"/>
              </a:spcAft>
            </a:pPr>
            <a:r>
              <a:rPr lang="ar-SA" sz="2250" b="1" dirty="0">
                <a:solidFill>
                  <a:srgbClr val="000000"/>
                </a:solidFill>
                <a:latin typeface="Simplified Arabic"/>
                <a:ea typeface="Calibri"/>
                <a:cs typeface="Arial"/>
              </a:rPr>
              <a:t>د- </a:t>
            </a:r>
            <a:r>
              <a:rPr lang="ar-SA" sz="2250" b="1" dirty="0">
                <a:solidFill>
                  <a:srgbClr val="000000"/>
                </a:solidFill>
                <a:ea typeface="Calibri"/>
                <a:cs typeface="Simplified Arabic"/>
              </a:rPr>
              <a:t>مساعدتهم على أن يصبحوا مواطنين صالحين من خلال زيادة قدرتهم على الإنتاج</a:t>
            </a:r>
            <a:r>
              <a:rPr lang="ar-SA" sz="2250" dirty="0">
                <a:solidFill>
                  <a:prstClr val="black"/>
                </a:solidFill>
                <a:ea typeface="Calibri"/>
                <a:cs typeface="Arial"/>
              </a:rPr>
              <a:t> </a:t>
            </a:r>
            <a:r>
              <a:rPr lang="ar-SA" sz="2250" b="1" dirty="0">
                <a:solidFill>
                  <a:srgbClr val="000000"/>
                </a:solidFill>
                <a:ea typeface="Calibri"/>
                <a:cs typeface="Simplified Arabic"/>
              </a:rPr>
              <a:t>وبالتالي الإحساس المستمر بالرضا والسعادة</a:t>
            </a:r>
            <a:r>
              <a:rPr lang="en-US" sz="2400" b="1" dirty="0">
                <a:solidFill>
                  <a:srgbClr val="000000"/>
                </a:solidFill>
                <a:latin typeface="Simplified Arabic"/>
                <a:ea typeface="Calibri"/>
                <a:cs typeface="Arial"/>
              </a:rPr>
              <a:t> .</a:t>
            </a:r>
            <a:endParaRPr lang="en-US" sz="2400" dirty="0">
              <a:solidFill>
                <a:prstClr val="black"/>
              </a:solidFill>
              <a:ea typeface="Calibri"/>
              <a:cs typeface="Arial"/>
            </a:endParaRP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 rtl="1">
              <a:lnSpc>
                <a:spcPct val="115000"/>
              </a:lnSpc>
              <a:spcAft>
                <a:spcPts val="0"/>
              </a:spcAft>
            </a:pPr>
            <a:r>
              <a:rPr lang="ar-SA" sz="2800" b="1" dirty="0" smtClean="0">
                <a:solidFill>
                  <a:srgbClr val="7030A0"/>
                </a:solidFill>
                <a:ea typeface="Calibri"/>
                <a:cs typeface="Simplified Arabic"/>
              </a:rPr>
              <a:t>2- مساعدة </a:t>
            </a:r>
            <a:r>
              <a:rPr lang="ar-SA" sz="2800" b="1" dirty="0">
                <a:solidFill>
                  <a:srgbClr val="7030A0"/>
                </a:solidFill>
                <a:ea typeface="Calibri"/>
                <a:cs typeface="Simplified Arabic"/>
              </a:rPr>
              <a:t>أفراد الفئات الخاصة على زيادة قدرتهم على الإنتاج ويتم ذلك من خلال </a:t>
            </a:r>
            <a:r>
              <a:rPr lang="ar-SA" sz="2800" b="1" dirty="0" smtClean="0">
                <a:solidFill>
                  <a:srgbClr val="7030A0"/>
                </a:solidFill>
                <a:ea typeface="Calibri"/>
                <a:cs typeface="Simplified Arabic"/>
              </a:rPr>
              <a:t>ما</a:t>
            </a:r>
            <a:r>
              <a:rPr lang="ar-SA" sz="2800" dirty="0" smtClean="0">
                <a:solidFill>
                  <a:srgbClr val="7030A0"/>
                </a:solidFill>
                <a:ea typeface="Calibri"/>
                <a:cs typeface="Arial"/>
              </a:rPr>
              <a:t> </a:t>
            </a:r>
            <a:r>
              <a:rPr lang="ar-SA" sz="2800" b="1" dirty="0" smtClean="0">
                <a:solidFill>
                  <a:srgbClr val="7030A0"/>
                </a:solidFill>
                <a:ea typeface="Calibri"/>
                <a:cs typeface="Simplified Arabic"/>
              </a:rPr>
              <a:t>يلي</a:t>
            </a:r>
            <a:r>
              <a:rPr lang="en-US" sz="2800" b="1" dirty="0" smtClean="0">
                <a:solidFill>
                  <a:srgbClr val="7030A0"/>
                </a:solidFill>
                <a:latin typeface="Simplified Arabic"/>
                <a:ea typeface="Calibri"/>
                <a:cs typeface="Arial"/>
              </a:rPr>
              <a:t> </a:t>
            </a:r>
            <a:r>
              <a:rPr lang="en-US" sz="2800" b="1" dirty="0">
                <a:solidFill>
                  <a:srgbClr val="7030A0"/>
                </a:solidFill>
                <a:latin typeface="Simplified Arabic"/>
                <a:ea typeface="Calibri"/>
                <a:cs typeface="Arial"/>
              </a:rPr>
              <a:t>:</a:t>
            </a:r>
            <a:endParaRPr lang="en-US" sz="2800" dirty="0">
              <a:solidFill>
                <a:srgbClr val="7030A0"/>
              </a:solidFill>
              <a:ea typeface="Calibri"/>
              <a:cs typeface="Arial"/>
            </a:endParaRPr>
          </a:p>
          <a:p>
            <a:pPr algn="just" rtl="1">
              <a:lnSpc>
                <a:spcPct val="115000"/>
              </a:lnSpc>
              <a:spcAft>
                <a:spcPts val="0"/>
              </a:spcAft>
            </a:pPr>
            <a:r>
              <a:rPr lang="ar-SA" sz="2400" b="1" dirty="0" smtClean="0">
                <a:solidFill>
                  <a:srgbClr val="000000"/>
                </a:solidFill>
                <a:latin typeface="Simplified Arabic"/>
                <a:ea typeface="Calibri"/>
                <a:cs typeface="Arial"/>
              </a:rPr>
              <a:t>أ- </a:t>
            </a:r>
            <a:r>
              <a:rPr lang="ar-SA" sz="2400" b="1" dirty="0" smtClean="0">
                <a:solidFill>
                  <a:srgbClr val="000000"/>
                </a:solidFill>
                <a:ea typeface="Calibri"/>
                <a:cs typeface="Simplified Arabic"/>
              </a:rPr>
              <a:t>الدعوة </a:t>
            </a:r>
            <a:r>
              <a:rPr lang="ar-SA" sz="2400" b="1" dirty="0">
                <a:solidFill>
                  <a:srgbClr val="000000"/>
                </a:solidFill>
                <a:ea typeface="Calibri"/>
                <a:cs typeface="Simplified Arabic"/>
              </a:rPr>
              <a:t>إلى إصدار التشريعات والقوانين التي تكفل لهم فرص </a:t>
            </a:r>
            <a:r>
              <a:rPr lang="ar-SA" sz="2400" b="1" dirty="0" smtClean="0">
                <a:solidFill>
                  <a:srgbClr val="000000"/>
                </a:solidFill>
                <a:ea typeface="Calibri"/>
                <a:cs typeface="Simplified Arabic"/>
              </a:rPr>
              <a:t>العمل المناسبة</a:t>
            </a:r>
            <a:r>
              <a:rPr lang="en-US" sz="2400" b="1" dirty="0" smtClean="0">
                <a:solidFill>
                  <a:srgbClr val="000000"/>
                </a:solidFill>
                <a:latin typeface="Simplified Arabic"/>
                <a:ea typeface="Calibri"/>
                <a:cs typeface="Arial"/>
              </a:rPr>
              <a:t> </a:t>
            </a:r>
            <a:r>
              <a:rPr lang="en-US" sz="2400" b="1" dirty="0">
                <a:solidFill>
                  <a:srgbClr val="000000"/>
                </a:solidFill>
                <a:latin typeface="Simplified Arabic"/>
                <a:ea typeface="Calibri"/>
                <a:cs typeface="Arial"/>
              </a:rPr>
              <a:t>.</a:t>
            </a:r>
            <a:endParaRPr lang="en-US" sz="2400" dirty="0">
              <a:ea typeface="Calibri"/>
              <a:cs typeface="Arial"/>
            </a:endParaRPr>
          </a:p>
          <a:p>
            <a:pPr algn="just" rtl="1">
              <a:lnSpc>
                <a:spcPct val="115000"/>
              </a:lnSpc>
              <a:spcAft>
                <a:spcPts val="0"/>
              </a:spcAft>
            </a:pPr>
            <a:r>
              <a:rPr lang="ar-SA" sz="2400" b="1" dirty="0" smtClean="0">
                <a:solidFill>
                  <a:srgbClr val="000000"/>
                </a:solidFill>
                <a:ea typeface="Calibri"/>
                <a:cs typeface="Simplified Arabic"/>
              </a:rPr>
              <a:t>ب- المساهمة </a:t>
            </a:r>
            <a:r>
              <a:rPr lang="ar-SA" sz="2400" b="1" dirty="0">
                <a:solidFill>
                  <a:srgbClr val="000000"/>
                </a:solidFill>
                <a:ea typeface="Calibri"/>
                <a:cs typeface="Simplified Arabic"/>
              </a:rPr>
              <a:t>في توفير الإمكانيات المختلفة التي تساعد على تأهيلهم مهنيا بما </a:t>
            </a:r>
            <a:r>
              <a:rPr lang="ar-SA" sz="2400" b="1" dirty="0" smtClean="0">
                <a:solidFill>
                  <a:srgbClr val="000000"/>
                </a:solidFill>
                <a:ea typeface="Calibri"/>
                <a:cs typeface="Simplified Arabic"/>
              </a:rPr>
              <a:t>يتناسب</a:t>
            </a:r>
            <a:r>
              <a:rPr lang="ar-SA" sz="2400" dirty="0" smtClean="0">
                <a:ea typeface="Calibri"/>
                <a:cs typeface="Arial"/>
              </a:rPr>
              <a:t> </a:t>
            </a:r>
            <a:r>
              <a:rPr lang="ar-SA" sz="2400" b="1" dirty="0" smtClean="0">
                <a:solidFill>
                  <a:srgbClr val="000000"/>
                </a:solidFill>
                <a:ea typeface="Calibri"/>
                <a:cs typeface="Simplified Arabic"/>
              </a:rPr>
              <a:t>مع </a:t>
            </a:r>
            <a:r>
              <a:rPr lang="ar-SA" sz="2400" b="1" dirty="0">
                <a:solidFill>
                  <a:srgbClr val="000000"/>
                </a:solidFill>
                <a:ea typeface="Calibri"/>
                <a:cs typeface="Simplified Arabic"/>
              </a:rPr>
              <a:t>قدراتهم وإمكانياتهم وتنمية القدرات المتبقية لديهم</a:t>
            </a:r>
            <a:r>
              <a:rPr lang="en-US" sz="2400" b="1" dirty="0">
                <a:solidFill>
                  <a:srgbClr val="000000"/>
                </a:solidFill>
                <a:latin typeface="Simplified Arabic"/>
                <a:ea typeface="Calibri"/>
                <a:cs typeface="Arial"/>
              </a:rPr>
              <a:t> .. </a:t>
            </a:r>
            <a:r>
              <a:rPr lang="ar-SA" sz="2400" b="1" dirty="0" smtClean="0">
                <a:solidFill>
                  <a:srgbClr val="000000"/>
                </a:solidFill>
                <a:ea typeface="Calibri"/>
                <a:cs typeface="Simplified Arabic"/>
              </a:rPr>
              <a:t>الإمكانيات </a:t>
            </a:r>
            <a:r>
              <a:rPr lang="ar-SA" sz="2400" b="1" dirty="0">
                <a:solidFill>
                  <a:srgbClr val="000000"/>
                </a:solidFill>
                <a:ea typeface="Calibri"/>
                <a:cs typeface="Simplified Arabic"/>
              </a:rPr>
              <a:t>المادية </a:t>
            </a:r>
            <a:r>
              <a:rPr lang="ar-SA" sz="2400" b="1" dirty="0" smtClean="0">
                <a:solidFill>
                  <a:srgbClr val="000000"/>
                </a:solidFill>
                <a:ea typeface="Calibri"/>
                <a:cs typeface="Simplified Arabic"/>
              </a:rPr>
              <a:t>مثل</a:t>
            </a:r>
            <a:r>
              <a:rPr lang="ar-SA" sz="2400" dirty="0" smtClean="0">
                <a:ea typeface="Calibri"/>
                <a:cs typeface="Arial"/>
              </a:rPr>
              <a:t> (</a:t>
            </a:r>
            <a:r>
              <a:rPr lang="ar-SA" sz="2400" b="1" dirty="0" smtClean="0">
                <a:solidFill>
                  <a:srgbClr val="000000"/>
                </a:solidFill>
                <a:ea typeface="Calibri"/>
                <a:cs typeface="Simplified Arabic"/>
              </a:rPr>
              <a:t>المؤسسات</a:t>
            </a:r>
            <a:r>
              <a:rPr lang="en-US" sz="2400" b="1" dirty="0" smtClean="0">
                <a:solidFill>
                  <a:srgbClr val="000000"/>
                </a:solidFill>
                <a:latin typeface="Simplified Arabic"/>
                <a:ea typeface="Calibri"/>
                <a:cs typeface="Arial"/>
              </a:rPr>
              <a:t> </a:t>
            </a:r>
            <a:r>
              <a:rPr lang="en-US" sz="2400" b="1" dirty="0">
                <a:solidFill>
                  <a:srgbClr val="000000"/>
                </a:solidFill>
                <a:latin typeface="Simplified Arabic"/>
                <a:ea typeface="Calibri"/>
                <a:cs typeface="Arial"/>
              </a:rPr>
              <a:t>– </a:t>
            </a:r>
            <a:r>
              <a:rPr lang="ar-SA" sz="2400" b="1" dirty="0">
                <a:solidFill>
                  <a:srgbClr val="000000"/>
                </a:solidFill>
                <a:ea typeface="Calibri"/>
                <a:cs typeface="Simplified Arabic"/>
              </a:rPr>
              <a:t>الأموال</a:t>
            </a:r>
            <a:r>
              <a:rPr lang="en-US" sz="2400" b="1" dirty="0">
                <a:solidFill>
                  <a:srgbClr val="000000"/>
                </a:solidFill>
                <a:latin typeface="Simplified Arabic"/>
                <a:ea typeface="Calibri"/>
                <a:cs typeface="Arial"/>
              </a:rPr>
              <a:t> – </a:t>
            </a:r>
            <a:r>
              <a:rPr lang="ar-SA" sz="2400" b="1" dirty="0">
                <a:solidFill>
                  <a:srgbClr val="000000"/>
                </a:solidFill>
                <a:ea typeface="Calibri"/>
                <a:cs typeface="Simplified Arabic"/>
              </a:rPr>
              <a:t>الأجهزة التعويضية</a:t>
            </a:r>
            <a:r>
              <a:rPr lang="en-US" sz="2400" b="1" dirty="0">
                <a:solidFill>
                  <a:srgbClr val="000000"/>
                </a:solidFill>
                <a:latin typeface="Simplified Arabic"/>
                <a:ea typeface="Calibri"/>
                <a:cs typeface="Arial"/>
              </a:rPr>
              <a:t> - </a:t>
            </a:r>
            <a:r>
              <a:rPr lang="ar-SA" sz="2400" b="1" dirty="0">
                <a:solidFill>
                  <a:srgbClr val="000000"/>
                </a:solidFill>
                <a:ea typeface="Calibri"/>
                <a:cs typeface="Simplified Arabic"/>
              </a:rPr>
              <a:t>الآلات والماكينات المستخدمة </a:t>
            </a:r>
            <a:r>
              <a:rPr lang="ar-SA" sz="2400" b="1" dirty="0" smtClean="0">
                <a:solidFill>
                  <a:srgbClr val="000000"/>
                </a:solidFill>
                <a:ea typeface="Calibri"/>
                <a:cs typeface="Simplified Arabic"/>
              </a:rPr>
              <a:t>في</a:t>
            </a:r>
            <a:r>
              <a:rPr lang="ar-SA" sz="2400" dirty="0" smtClean="0">
                <a:ea typeface="Calibri"/>
                <a:cs typeface="Arial"/>
              </a:rPr>
              <a:t> </a:t>
            </a:r>
            <a:r>
              <a:rPr lang="ar-SA" sz="2400" b="1" dirty="0" smtClean="0">
                <a:solidFill>
                  <a:srgbClr val="000000"/>
                </a:solidFill>
                <a:ea typeface="Calibri"/>
                <a:cs typeface="Simplified Arabic"/>
              </a:rPr>
              <a:t>تدريبهم </a:t>
            </a:r>
            <a:r>
              <a:rPr lang="ar-SA" sz="2400" b="1" dirty="0">
                <a:solidFill>
                  <a:srgbClr val="000000"/>
                </a:solidFill>
                <a:ea typeface="Calibri"/>
                <a:cs typeface="Simplified Arabic"/>
              </a:rPr>
              <a:t>للعمل عليها</a:t>
            </a:r>
            <a:r>
              <a:rPr lang="en-US" sz="2400" b="1" dirty="0">
                <a:solidFill>
                  <a:srgbClr val="000000"/>
                </a:solidFill>
                <a:latin typeface="Simplified Arabic"/>
                <a:ea typeface="Calibri"/>
                <a:cs typeface="Arial"/>
              </a:rPr>
              <a:t> </a:t>
            </a:r>
            <a:r>
              <a:rPr lang="en-US" sz="2400" b="1" dirty="0" smtClean="0">
                <a:solidFill>
                  <a:srgbClr val="000000"/>
                </a:solidFill>
                <a:latin typeface="Simplified Arabic"/>
                <a:ea typeface="Calibri"/>
                <a:cs typeface="Arial"/>
              </a:rPr>
              <a:t>..( </a:t>
            </a:r>
            <a:r>
              <a:rPr lang="ar-SA" sz="2400" b="1" dirty="0" smtClean="0">
                <a:solidFill>
                  <a:srgbClr val="000000"/>
                </a:solidFill>
                <a:ea typeface="Calibri"/>
                <a:cs typeface="Simplified Arabic"/>
              </a:rPr>
              <a:t>الإمكانيات البشرية</a:t>
            </a:r>
            <a:r>
              <a:rPr lang="en-US" sz="2400" b="1" dirty="0" smtClean="0">
                <a:solidFill>
                  <a:srgbClr val="000000"/>
                </a:solidFill>
                <a:latin typeface="Simplified Arabic"/>
                <a:ea typeface="Calibri"/>
                <a:cs typeface="Arial"/>
              </a:rPr>
              <a:t> ) </a:t>
            </a:r>
            <a:r>
              <a:rPr lang="ar-SA" sz="2400" b="1" dirty="0">
                <a:solidFill>
                  <a:srgbClr val="000000"/>
                </a:solidFill>
                <a:ea typeface="Calibri"/>
                <a:cs typeface="Simplified Arabic"/>
              </a:rPr>
              <a:t>الخبراء القائمين على تدريبهم </a:t>
            </a:r>
            <a:r>
              <a:rPr lang="ar-SA" sz="2400" b="1" dirty="0" smtClean="0">
                <a:solidFill>
                  <a:srgbClr val="000000"/>
                </a:solidFill>
                <a:ea typeface="Calibri"/>
                <a:cs typeface="Simplified Arabic"/>
              </a:rPr>
              <a:t>والإشراف</a:t>
            </a:r>
            <a:r>
              <a:rPr lang="ar-SA" sz="2400" dirty="0" smtClean="0">
                <a:ea typeface="Calibri"/>
                <a:cs typeface="Arial"/>
              </a:rPr>
              <a:t> </a:t>
            </a:r>
            <a:r>
              <a:rPr lang="ar-SA" sz="2400" b="1" dirty="0" smtClean="0">
                <a:solidFill>
                  <a:srgbClr val="000000"/>
                </a:solidFill>
                <a:ea typeface="Calibri"/>
                <a:cs typeface="Simplified Arabic"/>
              </a:rPr>
              <a:t>عليهم)</a:t>
            </a:r>
            <a:endParaRPr lang="en-US" sz="2400" dirty="0">
              <a:ea typeface="Calibri"/>
              <a:cs typeface="Arial"/>
            </a:endParaRPr>
          </a:p>
          <a:p>
            <a:pPr algn="just" rtl="1">
              <a:lnSpc>
                <a:spcPct val="115000"/>
              </a:lnSpc>
              <a:spcAft>
                <a:spcPts val="0"/>
              </a:spcAft>
            </a:pPr>
            <a:r>
              <a:rPr lang="ar-SA" sz="2400" b="1" dirty="0" smtClean="0">
                <a:solidFill>
                  <a:srgbClr val="000000"/>
                </a:solidFill>
                <a:latin typeface="Simplified Arabic"/>
                <a:ea typeface="Calibri"/>
                <a:cs typeface="Arial"/>
              </a:rPr>
              <a:t>ج- </a:t>
            </a:r>
            <a:r>
              <a:rPr lang="en-US" sz="2400" b="1" dirty="0" smtClean="0">
                <a:solidFill>
                  <a:srgbClr val="000000"/>
                </a:solidFill>
                <a:latin typeface="Simplified Arabic"/>
                <a:ea typeface="Calibri"/>
                <a:cs typeface="Arial"/>
              </a:rPr>
              <a:t> </a:t>
            </a:r>
            <a:r>
              <a:rPr lang="ar-SA" sz="2400" b="1" dirty="0">
                <a:solidFill>
                  <a:srgbClr val="000000"/>
                </a:solidFill>
                <a:ea typeface="Calibri"/>
                <a:cs typeface="Simplified Arabic"/>
              </a:rPr>
              <a:t>العمل على توعية أفراد المجتمع باحتياجات هذه الفئة وبدورهم في تنمية </a:t>
            </a:r>
            <a:r>
              <a:rPr lang="ar-SA" sz="2400" b="1" dirty="0" smtClean="0">
                <a:solidFill>
                  <a:srgbClr val="000000"/>
                </a:solidFill>
                <a:ea typeface="Calibri"/>
                <a:cs typeface="Simplified Arabic"/>
              </a:rPr>
              <a:t>المجتمع</a:t>
            </a:r>
            <a:r>
              <a:rPr lang="ar-SA" sz="2400" dirty="0" smtClean="0">
                <a:ea typeface="Calibri"/>
                <a:cs typeface="Arial"/>
              </a:rPr>
              <a:t> </a:t>
            </a:r>
            <a:r>
              <a:rPr lang="ar-SA" sz="2400" b="1" dirty="0" smtClean="0">
                <a:solidFill>
                  <a:srgbClr val="000000"/>
                </a:solidFill>
                <a:ea typeface="Calibri"/>
                <a:cs typeface="Simplified Arabic"/>
              </a:rPr>
              <a:t>وإتاحة </a:t>
            </a:r>
            <a:r>
              <a:rPr lang="ar-SA" sz="2400" b="1" dirty="0">
                <a:solidFill>
                  <a:srgbClr val="000000"/>
                </a:solidFill>
                <a:ea typeface="Calibri"/>
                <a:cs typeface="Simplified Arabic"/>
              </a:rPr>
              <a:t>الفرص لهم للقيام </a:t>
            </a:r>
            <a:r>
              <a:rPr lang="ar-SA" sz="2400" b="1">
                <a:solidFill>
                  <a:srgbClr val="000000"/>
                </a:solidFill>
                <a:ea typeface="Calibri"/>
                <a:cs typeface="Simplified Arabic"/>
              </a:rPr>
              <a:t>بهذا </a:t>
            </a:r>
            <a:r>
              <a:rPr lang="ar-SA" sz="2400" b="1" smtClean="0">
                <a:solidFill>
                  <a:srgbClr val="000000"/>
                </a:solidFill>
                <a:ea typeface="Calibri"/>
                <a:cs typeface="Simplified Arabic"/>
              </a:rPr>
              <a:t>الدور. </a:t>
            </a:r>
            <a:endParaRPr lang="en-US" sz="2400" dirty="0">
              <a:ea typeface="Calibri"/>
              <a:cs typeface="Arial"/>
            </a:endParaRP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2733</TotalTime>
  <Words>1637</Words>
  <Application>Microsoft Office PowerPoint</Application>
  <PresentationFormat>A4 Paper (210x297 mm)‎</PresentationFormat>
  <Paragraphs>85</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 </vt:lpstr>
      <vt:lpstr>عناصر المحاضرة:</vt:lpstr>
      <vt:lpstr>مقدمة:</vt:lpstr>
      <vt:lpstr>رعاية الفئات الخاصة في العصر الحديث :</vt:lpstr>
      <vt:lpstr>الشريحة 6</vt:lpstr>
      <vt:lpstr>الشريحة 7</vt:lpstr>
      <vt:lpstr>الشريحة 8</vt:lpstr>
      <vt:lpstr>الشريحة 9</vt:lpstr>
      <vt:lpstr>الشريحة 10</vt:lpstr>
      <vt:lpstr>الشريحة 11</vt:lpstr>
      <vt:lpstr>تعريف الخدمة الاجتماعية في مجال الفئات الخاصة:</vt:lpstr>
      <vt:lpstr>الشريحة 13</vt:lpstr>
      <vt:lpstr>الشريحة 14</vt:lpstr>
      <vt:lpstr>الشريحة 15</vt:lpstr>
      <vt:lpstr> أهداف الخدمة الاجتماعية في مجال الفئات الخاصة: </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384</cp:revision>
  <dcterms:created xsi:type="dcterms:W3CDTF">2009-10-14T19:14:34Z</dcterms:created>
  <dcterms:modified xsi:type="dcterms:W3CDTF">2013-11-20T22:41:10Z</dcterms:modified>
</cp:coreProperties>
</file>