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88" r:id="rId4"/>
    <p:sldId id="290" r:id="rId5"/>
    <p:sldId id="327" r:id="rId6"/>
    <p:sldId id="335" r:id="rId7"/>
    <p:sldId id="292" r:id="rId8"/>
    <p:sldId id="321" r:id="rId9"/>
    <p:sldId id="322" r:id="rId10"/>
    <p:sldId id="295" r:id="rId11"/>
    <p:sldId id="296" r:id="rId12"/>
    <p:sldId id="297" r:id="rId13"/>
    <p:sldId id="323" r:id="rId14"/>
    <p:sldId id="324" r:id="rId15"/>
    <p:sldId id="325" r:id="rId16"/>
    <p:sldId id="326" r:id="rId17"/>
    <p:sldId id="328" r:id="rId18"/>
    <p:sldId id="329" r:id="rId19"/>
    <p:sldId id="330" r:id="rId20"/>
    <p:sldId id="331" r:id="rId21"/>
    <p:sldId id="332" r:id="rId22"/>
    <p:sldId id="333" r:id="rId23"/>
    <p:sldId id="334"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3B84AF"/>
    <a:srgbClr val="FF3300"/>
    <a:srgbClr val="009900"/>
    <a:srgbClr val="709256"/>
    <a:srgbClr val="AD9968"/>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265" autoAdjust="0"/>
    <p:restoredTop sz="94664" autoAdjust="0"/>
  </p:normalViewPr>
  <p:slideViewPr>
    <p:cSldViewPr>
      <p:cViewPr>
        <p:scale>
          <a:sx n="90" d="100"/>
          <a:sy n="90" d="100"/>
        </p:scale>
        <p:origin x="24" y="821"/>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رعاية الفئات الخاصة</a:t>
            </a:r>
          </a:p>
          <a:p>
            <a:pPr algn="ctr"/>
            <a:r>
              <a:rPr lang="ar-SA" sz="2800" b="1" dirty="0" smtClean="0">
                <a:solidFill>
                  <a:srgbClr val="00B050"/>
                </a:solidFill>
                <a:latin typeface="Calibri" pitchFamily="34" charset="0"/>
                <a:cs typeface="Times New Roman" pitchFamily="18" charset="0"/>
              </a:rPr>
              <a:t>المستوي الثامن</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dirty="0">
                <a:solidFill>
                  <a:srgbClr val="376092"/>
                </a:solidFill>
                <a:latin typeface="ae_AlMateen" pitchFamily="2" charset="-78"/>
                <a:cs typeface="ae_AlMateen" pitchFamily="2" charset="-78"/>
              </a:rPr>
              <a:t>المحاضرة </a:t>
            </a:r>
            <a:r>
              <a:rPr lang="ar-SA" sz="4800" b="1" spc="-150" dirty="0" smtClean="0">
                <a:solidFill>
                  <a:srgbClr val="376092"/>
                </a:solidFill>
                <a:latin typeface="ae_AlMateen" pitchFamily="2" charset="-78"/>
                <a:cs typeface="ae_AlMateen" pitchFamily="2" charset="-78"/>
              </a:rPr>
              <a:t>السادسة</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800" b="1" dirty="0" smtClean="0">
                <a:solidFill>
                  <a:srgbClr val="FF0000"/>
                </a:solidFill>
                <a:ea typeface="Calibri"/>
                <a:cs typeface="Arial"/>
              </a:rPr>
              <a:t>تأهيل الفئات </a:t>
            </a:r>
            <a:r>
              <a:rPr lang="ar-SA" sz="4800" b="1" dirty="0">
                <a:solidFill>
                  <a:srgbClr val="FF0000"/>
                </a:solidFill>
                <a:ea typeface="Calibri"/>
                <a:cs typeface="Arial"/>
              </a:rPr>
              <a:t>الخاصة</a:t>
            </a: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a:xfrm>
            <a:off x="495300" y="1447800"/>
            <a:ext cx="8915400" cy="4678363"/>
          </a:xfrm>
        </p:spPr>
        <p:txBody>
          <a:bodyPr/>
          <a:lstStyle/>
          <a:p>
            <a:pPr marL="457200" indent="-457200" rtl="1">
              <a:lnSpc>
                <a:spcPct val="115000"/>
              </a:lnSpc>
              <a:spcAft>
                <a:spcPts val="1000"/>
              </a:spcAft>
              <a:buFontTx/>
              <a:buChar char="-"/>
            </a:pPr>
            <a:r>
              <a:rPr lang="ar-SA" sz="2400" b="1" dirty="0" smtClean="0">
                <a:solidFill>
                  <a:prstClr val="black"/>
                </a:solidFill>
                <a:ea typeface="Calibri"/>
                <a:cs typeface="Arial"/>
              </a:rPr>
              <a:t>مفهوم التأهيل</a:t>
            </a:r>
          </a:p>
          <a:p>
            <a:pPr marL="457200" indent="-457200" rtl="1">
              <a:lnSpc>
                <a:spcPct val="115000"/>
              </a:lnSpc>
              <a:spcAft>
                <a:spcPts val="1000"/>
              </a:spcAft>
              <a:buFontTx/>
              <a:buChar char="-"/>
            </a:pPr>
            <a:r>
              <a:rPr lang="ar-SA" sz="2400" b="1" dirty="0">
                <a:solidFill>
                  <a:prstClr val="black"/>
                </a:solidFill>
                <a:ea typeface="Calibri"/>
                <a:cs typeface="Arial"/>
              </a:rPr>
              <a:t>المبادئ العامة في تأهيل </a:t>
            </a:r>
            <a:r>
              <a:rPr lang="ar-SA" sz="2400" b="1" dirty="0" smtClean="0">
                <a:solidFill>
                  <a:prstClr val="black"/>
                </a:solidFill>
                <a:ea typeface="Calibri"/>
                <a:cs typeface="Arial"/>
              </a:rPr>
              <a:t>المعاقين</a:t>
            </a:r>
          </a:p>
          <a:p>
            <a:pPr marL="457200" indent="-457200" rtl="1">
              <a:lnSpc>
                <a:spcPct val="115000"/>
              </a:lnSpc>
              <a:spcAft>
                <a:spcPts val="1000"/>
              </a:spcAft>
              <a:buFontTx/>
              <a:buChar char="-"/>
            </a:pPr>
            <a:r>
              <a:rPr lang="ar-SA" sz="2400" b="1" dirty="0">
                <a:solidFill>
                  <a:prstClr val="black"/>
                </a:solidFill>
                <a:ea typeface="Calibri"/>
                <a:cs typeface="Arial"/>
              </a:rPr>
              <a:t>الفرق بين التأهيل وإعادة </a:t>
            </a:r>
            <a:r>
              <a:rPr lang="ar-SA" sz="2400" b="1" dirty="0" smtClean="0">
                <a:solidFill>
                  <a:prstClr val="black"/>
                </a:solidFill>
                <a:ea typeface="Calibri"/>
                <a:cs typeface="Arial"/>
              </a:rPr>
              <a:t>التأهيل</a:t>
            </a:r>
          </a:p>
          <a:p>
            <a:pPr marL="457200" indent="-457200" rtl="1">
              <a:lnSpc>
                <a:spcPct val="115000"/>
              </a:lnSpc>
              <a:spcAft>
                <a:spcPts val="1000"/>
              </a:spcAft>
              <a:buFontTx/>
              <a:buChar char="-"/>
            </a:pPr>
            <a:r>
              <a:rPr lang="ar-SA" sz="2400" b="1" dirty="0" smtClean="0">
                <a:solidFill>
                  <a:prstClr val="black"/>
                </a:solidFill>
                <a:ea typeface="Calibri"/>
                <a:cs typeface="Arial"/>
              </a:rPr>
              <a:t>الأسس والقواعد التي تستند عليها عملية التأهيل</a:t>
            </a:r>
          </a:p>
          <a:p>
            <a:pPr marL="457200" indent="-457200" rtl="1">
              <a:lnSpc>
                <a:spcPct val="115000"/>
              </a:lnSpc>
              <a:spcAft>
                <a:spcPts val="1000"/>
              </a:spcAft>
              <a:buFontTx/>
              <a:buChar char="-"/>
            </a:pPr>
            <a:r>
              <a:rPr lang="ar-SA" sz="2400" b="1" dirty="0" smtClean="0">
                <a:solidFill>
                  <a:prstClr val="black"/>
                </a:solidFill>
                <a:ea typeface="Calibri"/>
                <a:cs typeface="Arial"/>
              </a:rPr>
              <a:t>أهداف التأهيل</a:t>
            </a:r>
          </a:p>
          <a:p>
            <a:pPr marL="457200" indent="-457200" rtl="1">
              <a:lnSpc>
                <a:spcPct val="115000"/>
              </a:lnSpc>
              <a:spcAft>
                <a:spcPts val="1000"/>
              </a:spcAft>
              <a:buFontTx/>
              <a:buChar char="-"/>
            </a:pPr>
            <a:r>
              <a:rPr lang="ar-SA" sz="2400" b="1" dirty="0" smtClean="0">
                <a:solidFill>
                  <a:prstClr val="black"/>
                </a:solidFill>
                <a:ea typeface="Calibri"/>
                <a:cs typeface="Arial"/>
              </a:rPr>
              <a:t>العناصر </a:t>
            </a:r>
            <a:r>
              <a:rPr lang="ar-SA" sz="2400" b="1" dirty="0">
                <a:solidFill>
                  <a:prstClr val="black"/>
                </a:solidFill>
                <a:ea typeface="Calibri"/>
                <a:cs typeface="Arial"/>
              </a:rPr>
              <a:t>المساهمة في إنجاح </a:t>
            </a:r>
            <a:r>
              <a:rPr lang="ar-SA" sz="2400" b="1" dirty="0" smtClean="0">
                <a:solidFill>
                  <a:prstClr val="black"/>
                </a:solidFill>
                <a:ea typeface="Calibri"/>
                <a:cs typeface="Arial"/>
              </a:rPr>
              <a:t>التأهيل</a:t>
            </a:r>
          </a:p>
          <a:p>
            <a:pPr marL="457200" indent="-457200" rtl="1">
              <a:lnSpc>
                <a:spcPct val="115000"/>
              </a:lnSpc>
              <a:spcAft>
                <a:spcPts val="1000"/>
              </a:spcAft>
              <a:buFontTx/>
              <a:buChar char="-"/>
            </a:pPr>
            <a:r>
              <a:rPr lang="ar-SA" sz="2400" b="1" dirty="0" smtClean="0">
                <a:solidFill>
                  <a:prstClr val="black"/>
                </a:solidFill>
                <a:ea typeface="Calibri"/>
                <a:cs typeface="Arial"/>
              </a:rPr>
              <a:t>أنواع التأهيل</a:t>
            </a:r>
            <a:r>
              <a:rPr lang="ar-SA" b="1" dirty="0">
                <a:solidFill>
                  <a:prstClr val="black"/>
                </a:solidFill>
                <a:ea typeface="Calibri"/>
                <a:cs typeface="Arial"/>
              </a:rPr>
              <a:t/>
            </a:r>
            <a:br>
              <a:rPr lang="ar-SA" b="1" dirty="0">
                <a:solidFill>
                  <a:prstClr val="black"/>
                </a:solidFill>
                <a:ea typeface="Calibri"/>
                <a:cs typeface="Arial"/>
              </a:rPr>
            </a:b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rtl="1">
              <a:lnSpc>
                <a:spcPct val="115000"/>
              </a:lnSpc>
              <a:spcAft>
                <a:spcPts val="0"/>
              </a:spcAft>
            </a:pPr>
            <a:endParaRPr lang="ar-SA" b="1" dirty="0" smtClean="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r>
              <a:rPr lang="ar-SA" sz="3600" b="1" dirty="0" smtClean="0">
                <a:solidFill>
                  <a:schemeClr val="accent1"/>
                </a:solidFill>
              </a:rPr>
              <a:t>مقدمة:</a:t>
            </a: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876800"/>
          </a:xfrm>
        </p:spPr>
        <p:txBody>
          <a:bodyPr/>
          <a:lstStyle/>
          <a:p>
            <a:pPr marL="457200" indent="-457200" algn="just" rtl="1">
              <a:lnSpc>
                <a:spcPct val="115000"/>
              </a:lnSpc>
              <a:spcAft>
                <a:spcPts val="0"/>
              </a:spcAft>
              <a:buFontTx/>
              <a:buChar char="-"/>
            </a:pPr>
            <a:r>
              <a:rPr lang="ar-SA" sz="2800" b="1" dirty="0">
                <a:latin typeface="Simplified Arabic" pitchFamily="18" charset="-78"/>
                <a:ea typeface="Times New Roman"/>
                <a:cs typeface="Simplified Arabic" pitchFamily="18" charset="-78"/>
              </a:rPr>
              <a:t>إن مظاهر العجز التي يمكن أن تصيب الإنسان سواء في مراحل تكوينه الأولى أو تلك التي يمكن أن تنتج أثناء عملية الولادة أو بعدها أو في مراحل متقدمة من العمر، تتطلب من المجتمعات التركيز على جوانب تأهيله حتى لا يتحول العجز إلى إعاقة تحول وتمنع الإنسان من أن يعيش حياة طبيعية ومن أن يستفيد من ما تبقى له من قدرات وإمكانيات في أداء وظيفة مناسبة تحقق له ذاته وتجعله إنساناً قادراً على العطاء بدلاً من أن يكون عالة على المجتمع وقوة معطلة فيه.</a:t>
            </a:r>
            <a:endParaRPr lang="en-US" sz="2800" b="1" dirty="0">
              <a:latin typeface="Simplified Arabic" pitchFamily="18" charset="-78"/>
              <a:ea typeface="Calibri"/>
              <a:cs typeface="Simplified Arabic" pitchFamily="18" charset="-78"/>
            </a:endParaRP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r>
              <a:rPr lang="ar-SA" b="1" dirty="0">
                <a:solidFill>
                  <a:schemeClr val="accent1"/>
                </a:solidFill>
              </a:rPr>
              <a:t>مفهوم </a:t>
            </a:r>
            <a:r>
              <a:rPr lang="ar-SA" b="1" dirty="0" smtClean="0">
                <a:solidFill>
                  <a:schemeClr val="accent1"/>
                </a:solidFill>
              </a:rPr>
              <a:t>التأهيل:</a:t>
            </a:r>
            <a:endParaRPr lang="ar-SA" b="1" dirty="0">
              <a:solidFill>
                <a:schemeClr val="accent1"/>
              </a:solidFill>
            </a:endParaRPr>
          </a:p>
        </p:txBody>
      </p:sp>
      <p:sp>
        <p:nvSpPr>
          <p:cNvPr id="3" name="عنصر نائب للمحتوى 2"/>
          <p:cNvSpPr>
            <a:spLocks noGrp="1"/>
          </p:cNvSpPr>
          <p:nvPr>
            <p:ph idx="1"/>
          </p:nvPr>
        </p:nvSpPr>
        <p:spPr>
          <a:xfrm>
            <a:off x="457200" y="1371600"/>
            <a:ext cx="8915400" cy="5029200"/>
          </a:xfrm>
        </p:spPr>
        <p:txBody>
          <a:bodyPr/>
          <a:lstStyle/>
          <a:p>
            <a:pPr marL="457200" indent="-457200" algn="just" rtl="1">
              <a:lnSpc>
                <a:spcPct val="115000"/>
              </a:lnSpc>
              <a:spcAft>
                <a:spcPts val="0"/>
              </a:spcAft>
              <a:buFontTx/>
              <a:buChar char="-"/>
            </a:pPr>
            <a:r>
              <a:rPr lang="ar-SA" sz="2700" b="1" dirty="0">
                <a:solidFill>
                  <a:srgbClr val="000000"/>
                </a:solidFill>
                <a:ea typeface="Calibri"/>
                <a:cs typeface="Simplified Arabic"/>
              </a:rPr>
              <a:t>ويقصد به مجموعة الجهود التي تبذل خلال مدة محددة نحو هدف محدد لتمكين الشخص وعائلته من التغلب على الآثار الناجمة عن العجز واكتساب واستعادة دوره في الحياة معتمداً على نفسه والوصول به إلى أفضل مستوى وظيفي عقلي، أو جسماني، أو اجتماعي، أو نفسي، أو اقتصادي.</a:t>
            </a:r>
          </a:p>
          <a:p>
            <a:pPr marL="457200" indent="-457200" algn="just" rtl="1">
              <a:lnSpc>
                <a:spcPct val="115000"/>
              </a:lnSpc>
              <a:spcAft>
                <a:spcPts val="0"/>
              </a:spcAft>
              <a:buFontTx/>
              <a:buChar char="-"/>
            </a:pPr>
            <a:r>
              <a:rPr lang="ar-SA" sz="2700" b="1" dirty="0">
                <a:solidFill>
                  <a:srgbClr val="000000"/>
                </a:solidFill>
                <a:ea typeface="Calibri"/>
                <a:cs typeface="Simplified Arabic"/>
              </a:rPr>
              <a:t>كما يمكن اعتبار التأهيل بأنه تلك المرحلة من العملية المستمرة والمنسقة والتي تشمل الخدمات المتنوعة كالتأهيل الطبي، والتأهيل التربوي، والتأهيل البدني، والتأهيل النفسي، والتأهيل الاجتماعي، والتوجيه والتدريب المهني والتعيين الانتقائي بقصد تمكين الفرد من تأمين مستقبله والحصول على العمل المناسب والاحتفاظ به، وكذلك تأهيل البيئة والمجتمع </a:t>
            </a:r>
            <a:r>
              <a:rPr lang="ar-SA" sz="2700" b="1" dirty="0" smtClean="0">
                <a:solidFill>
                  <a:srgbClr val="000000"/>
                </a:solidFill>
                <a:ea typeface="Calibri"/>
                <a:cs typeface="Simplified Arabic"/>
              </a:rPr>
              <a:t>للمعاق</a:t>
            </a:r>
            <a:r>
              <a:rPr lang="ar-SA" sz="2700" b="1" dirty="0">
                <a:solidFill>
                  <a:srgbClr val="000000"/>
                </a:solidFill>
                <a:ea typeface="Calibri"/>
                <a:cs typeface="Simplified Arabic"/>
              </a:rPr>
              <a:t>.</a:t>
            </a:r>
          </a:p>
        </p:txBody>
      </p:sp>
    </p:spTree>
    <p:extLst>
      <p:ext uri="{BB962C8B-B14F-4D97-AF65-F5344CB8AC3E}">
        <p14:creationId xmlns:p14="http://schemas.microsoft.com/office/powerpoint/2010/main" xmlns="" val="14902784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spcAft>
                <a:spcPts val="0"/>
              </a:spcAft>
            </a:pPr>
            <a:r>
              <a:rPr lang="ar-SA" sz="4000" dirty="0">
                <a:latin typeface="Times New Roman"/>
                <a:ea typeface="Times New Roman"/>
                <a:cs typeface="Mudir MT"/>
              </a:rPr>
              <a:t>المبادئ العامة في تأهيل </a:t>
            </a:r>
            <a:r>
              <a:rPr lang="ar-SA" sz="4000" dirty="0" smtClean="0">
                <a:latin typeface="Times New Roman"/>
                <a:ea typeface="Times New Roman"/>
                <a:cs typeface="Mudir MT"/>
              </a:rPr>
              <a:t>المعاقين</a:t>
            </a:r>
            <a:r>
              <a:rPr lang="ar-SA" sz="4000" dirty="0">
                <a:latin typeface="Times New Roman"/>
                <a:ea typeface="Times New Roman"/>
                <a:cs typeface="Mudir MT"/>
              </a:rPr>
              <a:t>:</a:t>
            </a:r>
            <a:endParaRPr lang="en-US" sz="4000" dirty="0">
              <a:effectLst/>
              <a:latin typeface="Times New Roman"/>
              <a:ea typeface="Times New Roman"/>
            </a:endParaRPr>
          </a:p>
        </p:txBody>
      </p:sp>
      <p:sp>
        <p:nvSpPr>
          <p:cNvPr id="3" name="عنصر نائب للمحتوى 2"/>
          <p:cNvSpPr>
            <a:spLocks noGrp="1"/>
          </p:cNvSpPr>
          <p:nvPr>
            <p:ph idx="1"/>
          </p:nvPr>
        </p:nvSpPr>
        <p:spPr>
          <a:xfrm>
            <a:off x="457200" y="1371600"/>
            <a:ext cx="8915400" cy="5029200"/>
          </a:xfrm>
        </p:spPr>
        <p:txBody>
          <a:bodyPr/>
          <a:lstStyle/>
          <a:p>
            <a:pPr algn="justLow" rtl="1">
              <a:spcAft>
                <a:spcPts val="0"/>
              </a:spcAft>
            </a:pPr>
            <a:r>
              <a:rPr lang="ar-SA" sz="2800" b="1" dirty="0">
                <a:latin typeface="Simplified Arabic" pitchFamily="18" charset="-78"/>
                <a:ea typeface="Times New Roman"/>
                <a:cs typeface="Simplified Arabic" pitchFamily="18" charset="-78"/>
              </a:rPr>
              <a:t>1/ التأهيل عملية فردية تعني بالشخص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وتتناول مشكلة الإعاقة كما تتناول مشكلاته النفسية والاجتماعية والجسمية التي ترتبط بإعاقته.</a:t>
            </a:r>
            <a:endParaRPr lang="en-US" sz="24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2/ التأهيل عملية متكاملة تتكامل فيها الخدمات النفسية والطبية والاجتماعية والمهنية والتربوية سواء فيما يتعلق بالتشخيص أو العلاج أو التدريب و التشغيل.</a:t>
            </a:r>
            <a:endParaRPr lang="en-US" sz="24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3/ إن عملية التأهيل يجب أن تبدأ منذ اكتشاف الإعاقة والتحقق من وجودها عن الفرد.</a:t>
            </a:r>
            <a:endParaRPr lang="en-US" sz="24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4/ أن تأخذ عمليات تأهيل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بعين الاعتبار ميول الفرد المعوق واتجاهات قيمه سواء في مجال التربية الخاصة أو التدريب أو التشغيل.</a:t>
            </a:r>
            <a:endParaRPr lang="en-US" sz="24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1037369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ndParaRPr>
          </a:p>
        </p:txBody>
      </p:sp>
      <p:sp>
        <p:nvSpPr>
          <p:cNvPr id="3" name="عنصر نائب للمحتوى 2"/>
          <p:cNvSpPr>
            <a:spLocks noGrp="1"/>
          </p:cNvSpPr>
          <p:nvPr>
            <p:ph idx="1"/>
          </p:nvPr>
        </p:nvSpPr>
        <p:spPr>
          <a:xfrm>
            <a:off x="533400" y="304800"/>
            <a:ext cx="8915400" cy="5943600"/>
          </a:xfrm>
        </p:spPr>
        <p:txBody>
          <a:bodyPr/>
          <a:lstStyle/>
          <a:p>
            <a:pPr algn="justLow" rtl="1">
              <a:spcAft>
                <a:spcPts val="0"/>
              </a:spcAft>
            </a:pPr>
            <a:endParaRPr lang="ar-SA" sz="2800" b="1" dirty="0" smtClean="0">
              <a:latin typeface="Simplified Arabic" pitchFamily="18" charset="-78"/>
              <a:ea typeface="Times New Roman"/>
              <a:cs typeface="Simplified Arabic" pitchFamily="18" charset="-78"/>
            </a:endParaRPr>
          </a:p>
          <a:p>
            <a:pPr algn="justLow" rtl="1">
              <a:spcAft>
                <a:spcPts val="0"/>
              </a:spcAft>
            </a:pPr>
            <a:endParaRPr lang="ar-SA" sz="2800" b="1" dirty="0">
              <a:latin typeface="Simplified Arabic" pitchFamily="18" charset="-78"/>
              <a:ea typeface="Times New Roman"/>
              <a:cs typeface="Simplified Arabic" pitchFamily="18" charset="-78"/>
            </a:endParaRPr>
          </a:p>
          <a:p>
            <a:pPr algn="justLow" rtl="1">
              <a:spcAft>
                <a:spcPts val="0"/>
              </a:spcAft>
            </a:pPr>
            <a:endParaRPr lang="ar-SA" sz="2800" b="1" dirty="0" smtClean="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5</a:t>
            </a:r>
            <a:r>
              <a:rPr lang="ar-SA" sz="2800" b="1" dirty="0" smtClean="0">
                <a:latin typeface="Simplified Arabic" pitchFamily="18" charset="-78"/>
                <a:ea typeface="Times New Roman"/>
                <a:cs typeface="Simplified Arabic" pitchFamily="18" charset="-78"/>
              </a:rPr>
              <a:t>/ </a:t>
            </a:r>
            <a:r>
              <a:rPr lang="ar-SA" sz="2800" b="1" dirty="0">
                <a:latin typeface="Simplified Arabic" pitchFamily="18" charset="-78"/>
                <a:ea typeface="Times New Roman"/>
                <a:cs typeface="Simplified Arabic" pitchFamily="18" charset="-78"/>
              </a:rPr>
              <a:t>يجب أن تعتمد عملية تأهيل </a:t>
            </a:r>
            <a:r>
              <a:rPr lang="ar-SA" sz="2800" b="1" dirty="0" smtClean="0">
                <a:latin typeface="Simplified Arabic" pitchFamily="18" charset="-78"/>
                <a:ea typeface="Times New Roman"/>
                <a:cs typeface="Simplified Arabic" pitchFamily="18" charset="-78"/>
              </a:rPr>
              <a:t>المعاقين </a:t>
            </a:r>
            <a:r>
              <a:rPr lang="ar-SA" sz="2800" b="1" dirty="0">
                <a:latin typeface="Simplified Arabic" pitchFamily="18" charset="-78"/>
                <a:ea typeface="Times New Roman"/>
                <a:cs typeface="Simplified Arabic" pitchFamily="18" charset="-78"/>
              </a:rPr>
              <a:t>بشكل خاص على القدرات العقلية والجسمية المتوفرة عند المعوق والتأكيد على تنمية هذه القدرات والاستفادة منها إلى أقصى درجة ممكنة.</a:t>
            </a:r>
            <a:endParaRPr lang="en-US" sz="28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6/ مادامت عملية التأهيل عملية فردية فإن شخصية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وسماته الشخصية يجب أن تؤخذ أساساً في عمليات تأهيل </a:t>
            </a:r>
            <a:r>
              <a:rPr lang="ar-SA" sz="2800" b="1" dirty="0" smtClean="0">
                <a:latin typeface="Simplified Arabic" pitchFamily="18" charset="-78"/>
                <a:ea typeface="Times New Roman"/>
                <a:cs typeface="Simplified Arabic" pitchFamily="18" charset="-78"/>
              </a:rPr>
              <a:t>المعاقين</a:t>
            </a:r>
            <a:r>
              <a:rPr lang="ar-SA" sz="2800" b="1" dirty="0">
                <a:latin typeface="Simplified Arabic" pitchFamily="18" charset="-78"/>
                <a:ea typeface="Times New Roman"/>
                <a:cs typeface="Simplified Arabic" pitchFamily="18" charset="-78"/>
              </a:rPr>
              <a:t>.</a:t>
            </a:r>
            <a:endParaRPr lang="en-US" sz="28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7/ يجب أن تهتم عملية التأهيل بتكيف المعوق مع ذاته من ناحية ومع البيئة المحيطة به من ناحية ثانية، بحيث تسعى عملية التأهيل إلى تحقيق تقبل الفرد لذاته وتقبل المجتمع له.</a:t>
            </a:r>
            <a:endParaRPr lang="en-US" sz="28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r>
              <a:rPr lang="ar-SA" sz="4000" b="1" dirty="0">
                <a:latin typeface="Times New Roman"/>
                <a:ea typeface="Times New Roman"/>
                <a:cs typeface="Mudir MT"/>
              </a:rPr>
              <a:t>الفرق بين التأهيل وإعادة التأهيل:</a:t>
            </a:r>
            <a:endParaRPr lang="en-US" sz="2800" dirty="0">
              <a:effectLst/>
              <a:latin typeface="Times New Roman"/>
              <a:ea typeface="Times New Roman"/>
            </a:endParaRPr>
          </a:p>
        </p:txBody>
      </p:sp>
      <p:sp>
        <p:nvSpPr>
          <p:cNvPr id="3" name="عنصر نائب للمحتوى 2"/>
          <p:cNvSpPr>
            <a:spLocks noGrp="1"/>
          </p:cNvSpPr>
          <p:nvPr>
            <p:ph idx="1"/>
          </p:nvPr>
        </p:nvSpPr>
        <p:spPr>
          <a:xfrm>
            <a:off x="495300" y="1371600"/>
            <a:ext cx="8915400" cy="4953000"/>
          </a:xfrm>
        </p:spPr>
        <p:txBody>
          <a:bodyPr/>
          <a:lstStyle/>
          <a:p>
            <a:pPr indent="457200" algn="justLow" rtl="1">
              <a:spcAft>
                <a:spcPts val="0"/>
              </a:spcAft>
            </a:pPr>
            <a:r>
              <a:rPr lang="ar-SA" sz="2800" b="1" dirty="0">
                <a:latin typeface="Simplified Arabic" pitchFamily="18" charset="-78"/>
                <a:ea typeface="Times New Roman"/>
                <a:cs typeface="Simplified Arabic" pitchFamily="18" charset="-78"/>
              </a:rPr>
              <a:t>ميزت العديد من المراجع العلمية بين مفهوم التأهيل ومفهوم إعادة التأهيل حيث يعني </a:t>
            </a:r>
            <a:r>
              <a:rPr lang="ar-SA" sz="2800" b="1" u="sng" dirty="0">
                <a:solidFill>
                  <a:srgbClr val="FF0000"/>
                </a:solidFill>
                <a:latin typeface="Simplified Arabic" pitchFamily="18" charset="-78"/>
                <a:ea typeface="Times New Roman"/>
                <a:cs typeface="Simplified Arabic" pitchFamily="18" charset="-78"/>
              </a:rPr>
              <a:t>التأهيل</a:t>
            </a:r>
            <a:r>
              <a:rPr lang="ar-SA" sz="2800" b="1" dirty="0">
                <a:solidFill>
                  <a:srgbClr val="FF0000"/>
                </a:solidFill>
                <a:latin typeface="Simplified Arabic" pitchFamily="18" charset="-78"/>
                <a:ea typeface="Times New Roman"/>
                <a:cs typeface="Simplified Arabic" pitchFamily="18" charset="-78"/>
              </a:rPr>
              <a:t> </a:t>
            </a:r>
            <a:r>
              <a:rPr lang="ar-SA" sz="2800" b="1" dirty="0">
                <a:latin typeface="Simplified Arabic" pitchFamily="18" charset="-78"/>
                <a:ea typeface="Times New Roman"/>
                <a:cs typeface="Simplified Arabic" pitchFamily="18" charset="-78"/>
              </a:rPr>
              <a:t>عندما نشير إلى الخدمات المطلوبة لتطوير قدرات الفرد واستعداداته عندما لا تكون هذه القدرات قد ظهرت أصلاً، وهذا ينطبق على المعاقين صغار السن الذين تكون اعاقتهم خلقية، أو حصلت في مرحلة مبكرة من عمرهم</a:t>
            </a:r>
            <a:r>
              <a:rPr lang="ar-SA" sz="2800" b="1" dirty="0" smtClean="0">
                <a:latin typeface="Simplified Arabic" pitchFamily="18" charset="-78"/>
                <a:ea typeface="Times New Roman"/>
                <a:cs typeface="Simplified Arabic" pitchFamily="18" charset="-78"/>
              </a:rPr>
              <a:t>.</a:t>
            </a:r>
          </a:p>
          <a:p>
            <a:pPr indent="457200" algn="justLow" rtl="1">
              <a:spcAft>
                <a:spcPts val="0"/>
              </a:spcAft>
            </a:pPr>
            <a:endParaRPr lang="en-US" sz="2800" b="1" dirty="0">
              <a:latin typeface="Simplified Arabic" pitchFamily="18" charset="-78"/>
              <a:ea typeface="Times New Roman"/>
              <a:cs typeface="Simplified Arabic" pitchFamily="18" charset="-78"/>
            </a:endParaRPr>
          </a:p>
          <a:p>
            <a:pPr indent="457200" algn="justLow" rtl="1">
              <a:spcAft>
                <a:spcPts val="0"/>
              </a:spcAft>
            </a:pPr>
            <a:r>
              <a:rPr lang="ar-SA" sz="2800" b="1" dirty="0">
                <a:latin typeface="Simplified Arabic" pitchFamily="18" charset="-78"/>
                <a:ea typeface="Times New Roman"/>
                <a:cs typeface="Simplified Arabic" pitchFamily="18" charset="-78"/>
              </a:rPr>
              <a:t>أما </a:t>
            </a:r>
            <a:r>
              <a:rPr lang="ar-SA" sz="2800" b="1" u="sng" dirty="0">
                <a:solidFill>
                  <a:srgbClr val="FF0000"/>
                </a:solidFill>
                <a:latin typeface="Simplified Arabic" pitchFamily="18" charset="-78"/>
                <a:ea typeface="Times New Roman"/>
                <a:cs typeface="Simplified Arabic" pitchFamily="18" charset="-78"/>
              </a:rPr>
              <a:t>إعادة التأهيل</a:t>
            </a:r>
            <a:r>
              <a:rPr lang="ar-SA" sz="2800" b="1" dirty="0">
                <a:solidFill>
                  <a:srgbClr val="FF0000"/>
                </a:solidFill>
                <a:latin typeface="Simplified Arabic" pitchFamily="18" charset="-78"/>
                <a:ea typeface="Times New Roman"/>
                <a:cs typeface="Simplified Arabic" pitchFamily="18" charset="-78"/>
              </a:rPr>
              <a:t> </a:t>
            </a:r>
            <a:r>
              <a:rPr lang="ar-SA" sz="2800" b="1" dirty="0">
                <a:latin typeface="Simplified Arabic" pitchFamily="18" charset="-78"/>
                <a:ea typeface="Times New Roman"/>
                <a:cs typeface="Simplified Arabic" pitchFamily="18" charset="-78"/>
              </a:rPr>
              <a:t>فتعني: إعادة تأهيل فرد كان قد تدرب أو تعلم مهنة ما ومارس هذه المهنة مدة من الزمن، ثم حدث أن أصيب بعاهة وأصبح معاقاً، ولم يستطع العودة إلى عمله أو مهنته الأصلية بسبب إعاقته الجديدة.</a:t>
            </a:r>
            <a:endParaRPr lang="en-US" sz="28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27303278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indent="457200" algn="justLow" rtl="1">
              <a:spcAft>
                <a:spcPts val="0"/>
              </a:spcAft>
            </a:pPr>
            <a:r>
              <a:rPr lang="ar-SA" sz="2400" b="1" dirty="0">
                <a:latin typeface="Simplified Arabic" pitchFamily="18" charset="-78"/>
                <a:ea typeface="Times New Roman"/>
                <a:cs typeface="Simplified Arabic" pitchFamily="18" charset="-78"/>
              </a:rPr>
              <a:t>ومن خلال ما ذكر سابقاً يمكننا أن نستنتج بأن التأهيل عبارة عن </a:t>
            </a:r>
            <a:r>
              <a:rPr lang="ar-SA" sz="2400" b="1" dirty="0">
                <a:solidFill>
                  <a:srgbClr val="FF0000"/>
                </a:solidFill>
                <a:latin typeface="Simplified Arabic" pitchFamily="18" charset="-78"/>
                <a:ea typeface="Times New Roman"/>
                <a:cs typeface="Simplified Arabic" pitchFamily="18" charset="-78"/>
              </a:rPr>
              <a:t>جهد مشترك </a:t>
            </a:r>
            <a:r>
              <a:rPr lang="ar-SA" sz="2400" b="1" dirty="0">
                <a:latin typeface="Simplified Arabic" pitchFamily="18" charset="-78"/>
                <a:ea typeface="Times New Roman"/>
                <a:cs typeface="Simplified Arabic" pitchFamily="18" charset="-78"/>
              </a:rPr>
              <a:t>بين مجموعة من الاختصاصات بهدف توظيف وتدعيم قدرات  الفرد ليكون قادراً على التكيف مع إعاقته ومع متطلبات الحياة العادية إلى أعلى درجة من الاستقلالية.</a:t>
            </a:r>
            <a:endParaRPr lang="en-US" sz="2400" b="1" dirty="0">
              <a:latin typeface="Simplified Arabic" pitchFamily="18" charset="-78"/>
              <a:ea typeface="Times New Roman"/>
              <a:cs typeface="Simplified Arabic" pitchFamily="18" charset="-78"/>
            </a:endParaRPr>
          </a:p>
          <a:p>
            <a:pPr algn="just" rtl="1"/>
            <a:r>
              <a:rPr lang="ar-SA" sz="2400" b="1" dirty="0">
                <a:latin typeface="Simplified Arabic" pitchFamily="18" charset="-78"/>
                <a:ea typeface="Times New Roman"/>
                <a:cs typeface="Simplified Arabic" pitchFamily="18" charset="-78"/>
              </a:rPr>
              <a:t>	إذن فالتأهيل عملية لا تؤدى من قبل شخص أو مهني واحد بل تحتاج إلى </a:t>
            </a:r>
            <a:r>
              <a:rPr lang="ar-SA" sz="2400" b="1" dirty="0">
                <a:solidFill>
                  <a:srgbClr val="FF0000"/>
                </a:solidFill>
                <a:latin typeface="Simplified Arabic" pitchFamily="18" charset="-78"/>
                <a:ea typeface="Times New Roman"/>
                <a:cs typeface="Simplified Arabic" pitchFamily="18" charset="-78"/>
              </a:rPr>
              <a:t>فريق</a:t>
            </a:r>
            <a:r>
              <a:rPr lang="ar-SA" sz="2400" b="1" dirty="0">
                <a:latin typeface="Simplified Arabic" pitchFamily="18" charset="-78"/>
                <a:ea typeface="Times New Roman"/>
                <a:cs typeface="Simplified Arabic" pitchFamily="18" charset="-78"/>
              </a:rPr>
              <a:t> من المختصين يعملون معاً لتحقيق الهدف المشهود، وهذا يجعلنا نؤكد على مفهوم الفريق في عملية التأهيل حيث يتكون هذا الفريق من أخصائيون دائمون وهم الطبيب، والأخصائي النفسي، والأخصائي الاجتماعي، ومرشد التأهيل، وأخصائي التربية الخاصة. كذلك يتكون الفريق إضافة إلى هذه الاختصاصات من اختصاصات حسب الحالة واحتياجاتها من أمثلتها المعالج الوظيفي، </a:t>
            </a:r>
            <a:r>
              <a:rPr lang="ar-SA" sz="2400" b="1" dirty="0" smtClean="0">
                <a:latin typeface="Simplified Arabic" pitchFamily="18" charset="-78"/>
                <a:ea typeface="Times New Roman"/>
                <a:cs typeface="Simplified Arabic" pitchFamily="18" charset="-78"/>
              </a:rPr>
              <a:t>أخصائي </a:t>
            </a:r>
            <a:r>
              <a:rPr lang="ar-SA" sz="2400" b="1" dirty="0">
                <a:latin typeface="Simplified Arabic" pitchFamily="18" charset="-78"/>
                <a:ea typeface="Times New Roman"/>
                <a:cs typeface="Simplified Arabic" pitchFamily="18" charset="-78"/>
              </a:rPr>
              <a:t>الأجهزة التعويضية، أخصائي النطق، أخصائي قياس السمع، أخصائي العلاج الترفيهي، والاستشاري المهني، الزائرة الأسرية، ومساعدة المربية، وممرضة التأهيل، وأطباء استشاريون حسب حاجة الشخص، هذا وينظر إلى أهمية عضوية الشخص </a:t>
            </a:r>
            <a:r>
              <a:rPr lang="ar-SA" sz="2400" b="1" dirty="0" smtClean="0">
                <a:latin typeface="Simplified Arabic" pitchFamily="18" charset="-78"/>
                <a:ea typeface="Times New Roman"/>
                <a:cs typeface="Simplified Arabic" pitchFamily="18" charset="-78"/>
              </a:rPr>
              <a:t>المعاق </a:t>
            </a:r>
            <a:r>
              <a:rPr lang="ar-SA" sz="2400" b="1" dirty="0">
                <a:latin typeface="Simplified Arabic" pitchFamily="18" charset="-78"/>
                <a:ea typeface="Times New Roman"/>
                <a:cs typeface="Simplified Arabic" pitchFamily="18" charset="-78"/>
              </a:rPr>
              <a:t>أو ولي أمره كعضو أساسي في فريق التأهيل.</a:t>
            </a:r>
            <a:endParaRPr lang="en-US" sz="2400" b="1" dirty="0">
              <a:latin typeface="Simplified Arabic" pitchFamily="18" charset="-78"/>
              <a:ea typeface="Calibri"/>
              <a:cs typeface="Simplified Arabic" pitchFamily="18" charset="-78"/>
            </a:endParaRPr>
          </a:p>
        </p:txBody>
      </p:sp>
    </p:spTree>
    <p:extLst>
      <p:ext uri="{BB962C8B-B14F-4D97-AF65-F5344CB8AC3E}">
        <p14:creationId xmlns:p14="http://schemas.microsoft.com/office/powerpoint/2010/main" xmlns="" val="20574338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algn="justLow" rtl="1">
              <a:spcAft>
                <a:spcPts val="0"/>
              </a:spcAft>
            </a:pPr>
            <a:r>
              <a:rPr lang="ar-SA" sz="3600" b="1" dirty="0">
                <a:latin typeface="Times New Roman"/>
                <a:ea typeface="Times New Roman"/>
                <a:cs typeface="Mudir MT"/>
              </a:rPr>
              <a:t>الأسس والقواعد التي تستند عليها عملية التأهيل:</a:t>
            </a:r>
            <a:r>
              <a:rPr lang="en-US" sz="2400" dirty="0">
                <a:latin typeface="Times New Roman"/>
                <a:ea typeface="Times New Roman"/>
              </a:rPr>
              <a:t/>
            </a:r>
            <a:br>
              <a:rPr lang="en-US" sz="2400" dirty="0">
                <a:latin typeface="Times New Roman"/>
                <a:ea typeface="Times New Roman"/>
              </a:rPr>
            </a:br>
            <a:endParaRPr lang="en-US" sz="3600" b="1" dirty="0">
              <a:solidFill>
                <a:srgbClr val="FF0000"/>
              </a:solidFill>
              <a:ea typeface="Calibri"/>
              <a:cs typeface="Arial"/>
            </a:endParaRPr>
          </a:p>
        </p:txBody>
      </p:sp>
      <p:sp>
        <p:nvSpPr>
          <p:cNvPr id="3" name="عنصر نائب للمحتوى 2"/>
          <p:cNvSpPr>
            <a:spLocks noGrp="1"/>
          </p:cNvSpPr>
          <p:nvPr>
            <p:ph idx="1"/>
          </p:nvPr>
        </p:nvSpPr>
        <p:spPr>
          <a:xfrm>
            <a:off x="495300" y="1447800"/>
            <a:ext cx="8915400" cy="4876800"/>
          </a:xfrm>
        </p:spPr>
        <p:txBody>
          <a:bodyPr/>
          <a:lstStyle/>
          <a:p>
            <a:pPr algn="justLow" rtl="1">
              <a:spcAft>
                <a:spcPts val="0"/>
              </a:spcAft>
            </a:pPr>
            <a:r>
              <a:rPr lang="ar-SA" sz="2800" b="1" dirty="0">
                <a:latin typeface="Simplified Arabic" pitchFamily="18" charset="-78"/>
                <a:ea typeface="Times New Roman"/>
                <a:cs typeface="Simplified Arabic" pitchFamily="18" charset="-78"/>
              </a:rPr>
              <a:t>حتى تؤدي عملية التأهيل دورها فلابد لها من مراعاة </a:t>
            </a:r>
            <a:r>
              <a:rPr lang="ar-SA" sz="2800" b="1" u="sng" dirty="0">
                <a:latin typeface="Simplified Arabic" pitchFamily="18" charset="-78"/>
                <a:ea typeface="Times New Roman"/>
                <a:cs typeface="Simplified Arabic" pitchFamily="18" charset="-78"/>
              </a:rPr>
              <a:t>الأسس والقواعد التالية:</a:t>
            </a:r>
            <a:endParaRPr lang="en-US" sz="2800" b="1" u="sng"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1) إن كل خطوة من خطوات التأهيل يجب أن تقوم على أسس وقواعد عملية وليس على أسس إنسانية واجتماعية فقط.</a:t>
            </a:r>
            <a:endParaRPr lang="en-US" sz="28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2) تعتمد كل خطوة أشخاص مؤهلين ومتخصصين.</a:t>
            </a:r>
            <a:endParaRPr lang="en-US" sz="28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3) يجب أن تقوم كل خطوة على أسس وقواعد تشخيصية وتفسيرات دقيقة وواقعية للمعلومات المتوفرة عن حالة الفرد</a:t>
            </a:r>
            <a:r>
              <a:rPr lang="ar-SA" sz="2800" b="1" dirty="0" smtClean="0">
                <a:latin typeface="Simplified Arabic" pitchFamily="18" charset="-78"/>
                <a:ea typeface="Times New Roman"/>
                <a:cs typeface="Simplified Arabic" pitchFamily="18" charset="-78"/>
              </a:rPr>
              <a:t>.</a:t>
            </a:r>
          </a:p>
          <a:p>
            <a:pPr algn="justLow" rtl="1">
              <a:spcAft>
                <a:spcPts val="0"/>
              </a:spcAft>
            </a:pPr>
            <a:r>
              <a:rPr lang="ar-SA" sz="2800" b="1" dirty="0" smtClean="0">
                <a:latin typeface="Simplified Arabic" pitchFamily="18" charset="-78"/>
                <a:ea typeface="Times New Roman"/>
                <a:cs typeface="Simplified Arabic" pitchFamily="18" charset="-78"/>
              </a:rPr>
              <a:t>4) </a:t>
            </a:r>
            <a:r>
              <a:rPr lang="ar-SA" sz="2800" b="1" dirty="0">
                <a:latin typeface="Simplified Arabic" pitchFamily="18" charset="-78"/>
                <a:ea typeface="Times New Roman"/>
                <a:cs typeface="Simplified Arabic" pitchFamily="18" charset="-78"/>
              </a:rPr>
              <a:t>إن عملية التأهيل بالكامل يجب أن تقوم على أسس فردية، وليس أن هناك قالب واحد يمكنه ملائمة جميع الحالات.</a:t>
            </a:r>
            <a:endParaRPr lang="en-US" sz="28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2342315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r>
              <a:rPr lang="ar-SA" sz="4000" b="1" dirty="0" smtClean="0">
                <a:latin typeface="Times New Roman"/>
                <a:ea typeface="Times New Roman"/>
                <a:cs typeface="Mudir MT"/>
              </a:rPr>
              <a:t/>
            </a:r>
            <a:br>
              <a:rPr lang="ar-SA" sz="4000" b="1" dirty="0" smtClean="0">
                <a:latin typeface="Times New Roman"/>
                <a:ea typeface="Times New Roman"/>
                <a:cs typeface="Mudir MT"/>
              </a:rPr>
            </a:br>
            <a:r>
              <a:rPr lang="ar-SA" sz="4000" b="1" dirty="0" smtClean="0">
                <a:latin typeface="Times New Roman"/>
                <a:ea typeface="Times New Roman"/>
                <a:cs typeface="Mudir MT"/>
              </a:rPr>
              <a:t>أهداف </a:t>
            </a:r>
            <a:r>
              <a:rPr lang="ar-SA" sz="4000" b="1" dirty="0">
                <a:latin typeface="Times New Roman"/>
                <a:ea typeface="Times New Roman"/>
                <a:cs typeface="Mudir MT"/>
              </a:rPr>
              <a:t>عملية التأهيل:</a:t>
            </a:r>
            <a:r>
              <a:rPr lang="en-US" sz="4000" dirty="0">
                <a:latin typeface="Times New Roman"/>
                <a:ea typeface="Times New Roman"/>
              </a:rPr>
              <a:t/>
            </a:r>
            <a:br>
              <a:rPr lang="en-US" sz="4000" dirty="0">
                <a:latin typeface="Times New Roman"/>
                <a:ea typeface="Times New Roman"/>
              </a:rPr>
            </a:br>
            <a:endParaRPr lang="en-US" sz="4000" b="1" dirty="0">
              <a:solidFill>
                <a:srgbClr val="FF0000"/>
              </a:solidFill>
              <a:ea typeface="Calibri"/>
              <a:cs typeface="Arial"/>
            </a:endParaRPr>
          </a:p>
        </p:txBody>
      </p:sp>
      <p:sp>
        <p:nvSpPr>
          <p:cNvPr id="3" name="عنصر نائب للمحتوى 2"/>
          <p:cNvSpPr>
            <a:spLocks noGrp="1"/>
          </p:cNvSpPr>
          <p:nvPr>
            <p:ph idx="1"/>
          </p:nvPr>
        </p:nvSpPr>
        <p:spPr>
          <a:xfrm>
            <a:off x="495300" y="1600200"/>
            <a:ext cx="8915400" cy="4724400"/>
          </a:xfrm>
        </p:spPr>
        <p:txBody>
          <a:bodyPr/>
          <a:lstStyle/>
          <a:p>
            <a:pPr algn="justLow" rtl="1">
              <a:spcAft>
                <a:spcPts val="0"/>
              </a:spcAft>
            </a:pPr>
            <a:r>
              <a:rPr lang="ar-SA" sz="2800" b="1" dirty="0">
                <a:latin typeface="Simplified Arabic" pitchFamily="18" charset="-78"/>
                <a:ea typeface="Times New Roman"/>
                <a:cs typeface="Simplified Arabic" pitchFamily="18" charset="-78"/>
              </a:rPr>
              <a:t>تتكون عملية التأهيل من مجموعة من المراحل المتتابعة والمنسقة التي يجب في النهاية أن تحقق </a:t>
            </a:r>
            <a:r>
              <a:rPr lang="ar-SA" sz="2800" b="1" u="sng" dirty="0">
                <a:latin typeface="Simplified Arabic" pitchFamily="18" charset="-78"/>
                <a:ea typeface="Times New Roman"/>
                <a:cs typeface="Simplified Arabic" pitchFamily="18" charset="-78"/>
              </a:rPr>
              <a:t>الأهداف التالية</a:t>
            </a:r>
            <a:r>
              <a:rPr lang="ar-SA" sz="2800" b="1" dirty="0">
                <a:latin typeface="Simplified Arabic" pitchFamily="18" charset="-78"/>
                <a:ea typeface="Times New Roman"/>
                <a:cs typeface="Simplified Arabic" pitchFamily="18" charset="-78"/>
              </a:rPr>
              <a:t>:</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arenR"/>
              <a:tabLst>
                <a:tab pos="457200" algn="l"/>
              </a:tabLst>
            </a:pPr>
            <a:r>
              <a:rPr lang="ar-SA" sz="2800" b="1" dirty="0">
                <a:latin typeface="Simplified Arabic" pitchFamily="18" charset="-78"/>
                <a:ea typeface="Times New Roman"/>
                <a:cs typeface="Simplified Arabic" pitchFamily="18" charset="-78"/>
              </a:rPr>
              <a:t>استغلال وتطوير قدرات وإمكانيات الفرد وتوظيفها إلى أقصى درجة ممكنة للوصول إلى درجة من الاستقلال الوظيفي والاجتماعي والاقتصادي.</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arenR"/>
              <a:tabLst>
                <a:tab pos="457200" algn="l"/>
              </a:tabLst>
            </a:pPr>
            <a:r>
              <a:rPr lang="ar-SA" sz="2800" b="1" dirty="0">
                <a:latin typeface="Simplified Arabic" pitchFamily="18" charset="-78"/>
                <a:ea typeface="Times New Roman"/>
                <a:cs typeface="Simplified Arabic" pitchFamily="18" charset="-78"/>
              </a:rPr>
              <a:t>مساعدة الفرد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وأسرته على التكيف مع حالة العجز ومواجهة كافة الآثار النفسية والاجتماعية والوظيفية والمهنية المترتبة عليها.</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arenR"/>
              <a:tabLst>
                <a:tab pos="457200" algn="l"/>
              </a:tabLst>
            </a:pPr>
            <a:r>
              <a:rPr lang="ar-SA" sz="2800" b="1" dirty="0">
                <a:latin typeface="Simplified Arabic" pitchFamily="18" charset="-78"/>
                <a:ea typeface="Times New Roman"/>
                <a:cs typeface="Simplified Arabic" pitchFamily="18" charset="-78"/>
              </a:rPr>
              <a:t>دمج الفرد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في الحياة العامة للمجتمع وتمكينه من أن يؤدي دوراً يتناسب مع قدراته وإمكانيته.</a:t>
            </a:r>
            <a:endParaRPr lang="en-US" sz="28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2490473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r>
              <a:rPr lang="ar-SA" sz="4000" b="1" dirty="0" smtClean="0">
                <a:latin typeface="Simplified Arabic" pitchFamily="18" charset="-78"/>
                <a:ea typeface="Times New Roman"/>
                <a:cs typeface="Simplified Arabic" pitchFamily="18" charset="-78"/>
              </a:rPr>
              <a:t/>
            </a:r>
            <a:br>
              <a:rPr lang="ar-SA" sz="4000" b="1" dirty="0" smtClean="0">
                <a:latin typeface="Simplified Arabic" pitchFamily="18" charset="-78"/>
                <a:ea typeface="Times New Roman"/>
                <a:cs typeface="Simplified Arabic" pitchFamily="18" charset="-78"/>
              </a:rPr>
            </a:br>
            <a:r>
              <a:rPr lang="ar-SA" sz="4000" b="1" dirty="0" smtClean="0">
                <a:latin typeface="Simplified Arabic" pitchFamily="18" charset="-78"/>
                <a:ea typeface="Times New Roman"/>
                <a:cs typeface="Simplified Arabic" pitchFamily="18" charset="-78"/>
              </a:rPr>
              <a:t>العناصر </a:t>
            </a:r>
            <a:r>
              <a:rPr lang="ar-SA" sz="4000" b="1" dirty="0">
                <a:latin typeface="Simplified Arabic" pitchFamily="18" charset="-78"/>
                <a:ea typeface="Times New Roman"/>
                <a:cs typeface="Simplified Arabic" pitchFamily="18" charset="-78"/>
              </a:rPr>
              <a:t>المساهمة في إنجاح التأهيل:</a:t>
            </a:r>
            <a:r>
              <a:rPr lang="en-US" sz="2800" dirty="0">
                <a:latin typeface="Simplified Arabic" pitchFamily="18" charset="-78"/>
                <a:ea typeface="Times New Roman"/>
                <a:cs typeface="Simplified Arabic" pitchFamily="18" charset="-78"/>
              </a:rPr>
              <a:t/>
            </a:r>
            <a:br>
              <a:rPr lang="en-US" sz="2800" dirty="0">
                <a:latin typeface="Simplified Arabic" pitchFamily="18" charset="-78"/>
                <a:ea typeface="Times New Roman"/>
                <a:cs typeface="Simplified Arabic" pitchFamily="18" charset="-78"/>
              </a:rPr>
            </a:br>
            <a:endParaRPr lang="en-US" sz="40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42138" y="1350335"/>
            <a:ext cx="8915400" cy="4953000"/>
          </a:xfrm>
        </p:spPr>
        <p:txBody>
          <a:bodyPr/>
          <a:lstStyle/>
          <a:p>
            <a:pPr algn="justLow" rtl="1">
              <a:spcAft>
                <a:spcPts val="0"/>
              </a:spcAft>
            </a:pPr>
            <a:endParaRPr lang="ar-SA" sz="2800" b="1" dirty="0" smtClean="0">
              <a:latin typeface="Simplified Arabic" pitchFamily="18" charset="-78"/>
              <a:ea typeface="Times New Roman"/>
              <a:cs typeface="Simplified Arabic" pitchFamily="18" charset="-78"/>
            </a:endParaRPr>
          </a:p>
          <a:p>
            <a:pPr algn="justLow" rtl="1">
              <a:spcAft>
                <a:spcPts val="0"/>
              </a:spcAft>
            </a:pPr>
            <a:r>
              <a:rPr lang="ar-SA" sz="2800" b="1" dirty="0" smtClean="0">
                <a:latin typeface="Simplified Arabic" pitchFamily="18" charset="-78"/>
                <a:ea typeface="Times New Roman"/>
                <a:cs typeface="Simplified Arabic" pitchFamily="18" charset="-78"/>
              </a:rPr>
              <a:t>لابد </a:t>
            </a:r>
            <a:r>
              <a:rPr lang="ar-SA" sz="2800" b="1" dirty="0">
                <a:latin typeface="Simplified Arabic" pitchFamily="18" charset="-78"/>
                <a:ea typeface="Times New Roman"/>
                <a:cs typeface="Simplified Arabic" pitchFamily="18" charset="-78"/>
              </a:rPr>
              <a:t>للتأهيل لكي يكتمل بنجاح وفعالية من توفر </a:t>
            </a:r>
            <a:r>
              <a:rPr lang="ar-SA" sz="2800" b="1" dirty="0">
                <a:solidFill>
                  <a:srgbClr val="FF0000"/>
                </a:solidFill>
                <a:latin typeface="Simplified Arabic" pitchFamily="18" charset="-78"/>
                <a:ea typeface="Times New Roman"/>
                <a:cs typeface="Simplified Arabic" pitchFamily="18" charset="-78"/>
              </a:rPr>
              <a:t>عناصر أربعة </a:t>
            </a:r>
            <a:r>
              <a:rPr lang="ar-SA" sz="2800" b="1" dirty="0">
                <a:latin typeface="Simplified Arabic" pitchFamily="18" charset="-78"/>
                <a:ea typeface="Times New Roman"/>
                <a:cs typeface="Simplified Arabic" pitchFamily="18" charset="-78"/>
              </a:rPr>
              <a:t>هي:</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arenR"/>
              <a:tabLst>
                <a:tab pos="457200" algn="l"/>
              </a:tabLst>
            </a:pPr>
            <a:r>
              <a:rPr lang="ar-SA" sz="2800" b="1" dirty="0">
                <a:latin typeface="Simplified Arabic" pitchFamily="18" charset="-78"/>
                <a:ea typeface="Times New Roman"/>
                <a:cs typeface="Simplified Arabic" pitchFamily="18" charset="-78"/>
              </a:rPr>
              <a:t>الشخص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نفسه.</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arenR"/>
              <a:tabLst>
                <a:tab pos="457200" algn="l"/>
              </a:tabLst>
            </a:pPr>
            <a:r>
              <a:rPr lang="ar-SA" sz="2800" b="1" dirty="0">
                <a:latin typeface="Simplified Arabic" pitchFamily="18" charset="-78"/>
                <a:ea typeface="Times New Roman"/>
                <a:cs typeface="Simplified Arabic" pitchFamily="18" charset="-78"/>
              </a:rPr>
              <a:t>أسرة </a:t>
            </a:r>
            <a:r>
              <a:rPr lang="ar-SA" sz="2800" b="1" dirty="0" smtClean="0">
                <a:latin typeface="Simplified Arabic" pitchFamily="18" charset="-78"/>
                <a:ea typeface="Times New Roman"/>
                <a:cs typeface="Simplified Arabic" pitchFamily="18" charset="-78"/>
              </a:rPr>
              <a:t>المعاق.</a:t>
            </a:r>
          </a:p>
          <a:p>
            <a:pPr lvl="0" algn="justLow" rtl="1">
              <a:spcAft>
                <a:spcPts val="0"/>
              </a:spcAft>
              <a:buFont typeface="+mj-lt"/>
              <a:buAutoNum type="arabicParenR"/>
              <a:tabLst>
                <a:tab pos="457200" algn="l"/>
              </a:tabLst>
            </a:pPr>
            <a:r>
              <a:rPr lang="ar-SA" sz="2800" b="1" dirty="0" smtClean="0">
                <a:latin typeface="Simplified Arabic" pitchFamily="18" charset="-78"/>
                <a:ea typeface="Times New Roman"/>
                <a:cs typeface="Simplified Arabic" pitchFamily="18" charset="-78"/>
              </a:rPr>
              <a:t>المجتمع.</a:t>
            </a:r>
          </a:p>
          <a:p>
            <a:pPr lvl="0" algn="justLow" rtl="1">
              <a:spcAft>
                <a:spcPts val="0"/>
              </a:spcAft>
              <a:buFont typeface="+mj-lt"/>
              <a:buAutoNum type="arabicParenR"/>
              <a:tabLst>
                <a:tab pos="457200" algn="l"/>
              </a:tabLst>
            </a:pPr>
            <a:r>
              <a:rPr lang="ar-SA" sz="2800" b="1" dirty="0" smtClean="0">
                <a:latin typeface="Simplified Arabic" pitchFamily="18" charset="-78"/>
                <a:ea typeface="Times New Roman"/>
                <a:cs typeface="Simplified Arabic" pitchFamily="18" charset="-78"/>
              </a:rPr>
              <a:t>فريق التأهيل</a:t>
            </a:r>
            <a:endParaRPr lang="en-US" sz="2800" b="1" dirty="0">
              <a:latin typeface="Simplified Arabic" pitchFamily="18" charset="-78"/>
              <a:ea typeface="Times New Roman"/>
              <a:cs typeface="Simplified Arabic" pitchFamily="18" charset="-78"/>
            </a:endParaRPr>
          </a:p>
          <a:p>
            <a:pPr algn="justLow" rtl="1">
              <a:spcAft>
                <a:spcPts val="0"/>
              </a:spcAft>
            </a:pPr>
            <a:endParaRPr lang="en-US" sz="28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4030940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marL="228600" algn="justLow" rtl="1">
              <a:spcAft>
                <a:spcPts val="0"/>
              </a:spcAft>
            </a:pPr>
            <a:r>
              <a:rPr lang="ar-SA" sz="2800" b="1" u="sng" dirty="0">
                <a:solidFill>
                  <a:srgbClr val="FF0000"/>
                </a:solidFill>
                <a:latin typeface="Simplified Arabic" pitchFamily="18" charset="-78"/>
                <a:ea typeface="Times New Roman"/>
                <a:cs typeface="Simplified Arabic" pitchFamily="18" charset="-78"/>
              </a:rPr>
              <a:t>أولاً: تأهيل الفرد </a:t>
            </a:r>
            <a:r>
              <a:rPr lang="ar-SA" sz="2800" b="1" u="sng" dirty="0" smtClean="0">
                <a:solidFill>
                  <a:srgbClr val="FF0000"/>
                </a:solidFill>
                <a:latin typeface="Simplified Arabic" pitchFamily="18" charset="-78"/>
                <a:ea typeface="Times New Roman"/>
                <a:cs typeface="Simplified Arabic" pitchFamily="18" charset="-78"/>
              </a:rPr>
              <a:t>المعاق</a:t>
            </a:r>
            <a:r>
              <a:rPr lang="ar-SA" sz="2800" b="1" u="sng" dirty="0">
                <a:solidFill>
                  <a:srgbClr val="FF0000"/>
                </a:solidFill>
                <a:latin typeface="Simplified Arabic" pitchFamily="18" charset="-78"/>
                <a:ea typeface="Times New Roman"/>
                <a:cs typeface="Simplified Arabic" pitchFamily="18" charset="-78"/>
              </a:rPr>
              <a:t>:</a:t>
            </a:r>
            <a:r>
              <a:rPr lang="ar-SA" sz="2800" b="1" dirty="0">
                <a:solidFill>
                  <a:srgbClr val="FF0000"/>
                </a:solidFill>
                <a:latin typeface="Simplified Arabic" pitchFamily="18" charset="-78"/>
                <a:ea typeface="Times New Roman"/>
                <a:cs typeface="Simplified Arabic" pitchFamily="18" charset="-78"/>
              </a:rPr>
              <a:t> </a:t>
            </a:r>
            <a:endParaRPr lang="en-US" sz="2800" b="1" dirty="0">
              <a:solidFill>
                <a:srgbClr val="FF0000"/>
              </a:solidFill>
              <a:latin typeface="Simplified Arabic" pitchFamily="18" charset="-78"/>
              <a:ea typeface="Times New Roman"/>
              <a:cs typeface="Simplified Arabic" pitchFamily="18" charset="-78"/>
            </a:endParaRPr>
          </a:p>
          <a:p>
            <a:pPr marL="228600" algn="justLow" rtl="1">
              <a:spcAft>
                <a:spcPts val="0"/>
              </a:spcAft>
            </a:pPr>
            <a:r>
              <a:rPr lang="ar-SA" sz="2800" b="1" dirty="0">
                <a:latin typeface="Simplified Arabic" pitchFamily="18" charset="-78"/>
                <a:ea typeface="Times New Roman"/>
                <a:cs typeface="Simplified Arabic" pitchFamily="18" charset="-78"/>
              </a:rPr>
              <a:t>	تركز خطة التأهيل الفردية </a:t>
            </a:r>
            <a:r>
              <a:rPr lang="ar-SA" sz="2800" b="1" dirty="0" smtClean="0">
                <a:latin typeface="Simplified Arabic" pitchFamily="18" charset="-78"/>
                <a:ea typeface="Times New Roman"/>
                <a:cs typeface="Simplified Arabic" pitchFamily="18" charset="-78"/>
              </a:rPr>
              <a:t>للمعاق </a:t>
            </a:r>
            <a:r>
              <a:rPr lang="ar-SA" sz="2800" b="1" dirty="0">
                <a:latin typeface="Simplified Arabic" pitchFamily="18" charset="-78"/>
                <a:ea typeface="Times New Roman"/>
                <a:cs typeface="Simplified Arabic" pitchFamily="18" charset="-78"/>
              </a:rPr>
              <a:t>على مجالات مختلفة من البرامج التأهيلية، وإن اختيار البرنامج المناسب يعتمد بشكل أساسي على الاحتياجات التأهيلية للفرد المعاق وعلى قدراته وإمكانياته وميوله واستعداداته.</a:t>
            </a:r>
            <a:endParaRPr lang="en-US" sz="2800" b="1" dirty="0">
              <a:latin typeface="Simplified Arabic" pitchFamily="18" charset="-78"/>
              <a:ea typeface="Times New Roman"/>
              <a:cs typeface="Simplified Arabic" pitchFamily="18" charset="-78"/>
            </a:endParaRPr>
          </a:p>
          <a:p>
            <a:pPr marL="228600" algn="justLow" rtl="1">
              <a:spcAft>
                <a:spcPts val="0"/>
              </a:spcAft>
            </a:pPr>
            <a:r>
              <a:rPr lang="ar-SA" sz="2800" b="1" dirty="0">
                <a:latin typeface="Simplified Arabic" pitchFamily="18" charset="-78"/>
                <a:ea typeface="Times New Roman"/>
                <a:cs typeface="Simplified Arabic" pitchFamily="18" charset="-78"/>
              </a:rPr>
              <a:t>ويمكن تحديد برامج وأنشطة التأهيل إلى:</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eriod"/>
              <a:tabLst>
                <a:tab pos="457200" algn="l"/>
              </a:tabLst>
            </a:pPr>
            <a:r>
              <a:rPr lang="ar-SA" sz="2800" b="1" dirty="0">
                <a:latin typeface="Simplified Arabic" pitchFamily="18" charset="-78"/>
                <a:ea typeface="Times New Roman"/>
                <a:cs typeface="Simplified Arabic" pitchFamily="18" charset="-78"/>
              </a:rPr>
              <a:t>التأهيل الطبي.</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eriod"/>
              <a:tabLst>
                <a:tab pos="457200" algn="l"/>
              </a:tabLst>
            </a:pPr>
            <a:r>
              <a:rPr lang="ar-SA" sz="2800" b="1" dirty="0">
                <a:latin typeface="Simplified Arabic" pitchFamily="18" charset="-78"/>
                <a:ea typeface="Times New Roman"/>
                <a:cs typeface="Simplified Arabic" pitchFamily="18" charset="-78"/>
              </a:rPr>
              <a:t>التأهيل النفسي.</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eriod"/>
              <a:tabLst>
                <a:tab pos="457200" algn="l"/>
              </a:tabLst>
            </a:pPr>
            <a:r>
              <a:rPr lang="ar-SA" sz="2800" b="1" dirty="0">
                <a:latin typeface="Simplified Arabic" pitchFamily="18" charset="-78"/>
                <a:ea typeface="Times New Roman"/>
                <a:cs typeface="Simplified Arabic" pitchFamily="18" charset="-78"/>
              </a:rPr>
              <a:t>التأهيل الاجتماعي.</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eriod"/>
              <a:tabLst>
                <a:tab pos="457200" algn="l"/>
              </a:tabLst>
            </a:pPr>
            <a:r>
              <a:rPr lang="ar-SA" sz="2800" b="1" dirty="0">
                <a:latin typeface="Simplified Arabic" pitchFamily="18" charset="-78"/>
                <a:ea typeface="Times New Roman"/>
                <a:cs typeface="Simplified Arabic" pitchFamily="18" charset="-78"/>
              </a:rPr>
              <a:t>التأهيل المهني.</a:t>
            </a:r>
            <a:endParaRPr lang="en-US" sz="28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3203144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57200" y="1371600"/>
            <a:ext cx="8915400" cy="4953000"/>
          </a:xfrm>
        </p:spPr>
        <p:txBody>
          <a:bodyPr/>
          <a:lstStyle/>
          <a:p>
            <a:pPr marL="228600" algn="justLow" rtl="1">
              <a:spcAft>
                <a:spcPts val="0"/>
              </a:spcAft>
            </a:pPr>
            <a:r>
              <a:rPr lang="ar-SA" sz="2600" b="1" u="sng" dirty="0">
                <a:solidFill>
                  <a:srgbClr val="FF0000"/>
                </a:solidFill>
                <a:latin typeface="Simplified Arabic" pitchFamily="18" charset="-78"/>
                <a:ea typeface="Times New Roman"/>
                <a:cs typeface="Simplified Arabic" pitchFamily="18" charset="-78"/>
              </a:rPr>
              <a:t>ثانياً: تأهيل البيئة:</a:t>
            </a:r>
            <a:endParaRPr lang="en-US" sz="2600" b="1" dirty="0">
              <a:solidFill>
                <a:srgbClr val="FF0000"/>
              </a:solidFill>
              <a:latin typeface="Simplified Arabic" pitchFamily="18" charset="-78"/>
              <a:ea typeface="Times New Roman"/>
              <a:cs typeface="Simplified Arabic" pitchFamily="18" charset="-78"/>
            </a:endParaRPr>
          </a:p>
          <a:p>
            <a:pPr marL="228600" algn="justLow" rtl="1">
              <a:spcAft>
                <a:spcPts val="0"/>
              </a:spcAft>
            </a:pPr>
            <a:r>
              <a:rPr lang="ar-SA" sz="2600" b="1" dirty="0">
                <a:latin typeface="Simplified Arabic" pitchFamily="18" charset="-78"/>
                <a:ea typeface="Times New Roman"/>
                <a:cs typeface="Simplified Arabic" pitchFamily="18" charset="-78"/>
              </a:rPr>
              <a:t>	إن خطة التأهيل يجب ألا تقتصر على الشخص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فقط بل يجب أن تمتد لتشمل البيئة التي يعيش فيها الفرد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أيضاً إذا </a:t>
            </a:r>
            <a:r>
              <a:rPr lang="ar-SA" sz="2600" b="1" dirty="0" smtClean="0">
                <a:latin typeface="Simplified Arabic" pitchFamily="18" charset="-78"/>
                <a:ea typeface="Times New Roman"/>
                <a:cs typeface="Simplified Arabic" pitchFamily="18" charset="-78"/>
              </a:rPr>
              <a:t>ما أردنا </a:t>
            </a:r>
            <a:r>
              <a:rPr lang="ar-SA" sz="2600" b="1" dirty="0">
                <a:latin typeface="Simplified Arabic" pitchFamily="18" charset="-78"/>
                <a:ea typeface="Times New Roman"/>
                <a:cs typeface="Simplified Arabic" pitchFamily="18" charset="-78"/>
              </a:rPr>
              <a:t>أن نحقق أهداف عملية التأهيل المتعلقة بمواجهة المشكلات التي يمكن أن تنجم عن العجز وكذلك إذا ما أردنا إعادة دمج الشخص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في المجتمع.</a:t>
            </a:r>
            <a:endParaRPr lang="en-US" sz="2600" b="1" dirty="0">
              <a:latin typeface="Simplified Arabic" pitchFamily="18" charset="-78"/>
              <a:ea typeface="Times New Roman"/>
              <a:cs typeface="Simplified Arabic" pitchFamily="18" charset="-78"/>
            </a:endParaRPr>
          </a:p>
          <a:p>
            <a:pPr marL="228600" algn="justLow" rtl="1">
              <a:spcAft>
                <a:spcPts val="0"/>
              </a:spcAft>
            </a:pPr>
            <a:r>
              <a:rPr lang="ar-SA" sz="2600" b="1" dirty="0">
                <a:latin typeface="Simplified Arabic" pitchFamily="18" charset="-78"/>
                <a:ea typeface="Times New Roman"/>
                <a:cs typeface="Simplified Arabic" pitchFamily="18" charset="-78"/>
              </a:rPr>
              <a:t>	إن تأهيل بيئة الفرد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يعني توفير الظروف البيئية المناسبة سواء </a:t>
            </a:r>
            <a:r>
              <a:rPr lang="ar-SA" sz="2600" b="1" dirty="0" smtClean="0">
                <a:latin typeface="Simplified Arabic" pitchFamily="18" charset="-78"/>
                <a:ea typeface="Times New Roman"/>
                <a:cs typeface="Simplified Arabic" pitchFamily="18" charset="-78"/>
              </a:rPr>
              <a:t>ما يتعلق </a:t>
            </a:r>
            <a:r>
              <a:rPr lang="ar-SA" sz="2600" b="1" dirty="0">
                <a:latin typeface="Simplified Arabic" pitchFamily="18" charset="-78"/>
                <a:ea typeface="Times New Roman"/>
                <a:cs typeface="Simplified Arabic" pitchFamily="18" charset="-78"/>
              </a:rPr>
              <a:t>منها بالبيئة البشرية أو البيئة المادية والطبيعية وذلك من أجل توفير الظروف البيئية الملائمة لنجاح عملية التأهيل وتلبية الاحتياجات الخاصة للفرد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والناجمة عن حالة العجز التي يعاني منها</a:t>
            </a:r>
            <a:r>
              <a:rPr lang="ar-SA" sz="2600" b="1" dirty="0" smtClean="0">
                <a:latin typeface="Simplified Arabic" pitchFamily="18" charset="-78"/>
                <a:ea typeface="Times New Roman"/>
                <a:cs typeface="Simplified Arabic" pitchFamily="18" charset="-78"/>
              </a:rPr>
              <a:t>.</a:t>
            </a:r>
          </a:p>
          <a:p>
            <a:pPr marL="228600" algn="justLow" rtl="1">
              <a:spcAft>
                <a:spcPts val="0"/>
              </a:spcAft>
            </a:pPr>
            <a:r>
              <a:rPr lang="ar-SA" sz="2600" b="1" dirty="0">
                <a:latin typeface="Simplified Arabic" pitchFamily="18" charset="-78"/>
                <a:ea typeface="Times New Roman"/>
                <a:cs typeface="Simplified Arabic" pitchFamily="18" charset="-78"/>
              </a:rPr>
              <a:t>وتعتبر البيئة المحررة من العوائق من أهم الاتجاهات التأهيلية المعاصرة والتي حظيت باهتمام كبير سواء على المستوى التشريعي أو المستوى التنفيذي في العديد من دول العالم.</a:t>
            </a:r>
            <a:endParaRPr lang="en-US" sz="26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34004620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228600" algn="justLow" rtl="1">
              <a:spcAft>
                <a:spcPts val="0"/>
              </a:spcAft>
            </a:pPr>
            <a:r>
              <a:rPr lang="ar-SA" sz="2600" b="1" dirty="0">
                <a:latin typeface="Simplified Arabic" pitchFamily="18" charset="-78"/>
                <a:ea typeface="Times New Roman"/>
                <a:cs typeface="Simplified Arabic" pitchFamily="18" charset="-78"/>
              </a:rPr>
              <a:t>إن عملية تأهيل البيئة يجب أن تركز على </a:t>
            </a:r>
            <a:r>
              <a:rPr lang="ar-SA" sz="2600" b="1" dirty="0">
                <a:solidFill>
                  <a:srgbClr val="FF0000"/>
                </a:solidFill>
                <a:latin typeface="Simplified Arabic" pitchFamily="18" charset="-78"/>
                <a:ea typeface="Times New Roman"/>
                <a:cs typeface="Simplified Arabic" pitchFamily="18" charset="-78"/>
              </a:rPr>
              <a:t>عنصرين</a:t>
            </a:r>
            <a:r>
              <a:rPr lang="ar-SA" sz="2600" b="1" dirty="0">
                <a:latin typeface="Simplified Arabic" pitchFamily="18" charset="-78"/>
                <a:ea typeface="Times New Roman"/>
                <a:cs typeface="Simplified Arabic" pitchFamily="18" charset="-78"/>
              </a:rPr>
              <a:t> لا يقلان أهمية ع بعضهما البعض وكذلك لا يقلان أهمية عن تأهيل الفرد المعاق نفسه وهما:</a:t>
            </a:r>
            <a:endParaRPr lang="en-US" sz="2600" b="1" dirty="0">
              <a:latin typeface="Simplified Arabic" pitchFamily="18" charset="-78"/>
              <a:ea typeface="Times New Roman"/>
              <a:cs typeface="Simplified Arabic" pitchFamily="18" charset="-78"/>
            </a:endParaRPr>
          </a:p>
          <a:p>
            <a:pPr lvl="0" algn="justLow" rtl="1">
              <a:spcAft>
                <a:spcPts val="0"/>
              </a:spcAft>
              <a:buFont typeface="+mj-lt"/>
              <a:buAutoNum type="arabicParenR"/>
              <a:tabLst>
                <a:tab pos="457200" algn="l"/>
              </a:tabLst>
            </a:pPr>
            <a:r>
              <a:rPr lang="ar-SA" sz="2600" b="1" dirty="0">
                <a:latin typeface="Simplified Arabic" pitchFamily="18" charset="-78"/>
                <a:ea typeface="Times New Roman"/>
                <a:cs typeface="Simplified Arabic" pitchFamily="18" charset="-78"/>
              </a:rPr>
              <a:t>العنصر الأول ويتمثل في </a:t>
            </a:r>
            <a:r>
              <a:rPr lang="ar-SA" sz="2600" b="1" dirty="0">
                <a:solidFill>
                  <a:srgbClr val="0070C0"/>
                </a:solidFill>
                <a:latin typeface="Simplified Arabic" pitchFamily="18" charset="-78"/>
                <a:ea typeface="Times New Roman"/>
                <a:cs typeface="Simplified Arabic" pitchFamily="18" charset="-78"/>
              </a:rPr>
              <a:t>تأهيل الأسرة </a:t>
            </a:r>
            <a:r>
              <a:rPr lang="ar-SA" sz="2600" b="1" dirty="0">
                <a:latin typeface="Simplified Arabic" pitchFamily="18" charset="-78"/>
                <a:ea typeface="Times New Roman"/>
                <a:cs typeface="Simplified Arabic" pitchFamily="18" charset="-78"/>
              </a:rPr>
              <a:t>التي يعيش في ظلها الفرد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سواء بتعديل اتجاهات أفرادها أو بإرشادهم وتقديم خدمات الدعم النفسي والاجتماعي والاقتصادي لهم أو بتدريبهم على أساليب التعامل مع الفرد المعاق. كما ويشتمل هذا العنصر أيضاً على تعديل وتطوير الاتجاهات الإيجابية من قبل أفراد المجتمع لزيادة تقبل الفرد </a:t>
            </a:r>
            <a:r>
              <a:rPr lang="ar-SA" sz="2600" b="1" dirty="0" smtClean="0">
                <a:latin typeface="Simplified Arabic" pitchFamily="18" charset="-78"/>
                <a:ea typeface="Times New Roman"/>
                <a:cs typeface="Simplified Arabic" pitchFamily="18" charset="-78"/>
              </a:rPr>
              <a:t>المعاق </a:t>
            </a:r>
            <a:r>
              <a:rPr lang="ar-SA" sz="2600" b="1" dirty="0">
                <a:latin typeface="Simplified Arabic" pitchFamily="18" charset="-78"/>
                <a:ea typeface="Times New Roman"/>
                <a:cs typeface="Simplified Arabic" pitchFamily="18" charset="-78"/>
              </a:rPr>
              <a:t>ومنحه فرص الاندماج والعيش بحرية واستقلال.</a:t>
            </a:r>
            <a:endParaRPr lang="en-US" sz="2600" b="1" dirty="0">
              <a:latin typeface="Simplified Arabic" pitchFamily="18" charset="-78"/>
              <a:ea typeface="Times New Roman"/>
              <a:cs typeface="Simplified Arabic" pitchFamily="18" charset="-78"/>
            </a:endParaRPr>
          </a:p>
          <a:p>
            <a:pPr algn="just" rtl="1"/>
            <a:r>
              <a:rPr lang="ar-SA" sz="2600" b="1" dirty="0" smtClean="0">
                <a:latin typeface="Simplified Arabic" pitchFamily="18" charset="-78"/>
                <a:ea typeface="Times New Roman"/>
                <a:cs typeface="Simplified Arabic" pitchFamily="18" charset="-78"/>
              </a:rPr>
              <a:t>2) العنصر </a:t>
            </a:r>
            <a:r>
              <a:rPr lang="ar-SA" sz="2600" b="1" dirty="0">
                <a:latin typeface="Simplified Arabic" pitchFamily="18" charset="-78"/>
                <a:ea typeface="Times New Roman"/>
                <a:cs typeface="Simplified Arabic" pitchFamily="18" charset="-78"/>
              </a:rPr>
              <a:t>الثاني ويتمثل في </a:t>
            </a:r>
            <a:r>
              <a:rPr lang="ar-SA" sz="2600" b="1" dirty="0">
                <a:solidFill>
                  <a:srgbClr val="0070C0"/>
                </a:solidFill>
                <a:latin typeface="Simplified Arabic" pitchFamily="18" charset="-78"/>
                <a:ea typeface="Times New Roman"/>
                <a:cs typeface="Simplified Arabic" pitchFamily="18" charset="-78"/>
              </a:rPr>
              <a:t>البيئة الطبيعية </a:t>
            </a:r>
            <a:r>
              <a:rPr lang="ar-SA" sz="2600" b="1" dirty="0">
                <a:latin typeface="Simplified Arabic" pitchFamily="18" charset="-78"/>
                <a:ea typeface="Times New Roman"/>
                <a:cs typeface="Simplified Arabic" pitchFamily="18" charset="-78"/>
              </a:rPr>
              <a:t>وتأهيليها لتتناسب مع حاجات ومتطلبات الأفراد </a:t>
            </a:r>
            <a:r>
              <a:rPr lang="ar-SA" sz="2600" b="1" dirty="0" smtClean="0">
                <a:latin typeface="Simplified Arabic" pitchFamily="18" charset="-78"/>
                <a:ea typeface="Times New Roman"/>
                <a:cs typeface="Simplified Arabic" pitchFamily="18" charset="-78"/>
              </a:rPr>
              <a:t>المعاقين </a:t>
            </a:r>
            <a:r>
              <a:rPr lang="ar-SA" sz="2600" b="1" dirty="0">
                <a:latin typeface="Simplified Arabic" pitchFamily="18" charset="-78"/>
                <a:ea typeface="Times New Roman"/>
                <a:cs typeface="Simplified Arabic" pitchFamily="18" charset="-78"/>
              </a:rPr>
              <a:t>والمتمثلة في السكن والمواصلات وتهيئة المباني العامة والتجارية والخدمات الترويحية وإجراء التعديلات الملائمة عليها لتمكين الأفراد </a:t>
            </a:r>
            <a:r>
              <a:rPr lang="ar-SA" sz="2600" b="1" dirty="0" smtClean="0">
                <a:latin typeface="Simplified Arabic" pitchFamily="18" charset="-78"/>
                <a:ea typeface="Times New Roman"/>
                <a:cs typeface="Simplified Arabic" pitchFamily="18" charset="-78"/>
              </a:rPr>
              <a:t>المعاقين </a:t>
            </a:r>
            <a:r>
              <a:rPr lang="ar-SA" sz="2600" b="1" dirty="0">
                <a:latin typeface="Simplified Arabic" pitchFamily="18" charset="-78"/>
                <a:ea typeface="Times New Roman"/>
                <a:cs typeface="Simplified Arabic" pitchFamily="18" charset="-78"/>
              </a:rPr>
              <a:t>من الاستفادة منها بدون أية حواجز أو عوائق، كذلك الأمر فيما يتعلق بوسائل المواصلات لتيسير مهمة تنقلهم.</a:t>
            </a:r>
            <a:endParaRPr lang="en-US" sz="2600" b="1" dirty="0">
              <a:latin typeface="Simplified Arabic" pitchFamily="18" charset="-78"/>
              <a:ea typeface="Calibri"/>
              <a:cs typeface="Simplified Arabic" pitchFamily="18" charset="-78"/>
            </a:endParaRPr>
          </a:p>
        </p:txBody>
      </p:sp>
    </p:spTree>
    <p:extLst>
      <p:ext uri="{BB962C8B-B14F-4D97-AF65-F5344CB8AC3E}">
        <p14:creationId xmlns:p14="http://schemas.microsoft.com/office/powerpoint/2010/main" xmlns="" val="11780645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r>
              <a:rPr lang="ar-SA" sz="4000" b="1" dirty="0">
                <a:latin typeface="Times New Roman"/>
                <a:ea typeface="Times New Roman"/>
                <a:cs typeface="Mudir MT"/>
              </a:rPr>
              <a:t>أنواع التأهيل </a:t>
            </a:r>
            <a:r>
              <a:rPr lang="ar-SA" sz="4000" b="1" dirty="0" smtClean="0">
                <a:latin typeface="Times New Roman"/>
                <a:ea typeface="Times New Roman"/>
                <a:cs typeface="Mudir MT"/>
              </a:rPr>
              <a:t>للمعاقين</a:t>
            </a:r>
            <a:r>
              <a:rPr lang="ar-SA" sz="4000" b="1" dirty="0">
                <a:latin typeface="Times New Roman"/>
                <a:ea typeface="Times New Roman"/>
                <a:cs typeface="Mudir MT"/>
              </a:rPr>
              <a:t>:</a:t>
            </a:r>
            <a:r>
              <a:rPr lang="en-US" sz="2800" dirty="0">
                <a:latin typeface="Times New Roman"/>
                <a:ea typeface="Times New Roman"/>
              </a:rPr>
              <a:t/>
            </a:r>
            <a:br>
              <a:rPr lang="en-US" sz="2800" dirty="0">
                <a:latin typeface="Times New Roman"/>
                <a:ea typeface="Times New Roman"/>
              </a:rPr>
            </a:b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algn="justLow" rtl="1">
              <a:spcAft>
                <a:spcPts val="0"/>
              </a:spcAft>
            </a:pPr>
            <a:r>
              <a:rPr lang="ar-SA" sz="2800" b="1" dirty="0">
                <a:latin typeface="Simplified Arabic" pitchFamily="18" charset="-78"/>
                <a:ea typeface="Times New Roman"/>
                <a:cs typeface="Simplified Arabic" pitchFamily="18" charset="-78"/>
              </a:rPr>
              <a:t>	تأخذ عمليات التأهيل </a:t>
            </a:r>
            <a:r>
              <a:rPr lang="ar-SA" sz="2800" b="1" dirty="0" smtClean="0">
                <a:latin typeface="Simplified Arabic" pitchFamily="18" charset="-78"/>
                <a:ea typeface="Times New Roman"/>
                <a:cs typeface="Simplified Arabic" pitchFamily="18" charset="-78"/>
              </a:rPr>
              <a:t>للمعاق </a:t>
            </a:r>
            <a:r>
              <a:rPr lang="ar-SA" sz="2800" b="1" dirty="0">
                <a:latin typeface="Simplified Arabic" pitchFamily="18" charset="-78"/>
                <a:ea typeface="Times New Roman"/>
                <a:cs typeface="Simplified Arabic" pitchFamily="18" charset="-78"/>
              </a:rPr>
              <a:t>ألواناً وأنماطاً مختلفة بحسب أوجه اختلاف </a:t>
            </a:r>
            <a:r>
              <a:rPr lang="ar-SA" sz="2800" b="1">
                <a:latin typeface="Simplified Arabic" pitchFamily="18" charset="-78"/>
                <a:ea typeface="Times New Roman"/>
                <a:cs typeface="Simplified Arabic" pitchFamily="18" charset="-78"/>
              </a:rPr>
              <a:t>تكيف </a:t>
            </a:r>
            <a:r>
              <a:rPr lang="ar-SA" sz="2800" b="1" smtClean="0">
                <a:latin typeface="Simplified Arabic" pitchFamily="18" charset="-78"/>
                <a:ea typeface="Times New Roman"/>
                <a:cs typeface="Simplified Arabic" pitchFamily="18" charset="-78"/>
              </a:rPr>
              <a:t>المعاق</a:t>
            </a:r>
            <a:r>
              <a:rPr lang="ar-SA" sz="2800" b="1" dirty="0">
                <a:latin typeface="Simplified Arabic" pitchFamily="18" charset="-78"/>
                <a:ea typeface="Times New Roman"/>
                <a:cs typeface="Simplified Arabic" pitchFamily="18" charset="-78"/>
              </a:rPr>
              <a:t>. فقد يحتاج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إلى خدمات طبية ليتمتع بأقصى قدرة بدنية ممكنة (التأهيل الطبي)، أو قد يحتاج إلى التغلب على النتائج النفسية التي تصاحب العاهة (التأهيل النفسي)، أو قد يحتاج إلى الخدمات الاجتماعية ليأخذ وضعاً مقبولاً في المجتمع دون ما تفرقه بينه وبين </a:t>
            </a:r>
            <a:r>
              <a:rPr lang="ar-SA" sz="2800" b="1" dirty="0" smtClean="0">
                <a:latin typeface="Simplified Arabic" pitchFamily="18" charset="-78"/>
                <a:ea typeface="Times New Roman"/>
                <a:cs typeface="Simplified Arabic" pitchFamily="18" charset="-78"/>
              </a:rPr>
              <a:t>العاديين </a:t>
            </a:r>
            <a:r>
              <a:rPr lang="ar-SA" sz="2800" b="1" dirty="0">
                <a:latin typeface="Simplified Arabic" pitchFamily="18" charset="-78"/>
                <a:ea typeface="Times New Roman"/>
                <a:cs typeface="Simplified Arabic" pitchFamily="18" charset="-78"/>
              </a:rPr>
              <a:t>(التأهيل الاجتماعي</a:t>
            </a:r>
            <a:r>
              <a:rPr lang="ar-SA" sz="2800" b="1" dirty="0" smtClean="0">
                <a:latin typeface="Simplified Arabic" pitchFamily="18" charset="-78"/>
                <a:ea typeface="Times New Roman"/>
                <a:cs typeface="Simplified Arabic" pitchFamily="18" charset="-78"/>
              </a:rPr>
              <a:t>)</a:t>
            </a:r>
          </a:p>
          <a:p>
            <a:pPr algn="justLow" rtl="1">
              <a:spcAft>
                <a:spcPts val="0"/>
              </a:spcAft>
            </a:pPr>
            <a:endParaRPr lang="ar-SA" sz="2800" b="1" dirty="0">
              <a:effectLst/>
              <a:latin typeface="Simplified Arabic" pitchFamily="18" charset="-78"/>
              <a:ea typeface="Times New Roman"/>
              <a:cs typeface="Simplified Arabic" pitchFamily="18" charset="-78"/>
            </a:endParaRPr>
          </a:p>
          <a:p>
            <a:pPr algn="justLow" rtl="1">
              <a:spcAft>
                <a:spcPts val="0"/>
              </a:spcAft>
            </a:pPr>
            <a:r>
              <a:rPr lang="ar-SA" sz="2800" u="sng" dirty="0">
                <a:latin typeface="Times New Roman"/>
                <a:ea typeface="Times New Roman"/>
                <a:cs typeface="Mudir MT"/>
              </a:rPr>
              <a:t>وفيما يلي تفصيلاً لأهم أنواع التأهيل </a:t>
            </a:r>
            <a:r>
              <a:rPr lang="ar-SA" sz="2800" u="sng" dirty="0" smtClean="0">
                <a:latin typeface="Times New Roman"/>
                <a:ea typeface="Times New Roman"/>
                <a:cs typeface="Mudir MT"/>
              </a:rPr>
              <a:t>للمعاقين</a:t>
            </a:r>
            <a:r>
              <a:rPr lang="ar-SA" sz="2800" u="sng" dirty="0">
                <a:latin typeface="Times New Roman"/>
                <a:ea typeface="Times New Roman"/>
                <a:cs typeface="Mudir MT"/>
              </a:rPr>
              <a:t>:</a:t>
            </a:r>
            <a:endParaRPr lang="en-US" sz="2800" u="sng" dirty="0">
              <a:latin typeface="Times New Roman"/>
              <a:ea typeface="Times New Roman"/>
            </a:endParaRPr>
          </a:p>
          <a:p>
            <a:pPr algn="justLow" rtl="1">
              <a:spcAft>
                <a:spcPts val="0"/>
              </a:spcAft>
            </a:pPr>
            <a:endParaRPr lang="en-US" sz="24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1733818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65238"/>
          </a:xfrm>
        </p:spPr>
        <p:txBody>
          <a:bodyPr/>
          <a:lstStyle/>
          <a:p>
            <a:pPr rtl="1">
              <a:lnSpc>
                <a:spcPct val="115000"/>
              </a:lnSpc>
              <a:spcAft>
                <a:spcPts val="0"/>
              </a:spcAft>
            </a:pPr>
            <a:endParaRPr lang="en-US" sz="36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57200" y="1371600"/>
            <a:ext cx="8991600" cy="4953000"/>
          </a:xfrm>
        </p:spPr>
        <p:txBody>
          <a:bodyPr/>
          <a:lstStyle/>
          <a:p>
            <a:pPr algn="justLow" rtl="1">
              <a:spcAft>
                <a:spcPts val="0"/>
              </a:spcAft>
            </a:pPr>
            <a:r>
              <a:rPr lang="ar-SA" b="1" dirty="0">
                <a:solidFill>
                  <a:srgbClr val="7030A0"/>
                </a:solidFill>
                <a:latin typeface="Simplified Arabic" pitchFamily="18" charset="-78"/>
                <a:ea typeface="Times New Roman"/>
                <a:cs typeface="Simplified Arabic" pitchFamily="18" charset="-78"/>
              </a:rPr>
              <a:t>التأهيل </a:t>
            </a:r>
            <a:r>
              <a:rPr lang="ar-SA" b="1" dirty="0" smtClean="0">
                <a:solidFill>
                  <a:srgbClr val="7030A0"/>
                </a:solidFill>
                <a:latin typeface="Simplified Arabic" pitchFamily="18" charset="-78"/>
                <a:ea typeface="Times New Roman"/>
                <a:cs typeface="Simplified Arabic" pitchFamily="18" charset="-78"/>
              </a:rPr>
              <a:t>الطبي: </a:t>
            </a:r>
          </a:p>
          <a:p>
            <a:pPr algn="justLow" rtl="1">
              <a:spcAft>
                <a:spcPts val="0"/>
              </a:spcAft>
            </a:pPr>
            <a:r>
              <a:rPr lang="ar-SA" sz="2800" b="1" dirty="0" smtClean="0">
                <a:latin typeface="Simplified Arabic" pitchFamily="18" charset="-78"/>
                <a:ea typeface="Times New Roman"/>
                <a:cs typeface="Simplified Arabic" pitchFamily="18" charset="-78"/>
              </a:rPr>
              <a:t>هو </a:t>
            </a:r>
            <a:r>
              <a:rPr lang="ar-SA" sz="2800" b="1" dirty="0">
                <a:latin typeface="Simplified Arabic" pitchFamily="18" charset="-78"/>
                <a:ea typeface="Times New Roman"/>
                <a:cs typeface="Simplified Arabic" pitchFamily="18" charset="-78"/>
              </a:rPr>
              <a:t>أحد البرامج والأنشطة الأساسية لعملية التأهيل، وهو يهتم بالجوانب المرضية سواء المسببة للعجز أو الجوانب المرضية والصحية التي يمكن أن تنشأ عن العجز.</a:t>
            </a:r>
            <a:endParaRPr lang="en-US" sz="28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وتهدف برامج التأهيل الطبي إلى:</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eriod"/>
              <a:tabLst>
                <a:tab pos="457200" algn="l"/>
              </a:tabLst>
            </a:pPr>
            <a:r>
              <a:rPr lang="ar-SA" sz="2800" b="1" dirty="0">
                <a:latin typeface="Simplified Arabic" pitchFamily="18" charset="-78"/>
                <a:ea typeface="Times New Roman"/>
                <a:cs typeface="Simplified Arabic" pitchFamily="18" charset="-78"/>
              </a:rPr>
              <a:t>العمل على الوقاية من تكرار حصول حالة العجز باستخدام وسائل الكشف والفحوص الطبية والجينية.</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eriod"/>
              <a:tabLst>
                <a:tab pos="457200" algn="l"/>
              </a:tabLst>
            </a:pPr>
            <a:r>
              <a:rPr lang="ar-SA" sz="2800" b="1" dirty="0">
                <a:latin typeface="Simplified Arabic" pitchFamily="18" charset="-78"/>
                <a:ea typeface="Times New Roman"/>
                <a:cs typeface="Simplified Arabic" pitchFamily="18" charset="-78"/>
              </a:rPr>
              <a:t>العمل على الاكتشاف المبكر لحالات العجز وإجراء عمليات التدخل المبكر للحيلولة دون تفاقم مشكلة العجز</a:t>
            </a:r>
            <a:r>
              <a:rPr lang="ar-SA" sz="2800" b="1" dirty="0" smtClean="0">
                <a:latin typeface="Simplified Arabic" pitchFamily="18" charset="-78"/>
                <a:ea typeface="Times New Roman"/>
                <a:cs typeface="Simplified Arabic" pitchFamily="18" charset="-78"/>
              </a:rPr>
              <a:t>.</a:t>
            </a:r>
            <a:endParaRPr lang="en-US" sz="2800" b="1" dirty="0">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8323706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295400"/>
            <a:ext cx="9448800" cy="4953000"/>
          </a:xfrm>
        </p:spPr>
        <p:txBody>
          <a:bodyPr/>
          <a:lstStyle/>
          <a:p>
            <a:pPr marL="0" lvl="0" indent="0" algn="just" rtl="1">
              <a:spcAft>
                <a:spcPts val="0"/>
              </a:spcAft>
              <a:tabLst>
                <a:tab pos="457200" algn="l"/>
              </a:tabLst>
            </a:pPr>
            <a:r>
              <a:rPr lang="ar-SA" sz="2800" b="1" dirty="0" smtClean="0">
                <a:solidFill>
                  <a:prstClr val="black"/>
                </a:solidFill>
                <a:latin typeface="Simplified Arabic" pitchFamily="18" charset="-78"/>
                <a:ea typeface="Times New Roman"/>
                <a:cs typeface="Simplified Arabic" pitchFamily="18" charset="-78"/>
              </a:rPr>
              <a:t>3- العمل </a:t>
            </a:r>
            <a:r>
              <a:rPr lang="ar-SA" sz="2800" b="1" dirty="0">
                <a:solidFill>
                  <a:prstClr val="black"/>
                </a:solidFill>
                <a:latin typeface="Simplified Arabic" pitchFamily="18" charset="-78"/>
                <a:ea typeface="Times New Roman"/>
                <a:cs typeface="Simplified Arabic" pitchFamily="18" charset="-78"/>
              </a:rPr>
              <a:t>على تحسين أو تعديل القدرات الجسمية والوظيفية للفرد بوسائل العلاج الطبي اللازمة سواء باستخدام العقاقير والأدوية أو العمليات الجراحية أو غيرها من الإجراءات وذلك للوصول به إلى أقصى مستوى من الأداء الوظيفي</a:t>
            </a:r>
            <a:r>
              <a:rPr lang="ar-SA" sz="2800" b="1" dirty="0" smtClean="0">
                <a:solidFill>
                  <a:prstClr val="black"/>
                </a:solidFill>
                <a:latin typeface="Simplified Arabic" pitchFamily="18" charset="-78"/>
                <a:ea typeface="Times New Roman"/>
                <a:cs typeface="Simplified Arabic" pitchFamily="18" charset="-78"/>
              </a:rPr>
              <a:t>.</a:t>
            </a:r>
          </a:p>
          <a:p>
            <a:pPr marL="228600" algn="justLow" rtl="1">
              <a:spcAft>
                <a:spcPts val="0"/>
              </a:spcAft>
            </a:pPr>
            <a:r>
              <a:rPr lang="ar-SA" sz="2800" b="1" u="sng" dirty="0">
                <a:latin typeface="Simplified Arabic" pitchFamily="18" charset="-78"/>
                <a:ea typeface="Times New Roman"/>
                <a:cs typeface="Simplified Arabic" pitchFamily="18" charset="-78"/>
              </a:rPr>
              <a:t>وسائل التأهيل الطبي:</a:t>
            </a:r>
            <a:endParaRPr lang="en-US" sz="2800" b="1" u="sng" dirty="0">
              <a:latin typeface="Simplified Arabic" pitchFamily="18" charset="-78"/>
              <a:ea typeface="Times New Roman"/>
              <a:cs typeface="Simplified Arabic" pitchFamily="18" charset="-78"/>
            </a:endParaRPr>
          </a:p>
          <a:p>
            <a:pPr lvl="0" algn="justLow" rtl="1">
              <a:spcAft>
                <a:spcPts val="0"/>
              </a:spcAft>
              <a:buFont typeface="+mj-lt"/>
              <a:buAutoNum type="arabicPeriod"/>
              <a:tabLst>
                <a:tab pos="457200" algn="l"/>
              </a:tabLst>
            </a:pPr>
            <a:r>
              <a:rPr lang="ar-SA" sz="2800" b="1" dirty="0">
                <a:latin typeface="Simplified Arabic" pitchFamily="18" charset="-78"/>
                <a:ea typeface="Times New Roman"/>
                <a:cs typeface="Simplified Arabic" pitchFamily="18" charset="-78"/>
              </a:rPr>
              <a:t>الأدوية والعقاقير الطبية.</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eriod"/>
              <a:tabLst>
                <a:tab pos="457200" algn="l"/>
              </a:tabLst>
            </a:pPr>
            <a:r>
              <a:rPr lang="ar-SA" sz="2800" b="1" dirty="0">
                <a:latin typeface="Simplified Arabic" pitchFamily="18" charset="-78"/>
                <a:ea typeface="Times New Roman"/>
                <a:cs typeface="Simplified Arabic" pitchFamily="18" charset="-78"/>
              </a:rPr>
              <a:t>العمليات الجراحية.</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eriod"/>
              <a:tabLst>
                <a:tab pos="457200" algn="l"/>
              </a:tabLst>
            </a:pPr>
            <a:r>
              <a:rPr lang="ar-SA" sz="2800" b="1" dirty="0">
                <a:latin typeface="Simplified Arabic" pitchFamily="18" charset="-78"/>
                <a:ea typeface="Times New Roman"/>
                <a:cs typeface="Simplified Arabic" pitchFamily="18" charset="-78"/>
              </a:rPr>
              <a:t>العلاج الطبيعي.</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eriod"/>
              <a:tabLst>
                <a:tab pos="457200" algn="l"/>
              </a:tabLst>
            </a:pPr>
            <a:r>
              <a:rPr lang="ar-SA" sz="2800" b="1" dirty="0">
                <a:latin typeface="Simplified Arabic" pitchFamily="18" charset="-78"/>
                <a:ea typeface="Times New Roman"/>
                <a:cs typeface="Simplified Arabic" pitchFamily="18" charset="-78"/>
              </a:rPr>
              <a:t>الأجهزة الطبية التعويضية والوسائل المساعدة.</a:t>
            </a:r>
            <a:endParaRPr lang="en-US" sz="2800" b="1" dirty="0">
              <a:latin typeface="Simplified Arabic" pitchFamily="18" charset="-78"/>
              <a:ea typeface="Times New Roman"/>
              <a:cs typeface="Simplified Arabic" pitchFamily="18" charset="-78"/>
            </a:endParaRPr>
          </a:p>
          <a:p>
            <a:pPr lvl="0" algn="justLow" rtl="1">
              <a:spcAft>
                <a:spcPts val="0"/>
              </a:spcAft>
              <a:buFont typeface="+mj-lt"/>
              <a:buAutoNum type="arabicPeriod"/>
              <a:tabLst>
                <a:tab pos="457200" algn="l"/>
              </a:tabLst>
            </a:pPr>
            <a:r>
              <a:rPr lang="ar-SA" sz="2800" b="1" dirty="0">
                <a:latin typeface="Simplified Arabic" pitchFamily="18" charset="-78"/>
                <a:ea typeface="Times New Roman"/>
                <a:cs typeface="Simplified Arabic" pitchFamily="18" charset="-78"/>
              </a:rPr>
              <a:t>الإرشاد الطبي.</a:t>
            </a:r>
            <a:endParaRPr lang="en-US" sz="2800" b="1" dirty="0">
              <a:latin typeface="Simplified Arabic" pitchFamily="18" charset="-78"/>
              <a:ea typeface="Times New Roman"/>
              <a:cs typeface="Simplified Arabic" pitchFamily="18" charset="-78"/>
            </a:endParaRPr>
          </a:p>
          <a:p>
            <a:pPr marL="0" lvl="0" indent="0" algn="just" rtl="1">
              <a:spcAft>
                <a:spcPts val="0"/>
              </a:spcAft>
              <a:tabLst>
                <a:tab pos="457200" algn="l"/>
              </a:tabLst>
            </a:pPr>
            <a:endParaRPr lang="en-US" sz="2800" b="1" dirty="0">
              <a:solidFill>
                <a:prstClr val="black"/>
              </a:solidFill>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11144426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953000"/>
          </a:xfrm>
        </p:spPr>
        <p:txBody>
          <a:bodyPr/>
          <a:lstStyle/>
          <a:p>
            <a:pPr algn="justLow" rtl="1">
              <a:spcAft>
                <a:spcPts val="0"/>
              </a:spcAft>
            </a:pPr>
            <a:r>
              <a:rPr lang="ar-SA" b="1" dirty="0">
                <a:solidFill>
                  <a:srgbClr val="7030A0"/>
                </a:solidFill>
                <a:latin typeface="Simplified Arabic" pitchFamily="18" charset="-78"/>
                <a:ea typeface="Times New Roman"/>
                <a:cs typeface="Simplified Arabic" pitchFamily="18" charset="-78"/>
              </a:rPr>
              <a:t>التأهيل النفسي</a:t>
            </a:r>
            <a:r>
              <a:rPr lang="ar-SA" b="1" dirty="0" smtClean="0">
                <a:solidFill>
                  <a:srgbClr val="7030A0"/>
                </a:solidFill>
                <a:latin typeface="Simplified Arabic" pitchFamily="18" charset="-78"/>
                <a:ea typeface="Times New Roman"/>
                <a:cs typeface="Simplified Arabic" pitchFamily="18" charset="-78"/>
              </a:rPr>
              <a:t>:</a:t>
            </a:r>
            <a:endParaRPr lang="en-US" b="1" dirty="0">
              <a:solidFill>
                <a:srgbClr val="7030A0"/>
              </a:solidFill>
              <a:latin typeface="Simplified Arabic" pitchFamily="18" charset="-78"/>
              <a:ea typeface="Times New Roman"/>
              <a:cs typeface="Simplified Arabic" pitchFamily="18" charset="-78"/>
            </a:endParaRPr>
          </a:p>
          <a:p>
            <a:pPr algn="justLow" rtl="1">
              <a:spcAft>
                <a:spcPts val="0"/>
              </a:spcAft>
            </a:pPr>
            <a:r>
              <a:rPr lang="ar-SA" sz="2700" b="1" dirty="0">
                <a:latin typeface="Simplified Arabic" pitchFamily="18" charset="-78"/>
                <a:ea typeface="Times New Roman"/>
                <a:cs typeface="Simplified Arabic" pitchFamily="18" charset="-78"/>
              </a:rPr>
              <a:t>	تلعب الظروف النفسية للفرد </a:t>
            </a:r>
            <a:r>
              <a:rPr lang="ar-SA" sz="2700" b="1" dirty="0" smtClean="0">
                <a:latin typeface="Simplified Arabic" pitchFamily="18" charset="-78"/>
                <a:ea typeface="Times New Roman"/>
                <a:cs typeface="Simplified Arabic" pitchFamily="18" charset="-78"/>
              </a:rPr>
              <a:t>المعاق </a:t>
            </a:r>
            <a:r>
              <a:rPr lang="ar-SA" sz="2700" b="1" dirty="0">
                <a:latin typeface="Simplified Arabic" pitchFamily="18" charset="-78"/>
                <a:ea typeface="Times New Roman"/>
                <a:cs typeface="Simplified Arabic" pitchFamily="18" charset="-78"/>
              </a:rPr>
              <a:t>وأسرته دوراً بارزاً وحيوياً في تحويل حالة العجز إلى حالة إعاقة أو في تقبل حالة العجز والتكيف معها والعمل على الإفادة من أنشطة وبرامج التأهيل اللازمة.</a:t>
            </a:r>
            <a:endParaRPr lang="en-US" sz="2700" b="1" dirty="0">
              <a:latin typeface="Simplified Arabic" pitchFamily="18" charset="-78"/>
              <a:ea typeface="Times New Roman"/>
              <a:cs typeface="Simplified Arabic" pitchFamily="18" charset="-78"/>
            </a:endParaRPr>
          </a:p>
          <a:p>
            <a:pPr algn="justLow" rtl="1">
              <a:spcAft>
                <a:spcPts val="0"/>
              </a:spcAft>
            </a:pPr>
            <a:r>
              <a:rPr lang="ar-SA" sz="2700" b="1" dirty="0">
                <a:latin typeface="Simplified Arabic" pitchFamily="18" charset="-78"/>
                <a:ea typeface="Times New Roman"/>
                <a:cs typeface="Simplified Arabic" pitchFamily="18" charset="-78"/>
              </a:rPr>
              <a:t>	ولابد من التذكير من أن الآثار النفسية التي تتركها حالة العجز على حياة الفرد وعلى حياة أفراد أسرته غالباً ما تكون من الدرجة العميقة التي تحتاج إلى جهود كبيرة في العمل للتخفيف من المشاعر والضغوط النفسية التي يمكن أن تنشأ عن حالة العجز.</a:t>
            </a:r>
            <a:endParaRPr lang="en-US" sz="2700" b="1" dirty="0">
              <a:latin typeface="Simplified Arabic" pitchFamily="18" charset="-78"/>
              <a:ea typeface="Times New Roman"/>
              <a:cs typeface="Simplified Arabic" pitchFamily="18" charset="-78"/>
            </a:endParaRPr>
          </a:p>
          <a:p>
            <a:pPr algn="justLow" rtl="1">
              <a:spcAft>
                <a:spcPts val="0"/>
              </a:spcAft>
            </a:pPr>
            <a:r>
              <a:rPr lang="ar-SA" sz="2700" b="1" dirty="0">
                <a:latin typeface="Simplified Arabic" pitchFamily="18" charset="-78"/>
                <a:ea typeface="Times New Roman"/>
                <a:cs typeface="Simplified Arabic" pitchFamily="18" charset="-78"/>
              </a:rPr>
              <a:t>	ونظراً لأهمية هذا الموضوع نرى أن العديد من الدراسات على المستوى العالمي والإقليمي والمحلي قد اهتمت بدراسة الآثار والضغوط النفسية الناجمة عن حالة العجز والإعاقة سواء على الفرد </a:t>
            </a:r>
            <a:r>
              <a:rPr lang="ar-SA" sz="2700" b="1" dirty="0" smtClean="0">
                <a:latin typeface="Simplified Arabic" pitchFamily="18" charset="-78"/>
                <a:ea typeface="Times New Roman"/>
                <a:cs typeface="Simplified Arabic" pitchFamily="18" charset="-78"/>
              </a:rPr>
              <a:t>المعاق </a:t>
            </a:r>
            <a:r>
              <a:rPr lang="ar-SA" sz="2700" b="1" dirty="0">
                <a:latin typeface="Simplified Arabic" pitchFamily="18" charset="-78"/>
                <a:ea typeface="Times New Roman"/>
                <a:cs typeface="Simplified Arabic" pitchFamily="18" charset="-78"/>
              </a:rPr>
              <a:t>نفسه أو على أسرة الفرد </a:t>
            </a:r>
            <a:r>
              <a:rPr lang="ar-SA" sz="2700" b="1" dirty="0" smtClean="0">
                <a:latin typeface="Simplified Arabic" pitchFamily="18" charset="-78"/>
                <a:ea typeface="Times New Roman"/>
                <a:cs typeface="Simplified Arabic" pitchFamily="18" charset="-78"/>
              </a:rPr>
              <a:t>المعاق</a:t>
            </a:r>
            <a:r>
              <a:rPr lang="ar-SA" sz="2700" b="1" dirty="0">
                <a:latin typeface="Simplified Arabic" pitchFamily="18" charset="-78"/>
                <a:ea typeface="Times New Roman"/>
                <a:cs typeface="Simplified Arabic" pitchFamily="18" charset="-78"/>
              </a:rPr>
              <a:t>.</a:t>
            </a:r>
            <a:endParaRPr lang="en-US" sz="27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36998727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953000"/>
          </a:xfrm>
        </p:spPr>
        <p:txBody>
          <a:bodyPr/>
          <a:lstStyle/>
          <a:p>
            <a:pPr algn="justLow" rtl="1">
              <a:spcAft>
                <a:spcPts val="0"/>
              </a:spcAft>
            </a:pPr>
            <a:r>
              <a:rPr lang="ar-SA" sz="2800" b="1" dirty="0">
                <a:latin typeface="Simplified Arabic" pitchFamily="18" charset="-78"/>
                <a:ea typeface="Times New Roman"/>
                <a:cs typeface="Simplified Arabic" pitchFamily="18" charset="-78"/>
              </a:rPr>
              <a:t>إن من أهم مظاهر الضغوط النفسية التي يتعرض لها أفراد الأسرة هي الشعور بالخجل أو الدونية أو الذنب، إنكار الإعاقة، الحماية الزائدة أو رفض الطفل المعاق وإخفائه عن الأنظار أو الانعزال عن الحياة الاجتماعية وعدم المشاركة في مظاهرها.</a:t>
            </a:r>
            <a:endParaRPr lang="en-US" sz="28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كذلك فإن حالة العجز أو الإعاقة تؤثر على الفرد </a:t>
            </a:r>
            <a:r>
              <a:rPr lang="ar-SA" sz="2800" b="1" dirty="0" smtClean="0">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نفسه فهي تؤثر على فهمه وتقديره </a:t>
            </a:r>
            <a:r>
              <a:rPr lang="ar-SA" sz="2800" b="1" dirty="0" smtClean="0">
                <a:latin typeface="Simplified Arabic" pitchFamily="18" charset="-78"/>
                <a:ea typeface="Times New Roman"/>
                <a:cs typeface="Simplified Arabic" pitchFamily="18" charset="-78"/>
              </a:rPr>
              <a:t>لنفسه وإمكانياته </a:t>
            </a:r>
            <a:r>
              <a:rPr lang="ar-SA" sz="2800" b="1" dirty="0">
                <a:latin typeface="Simplified Arabic" pitchFamily="18" charset="-78"/>
                <a:ea typeface="Times New Roman"/>
                <a:cs typeface="Simplified Arabic" pitchFamily="18" charset="-78"/>
              </a:rPr>
              <a:t>وتجعله يعيش في حالة من القلق والتوتر والخوف من المستقبل، كما قد تؤثر في نظرته للحياة وثقته بالآخرين.</a:t>
            </a:r>
            <a:endParaRPr lang="en-US" sz="28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18547175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953000"/>
          </a:xfrm>
        </p:spPr>
        <p:txBody>
          <a:bodyPr/>
          <a:lstStyle/>
          <a:p>
            <a:pPr algn="justLow" rtl="1">
              <a:spcAft>
                <a:spcPts val="0"/>
              </a:spcAft>
            </a:pPr>
            <a:r>
              <a:rPr lang="ar-SA" b="1" u="sng" dirty="0">
                <a:latin typeface="Simplified Arabic" pitchFamily="18" charset="-78"/>
                <a:ea typeface="Times New Roman"/>
                <a:cs typeface="Simplified Arabic" pitchFamily="18" charset="-78"/>
              </a:rPr>
              <a:t>أهداف برامج التأهيل النفسي:</a:t>
            </a:r>
            <a:endParaRPr lang="en-US" b="1" u="sng"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أ) </a:t>
            </a:r>
            <a:r>
              <a:rPr lang="ar-SA" sz="2800" b="1" dirty="0">
                <a:solidFill>
                  <a:srgbClr val="FF0066"/>
                </a:solidFill>
                <a:latin typeface="Simplified Arabic" pitchFamily="18" charset="-78"/>
                <a:ea typeface="Times New Roman"/>
                <a:cs typeface="Simplified Arabic" pitchFamily="18" charset="-78"/>
              </a:rPr>
              <a:t>أهداف موجهة نحو الفرد </a:t>
            </a:r>
            <a:r>
              <a:rPr lang="ar-SA" sz="2800" b="1" dirty="0" smtClean="0">
                <a:solidFill>
                  <a:srgbClr val="FF0066"/>
                </a:solidFill>
                <a:latin typeface="Simplified Arabic" pitchFamily="18" charset="-78"/>
                <a:ea typeface="Times New Roman"/>
                <a:cs typeface="Simplified Arabic" pitchFamily="18" charset="-78"/>
              </a:rPr>
              <a:t>المعاق </a:t>
            </a:r>
            <a:r>
              <a:rPr lang="ar-SA" sz="2800" b="1" dirty="0">
                <a:latin typeface="Simplified Arabic" pitchFamily="18" charset="-78"/>
                <a:ea typeface="Times New Roman"/>
                <a:cs typeface="Simplified Arabic" pitchFamily="18" charset="-78"/>
              </a:rPr>
              <a:t>وتشمل </a:t>
            </a:r>
            <a:r>
              <a:rPr lang="ar-SA" sz="2800" b="1" dirty="0" smtClean="0">
                <a:latin typeface="Simplified Arabic" pitchFamily="18" charset="-78"/>
                <a:ea typeface="Times New Roman"/>
                <a:cs typeface="Simplified Arabic" pitchFamily="18" charset="-78"/>
              </a:rPr>
              <a:t>:</a:t>
            </a:r>
            <a:endParaRPr lang="en-US" sz="2800" b="1" dirty="0">
              <a:latin typeface="Simplified Arabic" pitchFamily="18" charset="-78"/>
              <a:ea typeface="Times New Roman"/>
              <a:cs typeface="Simplified Arabic" pitchFamily="18" charset="-78"/>
            </a:endParaRPr>
          </a:p>
          <a:p>
            <a:pPr algn="justLow" rtl="1">
              <a:spcAft>
                <a:spcPts val="0"/>
              </a:spcAft>
            </a:pPr>
            <a:r>
              <a:rPr lang="ar-SA" sz="2600" b="1" dirty="0" smtClean="0">
                <a:latin typeface="Simplified Arabic" pitchFamily="18" charset="-78"/>
                <a:ea typeface="Times New Roman"/>
                <a:cs typeface="Simplified Arabic" pitchFamily="18" charset="-78"/>
              </a:rPr>
              <a:t>1</a:t>
            </a:r>
            <a:r>
              <a:rPr lang="ar-SA" sz="2500" b="1" dirty="0" smtClean="0">
                <a:latin typeface="Simplified Arabic" pitchFamily="18" charset="-78"/>
                <a:ea typeface="Times New Roman"/>
                <a:cs typeface="Simplified Arabic" pitchFamily="18" charset="-78"/>
              </a:rPr>
              <a:t>) مساعدة </a:t>
            </a:r>
            <a:r>
              <a:rPr lang="ar-SA" sz="2500" b="1" dirty="0">
                <a:latin typeface="Simplified Arabic" pitchFamily="18" charset="-78"/>
                <a:ea typeface="Times New Roman"/>
                <a:cs typeface="Simplified Arabic" pitchFamily="18" charset="-78"/>
              </a:rPr>
              <a:t>الفرد </a:t>
            </a:r>
            <a:r>
              <a:rPr lang="ar-SA" sz="2500" b="1" dirty="0" smtClean="0">
                <a:latin typeface="Simplified Arabic" pitchFamily="18" charset="-78"/>
                <a:ea typeface="Times New Roman"/>
                <a:cs typeface="Simplified Arabic" pitchFamily="18" charset="-78"/>
              </a:rPr>
              <a:t>المعاق </a:t>
            </a:r>
            <a:r>
              <a:rPr lang="ar-SA" sz="2500" b="1" dirty="0">
                <a:latin typeface="Simplified Arabic" pitchFamily="18" charset="-78"/>
                <a:ea typeface="Times New Roman"/>
                <a:cs typeface="Simplified Arabic" pitchFamily="18" charset="-78"/>
              </a:rPr>
              <a:t>على تحقيق أقصى درجة من التوافق الشخصي، ذلك من خلال تقبله لذاته وظروفه وواقعه الجديد، وفهمه لخصائصه النفسية ومعرفة إمكاناته المتبقية وتطوير اتجاهات إيجابية عن ذاته، ومساعدته على مواجهة </a:t>
            </a:r>
            <a:r>
              <a:rPr lang="ar-SA" sz="2500" b="1" dirty="0" smtClean="0">
                <a:latin typeface="Simplified Arabic" pitchFamily="18" charset="-78"/>
                <a:ea typeface="Times New Roman"/>
                <a:cs typeface="Simplified Arabic" pitchFamily="18" charset="-78"/>
              </a:rPr>
              <a:t>ما </a:t>
            </a:r>
            <a:r>
              <a:rPr lang="ar-SA" sz="2500" b="1" dirty="0">
                <a:latin typeface="Simplified Arabic" pitchFamily="18" charset="-78"/>
                <a:ea typeface="Times New Roman"/>
                <a:cs typeface="Simplified Arabic" pitchFamily="18" charset="-78"/>
              </a:rPr>
              <a:t>يعترضه من </a:t>
            </a:r>
            <a:r>
              <a:rPr lang="ar-SA" sz="2500" b="1" dirty="0" smtClean="0">
                <a:latin typeface="Simplified Arabic" pitchFamily="18" charset="-78"/>
                <a:ea typeface="Times New Roman"/>
                <a:cs typeface="Simplified Arabic" pitchFamily="18" charset="-78"/>
              </a:rPr>
              <a:t>معوقات </a:t>
            </a:r>
            <a:r>
              <a:rPr lang="ar-SA" sz="2500" b="1" dirty="0">
                <a:latin typeface="Simplified Arabic" pitchFamily="18" charset="-78"/>
                <a:ea typeface="Times New Roman"/>
                <a:cs typeface="Simplified Arabic" pitchFamily="18" charset="-78"/>
              </a:rPr>
              <a:t>والتغلب عليها</a:t>
            </a:r>
            <a:r>
              <a:rPr lang="ar-SA" sz="2500" b="1" dirty="0" smtClean="0">
                <a:latin typeface="Simplified Arabic" pitchFamily="18" charset="-78"/>
                <a:ea typeface="Times New Roman"/>
                <a:cs typeface="Simplified Arabic" pitchFamily="18" charset="-78"/>
              </a:rPr>
              <a:t>.</a:t>
            </a:r>
          </a:p>
          <a:p>
            <a:pPr algn="justLow" rtl="1">
              <a:spcAft>
                <a:spcPts val="0"/>
              </a:spcAft>
            </a:pPr>
            <a:r>
              <a:rPr lang="ar-SA" sz="2500" b="1" dirty="0" smtClean="0">
                <a:latin typeface="Simplified Arabic" pitchFamily="18" charset="-78"/>
                <a:ea typeface="Times New Roman"/>
                <a:cs typeface="Simplified Arabic" pitchFamily="18" charset="-78"/>
              </a:rPr>
              <a:t>2) </a:t>
            </a:r>
            <a:r>
              <a:rPr lang="ar-SA" sz="2500" b="1" dirty="0">
                <a:latin typeface="Simplified Arabic" pitchFamily="18" charset="-78"/>
                <a:ea typeface="Times New Roman"/>
                <a:cs typeface="Simplified Arabic" pitchFamily="18" charset="-78"/>
              </a:rPr>
              <a:t>مساعدة الفرد المعوق على تحقيق أقصى ما يمكن من التوافق الاجتماعي والمهني، وذلك من خلال مساعدته في تكوين علاقات اجتماعية ناجحة مع الآخرين والخروج من العزلة الاجتماعية والاندماج في الحياة العامة للمجتمع، وكذلك مساعدته على الاختيار المهني السليم الذي يتناسب مع حالته وميوله واستعداداته</a:t>
            </a:r>
            <a:r>
              <a:rPr lang="ar-SA" sz="2500" b="1" dirty="0" smtClean="0">
                <a:latin typeface="Simplified Arabic" pitchFamily="18" charset="-78"/>
                <a:ea typeface="Times New Roman"/>
                <a:cs typeface="Simplified Arabic" pitchFamily="18" charset="-78"/>
              </a:rPr>
              <a:t>.</a:t>
            </a:r>
          </a:p>
          <a:p>
            <a:pPr lvl="0" algn="justLow" rtl="1">
              <a:spcAft>
                <a:spcPts val="0"/>
              </a:spcAft>
            </a:pPr>
            <a:r>
              <a:rPr lang="ar-SA" sz="2500" b="1" dirty="0">
                <a:solidFill>
                  <a:prstClr val="black"/>
                </a:solidFill>
                <a:latin typeface="Simplified Arabic" pitchFamily="18" charset="-78"/>
                <a:ea typeface="Times New Roman"/>
                <a:cs typeface="Simplified Arabic" pitchFamily="18" charset="-78"/>
              </a:rPr>
              <a:t>3) العمل على تعديل بعض العادات السلوكية الخاطئة التي قد تنشأ عن الإعاقة.</a:t>
            </a:r>
            <a:endParaRPr lang="en-US" sz="2500" b="1" dirty="0">
              <a:solidFill>
                <a:prstClr val="black"/>
              </a:solidFill>
              <a:latin typeface="Simplified Arabic" pitchFamily="18" charset="-78"/>
              <a:ea typeface="Times New Roman"/>
              <a:cs typeface="Simplified Arabic" pitchFamily="18" charset="-78"/>
            </a:endParaRPr>
          </a:p>
          <a:p>
            <a:pPr algn="justLow" rtl="1">
              <a:spcAft>
                <a:spcPts val="0"/>
              </a:spcAft>
            </a:pPr>
            <a:endParaRPr lang="en-US" sz="2500" b="1" dirty="0">
              <a:latin typeface="Simplified Arabic" pitchFamily="18" charset="-78"/>
              <a:ea typeface="Times New Roman"/>
              <a:cs typeface="Simplified Arabic" pitchFamily="18" charset="-78"/>
            </a:endParaRPr>
          </a:p>
          <a:p>
            <a:pPr algn="justLow" rtl="1">
              <a:spcAft>
                <a:spcPts val="0"/>
              </a:spcAft>
            </a:pPr>
            <a:endParaRPr lang="en-US" sz="28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17700135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953000"/>
          </a:xfrm>
        </p:spPr>
        <p:txBody>
          <a:bodyPr/>
          <a:lstStyle/>
          <a:p>
            <a:pPr algn="justLow" rtl="1">
              <a:spcAft>
                <a:spcPts val="0"/>
              </a:spcAft>
            </a:pPr>
            <a:r>
              <a:rPr lang="ar-SA" sz="2800" b="1" dirty="0" smtClean="0">
                <a:latin typeface="Simplified Arabic" pitchFamily="18" charset="-78"/>
                <a:ea typeface="Times New Roman"/>
                <a:cs typeface="Simplified Arabic" pitchFamily="18" charset="-78"/>
              </a:rPr>
              <a:t>ب</a:t>
            </a:r>
            <a:r>
              <a:rPr lang="ar-SA" sz="2800" b="1" dirty="0">
                <a:latin typeface="Simplified Arabic" pitchFamily="18" charset="-78"/>
                <a:ea typeface="Times New Roman"/>
                <a:cs typeface="Simplified Arabic" pitchFamily="18" charset="-78"/>
              </a:rPr>
              <a:t>) </a:t>
            </a:r>
            <a:r>
              <a:rPr lang="ar-SA" sz="2800" b="1" dirty="0">
                <a:solidFill>
                  <a:srgbClr val="FF0066"/>
                </a:solidFill>
                <a:latin typeface="Simplified Arabic" pitchFamily="18" charset="-78"/>
                <a:ea typeface="Times New Roman"/>
                <a:cs typeface="Simplified Arabic" pitchFamily="18" charset="-78"/>
              </a:rPr>
              <a:t>أهداف موجهة نحو أسرة الفرد </a:t>
            </a:r>
            <a:r>
              <a:rPr lang="ar-SA" sz="2800" b="1" dirty="0" smtClean="0">
                <a:solidFill>
                  <a:srgbClr val="FF0066"/>
                </a:solidFill>
                <a:latin typeface="Simplified Arabic" pitchFamily="18" charset="-78"/>
                <a:ea typeface="Times New Roman"/>
                <a:cs typeface="Simplified Arabic" pitchFamily="18" charset="-78"/>
              </a:rPr>
              <a:t>المعاق</a:t>
            </a:r>
            <a:r>
              <a:rPr lang="ar-SA" sz="2800" b="1" dirty="0">
                <a:latin typeface="Simplified Arabic" pitchFamily="18" charset="-78"/>
                <a:ea typeface="Times New Roman"/>
                <a:cs typeface="Simplified Arabic" pitchFamily="18" charset="-78"/>
              </a:rPr>
              <a:t>:</a:t>
            </a:r>
            <a:endParaRPr lang="en-US" sz="28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1</a:t>
            </a:r>
            <a:r>
              <a:rPr lang="ar-SA" sz="2500" b="1" dirty="0">
                <a:latin typeface="Simplified Arabic" pitchFamily="18" charset="-78"/>
                <a:ea typeface="Times New Roman"/>
                <a:cs typeface="Simplified Arabic" pitchFamily="18" charset="-78"/>
              </a:rPr>
              <a:t>) مساعدة الأسرة على فهم وتقدير وتقبل حالة الإعاقة وذلك من خلال تزويدها بالمعلومات الضرورية عن حالة الإعاقة ومتطلباتها وتعديل اتجاهاتها نحو إعاقة طفلها.</a:t>
            </a:r>
            <a:endParaRPr lang="en-US" sz="2500" b="1" dirty="0">
              <a:latin typeface="Simplified Arabic" pitchFamily="18" charset="-78"/>
              <a:ea typeface="Times New Roman"/>
              <a:cs typeface="Simplified Arabic" pitchFamily="18" charset="-78"/>
            </a:endParaRPr>
          </a:p>
          <a:p>
            <a:pPr algn="justLow" rtl="1">
              <a:spcAft>
                <a:spcPts val="0"/>
              </a:spcAft>
            </a:pPr>
            <a:r>
              <a:rPr lang="ar-SA" sz="2500" b="1" dirty="0">
                <a:latin typeface="Simplified Arabic" pitchFamily="18" charset="-78"/>
                <a:ea typeface="Times New Roman"/>
                <a:cs typeface="Simplified Arabic" pitchFamily="18" charset="-78"/>
              </a:rPr>
              <a:t>2) مساعدة الأسرة على مواجهة الضغوط النفسية والاجتماعية التي يمكن أن تنشأ عن حالة الإعاقة والتخفيف من آثارها.</a:t>
            </a:r>
            <a:endParaRPr lang="en-US" sz="2500" b="1" dirty="0">
              <a:latin typeface="Simplified Arabic" pitchFamily="18" charset="-78"/>
              <a:ea typeface="Times New Roman"/>
              <a:cs typeface="Simplified Arabic" pitchFamily="18" charset="-78"/>
            </a:endParaRPr>
          </a:p>
          <a:p>
            <a:pPr algn="justLow" rtl="1">
              <a:spcAft>
                <a:spcPts val="0"/>
              </a:spcAft>
            </a:pPr>
            <a:r>
              <a:rPr lang="ar-SA" sz="2500" b="1" dirty="0">
                <a:latin typeface="Simplified Arabic" pitchFamily="18" charset="-78"/>
                <a:ea typeface="Times New Roman"/>
                <a:cs typeface="Simplified Arabic" pitchFamily="18" charset="-78"/>
              </a:rPr>
              <a:t>3) مساعدة الأسرة في الوصول إلى قرار سليم واختيار مجال التأهيل المناسب لطفلهم </a:t>
            </a:r>
            <a:r>
              <a:rPr lang="ar-SA" sz="2500" b="1" dirty="0" smtClean="0">
                <a:latin typeface="Simplified Arabic" pitchFamily="18" charset="-78"/>
                <a:ea typeface="Times New Roman"/>
                <a:cs typeface="Simplified Arabic" pitchFamily="18" charset="-78"/>
              </a:rPr>
              <a:t>المعاق.</a:t>
            </a:r>
          </a:p>
          <a:p>
            <a:pPr algn="justLow" rtl="1">
              <a:spcAft>
                <a:spcPts val="0"/>
              </a:spcAft>
            </a:pPr>
            <a:r>
              <a:rPr lang="ar-SA" sz="2500" b="1" dirty="0" smtClean="0">
                <a:latin typeface="Simplified Arabic" pitchFamily="18" charset="-78"/>
                <a:ea typeface="Times New Roman"/>
                <a:cs typeface="Simplified Arabic" pitchFamily="18" charset="-78"/>
              </a:rPr>
              <a:t>4) </a:t>
            </a:r>
            <a:r>
              <a:rPr lang="ar-SA" sz="2500" b="1" dirty="0">
                <a:latin typeface="Simplified Arabic" pitchFamily="18" charset="-78"/>
                <a:ea typeface="Times New Roman"/>
                <a:cs typeface="Simplified Arabic" pitchFamily="18" charset="-78"/>
              </a:rPr>
              <a:t>مساعدة الأسرة على بناء توقعات إيجابية وموضوعية عن قدرات وإمكانيات طفلها المعاق.</a:t>
            </a:r>
            <a:endParaRPr lang="en-US" sz="2500" b="1" dirty="0">
              <a:latin typeface="Simplified Arabic" pitchFamily="18" charset="-78"/>
              <a:ea typeface="Times New Roman"/>
              <a:cs typeface="Simplified Arabic" pitchFamily="18" charset="-78"/>
            </a:endParaRPr>
          </a:p>
          <a:p>
            <a:r>
              <a:rPr lang="ar-SA" sz="2500" b="1" dirty="0">
                <a:latin typeface="Simplified Arabic" pitchFamily="18" charset="-78"/>
                <a:ea typeface="Times New Roman"/>
                <a:cs typeface="Simplified Arabic" pitchFamily="18" charset="-78"/>
              </a:rPr>
              <a:t>5) تدريب الأسرة إرشادها على أساليب رعاية وتدريب الطفل المعاق</a:t>
            </a:r>
            <a:r>
              <a:rPr lang="ar-SA" sz="2600" b="1" dirty="0">
                <a:latin typeface="Simplified Arabic" pitchFamily="18" charset="-78"/>
                <a:ea typeface="Times New Roman"/>
                <a:cs typeface="Simplified Arabic" pitchFamily="18" charset="-78"/>
              </a:rPr>
              <a:t>.</a:t>
            </a:r>
            <a:endParaRPr lang="en-US" sz="26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2455260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953000"/>
          </a:xfrm>
        </p:spPr>
        <p:txBody>
          <a:bodyPr/>
          <a:lstStyle/>
          <a:p>
            <a:pPr algn="justLow" rtl="1">
              <a:spcAft>
                <a:spcPts val="0"/>
              </a:spcAft>
            </a:pPr>
            <a:r>
              <a:rPr lang="ar-SA" sz="2800" b="1" u="sng" dirty="0">
                <a:latin typeface="Simplified Arabic" pitchFamily="18" charset="-78"/>
                <a:ea typeface="Times New Roman"/>
                <a:cs typeface="Simplified Arabic" pitchFamily="18" charset="-78"/>
              </a:rPr>
              <a:t>وسائل وأساليب التأهيل النفسي:</a:t>
            </a:r>
            <a:endParaRPr lang="en-US" sz="2800" u="sng"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1) الإرشاد النفسي.</a:t>
            </a:r>
            <a:endParaRPr lang="en-US" sz="28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2) الإرشاد الأسري.</a:t>
            </a:r>
            <a:endParaRPr lang="en-US" sz="28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3) تعديل السلوك.</a:t>
            </a:r>
            <a:endParaRPr lang="en-US" sz="28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4) التوجيه والإرشاد المهني.</a:t>
            </a:r>
            <a:endParaRPr lang="en-US" sz="2800" b="1" dirty="0">
              <a:latin typeface="Simplified Arabic" pitchFamily="18" charset="-78"/>
              <a:ea typeface="Times New Roman"/>
              <a:cs typeface="Simplified Arabic" pitchFamily="18" charset="-78"/>
            </a:endParaRPr>
          </a:p>
          <a:p>
            <a:pPr algn="justLow" rtl="1">
              <a:spcAft>
                <a:spcPts val="0"/>
              </a:spcAft>
            </a:pPr>
            <a:r>
              <a:rPr lang="ar-SA" sz="2800" b="1" dirty="0">
                <a:latin typeface="Simplified Arabic" pitchFamily="18" charset="-78"/>
                <a:ea typeface="Times New Roman"/>
                <a:cs typeface="Simplified Arabic" pitchFamily="18" charset="-78"/>
              </a:rPr>
              <a:t>5) العلاج النفسي.</a:t>
            </a:r>
            <a:endParaRPr lang="en-US" sz="2800" b="1" dirty="0">
              <a:effectLst/>
              <a:latin typeface="Simplified Arabic" pitchFamily="18" charset="-78"/>
              <a:ea typeface="Times New Roman"/>
              <a:cs typeface="Simplified Arabic" pitchFamily="18" charset="-78"/>
            </a:endParaRPr>
          </a:p>
        </p:txBody>
      </p:sp>
    </p:spTree>
    <p:extLst>
      <p:ext uri="{BB962C8B-B14F-4D97-AF65-F5344CB8AC3E}">
        <p14:creationId xmlns:p14="http://schemas.microsoft.com/office/powerpoint/2010/main" xmlns="" val="39040045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2921</TotalTime>
  <Words>1370</Words>
  <Application>Microsoft Office PowerPoint</Application>
  <PresentationFormat>A4 Paper (210x297 mm)‎</PresentationFormat>
  <Paragraphs>117</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السادسة </vt:lpstr>
      <vt:lpstr>عناصر المحاضرة:</vt:lpstr>
      <vt:lpstr>مقدمة:</vt:lpstr>
      <vt:lpstr>مفهوم التأهيل:</vt:lpstr>
      <vt:lpstr>المبادئ العامة في تأهيل المعاقين:</vt:lpstr>
      <vt:lpstr>الشريحة 7</vt:lpstr>
      <vt:lpstr>الفرق بين التأهيل وإعادة التأهيل:</vt:lpstr>
      <vt:lpstr>الشريحة 9</vt:lpstr>
      <vt:lpstr>الأسس والقواعد التي تستند عليها عملية التأهيل: </vt:lpstr>
      <vt:lpstr> أهداف عملية التأهيل: </vt:lpstr>
      <vt:lpstr> العناصر المساهمة في إنجاح التأهيل: </vt:lpstr>
      <vt:lpstr>الشريحة 13</vt:lpstr>
      <vt:lpstr>الشريحة 14</vt:lpstr>
      <vt:lpstr>الشريحة 15</vt:lpstr>
      <vt:lpstr>أنواع التأهيل للمعاقين: </vt:lpstr>
      <vt:lpstr>الشريحة 17</vt:lpstr>
      <vt:lpstr>الشريحة 18</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Computer-Pc</cp:lastModifiedBy>
  <cp:revision>447</cp:revision>
  <dcterms:created xsi:type="dcterms:W3CDTF">2009-10-14T19:14:34Z</dcterms:created>
  <dcterms:modified xsi:type="dcterms:W3CDTF">2013-11-20T22:42:43Z</dcterms:modified>
</cp:coreProperties>
</file>