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88" r:id="rId4"/>
    <p:sldId id="290" r:id="rId5"/>
    <p:sldId id="327" r:id="rId6"/>
    <p:sldId id="335" r:id="rId7"/>
    <p:sldId id="292" r:id="rId8"/>
    <p:sldId id="321" r:id="rId9"/>
    <p:sldId id="322" r:id="rId10"/>
    <p:sldId id="295" r:id="rId11"/>
    <p:sldId id="296" r:id="rId12"/>
    <p:sldId id="297" r:id="rId13"/>
    <p:sldId id="323" r:id="rId14"/>
    <p:sldId id="324" r:id="rId15"/>
    <p:sldId id="325" r:id="rId16"/>
    <p:sldId id="326" r:id="rId17"/>
    <p:sldId id="328" r:id="rId18"/>
    <p:sldId id="329"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0066"/>
    <a:srgbClr val="FF3300"/>
    <a:srgbClr val="0099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65" autoAdjust="0"/>
    <p:restoredTop sz="94664" autoAdjust="0"/>
  </p:normalViewPr>
  <p:slideViewPr>
    <p:cSldViewPr>
      <p:cViewPr>
        <p:scale>
          <a:sx n="90" d="100"/>
          <a:sy n="90" d="100"/>
        </p:scale>
        <p:origin x="24"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السابعة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تابع تأهيل الفئات </a:t>
            </a:r>
            <a:r>
              <a:rPr lang="ar-SA" sz="4800" b="1" dirty="0">
                <a:solidFill>
                  <a:srgbClr val="FF0000"/>
                </a:solidFill>
                <a:ea typeface="Calibri"/>
                <a:cs typeface="Arial"/>
              </a:rPr>
              <a:t>الخاصة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457200" indent="-457200" rtl="1">
              <a:lnSpc>
                <a:spcPct val="115000"/>
              </a:lnSpc>
              <a:spcAft>
                <a:spcPts val="1000"/>
              </a:spcAft>
              <a:buFontTx/>
              <a:buChar char="-"/>
            </a:pPr>
            <a:r>
              <a:rPr lang="ar-SA" sz="4000" b="1" dirty="0" smtClean="0">
                <a:solidFill>
                  <a:prstClr val="black"/>
                </a:solidFill>
                <a:ea typeface="Calibri"/>
                <a:cs typeface="Arial"/>
              </a:rPr>
              <a:t>التأهيل الاجتماعي</a:t>
            </a:r>
          </a:p>
          <a:p>
            <a:pPr marL="457200" indent="-457200" rtl="1">
              <a:lnSpc>
                <a:spcPct val="115000"/>
              </a:lnSpc>
              <a:spcAft>
                <a:spcPts val="1000"/>
              </a:spcAft>
              <a:buFontTx/>
              <a:buChar char="-"/>
            </a:pPr>
            <a:r>
              <a:rPr lang="ar-SA" sz="4000" b="1" dirty="0" smtClean="0">
                <a:solidFill>
                  <a:prstClr val="black"/>
                </a:solidFill>
                <a:ea typeface="Calibri"/>
                <a:cs typeface="Arial"/>
              </a:rPr>
              <a:t>التأهيل المهني</a:t>
            </a:r>
          </a:p>
          <a:p>
            <a:pPr marL="0" indent="0" rtl="1">
              <a:lnSpc>
                <a:spcPct val="115000"/>
              </a:lnSpc>
              <a:spcAft>
                <a:spcPts val="1000"/>
              </a:spcAft>
            </a:pPr>
            <a:r>
              <a:rPr lang="ar-SA" b="1" dirty="0">
                <a:solidFill>
                  <a:prstClr val="black"/>
                </a:solidFill>
                <a:ea typeface="Calibri"/>
                <a:cs typeface="Arial"/>
              </a:rPr>
              <a:t/>
            </a:r>
            <a:br>
              <a:rPr lang="ar-SA" b="1" dirty="0">
                <a:solidFill>
                  <a:prstClr val="black"/>
                </a:solidFill>
                <a:ea typeface="Calibri"/>
                <a:cs typeface="Arial"/>
              </a:rPr>
            </a:b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rtl="1">
              <a:lnSpc>
                <a:spcPct val="115000"/>
              </a:lnSpc>
              <a:spcAft>
                <a:spcPts val="0"/>
              </a:spcAft>
            </a:pPr>
            <a:endParaRPr lang="ar-SA" b="1" dirty="0" smtClean="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smtClean="0">
                <a:solidFill>
                  <a:schemeClr val="accent1"/>
                </a:solidFill>
              </a:rPr>
              <a:t>تابع أنواع التأهيل:</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algn="justLow" rtl="1">
              <a:spcAft>
                <a:spcPts val="0"/>
              </a:spcAft>
            </a:pPr>
            <a:r>
              <a:rPr lang="ar-SA" b="1" dirty="0">
                <a:solidFill>
                  <a:srgbClr val="7030A0"/>
                </a:solidFill>
                <a:latin typeface="Simplified Arabic" pitchFamily="18" charset="-78"/>
                <a:ea typeface="Times New Roman"/>
                <a:cs typeface="Simplified Arabic" pitchFamily="18" charset="-78"/>
              </a:rPr>
              <a:t>التأهيل الاجتماعي: </a:t>
            </a:r>
            <a:endParaRPr lang="ar-SA" b="1" dirty="0" smtClean="0">
              <a:solidFill>
                <a:srgbClr val="7030A0"/>
              </a:solidFill>
              <a:latin typeface="Simplified Arabic" pitchFamily="18" charset="-78"/>
              <a:ea typeface="Times New Roman"/>
              <a:cs typeface="Simplified Arabic" pitchFamily="18" charset="-78"/>
            </a:endParaRPr>
          </a:p>
          <a:p>
            <a:pPr algn="justLow" rtl="1">
              <a:spcAft>
                <a:spcPts val="0"/>
              </a:spcAft>
            </a:pPr>
            <a:r>
              <a:rPr lang="ar-SA" sz="2600" b="1" dirty="0" smtClean="0">
                <a:latin typeface="Simplified Arabic" pitchFamily="18" charset="-78"/>
                <a:ea typeface="Times New Roman"/>
                <a:cs typeface="Simplified Arabic" pitchFamily="18" charset="-78"/>
              </a:rPr>
              <a:t>إن </a:t>
            </a:r>
            <a:r>
              <a:rPr lang="ar-SA" sz="2600" b="1" dirty="0">
                <a:latin typeface="Simplified Arabic" pitchFamily="18" charset="-78"/>
                <a:ea typeface="Times New Roman"/>
                <a:cs typeface="Simplified Arabic" pitchFamily="18" charset="-78"/>
              </a:rPr>
              <a:t>دمج الفرد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في الحياة العامة للمجتمع هو أحد أهداف التأهيل الأساسية بل هو الهدف النهائي لعملية </a:t>
            </a:r>
            <a:r>
              <a:rPr lang="ar-SA" sz="2600" b="1" dirty="0" smtClean="0">
                <a:latin typeface="Simplified Arabic" pitchFamily="18" charset="-78"/>
                <a:ea typeface="Times New Roman"/>
                <a:cs typeface="Simplified Arabic" pitchFamily="18" charset="-78"/>
              </a:rPr>
              <a:t>التأهيل.</a:t>
            </a:r>
          </a:p>
          <a:p>
            <a:pPr algn="justLow" rtl="1">
              <a:spcAft>
                <a:spcPts val="0"/>
              </a:spcAft>
            </a:pPr>
            <a:r>
              <a:rPr lang="ar-SA" sz="2600" b="1" dirty="0" smtClean="0">
                <a:latin typeface="Simplified Arabic" pitchFamily="18" charset="-78"/>
                <a:ea typeface="Times New Roman"/>
                <a:cs typeface="Simplified Arabic" pitchFamily="18" charset="-78"/>
              </a:rPr>
              <a:t>وإن </a:t>
            </a:r>
            <a:r>
              <a:rPr lang="ar-SA" sz="2600" b="1" dirty="0">
                <a:latin typeface="Simplified Arabic" pitchFamily="18" charset="-78"/>
                <a:ea typeface="Times New Roman"/>
                <a:cs typeface="Simplified Arabic" pitchFamily="18" charset="-78"/>
              </a:rPr>
              <a:t>دمج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في المجتمع يتطلب إعداده إعداداً جيداً للتكيف مع متطلبات الحياة العامة والاستجابة للمعايير والقيم الاجتماعية والعادات والتقاليد المتعارف عليها في المجتمع وبناء علاقات اجتماعية ناجحة مع الأفراد والجماعات إضافة إلى إعداده للاستقلال المعيشي والاجتماعي </a:t>
            </a:r>
            <a:r>
              <a:rPr lang="ar-SA" sz="2600" b="1" dirty="0" smtClean="0">
                <a:latin typeface="Simplified Arabic" pitchFamily="18" charset="-78"/>
                <a:ea typeface="Times New Roman"/>
                <a:cs typeface="Simplified Arabic" pitchFamily="18" charset="-78"/>
              </a:rPr>
              <a:t>والأسري.</a:t>
            </a:r>
          </a:p>
          <a:p>
            <a:pPr algn="justLow" rtl="1">
              <a:spcAft>
                <a:spcPts val="0"/>
              </a:spcAft>
            </a:pPr>
            <a:r>
              <a:rPr lang="ar-SA" sz="2600" b="1" smtClean="0">
                <a:latin typeface="Simplified Arabic" pitchFamily="18" charset="-78"/>
                <a:ea typeface="Times New Roman"/>
                <a:cs typeface="Simplified Arabic" pitchFamily="18" charset="-78"/>
              </a:rPr>
              <a:t>من </a:t>
            </a:r>
            <a:r>
              <a:rPr lang="ar-SA" sz="2600" b="1" dirty="0">
                <a:latin typeface="Simplified Arabic" pitchFamily="18" charset="-78"/>
                <a:ea typeface="Times New Roman"/>
                <a:cs typeface="Simplified Arabic" pitchFamily="18" charset="-78"/>
              </a:rPr>
              <a:t>هنا نستطيع القول بأن التأهيل الاجتماعي يعني إعداد الفرد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للتكيف والتفاعل الإيجابي مع المجتمع ومتطلبات الحياة العامة من خلال مجموعة من </a:t>
            </a:r>
            <a:r>
              <a:rPr lang="ar-SA" sz="2600" b="1" dirty="0" smtClean="0">
                <a:latin typeface="Simplified Arabic" pitchFamily="18" charset="-78"/>
                <a:ea typeface="Times New Roman"/>
                <a:cs typeface="Simplified Arabic" pitchFamily="18" charset="-78"/>
              </a:rPr>
              <a:t>البرامج </a:t>
            </a:r>
            <a:r>
              <a:rPr lang="ar-SA" sz="2600" b="1" dirty="0">
                <a:latin typeface="Simplified Arabic" pitchFamily="18" charset="-78"/>
                <a:ea typeface="Times New Roman"/>
                <a:cs typeface="Simplified Arabic" pitchFamily="18" charset="-78"/>
              </a:rPr>
              <a:t>والأنشطة الاجتماعية نحو الفرد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ونحو أسرته والبيئة الاجتماعية التي يعيش فيها.</a:t>
            </a:r>
            <a:endParaRPr lang="en-US" sz="26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b="1" dirty="0">
              <a:solidFill>
                <a:schemeClr val="accent1"/>
              </a:solidFill>
            </a:endParaRPr>
          </a:p>
        </p:txBody>
      </p:sp>
      <p:sp>
        <p:nvSpPr>
          <p:cNvPr id="3" name="عنصر نائب للمحتوى 2"/>
          <p:cNvSpPr>
            <a:spLocks noGrp="1"/>
          </p:cNvSpPr>
          <p:nvPr>
            <p:ph idx="1"/>
          </p:nvPr>
        </p:nvSpPr>
        <p:spPr>
          <a:xfrm>
            <a:off x="457200" y="1371600"/>
            <a:ext cx="8915400" cy="5029200"/>
          </a:xfrm>
        </p:spPr>
        <p:txBody>
          <a:bodyPr/>
          <a:lstStyle/>
          <a:p>
            <a:pPr algn="justLow" rtl="1">
              <a:spcAft>
                <a:spcPts val="0"/>
              </a:spcAft>
            </a:pPr>
            <a:r>
              <a:rPr lang="ar-SA" sz="2800" b="1" u="sng" dirty="0">
                <a:latin typeface="Simplified Arabic" pitchFamily="18" charset="-78"/>
                <a:ea typeface="Times New Roman"/>
                <a:cs typeface="Simplified Arabic" pitchFamily="18" charset="-78"/>
              </a:rPr>
              <a:t>أهداف التأهيل الاجتماعي:</a:t>
            </a:r>
            <a:endParaRPr lang="en-US" sz="2800" b="1" u="sng"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	</a:t>
            </a:r>
            <a:r>
              <a:rPr lang="ar-SA" sz="2700" b="1" dirty="0">
                <a:latin typeface="Simplified Arabic" pitchFamily="18" charset="-78"/>
                <a:ea typeface="Times New Roman"/>
                <a:cs typeface="Simplified Arabic" pitchFamily="18" charset="-78"/>
              </a:rPr>
              <a:t>يهدف التأهيل الاجتماعي </a:t>
            </a:r>
            <a:r>
              <a:rPr lang="ar-SA" sz="2700" b="1" dirty="0" smtClean="0">
                <a:latin typeface="Simplified Arabic" pitchFamily="18" charset="-78"/>
                <a:ea typeface="Times New Roman"/>
                <a:cs typeface="Simplified Arabic" pitchFamily="18" charset="-78"/>
              </a:rPr>
              <a:t>للمعاقين </a:t>
            </a:r>
            <a:r>
              <a:rPr lang="ar-SA" sz="2700" b="1" dirty="0">
                <a:latin typeface="Simplified Arabic" pitchFamily="18" charset="-78"/>
                <a:ea typeface="Times New Roman"/>
                <a:cs typeface="Simplified Arabic" pitchFamily="18" charset="-78"/>
              </a:rPr>
              <a:t>إلى:</a:t>
            </a:r>
            <a:endParaRPr lang="en-US" sz="2700" b="1" dirty="0">
              <a:latin typeface="Simplified Arabic" pitchFamily="18" charset="-78"/>
              <a:ea typeface="Times New Roman"/>
              <a:cs typeface="Simplified Arabic" pitchFamily="18" charset="-78"/>
            </a:endParaRPr>
          </a:p>
          <a:p>
            <a:pPr algn="justLow" rtl="1">
              <a:spcAft>
                <a:spcPts val="0"/>
              </a:spcAft>
            </a:pPr>
            <a:r>
              <a:rPr lang="ar-SA" sz="2700" b="1" dirty="0">
                <a:latin typeface="Simplified Arabic" pitchFamily="18" charset="-78"/>
                <a:ea typeface="Times New Roman"/>
                <a:cs typeface="Simplified Arabic" pitchFamily="18" charset="-78"/>
              </a:rPr>
              <a:t>1. تطوير مهارات السلوك الاجتماعي التكيفي عند الفرد </a:t>
            </a:r>
            <a:r>
              <a:rPr lang="ar-SA" sz="2700" b="1" dirty="0" smtClean="0">
                <a:latin typeface="Simplified Arabic" pitchFamily="18" charset="-78"/>
                <a:ea typeface="Times New Roman"/>
                <a:cs typeface="Simplified Arabic" pitchFamily="18" charset="-78"/>
              </a:rPr>
              <a:t>المعاق</a:t>
            </a:r>
            <a:r>
              <a:rPr lang="ar-SA" sz="2700" b="1" dirty="0">
                <a:latin typeface="Simplified Arabic" pitchFamily="18" charset="-78"/>
                <a:ea typeface="Times New Roman"/>
                <a:cs typeface="Simplified Arabic" pitchFamily="18" charset="-78"/>
              </a:rPr>
              <a:t>.</a:t>
            </a:r>
            <a:endParaRPr lang="en-US" sz="2700" b="1" dirty="0">
              <a:latin typeface="Simplified Arabic" pitchFamily="18" charset="-78"/>
              <a:ea typeface="Times New Roman"/>
              <a:cs typeface="Simplified Arabic" pitchFamily="18" charset="-78"/>
            </a:endParaRPr>
          </a:p>
          <a:p>
            <a:pPr algn="justLow" rtl="1">
              <a:spcAft>
                <a:spcPts val="0"/>
              </a:spcAft>
            </a:pPr>
            <a:r>
              <a:rPr lang="ar-SA" sz="2700" b="1" dirty="0">
                <a:latin typeface="Simplified Arabic" pitchFamily="18" charset="-78"/>
                <a:ea typeface="Times New Roman"/>
                <a:cs typeface="Simplified Arabic" pitchFamily="18" charset="-78"/>
              </a:rPr>
              <a:t>2. العمل على تعديل اتجاهات الأسرة نحو طفلها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وتوفير المساعدات ووسائل الدعم المناسبة لها لتكون قادرة على تأمين ظروف التنشئة الاجتماعية المناسبة له.</a:t>
            </a:r>
            <a:endParaRPr lang="en-US" sz="2700" b="1" dirty="0">
              <a:latin typeface="Simplified Arabic" pitchFamily="18" charset="-78"/>
              <a:ea typeface="Times New Roman"/>
              <a:cs typeface="Simplified Arabic" pitchFamily="18" charset="-78"/>
            </a:endParaRPr>
          </a:p>
          <a:p>
            <a:pPr algn="justLow" rtl="1">
              <a:spcAft>
                <a:spcPts val="0"/>
              </a:spcAft>
            </a:pPr>
            <a:r>
              <a:rPr lang="ar-SA" sz="2700" b="1" dirty="0">
                <a:latin typeface="Simplified Arabic" pitchFamily="18" charset="-78"/>
                <a:ea typeface="Times New Roman"/>
                <a:cs typeface="Simplified Arabic" pitchFamily="18" charset="-78"/>
              </a:rPr>
              <a:t>3. توفير الظروف الوظيفية لتمكين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من ممارسة حياته والاندماج في الحياة العامة وتكوين أسرة وتلبية احتياجاته واحتياجات أفراد أسرته</a:t>
            </a:r>
            <a:r>
              <a:rPr lang="ar-SA" sz="2700" b="1" dirty="0" smtClean="0">
                <a:latin typeface="Simplified Arabic" pitchFamily="18" charset="-78"/>
                <a:ea typeface="Times New Roman"/>
                <a:cs typeface="Simplified Arabic" pitchFamily="18" charset="-78"/>
              </a:rPr>
              <a:t>.</a:t>
            </a:r>
          </a:p>
          <a:p>
            <a:pPr algn="justLow" rtl="1">
              <a:spcAft>
                <a:spcPts val="0"/>
              </a:spcAft>
            </a:pPr>
            <a:r>
              <a:rPr lang="ar-SA" sz="2700" b="1" dirty="0">
                <a:latin typeface="Simplified Arabic" pitchFamily="18" charset="-78"/>
                <a:ea typeface="Times New Roman"/>
                <a:cs typeface="Simplified Arabic" pitchFamily="18" charset="-78"/>
              </a:rPr>
              <a:t>4. العمل على توفير الظروف البيئية المناسبة لدمج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في المجتمع المحلي وذلك من خلال العمل على تعديل اتجاهات الأفراد وردود فعلها تجاه الإعاقة.</a:t>
            </a:r>
            <a:endParaRPr lang="en-US" sz="27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1490278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spcAft>
                <a:spcPts val="0"/>
              </a:spcAft>
            </a:pPr>
            <a:endParaRPr lang="en-US" sz="4000" dirty="0">
              <a:effectLst/>
              <a:latin typeface="Times New Roman"/>
              <a:ea typeface="Times New Roman"/>
            </a:endParaRPr>
          </a:p>
        </p:txBody>
      </p:sp>
      <p:sp>
        <p:nvSpPr>
          <p:cNvPr id="3" name="عنصر نائب للمحتوى 2"/>
          <p:cNvSpPr>
            <a:spLocks noGrp="1"/>
          </p:cNvSpPr>
          <p:nvPr>
            <p:ph idx="1"/>
          </p:nvPr>
        </p:nvSpPr>
        <p:spPr>
          <a:xfrm>
            <a:off x="457200" y="1371600"/>
            <a:ext cx="8915400" cy="5029200"/>
          </a:xfrm>
        </p:spPr>
        <p:txBody>
          <a:bodyPr/>
          <a:lstStyle/>
          <a:p>
            <a:pPr algn="justLow" rtl="1">
              <a:spcAft>
                <a:spcPts val="0"/>
              </a:spcAft>
            </a:pPr>
            <a:r>
              <a:rPr lang="ar-SA" sz="2800" b="1" dirty="0">
                <a:latin typeface="Simplified Arabic" pitchFamily="18" charset="-78"/>
                <a:ea typeface="Times New Roman"/>
                <a:cs typeface="Simplified Arabic" pitchFamily="18" charset="-78"/>
              </a:rPr>
              <a:t>5. العمل على توفير الخدمات الاجتماعية اللازمة لتلبية الاحتياجات الخاصة للأفراد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والحث على سن التشريعات والقوانين اللازمة لتأمين حقوقهم.</a:t>
            </a:r>
          </a:p>
          <a:p>
            <a:pPr algn="justLow" rtl="1">
              <a:spcAft>
                <a:spcPts val="0"/>
              </a:spcAft>
            </a:pPr>
            <a:r>
              <a:rPr lang="ar-SA" sz="2800" b="1" dirty="0">
                <a:latin typeface="Simplified Arabic" pitchFamily="18" charset="-78"/>
                <a:ea typeface="Times New Roman"/>
                <a:cs typeface="Simplified Arabic" pitchFamily="18" charset="-78"/>
              </a:rPr>
              <a:t>6. توفير الظروف المناسبة لتسهيل مشاركة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في الأنشطة والبرامج التي يوفرها المجتمع لأفراده سواء كانت هذه البرامج والأنشطة تعليمية أم اجتماعية أم ثقافية أم ترويحية.</a:t>
            </a:r>
          </a:p>
          <a:p>
            <a:pPr algn="justLow" rtl="1">
              <a:spcAft>
                <a:spcPts val="0"/>
              </a:spcAft>
            </a:pPr>
            <a:r>
              <a:rPr lang="ar-SA" sz="2800" b="1" dirty="0">
                <a:latin typeface="Simplified Arabic" pitchFamily="18" charset="-78"/>
                <a:ea typeface="Times New Roman"/>
                <a:cs typeface="Simplified Arabic" pitchFamily="18" charset="-78"/>
              </a:rPr>
              <a:t>7. دعم وتشجيع العمل الاجتماعي التطوعي وتأسيس جمعيات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أو جمعيات أهالي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الاجتماعية والمهنية.</a:t>
            </a:r>
          </a:p>
        </p:txBody>
      </p:sp>
    </p:spTree>
    <p:extLst>
      <p:ext uri="{BB962C8B-B14F-4D97-AF65-F5344CB8AC3E}">
        <p14:creationId xmlns:p14="http://schemas.microsoft.com/office/powerpoint/2010/main" xmlns="" val="103736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304800"/>
            <a:ext cx="8915400" cy="5943600"/>
          </a:xfrm>
        </p:spPr>
        <p:txBody>
          <a:bodyPr/>
          <a:lstStyle/>
          <a:p>
            <a:pPr algn="justLow" rtl="1">
              <a:spcAft>
                <a:spcPts val="0"/>
              </a:spcAft>
            </a:pPr>
            <a:endParaRPr lang="ar-SA" sz="2800" b="1" dirty="0" smtClean="0">
              <a:latin typeface="Simplified Arabic" pitchFamily="18" charset="-78"/>
              <a:ea typeface="Times New Roman"/>
              <a:cs typeface="Simplified Arabic" pitchFamily="18" charset="-78"/>
            </a:endParaRPr>
          </a:p>
          <a:p>
            <a:pPr algn="justLow" rtl="1">
              <a:spcAft>
                <a:spcPts val="0"/>
              </a:spcAft>
            </a:pPr>
            <a:endParaRPr lang="ar-SA" sz="2800" b="1" dirty="0">
              <a:latin typeface="Simplified Arabic" pitchFamily="18" charset="-78"/>
              <a:ea typeface="Times New Roman"/>
              <a:cs typeface="Simplified Arabic" pitchFamily="18" charset="-78"/>
            </a:endParaRPr>
          </a:p>
          <a:p>
            <a:pPr algn="justLow" rtl="1">
              <a:spcAft>
                <a:spcPts val="0"/>
              </a:spcAft>
            </a:pPr>
            <a:r>
              <a:rPr lang="ar-SA" sz="2800" b="1" u="sng" dirty="0" smtClean="0">
                <a:latin typeface="Simplified Arabic" pitchFamily="18" charset="-78"/>
                <a:ea typeface="Times New Roman"/>
                <a:cs typeface="Simplified Arabic" pitchFamily="18" charset="-78"/>
              </a:rPr>
              <a:t>أساليب </a:t>
            </a:r>
            <a:r>
              <a:rPr lang="ar-SA" sz="2800" b="1" u="sng" dirty="0">
                <a:latin typeface="Simplified Arabic" pitchFamily="18" charset="-78"/>
                <a:ea typeface="Times New Roman"/>
                <a:cs typeface="Simplified Arabic" pitchFamily="18" charset="-78"/>
              </a:rPr>
              <a:t>التأهيل الاجتماعي:</a:t>
            </a:r>
          </a:p>
          <a:p>
            <a:pPr algn="justLow" rtl="1">
              <a:spcAft>
                <a:spcPts val="0"/>
              </a:spcAft>
            </a:pPr>
            <a:r>
              <a:rPr lang="ar-SA" sz="2800" b="1" dirty="0">
                <a:latin typeface="Simplified Arabic" pitchFamily="18" charset="-78"/>
                <a:ea typeface="Times New Roman"/>
                <a:cs typeface="Simplified Arabic" pitchFamily="18" charset="-78"/>
              </a:rPr>
              <a:t>	إ</a:t>
            </a:r>
            <a:r>
              <a:rPr lang="ar-SA" sz="2800" b="1" dirty="0" smtClean="0">
                <a:latin typeface="Simplified Arabic" pitchFamily="18" charset="-78"/>
                <a:ea typeface="Times New Roman"/>
                <a:cs typeface="Simplified Arabic" pitchFamily="18" charset="-78"/>
              </a:rPr>
              <a:t>ن </a:t>
            </a:r>
            <a:r>
              <a:rPr lang="ar-SA" sz="2800" b="1" dirty="0">
                <a:latin typeface="Simplified Arabic" pitchFamily="18" charset="-78"/>
                <a:ea typeface="Times New Roman"/>
                <a:cs typeface="Simplified Arabic" pitchFamily="18" charset="-78"/>
              </a:rPr>
              <a:t>أساليب الرعاية والتأهيل الاجتماعي </a:t>
            </a:r>
            <a:r>
              <a:rPr lang="ar-SA" sz="2800" b="1" dirty="0" smtClean="0">
                <a:latin typeface="Simplified Arabic" pitchFamily="18" charset="-78"/>
                <a:ea typeface="Times New Roman"/>
                <a:cs typeface="Simplified Arabic" pitchFamily="18" charset="-78"/>
              </a:rPr>
              <a:t>للمعاقين </a:t>
            </a:r>
            <a:r>
              <a:rPr lang="ar-SA" sz="2800" b="1" dirty="0">
                <a:latin typeface="Simplified Arabic" pitchFamily="18" charset="-78"/>
                <a:ea typeface="Times New Roman"/>
                <a:cs typeface="Simplified Arabic" pitchFamily="18" charset="-78"/>
              </a:rPr>
              <a:t>تختلف حسب نوع ودرجة الإعاقة وحسب الظروف الاجتماعية والاقتصادية للفرد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وأسرته. </a:t>
            </a:r>
            <a:r>
              <a:rPr lang="ar-SA" sz="2800" b="1" dirty="0" smtClean="0">
                <a:latin typeface="Simplified Arabic" pitchFamily="18" charset="-78"/>
                <a:ea typeface="Times New Roman"/>
                <a:cs typeface="Simplified Arabic" pitchFamily="18" charset="-78"/>
              </a:rPr>
              <a:t>ويمكن تحديد الأساليب </a:t>
            </a:r>
            <a:r>
              <a:rPr lang="ar-SA" sz="2800" b="1" dirty="0">
                <a:latin typeface="Simplified Arabic" pitchFamily="18" charset="-78"/>
                <a:ea typeface="Times New Roman"/>
                <a:cs typeface="Simplified Arabic" pitchFamily="18" charset="-78"/>
              </a:rPr>
              <a:t>التالية</a:t>
            </a:r>
            <a:r>
              <a:rPr lang="ar-SA" sz="2800" b="1" dirty="0" smtClean="0">
                <a:latin typeface="Simplified Arabic" pitchFamily="18" charset="-78"/>
                <a:ea typeface="Times New Roman"/>
                <a:cs typeface="Simplified Arabic" pitchFamily="18" charset="-78"/>
              </a:rPr>
              <a:t>:</a:t>
            </a:r>
          </a:p>
          <a:p>
            <a:pPr algn="justLow" rtl="1">
              <a:spcAft>
                <a:spcPts val="0"/>
              </a:spcAft>
            </a:pPr>
            <a:r>
              <a:rPr lang="ar-SA" sz="2800" b="1" dirty="0">
                <a:latin typeface="Simplified Arabic" pitchFamily="18" charset="-78"/>
                <a:ea typeface="Times New Roman"/>
                <a:cs typeface="Simplified Arabic" pitchFamily="18" charset="-78"/>
              </a:rPr>
              <a:t>1. </a:t>
            </a:r>
            <a:r>
              <a:rPr lang="ar-SA" sz="2800" b="1" dirty="0">
                <a:solidFill>
                  <a:srgbClr val="FF0066"/>
                </a:solidFill>
                <a:latin typeface="Simplified Arabic" pitchFamily="18" charset="-78"/>
                <a:ea typeface="Times New Roman"/>
                <a:cs typeface="Simplified Arabic" pitchFamily="18" charset="-78"/>
              </a:rPr>
              <a:t>أسلوب الرعاية المنزلية: </a:t>
            </a:r>
            <a:r>
              <a:rPr lang="ar-SA" sz="2800" b="1" dirty="0">
                <a:latin typeface="Simplified Arabic" pitchFamily="18" charset="-78"/>
                <a:ea typeface="Times New Roman"/>
                <a:cs typeface="Simplified Arabic" pitchFamily="18" charset="-78"/>
              </a:rPr>
              <a:t>ويركز على الوقوف على الظروف الأسرية التي يعيش في ظلها الفرد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ومساعدة أسرة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في الحصول على الخدمات المتوفرة في المجتمع وإحداث التغييرات المطلوبة سواء في اتجاهات أفراد لأسرة أو في تكييف البيئة السكنية للأسرة لتفي باحتياجات الفرد </a:t>
            </a:r>
            <a:r>
              <a:rPr lang="ar-SA" sz="2800" b="1" dirty="0" smtClean="0">
                <a:latin typeface="Simplified Arabic" pitchFamily="18" charset="-78"/>
                <a:ea typeface="Times New Roman"/>
                <a:cs typeface="Simplified Arabic" pitchFamily="18" charset="-78"/>
              </a:rPr>
              <a:t>المعاق</a:t>
            </a:r>
            <a:r>
              <a:rPr lang="ar-SA" sz="2800" b="1" dirty="0">
                <a:latin typeface="Simplified Arabic" pitchFamily="18" charset="-78"/>
                <a:ea typeface="Times New Roman"/>
                <a:cs typeface="Simplified Arabic" pitchFamily="18" charset="-78"/>
              </a:rPr>
              <a:t>.</a:t>
            </a: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2800" dirty="0">
              <a:effectLst/>
              <a:latin typeface="Times New Roman"/>
              <a:ea typeface="Times New Roman"/>
            </a:endParaRPr>
          </a:p>
        </p:txBody>
      </p:sp>
      <p:sp>
        <p:nvSpPr>
          <p:cNvPr id="3" name="عنصر نائب للمحتوى 2"/>
          <p:cNvSpPr>
            <a:spLocks noGrp="1"/>
          </p:cNvSpPr>
          <p:nvPr>
            <p:ph idx="1"/>
          </p:nvPr>
        </p:nvSpPr>
        <p:spPr>
          <a:xfrm>
            <a:off x="495300" y="1371600"/>
            <a:ext cx="8915400" cy="4953000"/>
          </a:xfrm>
        </p:spPr>
        <p:txBody>
          <a:bodyPr/>
          <a:lstStyle/>
          <a:p>
            <a:pPr indent="457200" algn="just" rtl="1">
              <a:spcAft>
                <a:spcPts val="0"/>
              </a:spcAft>
            </a:pPr>
            <a:r>
              <a:rPr lang="ar-SA" sz="2800" b="1" dirty="0" smtClean="0">
                <a:solidFill>
                  <a:srgbClr val="FF0066"/>
                </a:solidFill>
                <a:latin typeface="Simplified Arabic" pitchFamily="18" charset="-78"/>
                <a:ea typeface="Times New Roman"/>
                <a:cs typeface="Simplified Arabic" pitchFamily="18" charset="-78"/>
              </a:rPr>
              <a:t>2.أسلوب </a:t>
            </a:r>
            <a:r>
              <a:rPr lang="ar-SA" sz="2800" b="1" dirty="0">
                <a:solidFill>
                  <a:srgbClr val="FF0066"/>
                </a:solidFill>
                <a:latin typeface="Simplified Arabic" pitchFamily="18" charset="-78"/>
                <a:ea typeface="Times New Roman"/>
                <a:cs typeface="Simplified Arabic" pitchFamily="18" charset="-78"/>
              </a:rPr>
              <a:t>الرعاية النهارية: </a:t>
            </a:r>
            <a:r>
              <a:rPr lang="ar-SA" sz="2800" b="1" dirty="0">
                <a:latin typeface="Simplified Arabic" pitchFamily="18" charset="-78"/>
                <a:ea typeface="Times New Roman"/>
                <a:cs typeface="Simplified Arabic" pitchFamily="18" charset="-78"/>
              </a:rPr>
              <a:t>أي تأمين مؤسسات الرعاية النهارية لخدمة الأفراد المعاقين وذلك تحاشياً لعزلهم عن بيئاتهم الطبيعية واختزال مدة التأهيل</a:t>
            </a:r>
            <a:r>
              <a:rPr lang="ar-SA" sz="2800" b="1" dirty="0" smtClean="0">
                <a:latin typeface="Simplified Arabic" pitchFamily="18" charset="-78"/>
                <a:ea typeface="Times New Roman"/>
                <a:cs typeface="Simplified Arabic" pitchFamily="18" charset="-78"/>
              </a:rPr>
              <a:t>.</a:t>
            </a:r>
          </a:p>
          <a:p>
            <a:pPr indent="457200" algn="just" rtl="1">
              <a:spcAft>
                <a:spcPts val="0"/>
              </a:spcAft>
            </a:pPr>
            <a:endParaRPr lang="ar-SA" sz="2800" b="1" dirty="0">
              <a:latin typeface="Simplified Arabic" pitchFamily="18" charset="-78"/>
              <a:ea typeface="Times New Roman"/>
              <a:cs typeface="Simplified Arabic" pitchFamily="18" charset="-78"/>
            </a:endParaRPr>
          </a:p>
          <a:p>
            <a:pPr indent="457200" algn="justLow" rtl="1">
              <a:spcAft>
                <a:spcPts val="0"/>
              </a:spcAft>
            </a:pPr>
            <a:r>
              <a:rPr lang="ar-SA" sz="2800" b="1" dirty="0">
                <a:solidFill>
                  <a:srgbClr val="FF0066"/>
                </a:solidFill>
                <a:latin typeface="Simplified Arabic" pitchFamily="18" charset="-78"/>
                <a:ea typeface="Times New Roman"/>
                <a:cs typeface="Simplified Arabic" pitchFamily="18" charset="-78"/>
              </a:rPr>
              <a:t>3. أسلوب الرعاية الإيوائية: </a:t>
            </a:r>
            <a:r>
              <a:rPr lang="ar-SA" sz="2800" b="1" dirty="0">
                <a:latin typeface="Simplified Arabic" pitchFamily="18" charset="-78"/>
                <a:ea typeface="Times New Roman"/>
                <a:cs typeface="Simplified Arabic" pitchFamily="18" charset="-78"/>
              </a:rPr>
              <a:t>وهذا الأسلوب يستخدم فقط مع الحالات التي تتطلب هذا النوع من الرعاية كحالات الإعاقات الشديدة والمتعددة والحالات التي تعجز الأسرة عن تأمين مستلزمات الرعاية اللازمة للفرد </a:t>
            </a:r>
            <a:r>
              <a:rPr lang="ar-SA" sz="2800" b="1" dirty="0" smtClean="0">
                <a:latin typeface="Simplified Arabic" pitchFamily="18" charset="-78"/>
                <a:ea typeface="Times New Roman"/>
                <a:cs typeface="Simplified Arabic" pitchFamily="18" charset="-78"/>
              </a:rPr>
              <a:t>المعاق</a:t>
            </a:r>
            <a:r>
              <a:rPr lang="ar-SA" sz="2800" b="1" dirty="0">
                <a:latin typeface="Simplified Arabic" pitchFamily="18" charset="-78"/>
                <a:ea typeface="Times New Roman"/>
                <a:cs typeface="Simplified Arabic" pitchFamily="18" charset="-78"/>
              </a:rPr>
              <a:t>.</a:t>
            </a:r>
          </a:p>
        </p:txBody>
      </p:sp>
    </p:spTree>
    <p:extLst>
      <p:ext uri="{BB962C8B-B14F-4D97-AF65-F5344CB8AC3E}">
        <p14:creationId xmlns:p14="http://schemas.microsoft.com/office/powerpoint/2010/main" xmlns="" val="27303278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indent="457200" algn="justLow" rtl="1">
              <a:spcAft>
                <a:spcPts val="0"/>
              </a:spcAft>
            </a:pPr>
            <a:r>
              <a:rPr lang="ar-SA" sz="2800" b="1" dirty="0" smtClean="0">
                <a:solidFill>
                  <a:srgbClr val="FF0066"/>
                </a:solidFill>
                <a:latin typeface="Simplified Arabic" pitchFamily="18" charset="-78"/>
                <a:ea typeface="Times New Roman"/>
                <a:cs typeface="Simplified Arabic" pitchFamily="18" charset="-78"/>
              </a:rPr>
              <a:t>4. </a:t>
            </a:r>
            <a:r>
              <a:rPr lang="ar-SA" sz="2800" b="1" dirty="0">
                <a:solidFill>
                  <a:srgbClr val="FF0066"/>
                </a:solidFill>
                <a:latin typeface="Simplified Arabic" pitchFamily="18" charset="-78"/>
                <a:ea typeface="Times New Roman"/>
                <a:cs typeface="Simplified Arabic" pitchFamily="18" charset="-78"/>
              </a:rPr>
              <a:t>أسلوب الرعاية اللاحقة</a:t>
            </a:r>
            <a:r>
              <a:rPr lang="ar-SA" sz="2800" b="1" dirty="0">
                <a:latin typeface="Simplified Arabic" pitchFamily="18" charset="-78"/>
                <a:ea typeface="Times New Roman"/>
                <a:cs typeface="Simplified Arabic" pitchFamily="18" charset="-78"/>
              </a:rPr>
              <a:t>: </a:t>
            </a:r>
            <a:r>
              <a:rPr lang="ar-SA" sz="2400" b="1" dirty="0">
                <a:latin typeface="Simplified Arabic" pitchFamily="18" charset="-78"/>
                <a:ea typeface="Times New Roman"/>
                <a:cs typeface="Simplified Arabic" pitchFamily="18" charset="-78"/>
              </a:rPr>
              <a:t>ويستخدم بعد إتمام عملية التأهيل وإدماج </a:t>
            </a:r>
            <a:r>
              <a:rPr lang="ar-SA" sz="2400" b="1" dirty="0" smtClean="0">
                <a:latin typeface="Simplified Arabic" pitchFamily="18" charset="-78"/>
                <a:ea typeface="Times New Roman"/>
                <a:cs typeface="Simplified Arabic" pitchFamily="18" charset="-78"/>
              </a:rPr>
              <a:t>المعاق </a:t>
            </a:r>
            <a:r>
              <a:rPr lang="ar-SA" sz="2400" b="1" dirty="0">
                <a:latin typeface="Simplified Arabic" pitchFamily="18" charset="-78"/>
                <a:ea typeface="Times New Roman"/>
                <a:cs typeface="Simplified Arabic" pitchFamily="18" charset="-78"/>
              </a:rPr>
              <a:t>في أسرته أو في المجتمع أو تشغيله للتأكد من عدم تعرضه للمشاكل ومواجهة أية صعوبات يمكن أن تواجهه. </a:t>
            </a:r>
            <a:r>
              <a:rPr lang="ar-SA" sz="2400" b="1" dirty="0" smtClean="0">
                <a:latin typeface="Simplified Arabic" pitchFamily="18" charset="-78"/>
                <a:ea typeface="Times New Roman"/>
                <a:cs typeface="Simplified Arabic" pitchFamily="18" charset="-78"/>
              </a:rPr>
              <a:t>والرعاية </a:t>
            </a:r>
            <a:r>
              <a:rPr lang="ar-SA" sz="2400" b="1" dirty="0">
                <a:latin typeface="Simplified Arabic" pitchFamily="18" charset="-78"/>
                <a:ea typeface="Times New Roman"/>
                <a:cs typeface="Simplified Arabic" pitchFamily="18" charset="-78"/>
              </a:rPr>
              <a:t>اللاحقة يجب أن تهدف إلى:</a:t>
            </a:r>
          </a:p>
          <a:p>
            <a:pPr indent="457200" algn="justLow" rtl="1">
              <a:spcAft>
                <a:spcPts val="0"/>
              </a:spcAft>
            </a:pPr>
            <a:r>
              <a:rPr lang="ar-SA" sz="2400" b="1" dirty="0">
                <a:latin typeface="Simplified Arabic" pitchFamily="18" charset="-78"/>
                <a:ea typeface="Times New Roman"/>
                <a:cs typeface="Simplified Arabic" pitchFamily="18" charset="-78"/>
              </a:rPr>
              <a:t>أ) مواجهة صعوبات التكيف مع البيئة ومع العمل خاصة في المراحل المبكرة لعودة </a:t>
            </a:r>
            <a:r>
              <a:rPr lang="ar-SA" sz="2400" b="1" dirty="0" smtClean="0">
                <a:latin typeface="Simplified Arabic" pitchFamily="18" charset="-78"/>
                <a:ea typeface="Times New Roman"/>
                <a:cs typeface="Simplified Arabic" pitchFamily="18" charset="-78"/>
              </a:rPr>
              <a:t>المعاق </a:t>
            </a:r>
            <a:r>
              <a:rPr lang="ar-SA" sz="2400" b="1" dirty="0">
                <a:latin typeface="Simplified Arabic" pitchFamily="18" charset="-78"/>
                <a:ea typeface="Times New Roman"/>
                <a:cs typeface="Simplified Arabic" pitchFamily="18" charset="-78"/>
              </a:rPr>
              <a:t>إلى الحياة الطبيعية بعد عمليات العلاج والتأهيل.</a:t>
            </a:r>
          </a:p>
          <a:p>
            <a:pPr indent="457200" algn="justLow" rtl="1">
              <a:spcAft>
                <a:spcPts val="0"/>
              </a:spcAft>
            </a:pPr>
            <a:r>
              <a:rPr lang="ar-SA" sz="2400" b="1" dirty="0">
                <a:latin typeface="Simplified Arabic" pitchFamily="18" charset="-78"/>
                <a:ea typeface="Times New Roman"/>
                <a:cs typeface="Simplified Arabic" pitchFamily="18" charset="-78"/>
              </a:rPr>
              <a:t>ب) توفير فرص استمرار واستقرار </a:t>
            </a:r>
            <a:r>
              <a:rPr lang="ar-SA" sz="2400" b="1" dirty="0" smtClean="0">
                <a:latin typeface="Simplified Arabic" pitchFamily="18" charset="-78"/>
                <a:ea typeface="Times New Roman"/>
                <a:cs typeface="Simplified Arabic" pitchFamily="18" charset="-78"/>
              </a:rPr>
              <a:t>المعاق </a:t>
            </a:r>
            <a:r>
              <a:rPr lang="ar-SA" sz="2400" b="1" dirty="0">
                <a:latin typeface="Simplified Arabic" pitchFamily="18" charset="-78"/>
                <a:ea typeface="Times New Roman"/>
                <a:cs typeface="Simplified Arabic" pitchFamily="18" charset="-78"/>
              </a:rPr>
              <a:t>في التعليم أو في العمل وتذليل كافة المعوقات الإدارية أو المادية أو الاجتماعية التي تؤثر سلباً على استمرار </a:t>
            </a:r>
            <a:r>
              <a:rPr lang="ar-SA" sz="2400" b="1" dirty="0" smtClean="0">
                <a:latin typeface="Simplified Arabic" pitchFamily="18" charset="-78"/>
                <a:ea typeface="Times New Roman"/>
                <a:cs typeface="Simplified Arabic" pitchFamily="18" charset="-78"/>
              </a:rPr>
              <a:t>المعاق </a:t>
            </a:r>
            <a:r>
              <a:rPr lang="ar-SA" sz="2400" b="1" dirty="0">
                <a:latin typeface="Simplified Arabic" pitchFamily="18" charset="-78"/>
                <a:ea typeface="Times New Roman"/>
                <a:cs typeface="Simplified Arabic" pitchFamily="18" charset="-78"/>
              </a:rPr>
              <a:t>في دراسته أو في عمله.</a:t>
            </a:r>
          </a:p>
          <a:p>
            <a:pPr indent="457200" algn="justLow" rtl="1">
              <a:spcAft>
                <a:spcPts val="0"/>
              </a:spcAft>
            </a:pPr>
            <a:r>
              <a:rPr lang="ar-SA" sz="2400" b="1" dirty="0">
                <a:latin typeface="Simplified Arabic" pitchFamily="18" charset="-78"/>
                <a:ea typeface="Times New Roman"/>
                <a:cs typeface="Simplified Arabic" pitchFamily="18" charset="-78"/>
              </a:rPr>
              <a:t>ج) مساعدة </a:t>
            </a:r>
            <a:r>
              <a:rPr lang="ar-SA" sz="2400" b="1" dirty="0" smtClean="0">
                <a:latin typeface="Simplified Arabic" pitchFamily="18" charset="-78"/>
                <a:ea typeface="Times New Roman"/>
                <a:cs typeface="Simplified Arabic" pitchFamily="18" charset="-78"/>
              </a:rPr>
              <a:t>المعاق </a:t>
            </a:r>
            <a:r>
              <a:rPr lang="ar-SA" sz="2400" b="1" dirty="0">
                <a:latin typeface="Simplified Arabic" pitchFamily="18" charset="-78"/>
                <a:ea typeface="Times New Roman"/>
                <a:cs typeface="Simplified Arabic" pitchFamily="18" charset="-78"/>
              </a:rPr>
              <a:t>على الاستفادة من المؤسسات المختلفة القائمة في المجتمع المحلي الذي يعيش فيه </a:t>
            </a:r>
            <a:r>
              <a:rPr lang="ar-SA" sz="2400" b="1" dirty="0" smtClean="0">
                <a:latin typeface="Simplified Arabic" pitchFamily="18" charset="-78"/>
                <a:ea typeface="Times New Roman"/>
                <a:cs typeface="Simplified Arabic" pitchFamily="18" charset="-78"/>
              </a:rPr>
              <a:t>المعاق </a:t>
            </a:r>
            <a:r>
              <a:rPr lang="ar-SA" sz="2400" b="1" dirty="0">
                <a:latin typeface="Simplified Arabic" pitchFamily="18" charset="-78"/>
                <a:ea typeface="Times New Roman"/>
                <a:cs typeface="Simplified Arabic" pitchFamily="18" charset="-78"/>
              </a:rPr>
              <a:t>سواء كانت صحية أو اجتماعية أو ترفيهية.</a:t>
            </a:r>
          </a:p>
          <a:p>
            <a:pPr indent="457200" algn="justLow" rtl="1">
              <a:spcAft>
                <a:spcPts val="0"/>
              </a:spcAft>
            </a:pPr>
            <a:r>
              <a:rPr lang="ar-SA" sz="2400" b="1" dirty="0">
                <a:latin typeface="Simplified Arabic" pitchFamily="18" charset="-78"/>
                <a:ea typeface="Times New Roman"/>
                <a:cs typeface="Simplified Arabic" pitchFamily="18" charset="-78"/>
              </a:rPr>
              <a:t>د) التأكد من متابعة </a:t>
            </a:r>
            <a:r>
              <a:rPr lang="ar-SA" sz="2400" b="1" dirty="0" smtClean="0">
                <a:latin typeface="Simplified Arabic" pitchFamily="18" charset="-78"/>
                <a:ea typeface="Times New Roman"/>
                <a:cs typeface="Simplified Arabic" pitchFamily="18" charset="-78"/>
              </a:rPr>
              <a:t>المعاق </a:t>
            </a:r>
            <a:r>
              <a:rPr lang="ar-SA" sz="2400" b="1" dirty="0">
                <a:latin typeface="Simplified Arabic" pitchFamily="18" charset="-78"/>
                <a:ea typeface="Times New Roman"/>
                <a:cs typeface="Simplified Arabic" pitchFamily="18" charset="-78"/>
              </a:rPr>
              <a:t>للخطة العلاجية وخاصة </a:t>
            </a:r>
            <a:r>
              <a:rPr lang="ar-SA" sz="2400" b="1" dirty="0" smtClean="0">
                <a:latin typeface="Simplified Arabic" pitchFamily="18" charset="-78"/>
                <a:ea typeface="Times New Roman"/>
                <a:cs typeface="Simplified Arabic" pitchFamily="18" charset="-78"/>
              </a:rPr>
              <a:t>المعاقين </a:t>
            </a:r>
            <a:r>
              <a:rPr lang="ar-SA" sz="2400" b="1" dirty="0">
                <a:latin typeface="Simplified Arabic" pitchFamily="18" charset="-78"/>
                <a:ea typeface="Times New Roman"/>
                <a:cs typeface="Simplified Arabic" pitchFamily="18" charset="-78"/>
              </a:rPr>
              <a:t>الذين يحتاجون لخدمات علاجية بشكل دائم.</a:t>
            </a:r>
          </a:p>
          <a:p>
            <a:pPr indent="457200" algn="justLow" rtl="1">
              <a:spcAft>
                <a:spcPts val="0"/>
              </a:spcAft>
            </a:pPr>
            <a:endParaRPr lang="ar-SA" sz="2400" b="1" dirty="0">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057433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59699"/>
            <a:ext cx="8915400" cy="1096962"/>
          </a:xfrm>
        </p:spPr>
        <p:txBody>
          <a:bodyPr/>
          <a:lstStyle/>
          <a:p>
            <a:pPr algn="justLow" rtl="1">
              <a:spcAft>
                <a:spcPts val="0"/>
              </a:spcAft>
            </a:pP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algn="justLow" rtl="1">
              <a:spcAft>
                <a:spcPts val="0"/>
              </a:spcAft>
            </a:pPr>
            <a:r>
              <a:rPr lang="ar-SA" b="1" dirty="0">
                <a:solidFill>
                  <a:srgbClr val="7030A0"/>
                </a:solidFill>
                <a:latin typeface="Simplified Arabic" pitchFamily="18" charset="-78"/>
                <a:ea typeface="Times New Roman"/>
                <a:cs typeface="Simplified Arabic" pitchFamily="18" charset="-78"/>
              </a:rPr>
              <a:t>التأهيل المهني</a:t>
            </a:r>
            <a:r>
              <a:rPr lang="ar-SA" b="1" dirty="0" smtClean="0">
                <a:solidFill>
                  <a:srgbClr val="7030A0"/>
                </a:solidFill>
                <a:latin typeface="Simplified Arabic" pitchFamily="18" charset="-78"/>
                <a:ea typeface="Times New Roman"/>
                <a:cs typeface="Simplified Arabic" pitchFamily="18" charset="-78"/>
              </a:rPr>
              <a:t>:</a:t>
            </a:r>
            <a:endParaRPr lang="en-US" b="1" dirty="0">
              <a:solidFill>
                <a:srgbClr val="7030A0"/>
              </a:solidFill>
              <a:latin typeface="Simplified Arabic" pitchFamily="18" charset="-78"/>
              <a:ea typeface="Times New Roman"/>
              <a:cs typeface="Simplified Arabic" pitchFamily="18" charset="-78"/>
            </a:endParaRPr>
          </a:p>
          <a:p>
            <a:pPr algn="justLow" rtl="1">
              <a:spcAft>
                <a:spcPts val="0"/>
              </a:spcAft>
            </a:pPr>
            <a:r>
              <a:rPr lang="en-US" sz="2500" b="1" dirty="0">
                <a:latin typeface="Simplified Arabic" pitchFamily="18" charset="-78"/>
                <a:ea typeface="Times New Roman"/>
                <a:cs typeface="Simplified Arabic" pitchFamily="18" charset="-78"/>
              </a:rPr>
              <a:t>	</a:t>
            </a:r>
            <a:r>
              <a:rPr lang="ar-SA" sz="2500" b="1" dirty="0">
                <a:latin typeface="Simplified Arabic" pitchFamily="18" charset="-78"/>
                <a:ea typeface="Times New Roman"/>
                <a:cs typeface="Simplified Arabic" pitchFamily="18" charset="-78"/>
              </a:rPr>
              <a:t>يعتبر التأهيل المهني من المراحل المهمة في عملية التأهيل الشاملة. وقبل الخوض في </a:t>
            </a:r>
            <a:r>
              <a:rPr lang="ar-SA" sz="2500" b="1" dirty="0" smtClean="0">
                <a:latin typeface="Simplified Arabic" pitchFamily="18" charset="-78"/>
                <a:ea typeface="Times New Roman"/>
                <a:cs typeface="Simplified Arabic" pitchFamily="18" charset="-78"/>
              </a:rPr>
              <a:t>أية </a:t>
            </a:r>
            <a:r>
              <a:rPr lang="ar-SA" sz="2500" b="1" dirty="0">
                <a:latin typeface="Simplified Arabic" pitchFamily="18" charset="-78"/>
                <a:ea typeface="Times New Roman"/>
                <a:cs typeface="Simplified Arabic" pitchFamily="18" charset="-78"/>
              </a:rPr>
              <a:t>تفاصيل عن هذا الموضوع لابد من الإشارة إلى التقدير الخاطئ لأهمية التأهيل المهني </a:t>
            </a:r>
            <a:r>
              <a:rPr lang="ar-SA" sz="2500" b="1" dirty="0" smtClean="0">
                <a:latin typeface="Simplified Arabic" pitchFamily="18" charset="-78"/>
                <a:ea typeface="Times New Roman"/>
                <a:cs typeface="Simplified Arabic" pitchFamily="18" charset="-78"/>
              </a:rPr>
              <a:t>للمعاقين </a:t>
            </a:r>
            <a:r>
              <a:rPr lang="ar-SA" sz="2500" b="1" dirty="0">
                <a:latin typeface="Simplified Arabic" pitchFamily="18" charset="-78"/>
                <a:ea typeface="Times New Roman"/>
                <a:cs typeface="Simplified Arabic" pitchFamily="18" charset="-78"/>
              </a:rPr>
              <a:t>والذي يمارس وللأسف الشديد في العديد بل في معظم الدول العربية، حيث أن التأهيل المهني يعني في الكثير من الدول العربية الاختيار الوحيد أمام معظم فئات </a:t>
            </a:r>
            <a:r>
              <a:rPr lang="ar-SA" sz="2500" b="1" dirty="0" smtClean="0">
                <a:latin typeface="Simplified Arabic" pitchFamily="18" charset="-78"/>
                <a:ea typeface="Times New Roman"/>
                <a:cs typeface="Simplified Arabic" pitchFamily="18" charset="-78"/>
              </a:rPr>
              <a:t>المعاقين</a:t>
            </a:r>
            <a:r>
              <a:rPr lang="ar-SA" sz="2500" b="1" dirty="0">
                <a:latin typeface="Simplified Arabic" pitchFamily="18" charset="-78"/>
                <a:ea typeface="Times New Roman"/>
                <a:cs typeface="Simplified Arabic" pitchFamily="18" charset="-78"/>
              </a:rPr>
              <a:t>. ويعود ذلك إلى الاتجاهات السلبية والتوقعات المتدنية حول قدرات </a:t>
            </a:r>
            <a:r>
              <a:rPr lang="ar-SA" sz="2500" b="1" dirty="0" smtClean="0">
                <a:latin typeface="Simplified Arabic" pitchFamily="18" charset="-78"/>
                <a:ea typeface="Times New Roman"/>
                <a:cs typeface="Simplified Arabic" pitchFamily="18" charset="-78"/>
              </a:rPr>
              <a:t>المعاقين </a:t>
            </a:r>
            <a:r>
              <a:rPr lang="ar-SA" sz="2500" b="1" dirty="0">
                <a:latin typeface="Simplified Arabic" pitchFamily="18" charset="-78"/>
                <a:ea typeface="Times New Roman"/>
                <a:cs typeface="Simplified Arabic" pitchFamily="18" charset="-78"/>
              </a:rPr>
              <a:t>التعليمية التي تميل في الغالب إلى اعتبار </a:t>
            </a:r>
            <a:r>
              <a:rPr lang="ar-SA" sz="2500" b="1" dirty="0" smtClean="0">
                <a:latin typeface="Simplified Arabic" pitchFamily="18" charset="-78"/>
                <a:ea typeface="Times New Roman"/>
                <a:cs typeface="Simplified Arabic" pitchFamily="18" charset="-78"/>
              </a:rPr>
              <a:t>المعاقين </a:t>
            </a:r>
            <a:r>
              <a:rPr lang="ar-SA" sz="2500" b="1" dirty="0">
                <a:latin typeface="Simplified Arabic" pitchFamily="18" charset="-78"/>
                <a:ea typeface="Times New Roman"/>
                <a:cs typeface="Simplified Arabic" pitchFamily="18" charset="-78"/>
              </a:rPr>
              <a:t>غير قادرين على الاستمرار في عملية التعليم، غير أن بعض الدول أدركت أهمية إتاحة الفرصة للعديد من الأفراد </a:t>
            </a:r>
            <a:r>
              <a:rPr lang="ar-SA" sz="2500" b="1" dirty="0" smtClean="0">
                <a:latin typeface="Simplified Arabic" pitchFamily="18" charset="-78"/>
                <a:ea typeface="Times New Roman"/>
                <a:cs typeface="Simplified Arabic" pitchFamily="18" charset="-78"/>
              </a:rPr>
              <a:t>المعاقين </a:t>
            </a:r>
            <a:r>
              <a:rPr lang="ar-SA" sz="2500" b="1" dirty="0">
                <a:latin typeface="Simplified Arabic" pitchFamily="18" charset="-78"/>
                <a:ea typeface="Times New Roman"/>
                <a:cs typeface="Simplified Arabic" pitchFamily="18" charset="-78"/>
              </a:rPr>
              <a:t>للاستمرار في عملية التعلم إلى الحد الذي تسمح به قدراتهم وإمكانياتهم، وهيأت لهم الفرص ليواصلوا تعليمهم حتى أعلى مراحل التعليم الجامعي، مع الإبقاء على التأهيل المهني كخيار بديل لمن </a:t>
            </a:r>
            <a:r>
              <a:rPr lang="ar-SA" sz="2500" b="1" dirty="0" smtClean="0">
                <a:latin typeface="Simplified Arabic" pitchFamily="18" charset="-78"/>
                <a:ea typeface="Times New Roman"/>
                <a:cs typeface="Simplified Arabic" pitchFamily="18" charset="-78"/>
              </a:rPr>
              <a:t>لا تسمح </a:t>
            </a:r>
            <a:r>
              <a:rPr lang="ar-SA" sz="2500" b="1" dirty="0">
                <a:latin typeface="Simplified Arabic" pitchFamily="18" charset="-78"/>
                <a:ea typeface="Times New Roman"/>
                <a:cs typeface="Simplified Arabic" pitchFamily="18" charset="-78"/>
              </a:rPr>
              <a:t>لهم قدراتهم الاستمرار في التعلم.</a:t>
            </a: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algn="justLow" rtl="1">
              <a:spcAft>
                <a:spcPts val="0"/>
              </a:spcAft>
            </a:pPr>
            <a:r>
              <a:rPr lang="ar-SA" sz="2800" b="1" dirty="0">
                <a:latin typeface="Simplified Arabic" pitchFamily="18" charset="-78"/>
                <a:ea typeface="Times New Roman"/>
                <a:cs typeface="Simplified Arabic" pitchFamily="18" charset="-78"/>
              </a:rPr>
              <a:t>التأهيل المهني </a:t>
            </a:r>
            <a:r>
              <a:rPr lang="ar-SA" sz="2800" b="1" dirty="0" smtClean="0">
                <a:latin typeface="Simplified Arabic" pitchFamily="18" charset="-78"/>
                <a:ea typeface="Times New Roman"/>
                <a:cs typeface="Simplified Arabic" pitchFamily="18" charset="-78"/>
              </a:rPr>
              <a:t>هو تلك </a:t>
            </a:r>
            <a:r>
              <a:rPr lang="ar-SA" sz="2800" b="1" dirty="0">
                <a:latin typeface="Simplified Arabic" pitchFamily="18" charset="-78"/>
                <a:ea typeface="Times New Roman"/>
                <a:cs typeface="Simplified Arabic" pitchFamily="18" charset="-78"/>
              </a:rPr>
              <a:t>المرحلة من عملية التأهيل </a:t>
            </a:r>
            <a:r>
              <a:rPr lang="ar-SA" sz="2800" b="1" dirty="0" smtClean="0">
                <a:latin typeface="Simplified Arabic" pitchFamily="18" charset="-78"/>
                <a:ea typeface="Times New Roman"/>
                <a:cs typeface="Simplified Arabic" pitchFamily="18" charset="-78"/>
              </a:rPr>
              <a:t>التي </a:t>
            </a:r>
            <a:r>
              <a:rPr lang="ar-SA" sz="2800" b="1" dirty="0">
                <a:latin typeface="Simplified Arabic" pitchFamily="18" charset="-78"/>
                <a:ea typeface="Times New Roman"/>
                <a:cs typeface="Simplified Arabic" pitchFamily="18" charset="-78"/>
              </a:rPr>
              <a:t>تشمل توفير خدمات مهنية مثل التوجيه المهني والتدريب المهني والاستخدام الاختياري بقصد تمكين الشخص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من ضمان عمل مناسب والاحتفاظ به والترقي </a:t>
            </a:r>
            <a:r>
              <a:rPr lang="ar-SA" sz="2800" b="1" dirty="0" smtClean="0">
                <a:latin typeface="Simplified Arabic" pitchFamily="18" charset="-78"/>
                <a:ea typeface="Times New Roman"/>
                <a:cs typeface="Simplified Arabic" pitchFamily="18" charset="-78"/>
              </a:rPr>
              <a:t>فيه.</a:t>
            </a:r>
          </a:p>
          <a:p>
            <a:pPr algn="justLow" rtl="1">
              <a:spcAft>
                <a:spcPts val="0"/>
              </a:spcAft>
            </a:pPr>
            <a:endParaRPr lang="ar-SA" sz="2800" b="1" dirty="0" smtClean="0">
              <a:latin typeface="Simplified Arabic" pitchFamily="18" charset="-78"/>
              <a:ea typeface="Times New Roman"/>
              <a:cs typeface="Simplified Arabic" pitchFamily="18" charset="-78"/>
            </a:endParaRPr>
          </a:p>
          <a:p>
            <a:pPr algn="justLow" rtl="1">
              <a:spcAft>
                <a:spcPts val="0"/>
              </a:spcAft>
            </a:pPr>
            <a:r>
              <a:rPr lang="ar-SA" sz="2800" b="1" dirty="0" smtClean="0">
                <a:latin typeface="Simplified Arabic" pitchFamily="18" charset="-78"/>
                <a:ea typeface="Times New Roman"/>
                <a:cs typeface="Simplified Arabic" pitchFamily="18" charset="-78"/>
              </a:rPr>
              <a:t>والتأهيل </a:t>
            </a:r>
            <a:r>
              <a:rPr lang="ar-SA" sz="2800" b="1" dirty="0">
                <a:latin typeface="Simplified Arabic" pitchFamily="18" charset="-78"/>
                <a:ea typeface="Times New Roman"/>
                <a:cs typeface="Simplified Arabic" pitchFamily="18" charset="-78"/>
              </a:rPr>
              <a:t>المهني هو مجموعة البرامج والأنشطة التي تهدف إلى استثمار وتوظيف قدرات وطاقات الشخص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وتدريبه على مهنة مناسبة يستطيع من خلالها الحصول على دخل يساعده على تأمين متطلباته الحياتية.</a:t>
            </a:r>
          </a:p>
          <a:p>
            <a:pPr algn="justLow" rtl="1">
              <a:spcAft>
                <a:spcPts val="0"/>
              </a:spcAft>
            </a:pPr>
            <a:endParaRPr lang="ar-SA" sz="2800" b="1" dirty="0">
              <a:latin typeface="Simplified Arabic" pitchFamily="18" charset="-78"/>
              <a:ea typeface="Times New Roman"/>
              <a:cs typeface="Simplified Arabic" pitchFamily="18" charset="-78"/>
            </a:endParaRPr>
          </a:p>
          <a:p>
            <a:pPr algn="justLow" rtl="1">
              <a:spcAft>
                <a:spcPts val="0"/>
              </a:spcAft>
            </a:pP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40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42138" y="1350335"/>
            <a:ext cx="8915400" cy="4953000"/>
          </a:xfrm>
        </p:spPr>
        <p:txBody>
          <a:bodyPr/>
          <a:lstStyle/>
          <a:p>
            <a:pPr algn="justLow" rtl="1">
              <a:spcAft>
                <a:spcPts val="0"/>
              </a:spcAft>
            </a:pPr>
            <a:r>
              <a:rPr lang="ar-SA" sz="2800" b="1" u="sng" dirty="0">
                <a:latin typeface="Simplified Arabic" pitchFamily="18" charset="-78"/>
                <a:ea typeface="Times New Roman"/>
                <a:cs typeface="Simplified Arabic" pitchFamily="18" charset="-78"/>
              </a:rPr>
              <a:t>أهداف التأهيل المهني:</a:t>
            </a:r>
          </a:p>
          <a:p>
            <a:pPr algn="justLow" rtl="1">
              <a:spcAft>
                <a:spcPts val="0"/>
              </a:spcAft>
            </a:pPr>
            <a:r>
              <a:rPr lang="ar-SA" sz="2600" b="1" dirty="0">
                <a:latin typeface="Simplified Arabic" pitchFamily="18" charset="-78"/>
                <a:ea typeface="Times New Roman"/>
                <a:cs typeface="Simplified Arabic" pitchFamily="18" charset="-78"/>
              </a:rPr>
              <a:t>1.	توظيف طاقات وقدرات الشخص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في تدريبه على مهنة مناسبة.</a:t>
            </a:r>
          </a:p>
          <a:p>
            <a:pPr algn="justLow" rtl="1">
              <a:spcAft>
                <a:spcPts val="0"/>
              </a:spcAft>
            </a:pPr>
            <a:r>
              <a:rPr lang="ar-SA" sz="2600" b="1" dirty="0">
                <a:latin typeface="Simplified Arabic" pitchFamily="18" charset="-78"/>
                <a:ea typeface="Times New Roman"/>
                <a:cs typeface="Simplified Arabic" pitchFamily="18" charset="-78"/>
              </a:rPr>
              <a:t>2.	ضمان عمل مناسب للشخص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وضمان احتفاظه بهذا العمل والترقي فيه.</a:t>
            </a:r>
          </a:p>
          <a:p>
            <a:pPr algn="justLow" rtl="1">
              <a:spcAft>
                <a:spcPts val="0"/>
              </a:spcAft>
            </a:pPr>
            <a:r>
              <a:rPr lang="ar-SA" sz="2600" b="1" dirty="0">
                <a:latin typeface="Simplified Arabic" pitchFamily="18" charset="-78"/>
                <a:ea typeface="Times New Roman"/>
                <a:cs typeface="Simplified Arabic" pitchFamily="18" charset="-78"/>
              </a:rPr>
              <a:t>3.	ضمان دخل اقتصادي دوري ملائم يستطيع من خلاله الشخص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تأمين متطلباته الحياتية.</a:t>
            </a:r>
          </a:p>
          <a:p>
            <a:pPr algn="justLow" rtl="1">
              <a:spcAft>
                <a:spcPts val="0"/>
              </a:spcAft>
            </a:pPr>
            <a:r>
              <a:rPr lang="ar-SA" sz="2600" b="1" dirty="0">
                <a:latin typeface="Simplified Arabic" pitchFamily="18" charset="-78"/>
                <a:ea typeface="Times New Roman"/>
                <a:cs typeface="Simplified Arabic" pitchFamily="18" charset="-78"/>
              </a:rPr>
              <a:t>4.	إعادة ثقة الشخص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بنفسه وتقديره لذاته والشعور بالإنتاجية. </a:t>
            </a:r>
          </a:p>
          <a:p>
            <a:pPr algn="justLow" rtl="1">
              <a:spcAft>
                <a:spcPts val="0"/>
              </a:spcAft>
            </a:pPr>
            <a:r>
              <a:rPr lang="ar-SA" sz="2600" b="1" dirty="0">
                <a:latin typeface="Simplified Arabic" pitchFamily="18" charset="-78"/>
                <a:ea typeface="Times New Roman"/>
                <a:cs typeface="Simplified Arabic" pitchFamily="18" charset="-78"/>
              </a:rPr>
              <a:t>5.	تعديل اتجاهات الآخرين نحو قدرات وإمكانات الشخص </a:t>
            </a:r>
            <a:r>
              <a:rPr lang="ar-SA" sz="2600" b="1" dirty="0" smtClean="0">
                <a:latin typeface="Simplified Arabic" pitchFamily="18" charset="-78"/>
                <a:ea typeface="Times New Roman"/>
                <a:cs typeface="Simplified Arabic" pitchFamily="18" charset="-78"/>
              </a:rPr>
              <a:t>المعاق</a:t>
            </a:r>
            <a:r>
              <a:rPr lang="ar-SA" sz="2600" b="1" dirty="0">
                <a:latin typeface="Simplified Arabic" pitchFamily="18" charset="-78"/>
                <a:ea typeface="Times New Roman"/>
                <a:cs typeface="Simplified Arabic" pitchFamily="18" charset="-78"/>
              </a:rPr>
              <a:t>.</a:t>
            </a:r>
          </a:p>
          <a:p>
            <a:pPr algn="justLow" rtl="1">
              <a:spcAft>
                <a:spcPts val="0"/>
              </a:spcAft>
            </a:pPr>
            <a:r>
              <a:rPr lang="ar-SA" sz="2600" b="1" dirty="0">
                <a:latin typeface="Simplified Arabic" pitchFamily="18" charset="-78"/>
                <a:ea typeface="Times New Roman"/>
                <a:cs typeface="Simplified Arabic" pitchFamily="18" charset="-78"/>
              </a:rPr>
              <a:t>6.	توجيه واستثمار الأيدي العاملة والطاقات المعطلة للأشخاص </a:t>
            </a:r>
            <a:r>
              <a:rPr lang="ar-SA" sz="2600" b="1" dirty="0" smtClean="0">
                <a:latin typeface="Simplified Arabic" pitchFamily="18" charset="-78"/>
                <a:ea typeface="Times New Roman"/>
                <a:cs typeface="Simplified Arabic" pitchFamily="18" charset="-78"/>
              </a:rPr>
              <a:t>المعاقين </a:t>
            </a:r>
            <a:r>
              <a:rPr lang="ar-SA" sz="2600" b="1" dirty="0">
                <a:latin typeface="Simplified Arabic" pitchFamily="18" charset="-78"/>
                <a:ea typeface="Times New Roman"/>
                <a:cs typeface="Simplified Arabic" pitchFamily="18" charset="-78"/>
              </a:rPr>
              <a:t>كمورد من موارد التنمية الاقتصادية المنتجة في المجتمع.</a:t>
            </a:r>
          </a:p>
          <a:p>
            <a:pPr algn="justLow" rtl="1">
              <a:spcAft>
                <a:spcPts val="0"/>
              </a:spcAft>
            </a:pPr>
            <a:r>
              <a:rPr lang="ar-SA" sz="2600" b="1" dirty="0">
                <a:latin typeface="Simplified Arabic" pitchFamily="18" charset="-78"/>
                <a:ea typeface="Times New Roman"/>
                <a:cs typeface="Simplified Arabic" pitchFamily="18" charset="-78"/>
              </a:rPr>
              <a:t>7.	دمج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في الحياة العامة للمجتمع.</a:t>
            </a: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marL="228600" algn="justLow" rtl="1">
              <a:spcAft>
                <a:spcPts val="0"/>
              </a:spcAft>
            </a:pPr>
            <a:r>
              <a:rPr lang="ar-SA" sz="2800" b="1" u="sng" dirty="0">
                <a:latin typeface="Simplified Arabic" pitchFamily="18" charset="-78"/>
                <a:ea typeface="Times New Roman"/>
                <a:cs typeface="Simplified Arabic" pitchFamily="18" charset="-78"/>
              </a:rPr>
              <a:t>إن تحقيق أهداف التأهيل المهني يتطلب توفر العناصر التالية:</a:t>
            </a:r>
          </a:p>
          <a:p>
            <a:pPr marL="228600" algn="justLow" rtl="1">
              <a:spcAft>
                <a:spcPts val="0"/>
              </a:spcAft>
            </a:pPr>
            <a:r>
              <a:rPr lang="ar-SA" sz="2800" b="1" dirty="0" smtClean="0">
                <a:latin typeface="Simplified Arabic" pitchFamily="18" charset="-78"/>
                <a:ea typeface="Times New Roman"/>
                <a:cs typeface="Simplified Arabic" pitchFamily="18" charset="-78"/>
              </a:rPr>
              <a:t>1.توفر </a:t>
            </a:r>
            <a:r>
              <a:rPr lang="ar-SA" sz="2800" b="1" dirty="0">
                <a:latin typeface="Simplified Arabic" pitchFamily="18" charset="-78"/>
                <a:ea typeface="Times New Roman"/>
                <a:cs typeface="Simplified Arabic" pitchFamily="18" charset="-78"/>
              </a:rPr>
              <a:t>الميول والاستعدادات المهنية والقدرات الشخصية المناسبة عند الشخص </a:t>
            </a:r>
            <a:r>
              <a:rPr lang="ar-SA" sz="2800" b="1" dirty="0" smtClean="0">
                <a:latin typeface="Simplified Arabic" pitchFamily="18" charset="-78"/>
                <a:ea typeface="Times New Roman"/>
                <a:cs typeface="Simplified Arabic" pitchFamily="18" charset="-78"/>
              </a:rPr>
              <a:t>المعاق</a:t>
            </a:r>
            <a:r>
              <a:rPr lang="ar-SA" sz="2800" b="1" dirty="0">
                <a:latin typeface="Simplified Arabic" pitchFamily="18" charset="-78"/>
                <a:ea typeface="Times New Roman"/>
                <a:cs typeface="Simplified Arabic" pitchFamily="18" charset="-78"/>
              </a:rPr>
              <a:t>.</a:t>
            </a:r>
          </a:p>
          <a:p>
            <a:pPr marL="228600" algn="justLow" rtl="1">
              <a:spcAft>
                <a:spcPts val="0"/>
              </a:spcAft>
            </a:pPr>
            <a:r>
              <a:rPr lang="ar-SA" sz="2800" b="1" dirty="0" smtClean="0">
                <a:latin typeface="Simplified Arabic" pitchFamily="18" charset="-78"/>
                <a:ea typeface="Times New Roman"/>
                <a:cs typeface="Simplified Arabic" pitchFamily="18" charset="-78"/>
              </a:rPr>
              <a:t>2.توفر </a:t>
            </a:r>
            <a:r>
              <a:rPr lang="ar-SA" sz="2800" b="1" dirty="0">
                <a:latin typeface="Simplified Arabic" pitchFamily="18" charset="-78"/>
                <a:ea typeface="Times New Roman"/>
                <a:cs typeface="Simplified Arabic" pitchFamily="18" charset="-78"/>
              </a:rPr>
              <a:t>مراكز التدريب المهني وتزويدها بالإمكانيات البشرية والمادية والتقنية المناسبة.</a:t>
            </a:r>
          </a:p>
          <a:p>
            <a:pPr marL="228600" algn="justLow" rtl="1">
              <a:spcAft>
                <a:spcPts val="0"/>
              </a:spcAft>
            </a:pPr>
            <a:r>
              <a:rPr lang="ar-SA" sz="2800" b="1" dirty="0" smtClean="0">
                <a:latin typeface="Simplified Arabic" pitchFamily="18" charset="-78"/>
                <a:ea typeface="Times New Roman"/>
                <a:cs typeface="Simplified Arabic" pitchFamily="18" charset="-78"/>
              </a:rPr>
              <a:t>3.توفر </a:t>
            </a:r>
            <a:r>
              <a:rPr lang="ar-SA" sz="2800" b="1" dirty="0">
                <a:latin typeface="Simplified Arabic" pitchFamily="18" charset="-78"/>
                <a:ea typeface="Times New Roman"/>
                <a:cs typeface="Simplified Arabic" pitchFamily="18" charset="-78"/>
              </a:rPr>
              <a:t>فرص العمل اللازمة في المجتمع لتشغيل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بعد استكمالهم لمتطلبات عملية التأهيل والتدريب المهني.</a:t>
            </a:r>
          </a:p>
          <a:p>
            <a:pPr marL="228600" algn="justLow" rtl="1">
              <a:spcAft>
                <a:spcPts val="0"/>
              </a:spcAft>
            </a:pPr>
            <a:r>
              <a:rPr lang="ar-SA" sz="2800" b="1" dirty="0" smtClean="0">
                <a:latin typeface="Simplified Arabic" pitchFamily="18" charset="-78"/>
                <a:ea typeface="Times New Roman"/>
                <a:cs typeface="Simplified Arabic" pitchFamily="18" charset="-78"/>
              </a:rPr>
              <a:t>4.توفر </a:t>
            </a:r>
            <a:r>
              <a:rPr lang="ar-SA" sz="2800" b="1" dirty="0">
                <a:latin typeface="Simplified Arabic" pitchFamily="18" charset="-78"/>
                <a:ea typeface="Times New Roman"/>
                <a:cs typeface="Simplified Arabic" pitchFamily="18" charset="-78"/>
              </a:rPr>
              <a:t>الاتجاهات الإيجابية والرغبة من قبل أصحاب المصانع والمصالح التجارية لتشغيل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في مراكزهم ومؤسساتهم.</a:t>
            </a:r>
          </a:p>
          <a:p>
            <a:pPr marL="228600" algn="justLow" rtl="1">
              <a:spcAft>
                <a:spcPts val="0"/>
              </a:spcAft>
            </a:pPr>
            <a:r>
              <a:rPr lang="ar-SA" sz="2800" b="1" dirty="0" smtClean="0">
                <a:latin typeface="Simplified Arabic" pitchFamily="18" charset="-78"/>
                <a:ea typeface="Times New Roman"/>
                <a:cs typeface="Simplified Arabic" pitchFamily="18" charset="-78"/>
              </a:rPr>
              <a:t>5.توفر </a:t>
            </a:r>
            <a:r>
              <a:rPr lang="ar-SA" sz="2800" b="1" dirty="0">
                <a:latin typeface="Simplified Arabic" pitchFamily="18" charset="-78"/>
                <a:ea typeface="Times New Roman"/>
                <a:cs typeface="Simplified Arabic" pitchFamily="18" charset="-78"/>
              </a:rPr>
              <a:t>التشريعات والقوانين اللازمة لحفظ حقوق العمال </a:t>
            </a:r>
            <a:r>
              <a:rPr lang="ar-SA" sz="2800" b="1" dirty="0" smtClean="0">
                <a:latin typeface="Simplified Arabic" pitchFamily="18" charset="-78"/>
                <a:ea typeface="Times New Roman"/>
                <a:cs typeface="Simplified Arabic" pitchFamily="18" charset="-78"/>
              </a:rPr>
              <a:t>المعاقين</a:t>
            </a:r>
            <a:r>
              <a:rPr lang="ar-SA" sz="2800" b="1" dirty="0">
                <a:latin typeface="Simplified Arabic" pitchFamily="18" charset="-78"/>
                <a:ea typeface="Times New Roman"/>
                <a:cs typeface="Simplified Arabic" pitchFamily="18" charset="-78"/>
              </a:rPr>
              <a:t>.</a:t>
            </a:r>
          </a:p>
          <a:p>
            <a:pPr marL="228600" algn="justLow" rtl="1">
              <a:spcAft>
                <a:spcPts val="0"/>
              </a:spcAft>
            </a:pPr>
            <a:endParaRPr lang="ar-SA" sz="2800" b="1" dirty="0">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228600" algn="justLow" rtl="1">
              <a:spcAft>
                <a:spcPts val="0"/>
              </a:spcAft>
            </a:pPr>
            <a:r>
              <a:rPr lang="ar-SA" b="1" u="sng" dirty="0">
                <a:latin typeface="Simplified Arabic" pitchFamily="18" charset="-78"/>
                <a:ea typeface="Times New Roman"/>
                <a:cs typeface="Simplified Arabic" pitchFamily="18" charset="-78"/>
              </a:rPr>
              <a:t>خطوات عملية التأهيل المهني:</a:t>
            </a:r>
          </a:p>
          <a:p>
            <a:pPr marL="228600" algn="justLow" rtl="1">
              <a:spcAft>
                <a:spcPts val="0"/>
              </a:spcAft>
            </a:pPr>
            <a:r>
              <a:rPr lang="ar-SA" sz="2800" b="1" dirty="0">
                <a:latin typeface="Simplified Arabic" pitchFamily="18" charset="-78"/>
                <a:ea typeface="Times New Roman"/>
                <a:cs typeface="Simplified Arabic" pitchFamily="18" charset="-78"/>
              </a:rPr>
              <a:t>تمر عملية التأهيل المهني عبر مجموعة من الخطوات نحددها في </a:t>
            </a:r>
            <a:r>
              <a:rPr lang="ar-SA" sz="2800" b="1" dirty="0" smtClean="0">
                <a:latin typeface="Simplified Arabic" pitchFamily="18" charset="-78"/>
                <a:ea typeface="Times New Roman"/>
                <a:cs typeface="Simplified Arabic" pitchFamily="18" charset="-78"/>
              </a:rPr>
              <a:t>التالي:</a:t>
            </a:r>
            <a:endParaRPr lang="ar-SA" sz="2800" b="1" dirty="0">
              <a:latin typeface="Simplified Arabic" pitchFamily="18" charset="-78"/>
              <a:ea typeface="Times New Roman"/>
              <a:cs typeface="Simplified Arabic" pitchFamily="18" charset="-78"/>
            </a:endParaRPr>
          </a:p>
          <a:p>
            <a:pPr marL="228600" algn="justLow" rtl="1">
              <a:spcAft>
                <a:spcPts val="0"/>
              </a:spcAft>
            </a:pPr>
            <a:r>
              <a:rPr lang="ar-SA" sz="2800" b="1" dirty="0">
                <a:solidFill>
                  <a:srgbClr val="3B84AF"/>
                </a:solidFill>
                <a:latin typeface="Simplified Arabic" pitchFamily="18" charset="-78"/>
                <a:ea typeface="Times New Roman"/>
                <a:cs typeface="Simplified Arabic" pitchFamily="18" charset="-78"/>
              </a:rPr>
              <a:t>1.التقييم المهني: </a:t>
            </a:r>
            <a:endParaRPr lang="en-US" sz="2800" b="1" dirty="0" smtClean="0">
              <a:solidFill>
                <a:srgbClr val="3B84AF"/>
              </a:solidFill>
              <a:latin typeface="Simplified Arabic" pitchFamily="18" charset="-78"/>
              <a:ea typeface="Times New Roman"/>
              <a:cs typeface="Simplified Arabic" pitchFamily="18" charset="-78"/>
            </a:endParaRPr>
          </a:p>
          <a:p>
            <a:pPr marL="228600" algn="justLow" rtl="1">
              <a:spcAft>
                <a:spcPts val="0"/>
              </a:spcAft>
            </a:pPr>
            <a:r>
              <a:rPr lang="en-US" sz="2800" b="1" dirty="0">
                <a:latin typeface="Simplified Arabic" pitchFamily="18" charset="-78"/>
                <a:ea typeface="Times New Roman"/>
                <a:cs typeface="Simplified Arabic" pitchFamily="18" charset="-78"/>
              </a:rPr>
              <a:t>	</a:t>
            </a:r>
            <a:r>
              <a:rPr lang="ar-SA" sz="2800" b="1" dirty="0">
                <a:latin typeface="Simplified Arabic" pitchFamily="18" charset="-78"/>
                <a:ea typeface="Times New Roman"/>
                <a:cs typeface="Simplified Arabic" pitchFamily="18" charset="-78"/>
              </a:rPr>
              <a:t>وهي عملية تهدف إلى دراسة قدرات وإمكانيات الشخص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المهنية والتعرف على  ميوله واستعداداته المهنية بهدف مساعدته على الاختيار المهني في حدود </a:t>
            </a:r>
            <a:r>
              <a:rPr lang="ar-SA" sz="2800" b="1" dirty="0" smtClean="0">
                <a:latin typeface="Simplified Arabic" pitchFamily="18" charset="-78"/>
                <a:ea typeface="Times New Roman"/>
                <a:cs typeface="Simplified Arabic" pitchFamily="18" charset="-78"/>
              </a:rPr>
              <a:t>ما هو </a:t>
            </a:r>
            <a:r>
              <a:rPr lang="ar-SA" sz="2800" b="1" dirty="0">
                <a:latin typeface="Simplified Arabic" pitchFamily="18" charset="-78"/>
                <a:ea typeface="Times New Roman"/>
                <a:cs typeface="Simplified Arabic" pitchFamily="18" charset="-78"/>
              </a:rPr>
              <a:t>متوفر من برامج مهنية في مراكز التدريب المهني.</a:t>
            </a:r>
          </a:p>
          <a:p>
            <a:pPr marL="228600" algn="justLow" rtl="1">
              <a:spcAft>
                <a:spcPts val="0"/>
              </a:spcAft>
            </a:pPr>
            <a:r>
              <a:rPr lang="ar-SA" sz="2800" b="1" dirty="0">
                <a:latin typeface="Simplified Arabic" pitchFamily="18" charset="-78"/>
                <a:ea typeface="Times New Roman"/>
                <a:cs typeface="Simplified Arabic" pitchFamily="18" charset="-78"/>
              </a:rPr>
              <a:t>	ويقوم بهذه الخطوة أخصائي التقييم المهني أو مرشد التأهيل وتستخدم فيها عدد من المقاييس والاختبارات النفسية والمهنية التي تساعد على التنبؤ بالمجالات المهنية التي تناسب استعدادات وميول وقدرات الشخص </a:t>
            </a:r>
            <a:r>
              <a:rPr lang="ar-SA" sz="2800" b="1" dirty="0" smtClean="0">
                <a:latin typeface="Simplified Arabic" pitchFamily="18" charset="-78"/>
                <a:ea typeface="Times New Roman"/>
                <a:cs typeface="Simplified Arabic" pitchFamily="18" charset="-78"/>
              </a:rPr>
              <a:t>المعاق</a:t>
            </a:r>
            <a:r>
              <a:rPr lang="ar-SA" sz="2800" b="1" dirty="0">
                <a:latin typeface="Simplified Arabic" pitchFamily="18" charset="-78"/>
                <a:ea typeface="Times New Roman"/>
                <a:cs typeface="Simplified Arabic" pitchFamily="18" charset="-78"/>
              </a:rPr>
              <a:t>.</a:t>
            </a: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228600" algn="justLow" rtl="1">
              <a:spcAft>
                <a:spcPts val="0"/>
              </a:spcAft>
            </a:pPr>
            <a:r>
              <a:rPr lang="ar-SA" sz="2800" b="1" dirty="0" smtClean="0">
                <a:solidFill>
                  <a:srgbClr val="3B84AF"/>
                </a:solidFill>
                <a:latin typeface="Simplified Arabic" pitchFamily="18" charset="-78"/>
                <a:ea typeface="Times New Roman"/>
                <a:cs typeface="Simplified Arabic" pitchFamily="18" charset="-78"/>
              </a:rPr>
              <a:t>2.التوجيه </a:t>
            </a:r>
            <a:r>
              <a:rPr lang="ar-SA" sz="2800" b="1" dirty="0">
                <a:solidFill>
                  <a:srgbClr val="3B84AF"/>
                </a:solidFill>
                <a:latin typeface="Simplified Arabic" pitchFamily="18" charset="-78"/>
                <a:ea typeface="Times New Roman"/>
                <a:cs typeface="Simplified Arabic" pitchFamily="18" charset="-78"/>
              </a:rPr>
              <a:t>المهني: </a:t>
            </a:r>
            <a:endParaRPr lang="en-US" sz="2800" b="1" dirty="0" smtClean="0">
              <a:solidFill>
                <a:srgbClr val="3B84AF"/>
              </a:solidFill>
              <a:latin typeface="Simplified Arabic" pitchFamily="18" charset="-78"/>
              <a:ea typeface="Times New Roman"/>
              <a:cs typeface="Simplified Arabic" pitchFamily="18" charset="-78"/>
            </a:endParaRPr>
          </a:p>
          <a:p>
            <a:pPr marL="228600" algn="justLow" rtl="1">
              <a:spcAft>
                <a:spcPts val="0"/>
              </a:spcAft>
            </a:pPr>
            <a:r>
              <a:rPr lang="en-US" sz="2800" b="1" dirty="0">
                <a:latin typeface="Simplified Arabic" pitchFamily="18" charset="-78"/>
                <a:ea typeface="Times New Roman"/>
                <a:cs typeface="Simplified Arabic" pitchFamily="18" charset="-78"/>
              </a:rPr>
              <a:t>	</a:t>
            </a:r>
            <a:r>
              <a:rPr lang="ar-SA" sz="2800" b="1" dirty="0">
                <a:latin typeface="Simplified Arabic" pitchFamily="18" charset="-78"/>
                <a:ea typeface="Times New Roman"/>
                <a:cs typeface="Simplified Arabic" pitchFamily="18" charset="-78"/>
              </a:rPr>
              <a:t>وهي خطوة تهدف إلى مساعدة الأشخاص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على الاختيار المهني للمهنة التي تتناسب مع ميولهم واستعداداتهم وقدراتهم من جهة ومع فرص استخدامهم في سوق العمل من جهة أخرى.</a:t>
            </a:r>
          </a:p>
          <a:p>
            <a:pPr marL="228600" algn="justLow" rtl="1">
              <a:spcAft>
                <a:spcPts val="0"/>
              </a:spcAft>
            </a:pPr>
            <a:r>
              <a:rPr lang="ar-SA" sz="2800" b="1" dirty="0">
                <a:solidFill>
                  <a:srgbClr val="3B84AF"/>
                </a:solidFill>
                <a:latin typeface="Simplified Arabic" pitchFamily="18" charset="-78"/>
                <a:ea typeface="Times New Roman"/>
                <a:cs typeface="Simplified Arabic" pitchFamily="18" charset="-78"/>
              </a:rPr>
              <a:t>3.التدريب المهني: </a:t>
            </a:r>
            <a:endParaRPr lang="en-US" sz="2800" b="1" dirty="0" smtClean="0">
              <a:solidFill>
                <a:srgbClr val="3B84AF"/>
              </a:solidFill>
              <a:latin typeface="Simplified Arabic" pitchFamily="18" charset="-78"/>
              <a:ea typeface="Times New Roman"/>
              <a:cs typeface="Simplified Arabic" pitchFamily="18" charset="-78"/>
            </a:endParaRPr>
          </a:p>
          <a:p>
            <a:pPr marL="228600" algn="justLow" rtl="1">
              <a:spcAft>
                <a:spcPts val="0"/>
              </a:spcAft>
            </a:pPr>
            <a:r>
              <a:rPr lang="en-US" sz="2800" b="1" dirty="0">
                <a:latin typeface="Simplified Arabic" pitchFamily="18" charset="-78"/>
                <a:ea typeface="Times New Roman"/>
                <a:cs typeface="Simplified Arabic" pitchFamily="18" charset="-78"/>
              </a:rPr>
              <a:t>	</a:t>
            </a:r>
            <a:r>
              <a:rPr lang="ar-SA" sz="2800" b="1" dirty="0">
                <a:latin typeface="Simplified Arabic" pitchFamily="18" charset="-78"/>
                <a:ea typeface="Times New Roman"/>
                <a:cs typeface="Simplified Arabic" pitchFamily="18" charset="-78"/>
              </a:rPr>
              <a:t>وهي الخطوة الرئيسية في عملية التأهيل </a:t>
            </a:r>
            <a:r>
              <a:rPr lang="ar-SA" sz="2800" b="1" dirty="0" smtClean="0">
                <a:latin typeface="Simplified Arabic" pitchFamily="18" charset="-78"/>
                <a:ea typeface="Times New Roman"/>
                <a:cs typeface="Simplified Arabic" pitchFamily="18" charset="-78"/>
              </a:rPr>
              <a:t>المهني </a:t>
            </a:r>
            <a:r>
              <a:rPr lang="ar-SA" sz="2800" b="1" dirty="0">
                <a:latin typeface="Simplified Arabic" pitchFamily="18" charset="-78"/>
                <a:ea typeface="Times New Roman"/>
                <a:cs typeface="Simplified Arabic" pitchFamily="18" charset="-78"/>
              </a:rPr>
              <a:t>التي تخصص للتدريب الفعلي للشخص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على المهنة التي تم اختيارها بعد إجراء التقييم والتوجيه المهني. وتمر عملية التدريب المهني في ثلاث مراحل هي:</a:t>
            </a: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Low" rtl="1">
              <a:spcAft>
                <a:spcPts val="0"/>
              </a:spcAft>
            </a:pPr>
            <a:r>
              <a:rPr lang="ar-SA" sz="2700" b="1" dirty="0">
                <a:latin typeface="Simplified Arabic" pitchFamily="18" charset="-78"/>
                <a:ea typeface="Times New Roman"/>
                <a:cs typeface="Simplified Arabic" pitchFamily="18" charset="-78"/>
              </a:rPr>
              <a:t>أ) </a:t>
            </a:r>
            <a:r>
              <a:rPr lang="ar-SA" sz="2700" b="1" u="sng" dirty="0">
                <a:latin typeface="Simplified Arabic" pitchFamily="18" charset="-78"/>
                <a:ea typeface="Times New Roman"/>
                <a:cs typeface="Simplified Arabic" pitchFamily="18" charset="-78"/>
              </a:rPr>
              <a:t>التهيئة المهنية</a:t>
            </a:r>
            <a:r>
              <a:rPr lang="ar-SA" sz="2700" b="1" dirty="0">
                <a:latin typeface="Simplified Arabic" pitchFamily="18" charset="-78"/>
                <a:ea typeface="Times New Roman"/>
                <a:cs typeface="Simplified Arabic" pitchFamily="18" charset="-78"/>
              </a:rPr>
              <a:t>: وهي مرحلة يتم فيها تعريف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على المهنة التي سوف يتدرب عليها وتعريفه بقوانينها ومستلزماتها والأدوات المستخدمة فيها والمهارات اللازمة لأداء المهنة وتزويده بالاتجاهات الإيجابية نحو العمل والإنتاج.</a:t>
            </a:r>
          </a:p>
          <a:p>
            <a:pPr algn="justLow" rtl="1">
              <a:spcAft>
                <a:spcPts val="0"/>
              </a:spcAft>
            </a:pPr>
            <a:r>
              <a:rPr lang="ar-SA" sz="2700" b="1" dirty="0">
                <a:latin typeface="Simplified Arabic" pitchFamily="18" charset="-78"/>
                <a:ea typeface="Times New Roman"/>
                <a:cs typeface="Simplified Arabic" pitchFamily="18" charset="-78"/>
              </a:rPr>
              <a:t>ب) </a:t>
            </a:r>
            <a:r>
              <a:rPr lang="ar-SA" sz="2700" b="1" u="sng" dirty="0">
                <a:latin typeface="Simplified Arabic" pitchFamily="18" charset="-78"/>
                <a:ea typeface="Times New Roman"/>
                <a:cs typeface="Simplified Arabic" pitchFamily="18" charset="-78"/>
              </a:rPr>
              <a:t>التطبيق العملي: </a:t>
            </a:r>
            <a:r>
              <a:rPr lang="ar-SA" sz="2700" b="1" dirty="0">
                <a:latin typeface="Simplified Arabic" pitchFamily="18" charset="-78"/>
                <a:ea typeface="Times New Roman"/>
                <a:cs typeface="Simplified Arabic" pitchFamily="18" charset="-78"/>
              </a:rPr>
              <a:t>وهي المرحلة التي يتم فيها تدريب الشخص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عملياً على المهنة التي تم اختيارها بحيث تضمن هذه العملية وصول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في نهايتها إلى الأداء المهني الجيد الذي يؤهله للمحافظة على المهنة والاستمرار والترقي فيها.</a:t>
            </a:r>
          </a:p>
          <a:p>
            <a:pPr algn="justLow" rtl="1">
              <a:spcAft>
                <a:spcPts val="0"/>
              </a:spcAft>
            </a:pPr>
            <a:r>
              <a:rPr lang="ar-SA" sz="2700" b="1" dirty="0">
                <a:latin typeface="Simplified Arabic" pitchFamily="18" charset="-78"/>
                <a:ea typeface="Times New Roman"/>
                <a:cs typeface="Simplified Arabic" pitchFamily="18" charset="-78"/>
              </a:rPr>
              <a:t>ج) </a:t>
            </a:r>
            <a:r>
              <a:rPr lang="ar-SA" sz="2700" b="1" u="sng" dirty="0">
                <a:latin typeface="Simplified Arabic" pitchFamily="18" charset="-78"/>
                <a:ea typeface="Times New Roman"/>
                <a:cs typeface="Simplified Arabic" pitchFamily="18" charset="-78"/>
              </a:rPr>
              <a:t>التدريب في سوق العمل</a:t>
            </a:r>
            <a:r>
              <a:rPr lang="ar-SA" sz="2700" b="1" dirty="0">
                <a:latin typeface="Simplified Arabic" pitchFamily="18" charset="-78"/>
                <a:ea typeface="Times New Roman"/>
                <a:cs typeface="Simplified Arabic" pitchFamily="18" charset="-78"/>
              </a:rPr>
              <a:t>: وهي المرحلة الأخيرة التي يتم فيها وضع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في الشركات والمؤسسات ذات العلاقة تحت إشراف مباشر من عمال مؤهلين للتأكد من أداء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المهني، مع ضرورة المتابعة من قبل مركز أو مؤسسة التأهيل.</a:t>
            </a: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65238"/>
          </a:xfrm>
        </p:spPr>
        <p:txBody>
          <a:bodyPr/>
          <a:lstStyle/>
          <a:p>
            <a:pPr rtl="1">
              <a:lnSpc>
                <a:spcPct val="115000"/>
              </a:lnSpc>
              <a:spcAft>
                <a:spcPts val="0"/>
              </a:spcAft>
            </a:pPr>
            <a:endParaRPr lang="en-US" sz="36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57200" y="1371600"/>
            <a:ext cx="8991600" cy="4953000"/>
          </a:xfrm>
        </p:spPr>
        <p:txBody>
          <a:bodyPr/>
          <a:lstStyle/>
          <a:p>
            <a:pPr algn="justLow" rtl="1">
              <a:spcAft>
                <a:spcPts val="0"/>
              </a:spcAft>
            </a:pPr>
            <a:r>
              <a:rPr lang="ar-SA" b="1" dirty="0" smtClean="0">
                <a:solidFill>
                  <a:srgbClr val="3B84AF"/>
                </a:solidFill>
                <a:latin typeface="Simplified Arabic" pitchFamily="18" charset="-78"/>
                <a:ea typeface="Times New Roman"/>
                <a:cs typeface="Simplified Arabic" pitchFamily="18" charset="-78"/>
              </a:rPr>
              <a:t>4. </a:t>
            </a:r>
            <a:r>
              <a:rPr lang="ar-SA" b="1" dirty="0">
                <a:solidFill>
                  <a:srgbClr val="3B84AF"/>
                </a:solidFill>
                <a:latin typeface="Simplified Arabic" pitchFamily="18" charset="-78"/>
                <a:ea typeface="Times New Roman"/>
                <a:cs typeface="Simplified Arabic" pitchFamily="18" charset="-78"/>
              </a:rPr>
              <a:t>التشغيل</a:t>
            </a:r>
            <a:r>
              <a:rPr lang="ar-SA" b="1" dirty="0" smtClean="0">
                <a:solidFill>
                  <a:srgbClr val="3B84AF"/>
                </a:solidFill>
                <a:latin typeface="Simplified Arabic" pitchFamily="18" charset="-78"/>
                <a:ea typeface="Times New Roman"/>
                <a:cs typeface="Simplified Arabic" pitchFamily="18" charset="-78"/>
              </a:rPr>
              <a:t>:</a:t>
            </a:r>
            <a:endParaRPr lang="en-US" b="1" dirty="0">
              <a:solidFill>
                <a:srgbClr val="3B84AF"/>
              </a:solidFill>
              <a:latin typeface="Simplified Arabic" pitchFamily="18" charset="-78"/>
              <a:ea typeface="Times New Roman"/>
              <a:cs typeface="Simplified Arabic" pitchFamily="18" charset="-78"/>
            </a:endParaRPr>
          </a:p>
          <a:p>
            <a:pPr algn="justLow" rtl="1">
              <a:spcAft>
                <a:spcPts val="0"/>
              </a:spcAft>
            </a:pPr>
            <a:r>
              <a:rPr lang="en-US" sz="2800" b="1" dirty="0">
                <a:latin typeface="Simplified Arabic" pitchFamily="18" charset="-78"/>
                <a:ea typeface="Times New Roman"/>
                <a:cs typeface="Simplified Arabic" pitchFamily="18" charset="-78"/>
              </a:rPr>
              <a:t>	</a:t>
            </a:r>
            <a:r>
              <a:rPr lang="ar-SA" sz="2800" b="1" dirty="0">
                <a:latin typeface="Simplified Arabic" pitchFamily="18" charset="-78"/>
                <a:ea typeface="Times New Roman"/>
                <a:cs typeface="Simplified Arabic" pitchFamily="18" charset="-78"/>
              </a:rPr>
              <a:t>هي الخطوة النهائية ومحصلة الخطوات السابقة والتي تأخذ أشكالاً متعددة منها:</a:t>
            </a:r>
          </a:p>
          <a:p>
            <a:pPr algn="justLow" rtl="1">
              <a:spcAft>
                <a:spcPts val="0"/>
              </a:spcAft>
            </a:pPr>
            <a:r>
              <a:rPr lang="ar-SA" sz="2500" b="1" dirty="0">
                <a:latin typeface="Simplified Arabic" pitchFamily="18" charset="-78"/>
                <a:ea typeface="Times New Roman"/>
                <a:cs typeface="Simplified Arabic" pitchFamily="18" charset="-78"/>
              </a:rPr>
              <a:t>أ‌)	</a:t>
            </a:r>
            <a:r>
              <a:rPr lang="ar-SA" sz="2500" b="1" u="sng" dirty="0">
                <a:latin typeface="Simplified Arabic" pitchFamily="18" charset="-78"/>
                <a:ea typeface="Times New Roman"/>
                <a:cs typeface="Simplified Arabic" pitchFamily="18" charset="-78"/>
              </a:rPr>
              <a:t>التشغيل في سوق العمل </a:t>
            </a:r>
            <a:r>
              <a:rPr lang="ar-SA" sz="2500" b="1" u="sng" dirty="0" smtClean="0">
                <a:latin typeface="Simplified Arabic" pitchFamily="18" charset="-78"/>
                <a:ea typeface="Times New Roman"/>
                <a:cs typeface="Simplified Arabic" pitchFamily="18" charset="-78"/>
              </a:rPr>
              <a:t>المفتوح</a:t>
            </a:r>
            <a:r>
              <a:rPr lang="ar-SA" sz="2500" b="1" dirty="0" smtClean="0">
                <a:latin typeface="Simplified Arabic" pitchFamily="18" charset="-78"/>
                <a:ea typeface="Times New Roman"/>
                <a:cs typeface="Simplified Arabic" pitchFamily="18" charset="-78"/>
              </a:rPr>
              <a:t>، </a:t>
            </a:r>
            <a:r>
              <a:rPr lang="ar-SA" sz="2500" b="1" dirty="0">
                <a:latin typeface="Simplified Arabic" pitchFamily="18" charset="-78"/>
                <a:ea typeface="Times New Roman"/>
                <a:cs typeface="Simplified Arabic" pitchFamily="18" charset="-78"/>
              </a:rPr>
              <a:t>والتي تمثل مجموعة فرص الاستخدام التي يوفرها قانون العرض والطلب في ظل قانون العمل والاستخدام في سوق العمل. ويسمى التشغيل في سوق العمل المفتوح بالتشغيل الانتقائي ويعتبر من </a:t>
            </a:r>
            <a:r>
              <a:rPr lang="ar-SA" sz="2500" b="1" dirty="0" smtClean="0">
                <a:latin typeface="Simplified Arabic" pitchFamily="18" charset="-78"/>
                <a:ea typeface="Times New Roman"/>
                <a:cs typeface="Simplified Arabic" pitchFamily="18" charset="-78"/>
              </a:rPr>
              <a:t>أهم </a:t>
            </a:r>
            <a:r>
              <a:rPr lang="ar-SA" sz="2500" b="1" dirty="0">
                <a:latin typeface="Simplified Arabic" pitchFamily="18" charset="-78"/>
                <a:ea typeface="Times New Roman"/>
                <a:cs typeface="Simplified Arabic" pitchFamily="18" charset="-78"/>
              </a:rPr>
              <a:t>أنواع التشغيل</a:t>
            </a:r>
            <a:r>
              <a:rPr lang="ar-SA" sz="2500" b="1" dirty="0" smtClean="0">
                <a:latin typeface="Simplified Arabic" pitchFamily="18" charset="-78"/>
                <a:ea typeface="Times New Roman"/>
                <a:cs typeface="Simplified Arabic" pitchFamily="18" charset="-78"/>
              </a:rPr>
              <a:t>.</a:t>
            </a:r>
            <a:endParaRPr lang="ar-SA" sz="2500" b="1" dirty="0">
              <a:latin typeface="Simplified Arabic" pitchFamily="18" charset="-78"/>
              <a:ea typeface="Times New Roman"/>
              <a:cs typeface="Simplified Arabic" pitchFamily="18" charset="-78"/>
            </a:endParaRPr>
          </a:p>
          <a:p>
            <a:pPr algn="justLow" rtl="1">
              <a:spcAft>
                <a:spcPts val="0"/>
              </a:spcAft>
            </a:pPr>
            <a:r>
              <a:rPr lang="ar-SA" sz="2500" b="1" dirty="0" smtClean="0">
                <a:latin typeface="Simplified Arabic" pitchFamily="18" charset="-78"/>
                <a:ea typeface="Times New Roman"/>
                <a:cs typeface="Simplified Arabic" pitchFamily="18" charset="-78"/>
              </a:rPr>
              <a:t>ب‌)</a:t>
            </a:r>
            <a:r>
              <a:rPr lang="ar-SA" sz="2500" b="1" u="sng" dirty="0" smtClean="0">
                <a:latin typeface="Simplified Arabic" pitchFamily="18" charset="-78"/>
                <a:ea typeface="Times New Roman"/>
                <a:cs typeface="Simplified Arabic" pitchFamily="18" charset="-78"/>
              </a:rPr>
              <a:t>التشغيل </a:t>
            </a:r>
            <a:r>
              <a:rPr lang="ar-SA" sz="2500" b="1" u="sng" dirty="0">
                <a:latin typeface="Simplified Arabic" pitchFamily="18" charset="-78"/>
                <a:ea typeface="Times New Roman"/>
                <a:cs typeface="Simplified Arabic" pitchFamily="18" charset="-78"/>
              </a:rPr>
              <a:t>المحمي</a:t>
            </a:r>
            <a:r>
              <a:rPr lang="ar-SA" sz="2500" b="1" dirty="0">
                <a:latin typeface="Simplified Arabic" pitchFamily="18" charset="-78"/>
                <a:ea typeface="Times New Roman"/>
                <a:cs typeface="Simplified Arabic" pitchFamily="18" charset="-78"/>
              </a:rPr>
              <a:t>، </a:t>
            </a:r>
            <a:r>
              <a:rPr lang="ar-SA" sz="2500" b="1" dirty="0" smtClean="0">
                <a:latin typeface="Simplified Arabic" pitchFamily="18" charset="-78"/>
                <a:ea typeface="Times New Roman"/>
                <a:cs typeface="Simplified Arabic" pitchFamily="18" charset="-78"/>
              </a:rPr>
              <a:t>أو </a:t>
            </a:r>
            <a:r>
              <a:rPr lang="ar-SA" sz="2500" b="1" dirty="0">
                <a:latin typeface="Simplified Arabic" pitchFamily="18" charset="-78"/>
                <a:ea typeface="Times New Roman"/>
                <a:cs typeface="Simplified Arabic" pitchFamily="18" charset="-78"/>
              </a:rPr>
              <a:t>التشغيل في المشاغل المحمية، ونظراً لأن التشغيل الانتقائي يواجه أحياناً صعوبات في تكييف بيئة العمل لتناسب حاجات الأشخاص </a:t>
            </a:r>
            <a:r>
              <a:rPr lang="ar-SA" sz="2500" b="1" dirty="0" smtClean="0">
                <a:latin typeface="Simplified Arabic" pitchFamily="18" charset="-78"/>
                <a:ea typeface="Times New Roman"/>
                <a:cs typeface="Simplified Arabic" pitchFamily="18" charset="-78"/>
              </a:rPr>
              <a:t>المعاقين</a:t>
            </a:r>
            <a:r>
              <a:rPr lang="ar-SA" sz="2500" b="1" dirty="0">
                <a:latin typeface="Simplified Arabic" pitchFamily="18" charset="-78"/>
                <a:ea typeface="Times New Roman"/>
                <a:cs typeface="Simplified Arabic" pitchFamily="18" charset="-78"/>
              </a:rPr>
              <a:t>، تم إيجاد فرص للتشغيل في المشاغل المحمية التي هي عبارة عن مشاغل بعيدة ومحمية من منافسة السوق، وتكون بيئة العمل فيها متناسبة مع احتياجات العمال </a:t>
            </a:r>
            <a:r>
              <a:rPr lang="ar-SA" sz="2500" b="1" dirty="0" smtClean="0">
                <a:latin typeface="Simplified Arabic" pitchFamily="18" charset="-78"/>
                <a:ea typeface="Times New Roman"/>
                <a:cs typeface="Simplified Arabic" pitchFamily="18" charset="-78"/>
              </a:rPr>
              <a:t>المعاقين</a:t>
            </a:r>
            <a:r>
              <a:rPr lang="ar-SA" sz="2500" b="1" dirty="0">
                <a:latin typeface="Simplified Arabic" pitchFamily="18" charset="-78"/>
                <a:ea typeface="Times New Roman"/>
                <a:cs typeface="Simplified Arabic" pitchFamily="18" charset="-78"/>
              </a:rPr>
              <a:t>.</a:t>
            </a:r>
          </a:p>
        </p:txBody>
      </p:sp>
    </p:spTree>
    <p:extLst>
      <p:ext uri="{BB962C8B-B14F-4D97-AF65-F5344CB8AC3E}">
        <p14:creationId xmlns:p14="http://schemas.microsoft.com/office/powerpoint/2010/main" xmlns="" val="832370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smtClean="0">
                <a:solidFill>
                  <a:prstClr val="black"/>
                </a:solidFill>
                <a:latin typeface="Simplified Arabic" pitchFamily="18" charset="-78"/>
                <a:ea typeface="Times New Roman"/>
                <a:cs typeface="Simplified Arabic" pitchFamily="18" charset="-78"/>
              </a:rPr>
              <a:t>ج</a:t>
            </a:r>
            <a:r>
              <a:rPr lang="ar-SA" sz="2800" b="1" dirty="0">
                <a:solidFill>
                  <a:prstClr val="black"/>
                </a:solidFill>
                <a:latin typeface="Simplified Arabic" pitchFamily="18" charset="-78"/>
                <a:ea typeface="Times New Roman"/>
                <a:cs typeface="Simplified Arabic" pitchFamily="18" charset="-78"/>
              </a:rPr>
              <a:t>) </a:t>
            </a:r>
            <a:r>
              <a:rPr lang="ar-SA" sz="2800" b="1" u="sng" dirty="0">
                <a:solidFill>
                  <a:prstClr val="black"/>
                </a:solidFill>
                <a:latin typeface="Simplified Arabic" pitchFamily="18" charset="-78"/>
                <a:ea typeface="Times New Roman"/>
                <a:cs typeface="Simplified Arabic" pitchFamily="18" charset="-78"/>
              </a:rPr>
              <a:t>التشغيل </a:t>
            </a:r>
            <a:r>
              <a:rPr lang="ar-SA" sz="2800" b="1" u="sng" dirty="0" smtClean="0">
                <a:solidFill>
                  <a:prstClr val="black"/>
                </a:solidFill>
                <a:latin typeface="Simplified Arabic" pitchFamily="18" charset="-78"/>
                <a:ea typeface="Times New Roman"/>
                <a:cs typeface="Simplified Arabic" pitchFamily="18" charset="-78"/>
              </a:rPr>
              <a:t>الذاتي</a:t>
            </a:r>
            <a:r>
              <a:rPr lang="en-US" sz="2800" b="1" dirty="0" smtClean="0">
                <a:solidFill>
                  <a:prstClr val="black"/>
                </a:solidFill>
                <a:latin typeface="Simplified Arabic" pitchFamily="18" charset="-78"/>
                <a:ea typeface="Times New Roman"/>
                <a:cs typeface="Simplified Arabic" pitchFamily="18" charset="-78"/>
              </a:rPr>
              <a:t>، </a:t>
            </a:r>
            <a:r>
              <a:rPr lang="ar-SA" sz="2800" b="1" dirty="0">
                <a:solidFill>
                  <a:prstClr val="black"/>
                </a:solidFill>
                <a:latin typeface="Simplified Arabic" pitchFamily="18" charset="-78"/>
                <a:ea typeface="Times New Roman"/>
                <a:cs typeface="Simplified Arabic" pitchFamily="18" charset="-78"/>
              </a:rPr>
              <a:t>وفي هذا النوع يقوم </a:t>
            </a:r>
            <a:r>
              <a:rPr lang="ar-SA" sz="2800" b="1" dirty="0" smtClean="0">
                <a:solidFill>
                  <a:prstClr val="black"/>
                </a:solidFill>
                <a:latin typeface="Simplified Arabic" pitchFamily="18" charset="-78"/>
                <a:ea typeface="Times New Roman"/>
                <a:cs typeface="Simplified Arabic" pitchFamily="18" charset="-78"/>
              </a:rPr>
              <a:t>المعاق </a:t>
            </a:r>
            <a:r>
              <a:rPr lang="ar-SA" sz="2800" b="1" dirty="0">
                <a:solidFill>
                  <a:prstClr val="black"/>
                </a:solidFill>
                <a:latin typeface="Simplified Arabic" pitchFamily="18" charset="-78"/>
                <a:ea typeface="Times New Roman"/>
                <a:cs typeface="Simplified Arabic" pitchFamily="18" charset="-78"/>
              </a:rPr>
              <a:t>بالعمل لحسابه الخاص بعد توفير رأس المال المناسب له</a:t>
            </a:r>
            <a:r>
              <a:rPr lang="ar-SA" sz="2800" b="1" dirty="0" smtClean="0">
                <a:solidFill>
                  <a:prstClr val="black"/>
                </a:solidFill>
                <a:latin typeface="Simplified Arabic" pitchFamily="18" charset="-78"/>
                <a:ea typeface="Times New Roman"/>
                <a:cs typeface="Simplified Arabic" pitchFamily="18" charset="-78"/>
              </a:rPr>
              <a:t>.</a:t>
            </a:r>
            <a:endParaRPr lang="ar-SA" sz="2800" b="1" dirty="0">
              <a:solidFill>
                <a:prstClr val="black"/>
              </a:solidFill>
              <a:latin typeface="Simplified Arabic" pitchFamily="18" charset="-78"/>
              <a:ea typeface="Times New Roman"/>
              <a:cs typeface="Simplified Arabic" pitchFamily="18" charset="-78"/>
            </a:endParaRP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د) </a:t>
            </a:r>
            <a:r>
              <a:rPr lang="ar-SA" sz="2800" b="1" u="sng" dirty="0">
                <a:solidFill>
                  <a:prstClr val="black"/>
                </a:solidFill>
                <a:latin typeface="Simplified Arabic" pitchFamily="18" charset="-78"/>
                <a:ea typeface="Times New Roman"/>
                <a:cs typeface="Simplified Arabic" pitchFamily="18" charset="-78"/>
              </a:rPr>
              <a:t>التشغيل </a:t>
            </a:r>
            <a:r>
              <a:rPr lang="ar-SA" sz="2800" b="1" u="sng" dirty="0" smtClean="0">
                <a:solidFill>
                  <a:prstClr val="black"/>
                </a:solidFill>
                <a:latin typeface="Simplified Arabic" pitchFamily="18" charset="-78"/>
                <a:ea typeface="Times New Roman"/>
                <a:cs typeface="Simplified Arabic" pitchFamily="18" charset="-78"/>
              </a:rPr>
              <a:t>المنزلي</a:t>
            </a:r>
            <a:r>
              <a:rPr lang="en-US" sz="2800" b="1" dirty="0" smtClean="0">
                <a:solidFill>
                  <a:prstClr val="black"/>
                </a:solidFill>
                <a:latin typeface="Simplified Arabic" pitchFamily="18" charset="-78"/>
                <a:ea typeface="Times New Roman"/>
                <a:cs typeface="Simplified Arabic" pitchFamily="18" charset="-78"/>
              </a:rPr>
              <a:t>، </a:t>
            </a:r>
            <a:r>
              <a:rPr lang="ar-SA" sz="2800" b="1" dirty="0">
                <a:solidFill>
                  <a:prstClr val="black"/>
                </a:solidFill>
                <a:latin typeface="Simplified Arabic" pitchFamily="18" charset="-78"/>
                <a:ea typeface="Times New Roman"/>
                <a:cs typeface="Simplified Arabic" pitchFamily="18" charset="-78"/>
              </a:rPr>
              <a:t>وهذا النوع مخصص للأشخاص </a:t>
            </a:r>
            <a:r>
              <a:rPr lang="ar-SA" sz="2800" b="1" dirty="0" smtClean="0">
                <a:solidFill>
                  <a:prstClr val="black"/>
                </a:solidFill>
                <a:latin typeface="Simplified Arabic" pitchFamily="18" charset="-78"/>
                <a:ea typeface="Times New Roman"/>
                <a:cs typeface="Simplified Arabic" pitchFamily="18" charset="-78"/>
              </a:rPr>
              <a:t>المعاقين </a:t>
            </a:r>
            <a:r>
              <a:rPr lang="ar-SA" sz="2800" b="1" dirty="0">
                <a:solidFill>
                  <a:prstClr val="black"/>
                </a:solidFill>
                <a:latin typeface="Simplified Arabic" pitchFamily="18" charset="-78"/>
                <a:ea typeface="Times New Roman"/>
                <a:cs typeface="Simplified Arabic" pitchFamily="18" charset="-78"/>
              </a:rPr>
              <a:t>الذين تحول ظروف إعاقتهم من الالتحاق بالأنواع الأخرى، حيث يمارس </a:t>
            </a:r>
            <a:r>
              <a:rPr lang="ar-SA" sz="2800" b="1" dirty="0" smtClean="0">
                <a:solidFill>
                  <a:prstClr val="black"/>
                </a:solidFill>
                <a:latin typeface="Simplified Arabic" pitchFamily="18" charset="-78"/>
                <a:ea typeface="Times New Roman"/>
                <a:cs typeface="Simplified Arabic" pitchFamily="18" charset="-78"/>
              </a:rPr>
              <a:t>المعاقين </a:t>
            </a:r>
            <a:r>
              <a:rPr lang="ar-SA" sz="2800" b="1" dirty="0">
                <a:solidFill>
                  <a:prstClr val="black"/>
                </a:solidFill>
                <a:latin typeface="Simplified Arabic" pitchFamily="18" charset="-78"/>
                <a:ea typeface="Times New Roman"/>
                <a:cs typeface="Simplified Arabic" pitchFamily="18" charset="-78"/>
              </a:rPr>
              <a:t>في هذا النوع أنشطة صناعية أو حرفية داخل المنزل وتتم عملية تسويق </a:t>
            </a:r>
            <a:r>
              <a:rPr lang="ar-SA" sz="2800" b="1" dirty="0" smtClean="0">
                <a:solidFill>
                  <a:prstClr val="black"/>
                </a:solidFill>
                <a:latin typeface="Simplified Arabic" pitchFamily="18" charset="-78"/>
                <a:ea typeface="Times New Roman"/>
                <a:cs typeface="Simplified Arabic" pitchFamily="18" charset="-78"/>
              </a:rPr>
              <a:t>منتجاتهم </a:t>
            </a:r>
            <a:r>
              <a:rPr lang="ar-SA" sz="2800" b="1" dirty="0">
                <a:solidFill>
                  <a:prstClr val="black"/>
                </a:solidFill>
                <a:latin typeface="Simplified Arabic" pitchFamily="18" charset="-78"/>
                <a:ea typeface="Times New Roman"/>
                <a:cs typeface="Simplified Arabic" pitchFamily="18" charset="-78"/>
              </a:rPr>
              <a:t>من قبل أشخاص أو هيئات صناعية أو تجارية </a:t>
            </a:r>
            <a:r>
              <a:rPr lang="ar-SA" sz="2800" b="1" dirty="0" smtClean="0">
                <a:solidFill>
                  <a:prstClr val="black"/>
                </a:solidFill>
                <a:latin typeface="Simplified Arabic" pitchFamily="18" charset="-78"/>
                <a:ea typeface="Times New Roman"/>
                <a:cs typeface="Simplified Arabic" pitchFamily="18" charset="-78"/>
              </a:rPr>
              <a:t>أو </a:t>
            </a:r>
            <a:r>
              <a:rPr lang="ar-SA" sz="2800" b="1" dirty="0">
                <a:solidFill>
                  <a:prstClr val="black"/>
                </a:solidFill>
                <a:latin typeface="Simplified Arabic" pitchFamily="18" charset="-78"/>
                <a:ea typeface="Times New Roman"/>
                <a:cs typeface="Simplified Arabic" pitchFamily="18" charset="-78"/>
              </a:rPr>
              <a:t>خيرية لها علاقة</a:t>
            </a:r>
            <a:r>
              <a:rPr lang="ar-SA" sz="2800" b="1" dirty="0" smtClean="0">
                <a:solidFill>
                  <a:prstClr val="black"/>
                </a:solidFill>
                <a:latin typeface="Simplified Arabic" pitchFamily="18" charset="-78"/>
                <a:ea typeface="Times New Roman"/>
                <a:cs typeface="Simplified Arabic" pitchFamily="18" charset="-78"/>
              </a:rPr>
              <a:t>.</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Simplified Arabic" pitchFamily="18" charset="-78"/>
              </a:rPr>
              <a:t>هـ) </a:t>
            </a:r>
            <a:r>
              <a:rPr lang="ar-SA" sz="2800" b="1" u="sng" dirty="0">
                <a:solidFill>
                  <a:prstClr val="black"/>
                </a:solidFill>
                <a:latin typeface="Simplified Arabic" pitchFamily="18" charset="-78"/>
                <a:ea typeface="Times New Roman"/>
                <a:cs typeface="Simplified Arabic" pitchFamily="18" charset="-78"/>
              </a:rPr>
              <a:t>التشغيل </a:t>
            </a:r>
            <a:r>
              <a:rPr lang="ar-SA" sz="2800" b="1" u="sng" dirty="0" smtClean="0">
                <a:solidFill>
                  <a:prstClr val="black"/>
                </a:solidFill>
                <a:latin typeface="Simplified Arabic" pitchFamily="18" charset="-78"/>
                <a:ea typeface="Times New Roman"/>
                <a:cs typeface="Simplified Arabic" pitchFamily="18" charset="-78"/>
              </a:rPr>
              <a:t>التعاوني</a:t>
            </a:r>
            <a:r>
              <a:rPr lang="en-US" sz="2800" b="1" dirty="0" smtClean="0">
                <a:solidFill>
                  <a:prstClr val="black"/>
                </a:solidFill>
                <a:latin typeface="Simplified Arabic" pitchFamily="18" charset="-78"/>
                <a:ea typeface="Times New Roman"/>
                <a:cs typeface="Simplified Arabic" pitchFamily="18" charset="-78"/>
              </a:rPr>
              <a:t>، </a:t>
            </a:r>
            <a:r>
              <a:rPr lang="ar-SA" sz="2800" b="1" dirty="0">
                <a:solidFill>
                  <a:prstClr val="black"/>
                </a:solidFill>
                <a:latin typeface="Simplified Arabic" pitchFamily="18" charset="-78"/>
                <a:ea typeface="Times New Roman"/>
                <a:cs typeface="Simplified Arabic" pitchFamily="18" charset="-78"/>
              </a:rPr>
              <a:t>ويعني تشغيل </a:t>
            </a:r>
            <a:r>
              <a:rPr lang="ar-SA" sz="2800" b="1" dirty="0" smtClean="0">
                <a:solidFill>
                  <a:prstClr val="black"/>
                </a:solidFill>
                <a:latin typeface="Simplified Arabic" pitchFamily="18" charset="-78"/>
                <a:ea typeface="Times New Roman"/>
                <a:cs typeface="Simplified Arabic" pitchFamily="18" charset="-78"/>
              </a:rPr>
              <a:t>المعاقين </a:t>
            </a:r>
            <a:r>
              <a:rPr lang="ar-SA" sz="2800" b="1" dirty="0">
                <a:solidFill>
                  <a:prstClr val="black"/>
                </a:solidFill>
                <a:latin typeface="Simplified Arabic" pitchFamily="18" charset="-78"/>
                <a:ea typeface="Times New Roman"/>
                <a:cs typeface="Simplified Arabic" pitchFamily="18" charset="-78"/>
              </a:rPr>
              <a:t>في مشاريع أو مؤسسات أو جمعيات تعاونية أو في جمعيات تعاونية خاصة يشرف على إدارتها وتسويق </a:t>
            </a:r>
            <a:r>
              <a:rPr lang="ar-SA" sz="2800" b="1" dirty="0" smtClean="0">
                <a:solidFill>
                  <a:prstClr val="black"/>
                </a:solidFill>
                <a:latin typeface="Simplified Arabic" pitchFamily="18" charset="-78"/>
                <a:ea typeface="Times New Roman"/>
                <a:cs typeface="Simplified Arabic" pitchFamily="18" charset="-78"/>
              </a:rPr>
              <a:t>منتجاتها المعاقون </a:t>
            </a:r>
            <a:r>
              <a:rPr lang="ar-SA" sz="2800" b="1" dirty="0">
                <a:solidFill>
                  <a:prstClr val="black"/>
                </a:solidFill>
                <a:latin typeface="Simplified Arabic" pitchFamily="18" charset="-78"/>
                <a:ea typeface="Times New Roman"/>
                <a:cs typeface="Simplified Arabic" pitchFamily="18" charset="-78"/>
              </a:rPr>
              <a:t>أنفسهم ويتقاسمون الأرباح فيما بينهم. </a:t>
            </a:r>
          </a:p>
        </p:txBody>
      </p:sp>
    </p:spTree>
    <p:extLst>
      <p:ext uri="{BB962C8B-B14F-4D97-AF65-F5344CB8AC3E}">
        <p14:creationId xmlns:p14="http://schemas.microsoft.com/office/powerpoint/2010/main" xmlns="" val="1114442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3064</TotalTime>
  <Words>799</Words>
  <Application>Microsoft Office PowerPoint</Application>
  <PresentationFormat>A4 Paper (210x297 mm)‎</PresentationFormat>
  <Paragraphs>85</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السابعة </vt:lpstr>
      <vt:lpstr>عناصر المحاضرة:</vt:lpstr>
      <vt:lpstr>تابع أنواع التأهيل:</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474</cp:revision>
  <dcterms:created xsi:type="dcterms:W3CDTF">2009-10-14T19:14:34Z</dcterms:created>
  <dcterms:modified xsi:type="dcterms:W3CDTF">2013-11-20T22:43:48Z</dcterms:modified>
</cp:coreProperties>
</file>