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8" r:id="rId4"/>
    <p:sldId id="290" r:id="rId5"/>
    <p:sldId id="327" r:id="rId6"/>
    <p:sldId id="335" r:id="rId7"/>
    <p:sldId id="292" r:id="rId8"/>
    <p:sldId id="336" r:id="rId9"/>
    <p:sldId id="337" r:id="rId10"/>
    <p:sldId id="295" r:id="rId11"/>
    <p:sldId id="296" r:id="rId12"/>
    <p:sldId id="297" r:id="rId13"/>
    <p:sldId id="323" r:id="rId14"/>
    <p:sldId id="324" r:id="rId15"/>
    <p:sldId id="325" r:id="rId16"/>
    <p:sldId id="326" r:id="rId17"/>
    <p:sldId id="328" r:id="rId18"/>
    <p:sldId id="329" r:id="rId19"/>
    <p:sldId id="338"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0066"/>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الثامنة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400" b="1" dirty="0" smtClean="0">
                <a:solidFill>
                  <a:srgbClr val="FF0000"/>
                </a:solidFill>
                <a:ea typeface="Calibri"/>
                <a:cs typeface="Arial"/>
              </a:rPr>
              <a:t>مؤسسات ومراكز تأهيل المعاقين بالمملكة العربية السعودية</a:t>
            </a:r>
            <a:endParaRPr lang="en-US" sz="44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sz="4000" b="1" dirty="0" smtClean="0">
                <a:solidFill>
                  <a:prstClr val="black"/>
                </a:solidFill>
                <a:ea typeface="Calibri"/>
                <a:cs typeface="Arial"/>
              </a:rPr>
              <a:t>التأهيل الاجتماعي</a:t>
            </a:r>
          </a:p>
          <a:p>
            <a:pPr marL="457200" indent="-457200" rtl="1">
              <a:lnSpc>
                <a:spcPct val="115000"/>
              </a:lnSpc>
              <a:spcAft>
                <a:spcPts val="1000"/>
              </a:spcAft>
              <a:buFontTx/>
              <a:buChar char="-"/>
            </a:pPr>
            <a:r>
              <a:rPr lang="ar-SA" sz="4000" b="1" dirty="0" smtClean="0">
                <a:solidFill>
                  <a:prstClr val="black"/>
                </a:solidFill>
                <a:ea typeface="Calibri"/>
                <a:cs typeface="Arial"/>
              </a:rPr>
              <a:t>التأهيل المهني</a:t>
            </a: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smtClean="0">
                <a:solidFill>
                  <a:schemeClr val="accent1"/>
                </a:solidFill>
              </a:rPr>
              <a:t>مقدمة:</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algn="justLow" rtl="1">
              <a:spcAft>
                <a:spcPts val="0"/>
              </a:spcAft>
            </a:pPr>
            <a:r>
              <a:rPr lang="ar-SA" sz="2800" b="1" dirty="0" smtClean="0">
                <a:ea typeface="Times New Roman"/>
                <a:cs typeface="+mn-cs"/>
              </a:rPr>
              <a:t>- انطلاقا </a:t>
            </a:r>
            <a:r>
              <a:rPr lang="ar-SA" sz="2800" b="1" dirty="0">
                <a:ea typeface="Times New Roman"/>
                <a:cs typeface="+mn-cs"/>
              </a:rPr>
              <a:t>من تعاليم الإسلام التي تحض على التعاون والتكافل تقدم حكومة المملكة العربية السعودية لمواطنيها خدمات اجتماعية شاملة تتضمن خدمات رعاية الفئات الخاصة والتي تنبع من </a:t>
            </a:r>
            <a:r>
              <a:rPr lang="ar-SA" sz="2800" b="1" dirty="0">
                <a:solidFill>
                  <a:srgbClr val="FF0000"/>
                </a:solidFill>
                <a:ea typeface="Times New Roman"/>
                <a:cs typeface="+mn-cs"/>
              </a:rPr>
              <a:t>عدة </a:t>
            </a:r>
            <a:r>
              <a:rPr lang="ar-SA" sz="2800" b="1" dirty="0" smtClean="0">
                <a:solidFill>
                  <a:srgbClr val="FF0000"/>
                </a:solidFill>
                <a:ea typeface="Times New Roman"/>
                <a:cs typeface="+mn-cs"/>
              </a:rPr>
              <a:t>أسباب</a:t>
            </a:r>
            <a:r>
              <a:rPr lang="ar-SA" sz="2800" b="1" dirty="0" smtClean="0">
                <a:solidFill>
                  <a:srgbClr val="FF0000"/>
                </a:solidFill>
                <a:latin typeface="Arial"/>
                <a:ea typeface="Times New Roman"/>
                <a:cs typeface="+mn-cs"/>
              </a:rPr>
              <a:t>:</a:t>
            </a:r>
            <a:r>
              <a:rPr lang="en-US" sz="2800" b="1" dirty="0" smtClean="0">
                <a:solidFill>
                  <a:srgbClr val="FF0000"/>
                </a:solidFill>
                <a:latin typeface="Arial"/>
                <a:ea typeface="Times New Roman"/>
                <a:cs typeface="+mn-cs"/>
              </a:rPr>
              <a:t> </a:t>
            </a:r>
            <a:r>
              <a:rPr lang="en-US" sz="2800" b="1" dirty="0">
                <a:latin typeface="Arial"/>
                <a:ea typeface="Times New Roman"/>
                <a:cs typeface="+mn-cs"/>
              </a:rPr>
              <a:t/>
            </a:r>
            <a:br>
              <a:rPr lang="en-US" sz="2800" b="1" dirty="0">
                <a:latin typeface="Arial"/>
                <a:ea typeface="Times New Roman"/>
                <a:cs typeface="+mn-cs"/>
              </a:rPr>
            </a:br>
            <a:r>
              <a:rPr lang="ar-SA" sz="2800" b="1" dirty="0" smtClean="0">
                <a:latin typeface="Arial"/>
                <a:ea typeface="Times New Roman"/>
                <a:cs typeface="+mn-cs"/>
              </a:rPr>
              <a:t>1ـ </a:t>
            </a:r>
            <a:r>
              <a:rPr lang="ar-SA" sz="2800" b="1" dirty="0">
                <a:latin typeface="Arial"/>
                <a:ea typeface="Times New Roman"/>
                <a:cs typeface="+mn-cs"/>
              </a:rPr>
              <a:t>حرص المملكة على توثيق أواصر الأسرة والحفاظ على قيمها الإسلامية برعاية جميع الأفراد وتوفير الظروف المناسبة لتنمية قدراتهم</a:t>
            </a:r>
            <a:r>
              <a:rPr lang="en-US" sz="2800" b="1" dirty="0">
                <a:latin typeface="Arial"/>
                <a:ea typeface="Times New Roman"/>
                <a:cs typeface="+mn-cs"/>
              </a:rPr>
              <a:t> .</a:t>
            </a:r>
            <a:br>
              <a:rPr lang="en-US" sz="2800" b="1" dirty="0">
                <a:latin typeface="Arial"/>
                <a:ea typeface="Times New Roman"/>
                <a:cs typeface="+mn-cs"/>
              </a:rPr>
            </a:br>
            <a:r>
              <a:rPr lang="ar-SA" sz="2800" b="1" dirty="0" smtClean="0">
                <a:latin typeface="Arial"/>
                <a:ea typeface="Times New Roman"/>
                <a:cs typeface="+mn-cs"/>
              </a:rPr>
              <a:t>2ـ قيام </a:t>
            </a:r>
            <a:r>
              <a:rPr lang="ar-SA" sz="2800" b="1" dirty="0">
                <a:latin typeface="Arial"/>
                <a:ea typeface="Times New Roman"/>
                <a:cs typeface="+mn-cs"/>
              </a:rPr>
              <a:t>المجتمع السعودي على أساس التعاون والتكافل فيما بينهم وعدم تفرقهم</a:t>
            </a:r>
            <a:r>
              <a:rPr lang="en-US" sz="2800" b="1" dirty="0">
                <a:latin typeface="Arial"/>
                <a:ea typeface="Times New Roman"/>
                <a:cs typeface="+mn-cs"/>
              </a:rPr>
              <a:t> .</a:t>
            </a:r>
            <a:br>
              <a:rPr lang="en-US" sz="2800" b="1" dirty="0">
                <a:latin typeface="Arial"/>
                <a:ea typeface="Times New Roman"/>
                <a:cs typeface="+mn-cs"/>
              </a:rPr>
            </a:br>
            <a:r>
              <a:rPr lang="ar-SA" sz="2800" b="1" dirty="0" smtClean="0">
                <a:latin typeface="Arial"/>
                <a:ea typeface="Times New Roman"/>
                <a:cs typeface="+mn-cs"/>
              </a:rPr>
              <a:t>3ـ </a:t>
            </a:r>
            <a:r>
              <a:rPr lang="ar-SA" sz="2800" b="1" dirty="0">
                <a:latin typeface="Arial"/>
                <a:ea typeface="Times New Roman"/>
                <a:cs typeface="+mn-cs"/>
              </a:rPr>
              <a:t>حماية الدولة لحقوق الإنسان وفق الشريعة الإسلامية</a:t>
            </a:r>
            <a:r>
              <a:rPr lang="en-US" sz="2800" b="1" dirty="0">
                <a:latin typeface="Arial"/>
                <a:ea typeface="Times New Roman"/>
                <a:cs typeface="+mn-cs"/>
              </a:rPr>
              <a:t> .</a:t>
            </a:r>
            <a:br>
              <a:rPr lang="en-US" sz="2800" b="1" dirty="0">
                <a:latin typeface="Arial"/>
                <a:ea typeface="Times New Roman"/>
                <a:cs typeface="+mn-cs"/>
              </a:rPr>
            </a:br>
            <a:r>
              <a:rPr lang="ar-SA" sz="2800" b="1" dirty="0" smtClean="0">
                <a:latin typeface="Arial"/>
                <a:ea typeface="Times New Roman"/>
                <a:cs typeface="+mn-cs"/>
              </a:rPr>
              <a:t>4ـ </a:t>
            </a:r>
            <a:r>
              <a:rPr lang="ar-SA" sz="2800" b="1" dirty="0">
                <a:latin typeface="Arial"/>
                <a:ea typeface="Times New Roman"/>
                <a:cs typeface="+mn-cs"/>
              </a:rPr>
              <a:t>تكفل الدولة حق المواطن وأسرته في حالة الطوارئ والإعاقة والمرض والشيخوخة والعجز وتشجع المؤسسات والأفراد على الأعمال </a:t>
            </a:r>
            <a:r>
              <a:rPr lang="ar-SA" sz="2800" b="1" dirty="0" smtClean="0">
                <a:latin typeface="Arial"/>
                <a:ea typeface="Times New Roman"/>
                <a:cs typeface="+mn-cs"/>
              </a:rPr>
              <a:t>الخيرية. </a:t>
            </a:r>
            <a:endParaRPr lang="en-US" sz="2800" b="1" dirty="0">
              <a:effectLst/>
              <a:latin typeface="Simplified Arabic" pitchFamily="18" charset="-78"/>
              <a:ea typeface="Times New Roman"/>
              <a:cs typeface="+mn-cs"/>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sz="2800" b="1" dirty="0">
                <a:latin typeface="Simplified Arabic" pitchFamily="18" charset="-78"/>
                <a:ea typeface="Times New Roman"/>
                <a:cs typeface="+mn-cs"/>
              </a:rPr>
              <a:t>5ـ عناية الدولة بالصحة العامة لمواطنيها وتوفير الرعاية الصحية حسب الاحتياجات .</a:t>
            </a:r>
          </a:p>
          <a:p>
            <a:pPr algn="justLow" rtl="1">
              <a:spcAft>
                <a:spcPts val="0"/>
              </a:spcAft>
            </a:pPr>
            <a:r>
              <a:rPr lang="ar-SA" sz="2800" b="1" dirty="0">
                <a:latin typeface="Simplified Arabic" pitchFamily="18" charset="-78"/>
                <a:ea typeface="Times New Roman"/>
                <a:cs typeface="+mn-cs"/>
              </a:rPr>
              <a:t>6ـ تدعيم القيم الإنسانية التي تدعو لتقديم الخدمات لكافة الفئات الخاصة وهي واجب المجتمع .</a:t>
            </a:r>
          </a:p>
          <a:p>
            <a:pPr algn="justLow" rtl="1">
              <a:spcAft>
                <a:spcPts val="0"/>
              </a:spcAft>
            </a:pPr>
            <a:r>
              <a:rPr lang="ar-SA" sz="2800" b="1" dirty="0">
                <a:latin typeface="Simplified Arabic" pitchFamily="18" charset="-78"/>
                <a:ea typeface="Times New Roman"/>
                <a:cs typeface="+mn-cs"/>
              </a:rPr>
              <a:t>7ـ واقع وحجم مشكلة المعاقين بالمملكة وتزايد إعدادهم .</a:t>
            </a:r>
          </a:p>
          <a:p>
            <a:pPr algn="justLow" rtl="1">
              <a:spcAft>
                <a:spcPts val="0"/>
              </a:spcAft>
            </a:pPr>
            <a:r>
              <a:rPr lang="ar-SA" sz="2800" b="1" dirty="0">
                <a:latin typeface="Simplified Arabic" pitchFamily="18" charset="-78"/>
                <a:ea typeface="Times New Roman"/>
                <a:cs typeface="+mn-cs"/>
              </a:rPr>
              <a:t>8ـ التأكيد على الخصائص الأساسية للمنهج التنموي الذي تتبناه خطط التنمية بالمملكة منذ عام </a:t>
            </a:r>
            <a:r>
              <a:rPr lang="ar-SA" sz="2800" b="1" dirty="0" smtClean="0">
                <a:latin typeface="Simplified Arabic" pitchFamily="18" charset="-78"/>
                <a:ea typeface="Times New Roman"/>
                <a:cs typeface="+mn-cs"/>
              </a:rPr>
              <a:t>1390هـ </a:t>
            </a:r>
            <a:r>
              <a:rPr lang="ar-SA" sz="2800" b="1" dirty="0">
                <a:latin typeface="Simplified Arabic" pitchFamily="18" charset="-78"/>
                <a:ea typeface="Times New Roman"/>
                <a:cs typeface="+mn-cs"/>
              </a:rPr>
              <a:t>والذي يؤكد على إعطاء الأولوية لتنمية الموارد البشرية وتنمية قدرات الإنسان سواء العادي أو من ذوي الفئات الخاصة في إطار إتباع المملكة لسياسة سكانية تراعي المتغيرات الكمية والنوعية وتعزز العلاقة بين هذه المتغيرات والنمو الاقتصادي والتنمية الاجتماعية .</a:t>
            </a: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justLow" rtl="1">
              <a:spcAft>
                <a:spcPts val="0"/>
              </a:spcAft>
            </a:pPr>
            <a:r>
              <a:rPr lang="ar-SA" sz="3600" b="1" dirty="0" smtClean="0">
                <a:latin typeface="Arial"/>
                <a:ea typeface="Calibri"/>
              </a:rPr>
              <a:t>نشأة </a:t>
            </a:r>
            <a:r>
              <a:rPr lang="ar-SA" sz="3600" b="1" dirty="0">
                <a:latin typeface="Arial"/>
                <a:ea typeface="Calibri"/>
              </a:rPr>
              <a:t>مراكز التأهيل الشامل لرعاية </a:t>
            </a:r>
            <a:r>
              <a:rPr lang="ar-SA" sz="3600" b="1" dirty="0" smtClean="0">
                <a:latin typeface="Arial"/>
                <a:ea typeface="Calibri"/>
              </a:rPr>
              <a:t>المعاقين </a:t>
            </a:r>
            <a:r>
              <a:rPr lang="ar-SA" sz="3600" b="1" dirty="0">
                <a:latin typeface="Arial"/>
                <a:ea typeface="Calibri"/>
              </a:rPr>
              <a:t>بالمملكة العربية السعودية</a:t>
            </a:r>
            <a:endParaRPr lang="en-US" sz="3600" b="1" dirty="0">
              <a:effectLst/>
              <a:latin typeface="Times New Roman"/>
              <a:ea typeface="Times New Roman"/>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sz="2800" b="1" dirty="0" smtClean="0">
                <a:latin typeface="Simplified Arabic" pitchFamily="18" charset="-78"/>
                <a:ea typeface="Times New Roman"/>
                <a:cs typeface="Simplified Arabic" pitchFamily="18" charset="-78"/>
              </a:rPr>
              <a:t>- وقد </a:t>
            </a:r>
            <a:r>
              <a:rPr lang="ar-SA" sz="2800" b="1" dirty="0">
                <a:latin typeface="Simplified Arabic" pitchFamily="18" charset="-78"/>
                <a:ea typeface="Times New Roman"/>
                <a:cs typeface="Simplified Arabic" pitchFamily="18" charset="-78"/>
              </a:rPr>
              <a:t>بدأ الاهتمام بمجال الرعاية بالفئات الخاصة بالمجتمع السعودي أسوة ببقية المجتمعات المجاورة وأنشئت مراكز للتأهيل المهني موزعه على مناطق المملكة وتقوم مراكز التأهيل المهني للمعوقين بتقديم خدماتها للحالات التي تثبت صلاحيتها للتأهيل </a:t>
            </a:r>
            <a:r>
              <a:rPr lang="ar-SA" sz="2800" b="1" dirty="0" smtClean="0">
                <a:latin typeface="Simplified Arabic" pitchFamily="18" charset="-78"/>
                <a:ea typeface="Times New Roman"/>
                <a:cs typeface="Simplified Arabic" pitchFamily="18" charset="-78"/>
              </a:rPr>
              <a:t>المهني. </a:t>
            </a:r>
            <a:endParaRPr lang="ar-SA" sz="2800" b="1" dirty="0">
              <a:latin typeface="Simplified Arabic" pitchFamily="18" charset="-78"/>
              <a:ea typeface="Times New Roman"/>
              <a:cs typeface="Simplified Arabic" pitchFamily="18" charset="-78"/>
            </a:endParaRPr>
          </a:p>
          <a:p>
            <a:pPr algn="justLow" rtl="1">
              <a:spcAft>
                <a:spcPts val="0"/>
              </a:spcAft>
            </a:pPr>
            <a:r>
              <a:rPr lang="ar-SA" sz="2800" b="1" dirty="0" smtClean="0">
                <a:latin typeface="Simplified Arabic" pitchFamily="18" charset="-78"/>
                <a:ea typeface="Times New Roman"/>
                <a:cs typeface="Simplified Arabic" pitchFamily="18" charset="-78"/>
              </a:rPr>
              <a:t>- وفي </a:t>
            </a:r>
            <a:r>
              <a:rPr lang="ar-SA" sz="2800" b="1" dirty="0">
                <a:latin typeface="Simplified Arabic" pitchFamily="18" charset="-78"/>
                <a:ea typeface="Times New Roman"/>
                <a:cs typeface="Simplified Arabic" pitchFamily="18" charset="-78"/>
              </a:rPr>
              <a:t>عام </a:t>
            </a:r>
            <a:r>
              <a:rPr lang="ar-SA" sz="2800" b="1" dirty="0" smtClean="0">
                <a:solidFill>
                  <a:srgbClr val="FF0000"/>
                </a:solidFill>
                <a:latin typeface="Simplified Arabic" pitchFamily="18" charset="-78"/>
                <a:ea typeface="Times New Roman"/>
                <a:cs typeface="Simplified Arabic" pitchFamily="18" charset="-78"/>
              </a:rPr>
              <a:t>1394ه أنشأ </a:t>
            </a:r>
            <a:r>
              <a:rPr lang="ar-SA" sz="2800" b="1" dirty="0">
                <a:solidFill>
                  <a:srgbClr val="FF0000"/>
                </a:solidFill>
                <a:latin typeface="Simplified Arabic" pitchFamily="18" charset="-78"/>
                <a:ea typeface="Times New Roman"/>
                <a:cs typeface="Simplified Arabic" pitchFamily="18" charset="-78"/>
              </a:rPr>
              <a:t>أول مركز للتأهيل المهني بالرياض </a:t>
            </a:r>
            <a:r>
              <a:rPr lang="ar-SA" sz="2800" b="1" dirty="0">
                <a:latin typeface="Simplified Arabic" pitchFamily="18" charset="-78"/>
                <a:ea typeface="Times New Roman"/>
                <a:cs typeface="Simplified Arabic" pitchFamily="18" charset="-78"/>
              </a:rPr>
              <a:t>ثم في عام 1396 هـ </a:t>
            </a:r>
            <a:r>
              <a:rPr lang="ar-SA" sz="2800" b="1" dirty="0" smtClean="0">
                <a:latin typeface="Simplified Arabic" pitchFamily="18" charset="-78"/>
                <a:ea typeface="Times New Roman"/>
                <a:cs typeface="Simplified Arabic" pitchFamily="18" charset="-78"/>
              </a:rPr>
              <a:t>أنشأ </a:t>
            </a:r>
            <a:r>
              <a:rPr lang="ar-SA" sz="2800" b="1" dirty="0">
                <a:latin typeface="Simplified Arabic" pitchFamily="18" charset="-78"/>
                <a:ea typeface="Times New Roman"/>
                <a:cs typeface="Simplified Arabic" pitchFamily="18" charset="-78"/>
              </a:rPr>
              <a:t>مركز التأهيل المهني في الطائف </a:t>
            </a:r>
            <a:r>
              <a:rPr lang="ar-SA" sz="2800" b="1" dirty="0" smtClean="0">
                <a:latin typeface="Simplified Arabic" pitchFamily="18" charset="-78"/>
                <a:ea typeface="Times New Roman"/>
                <a:cs typeface="Simplified Arabic" pitchFamily="18" charset="-78"/>
              </a:rPr>
              <a:t>. وعام </a:t>
            </a:r>
            <a:r>
              <a:rPr lang="ar-SA" sz="2800" b="1" dirty="0">
                <a:latin typeface="Simplified Arabic" pitchFamily="18" charset="-78"/>
                <a:ea typeface="Times New Roman"/>
                <a:cs typeface="Simplified Arabic" pitchFamily="18" charset="-78"/>
              </a:rPr>
              <a:t>1397 هـ أنشئ مركز الدمام ثم مركز التأهيل للإناث في الرياض عام 1399 هـ</a:t>
            </a:r>
          </a:p>
          <a:p>
            <a:pPr algn="justLow" rtl="1">
              <a:spcAft>
                <a:spcPts val="0"/>
              </a:spcAft>
            </a:pPr>
            <a:r>
              <a:rPr lang="ar-SA" sz="2800" b="1" dirty="0" smtClean="0">
                <a:latin typeface="Simplified Arabic" pitchFamily="18" charset="-78"/>
                <a:ea typeface="Times New Roman"/>
                <a:cs typeface="Simplified Arabic" pitchFamily="18" charset="-78"/>
              </a:rPr>
              <a:t>- فضلا </a:t>
            </a:r>
            <a:r>
              <a:rPr lang="ar-SA" sz="2800" b="1" dirty="0">
                <a:latin typeface="Simplified Arabic" pitchFamily="18" charset="-78"/>
                <a:ea typeface="Times New Roman"/>
                <a:cs typeface="Simplified Arabic" pitchFamily="18" charset="-78"/>
              </a:rPr>
              <a:t>عن إنشاء مركز التأهيل الاجتماعي لشديدي الإعاقة بالرياض عام 1396 هـ ويخدم المنطقة الوسطى والشرقية ثم أنشئ مركز بالمدينة المنورة عام </a:t>
            </a:r>
            <a:r>
              <a:rPr lang="ar-SA" sz="2800" b="1" dirty="0" smtClean="0">
                <a:latin typeface="Simplified Arabic" pitchFamily="18" charset="-78"/>
                <a:ea typeface="Times New Roman"/>
                <a:cs typeface="Simplified Arabic" pitchFamily="18" charset="-78"/>
              </a:rPr>
              <a:t>1399ه </a:t>
            </a:r>
            <a:r>
              <a:rPr lang="ar-SA" sz="2800" b="1" dirty="0">
                <a:latin typeface="Simplified Arabic" pitchFamily="18" charset="-78"/>
                <a:ea typeface="Times New Roman"/>
                <a:cs typeface="Simplified Arabic" pitchFamily="18" charset="-78"/>
              </a:rPr>
              <a:t>ويخدم المنطقة الغربية والشمالية </a:t>
            </a:r>
            <a:r>
              <a:rPr lang="ar-SA" sz="2800" b="1" dirty="0" smtClean="0">
                <a:latin typeface="Simplified Arabic" pitchFamily="18" charset="-78"/>
                <a:ea typeface="Times New Roman"/>
                <a:cs typeface="Simplified Arabic" pitchFamily="18" charset="-78"/>
              </a:rPr>
              <a:t>والجنوبية.</a:t>
            </a:r>
            <a:endParaRPr lang="ar-SA" sz="28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algn="justLow" rtl="1">
              <a:spcAft>
                <a:spcPts val="0"/>
              </a:spcAft>
            </a:pPr>
            <a:endParaRPr lang="ar-SA" sz="2700" b="1" dirty="0" smtClean="0">
              <a:latin typeface="Simplified Arabic" pitchFamily="18" charset="-78"/>
              <a:ea typeface="Times New Roman"/>
              <a:cs typeface="Simplified Arabic" pitchFamily="18" charset="-78"/>
            </a:endParaRPr>
          </a:p>
          <a:p>
            <a:pPr algn="justLow" rtl="1">
              <a:spcAft>
                <a:spcPts val="0"/>
              </a:spcAft>
            </a:pPr>
            <a:endParaRPr lang="ar-SA" sz="2700" b="1" dirty="0">
              <a:latin typeface="Simplified Arabic" pitchFamily="18" charset="-78"/>
              <a:ea typeface="Times New Roman"/>
              <a:cs typeface="Simplified Arabic" pitchFamily="18" charset="-78"/>
            </a:endParaRPr>
          </a:p>
          <a:p>
            <a:pPr algn="just" rtl="1">
              <a:spcAft>
                <a:spcPts val="0"/>
              </a:spcAft>
            </a:pPr>
            <a:r>
              <a:rPr lang="ar-SA" sz="2700" b="1" dirty="0" smtClean="0">
                <a:latin typeface="Simplified Arabic" pitchFamily="18" charset="-78"/>
                <a:ea typeface="Times New Roman"/>
                <a:cs typeface="Simplified Arabic" pitchFamily="18" charset="-78"/>
              </a:rPr>
              <a:t>- وكانت </a:t>
            </a:r>
            <a:r>
              <a:rPr lang="ar-SA" sz="2700" b="1" dirty="0">
                <a:latin typeface="Simplified Arabic" pitchFamily="18" charset="-78"/>
                <a:ea typeface="Times New Roman"/>
                <a:cs typeface="Simplified Arabic" pitchFamily="18" charset="-78"/>
              </a:rPr>
              <a:t>هذه المراكز جميعها تقوم بتقديم خدمات الإيواء والتأهيل </a:t>
            </a:r>
            <a:r>
              <a:rPr lang="ar-SA" sz="2700" b="1" dirty="0" smtClean="0">
                <a:latin typeface="Simplified Arabic" pitchFamily="18" charset="-78"/>
                <a:ea typeface="Times New Roman"/>
                <a:cs typeface="Simplified Arabic" pitchFamily="18" charset="-78"/>
              </a:rPr>
              <a:t>الاجتماعي،  </a:t>
            </a:r>
            <a:r>
              <a:rPr lang="ar-SA" sz="2700" b="1" dirty="0">
                <a:latin typeface="Simplified Arabic" pitchFamily="18" charset="-78"/>
                <a:ea typeface="Times New Roman"/>
                <a:cs typeface="Simplified Arabic" pitchFamily="18" charset="-78"/>
              </a:rPr>
              <a:t>وتوالت بعد ذلك إنشاء المؤسسات المتخصصة كمؤسسة رعاية الأطفال المشلولين ومراكز التأهيل الطبي ومعاهد النور للمكفوفين والأمل للصم ومعاهد التربية الفكرية </a:t>
            </a:r>
            <a:r>
              <a:rPr lang="ar-SA" sz="2700" b="1" dirty="0" smtClean="0">
                <a:latin typeface="Simplified Arabic" pitchFamily="18" charset="-78"/>
                <a:ea typeface="Times New Roman"/>
                <a:cs typeface="Simplified Arabic" pitchFamily="18" charset="-78"/>
              </a:rPr>
              <a:t>.</a:t>
            </a:r>
            <a:endParaRPr lang="ar-SA" sz="2700" b="1" dirty="0">
              <a:latin typeface="Simplified Arabic" pitchFamily="18" charset="-78"/>
              <a:ea typeface="Times New Roman"/>
              <a:cs typeface="Simplified Arabic" pitchFamily="18" charset="-78"/>
            </a:endParaRPr>
          </a:p>
          <a:p>
            <a:pPr marL="457200" indent="-457200" algn="justLow" rtl="1">
              <a:spcAft>
                <a:spcPts val="0"/>
              </a:spcAft>
              <a:buFontTx/>
              <a:buChar char="-"/>
            </a:pPr>
            <a:r>
              <a:rPr lang="ar-SA" sz="2700" b="1" dirty="0" smtClean="0">
                <a:latin typeface="Simplified Arabic" pitchFamily="18" charset="-78"/>
                <a:ea typeface="Times New Roman"/>
                <a:cs typeface="Simplified Arabic" pitchFamily="18" charset="-78"/>
              </a:rPr>
              <a:t>واليوم أصبحت </a:t>
            </a:r>
            <a:r>
              <a:rPr lang="ar-SA" sz="2700" b="1" dirty="0">
                <a:latin typeface="Simplified Arabic" pitchFamily="18" charset="-78"/>
                <a:ea typeface="Times New Roman"/>
                <a:cs typeface="Simplified Arabic" pitchFamily="18" charset="-78"/>
              </a:rPr>
              <a:t>المراكز التي تقدم خدمات للفئات الخاصة منتشرة في جميع </a:t>
            </a:r>
            <a:r>
              <a:rPr lang="ar-SA" sz="2700" b="1" dirty="0" smtClean="0">
                <a:latin typeface="Simplified Arabic" pitchFamily="18" charset="-78"/>
                <a:ea typeface="Times New Roman"/>
                <a:cs typeface="Simplified Arabic" pitchFamily="18" charset="-78"/>
              </a:rPr>
              <a:t>أنحاء </a:t>
            </a:r>
            <a:r>
              <a:rPr lang="ar-SA" sz="2700" b="1" dirty="0">
                <a:latin typeface="Simplified Arabic" pitchFamily="18" charset="-78"/>
                <a:ea typeface="Times New Roman"/>
                <a:cs typeface="Simplified Arabic" pitchFamily="18" charset="-78"/>
              </a:rPr>
              <a:t>المملكة وتقدم خدماتها </a:t>
            </a:r>
            <a:r>
              <a:rPr lang="ar-SA" sz="2700" b="1" dirty="0" smtClean="0">
                <a:latin typeface="Simplified Arabic" pitchFamily="18" charset="-78"/>
                <a:ea typeface="Times New Roman"/>
                <a:cs typeface="Simplified Arabic" pitchFamily="18" charset="-78"/>
              </a:rPr>
              <a:t>التأهيلية </a:t>
            </a:r>
            <a:r>
              <a:rPr lang="ar-SA" sz="2700" b="1" dirty="0">
                <a:latin typeface="Simplified Arabic" pitchFamily="18" charset="-78"/>
                <a:ea typeface="Times New Roman"/>
                <a:cs typeface="Simplified Arabic" pitchFamily="18" charset="-78"/>
              </a:rPr>
              <a:t>لمختلف أنواع الإعاقات بهدف التحسين من أوضاعهم وجعلهم فئة مشاركة في المجتمع </a:t>
            </a:r>
            <a:r>
              <a:rPr lang="ar-SA" sz="2700" b="1" dirty="0" smtClean="0">
                <a:latin typeface="Simplified Arabic" pitchFamily="18" charset="-78"/>
                <a:ea typeface="Times New Roman"/>
                <a:cs typeface="Simplified Arabic" pitchFamily="18" charset="-78"/>
              </a:rPr>
              <a:t>.</a:t>
            </a:r>
          </a:p>
          <a:p>
            <a:pPr marL="457200" indent="-457200" algn="justLow" rtl="1">
              <a:spcAft>
                <a:spcPts val="0"/>
              </a:spcAft>
              <a:buFontTx/>
              <a:buChar char="-"/>
            </a:pPr>
            <a:r>
              <a:rPr lang="ar-SA" sz="2700" b="1" dirty="0">
                <a:latin typeface="Simplified Arabic" pitchFamily="18" charset="-78"/>
                <a:ea typeface="Times New Roman"/>
                <a:cs typeface="Simplified Arabic" pitchFamily="18" charset="-78"/>
              </a:rPr>
              <a:t>كما بدأت عملية الدمج في المدارس بين الأطفال </a:t>
            </a:r>
            <a:r>
              <a:rPr lang="ar-SA" sz="2700" b="1" dirty="0" smtClean="0">
                <a:latin typeface="Simplified Arabic" pitchFamily="18" charset="-78"/>
                <a:ea typeface="Times New Roman"/>
                <a:cs typeface="Simplified Arabic" pitchFamily="18" charset="-78"/>
              </a:rPr>
              <a:t>المعاقين </a:t>
            </a:r>
            <a:r>
              <a:rPr lang="ar-SA" sz="2700" b="1" dirty="0">
                <a:latin typeface="Simplified Arabic" pitchFamily="18" charset="-78"/>
                <a:ea typeface="Times New Roman"/>
                <a:cs typeface="Simplified Arabic" pitchFamily="18" charset="-78"/>
              </a:rPr>
              <a:t>والأسوياء وتعتبر هذه الخطوة دلالة على ما توليه الدولة </a:t>
            </a:r>
            <a:r>
              <a:rPr lang="ar-SA" sz="2700" b="1" dirty="0" smtClean="0">
                <a:latin typeface="Simplified Arabic" pitchFamily="18" charset="-78"/>
                <a:ea typeface="Times New Roman"/>
                <a:cs typeface="Simplified Arabic" pitchFamily="18" charset="-78"/>
              </a:rPr>
              <a:t>من </a:t>
            </a:r>
            <a:r>
              <a:rPr lang="ar-SA" sz="2700" b="1" dirty="0">
                <a:latin typeface="Simplified Arabic" pitchFamily="18" charset="-78"/>
                <a:ea typeface="Times New Roman"/>
                <a:cs typeface="Simplified Arabic" pitchFamily="18" charset="-78"/>
              </a:rPr>
              <a:t>رعاية لهذه الفئة وإعطائهم الحق للعيش الطبيعي كغيرهم من أبناء المجتمع وأصبح للأخصائي الاجتماعي </a:t>
            </a:r>
            <a:r>
              <a:rPr lang="ar-SA" sz="2700" b="1" dirty="0" smtClean="0">
                <a:latin typeface="Simplified Arabic" pitchFamily="18" charset="-78"/>
                <a:ea typeface="Times New Roman"/>
                <a:cs typeface="Simplified Arabic" pitchFamily="18" charset="-78"/>
              </a:rPr>
              <a:t>دور مهم </a:t>
            </a:r>
            <a:r>
              <a:rPr lang="ar-SA" sz="2700" b="1" dirty="0">
                <a:latin typeface="Simplified Arabic" pitchFamily="18" charset="-78"/>
                <a:ea typeface="Times New Roman"/>
                <a:cs typeface="Simplified Arabic" pitchFamily="18" charset="-78"/>
              </a:rPr>
              <a:t>في مجال الإعاقة ويعتبر أساسي في فريق العمل مع </a:t>
            </a:r>
            <a:r>
              <a:rPr lang="ar-SA" sz="2700" b="1" dirty="0" smtClean="0">
                <a:latin typeface="Simplified Arabic" pitchFamily="18" charset="-78"/>
                <a:ea typeface="Times New Roman"/>
                <a:cs typeface="Simplified Arabic" pitchFamily="18" charset="-78"/>
              </a:rPr>
              <a:t>المعاقين وتأهيلهم. </a:t>
            </a:r>
            <a:endParaRPr lang="ar-SA" sz="27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algn="justLow" rtl="1">
              <a:spcAft>
                <a:spcPts val="0"/>
              </a:spcAft>
            </a:pPr>
            <a:endParaRPr lang="ar-SA" sz="2700" b="1" dirty="0">
              <a:latin typeface="Simplified Arabic" pitchFamily="18" charset="-78"/>
              <a:ea typeface="Times New Roman"/>
              <a:cs typeface="Simplified Arabic" pitchFamily="18" charset="-78"/>
            </a:endParaRPr>
          </a:p>
          <a:p>
            <a:pPr algn="justLow" rtl="1">
              <a:spcAft>
                <a:spcPts val="0"/>
              </a:spcAft>
            </a:pPr>
            <a:r>
              <a:rPr lang="ar-SA" sz="3600" b="1" dirty="0">
                <a:solidFill>
                  <a:srgbClr val="72A376">
                    <a:lumMod val="75000"/>
                  </a:srgbClr>
                </a:solidFill>
                <a:ea typeface="Calibri"/>
                <a:cs typeface="Arial"/>
              </a:rPr>
              <a:t>أهمية مراكز التأهيل لرعاية المعاقين</a:t>
            </a:r>
            <a:r>
              <a:rPr lang="en-US" sz="3600" b="1" dirty="0">
                <a:solidFill>
                  <a:srgbClr val="72A376">
                    <a:lumMod val="75000"/>
                  </a:srgbClr>
                </a:solidFill>
                <a:latin typeface="Arial"/>
                <a:ea typeface="Calibri"/>
              </a:rPr>
              <a:t>:</a:t>
            </a:r>
            <a:endParaRPr lang="ar-SA" sz="3600" b="1" dirty="0">
              <a:latin typeface="Simplified Arabic" pitchFamily="18" charset="-78"/>
              <a:ea typeface="Times New Roman"/>
              <a:cs typeface="Simplified Arabic" pitchFamily="18" charset="-78"/>
            </a:endParaRPr>
          </a:p>
          <a:p>
            <a:pPr algn="justLow" rtl="1">
              <a:spcAft>
                <a:spcPts val="0"/>
              </a:spcAft>
            </a:pPr>
            <a:r>
              <a:rPr lang="ar-SA" sz="2800" b="1" dirty="0" smtClean="0">
                <a:latin typeface="Simplified Arabic" pitchFamily="18" charset="-78"/>
                <a:ea typeface="Times New Roman"/>
                <a:cs typeface="Simplified Arabic" pitchFamily="18" charset="-78"/>
              </a:rPr>
              <a:t>1- زيادة </a:t>
            </a:r>
            <a:r>
              <a:rPr lang="ar-SA" sz="2800" b="1" dirty="0">
                <a:latin typeface="Simplified Arabic" pitchFamily="18" charset="-78"/>
                <a:ea typeface="Times New Roman"/>
                <a:cs typeface="Simplified Arabic" pitchFamily="18" charset="-78"/>
              </a:rPr>
              <a:t>مدارك المعاق العقلية وتفتح ذهنه إلى الكثير من أمور الحياة عامة والعلم خاصة. </a:t>
            </a:r>
          </a:p>
          <a:p>
            <a:pPr algn="justLow" rtl="1">
              <a:spcAft>
                <a:spcPts val="0"/>
              </a:spcAft>
            </a:pPr>
            <a:r>
              <a:rPr lang="ar-SA" sz="2800" b="1" dirty="0" smtClean="0">
                <a:latin typeface="Simplified Arabic" pitchFamily="18" charset="-78"/>
                <a:ea typeface="Times New Roman"/>
                <a:cs typeface="Simplified Arabic" pitchFamily="18" charset="-78"/>
              </a:rPr>
              <a:t>2- إتاحة </a:t>
            </a:r>
            <a:r>
              <a:rPr lang="ar-SA" sz="2800" b="1" dirty="0">
                <a:latin typeface="Simplified Arabic" pitchFamily="18" charset="-78"/>
                <a:ea typeface="Times New Roman"/>
                <a:cs typeface="Simplified Arabic" pitchFamily="18" charset="-78"/>
              </a:rPr>
              <a:t>الفرصة لإثبات قابليته العقلية واثبات وجوده. </a:t>
            </a:r>
          </a:p>
          <a:p>
            <a:pPr algn="justLow" rtl="1">
              <a:spcAft>
                <a:spcPts val="0"/>
              </a:spcAft>
            </a:pPr>
            <a:r>
              <a:rPr lang="ar-SA" sz="2800" b="1" dirty="0">
                <a:latin typeface="Simplified Arabic" pitchFamily="18" charset="-78"/>
                <a:ea typeface="Times New Roman"/>
                <a:cs typeface="Simplified Arabic" pitchFamily="18" charset="-78"/>
              </a:rPr>
              <a:t>3ـ التقليل من الشعور بمركب النقص الذي يعانيه وإتاحة الفرصة لمنافسة الآخرين. </a:t>
            </a:r>
          </a:p>
          <a:p>
            <a:pPr algn="justLow" rtl="1">
              <a:spcAft>
                <a:spcPts val="0"/>
              </a:spcAft>
            </a:pPr>
            <a:r>
              <a:rPr lang="ar-SA" sz="2800" b="1" dirty="0" smtClean="0">
                <a:latin typeface="Simplified Arabic" pitchFamily="18" charset="-78"/>
                <a:ea typeface="Times New Roman"/>
                <a:cs typeface="Simplified Arabic" pitchFamily="18" charset="-78"/>
              </a:rPr>
              <a:t>4- مساعدته </a:t>
            </a:r>
            <a:r>
              <a:rPr lang="ar-SA" sz="2800" b="1" dirty="0">
                <a:latin typeface="Simplified Arabic" pitchFamily="18" charset="-78"/>
                <a:ea typeface="Times New Roman"/>
                <a:cs typeface="Simplified Arabic" pitchFamily="18" charset="-78"/>
              </a:rPr>
              <a:t>على التكيف والاندماج مع الآخرين من خلال تكوين علاقات صداقة </a:t>
            </a:r>
            <a:r>
              <a:rPr lang="ar-SA" sz="2800" b="1" dirty="0" smtClean="0">
                <a:latin typeface="Simplified Arabic" pitchFamily="18" charset="-78"/>
                <a:ea typeface="Times New Roman"/>
                <a:cs typeface="Simplified Arabic" pitchFamily="18" charset="-78"/>
              </a:rPr>
              <a:t>وتعارف.</a:t>
            </a:r>
          </a:p>
          <a:p>
            <a:pPr algn="justLow" rtl="1">
              <a:spcAft>
                <a:spcPts val="0"/>
              </a:spcAft>
            </a:pPr>
            <a:r>
              <a:rPr lang="ar-SA" sz="2800" b="1" dirty="0" smtClean="0">
                <a:latin typeface="Simplified Arabic" pitchFamily="18" charset="-78"/>
                <a:ea typeface="Times New Roman"/>
                <a:cs typeface="Simplified Arabic" pitchFamily="18" charset="-78"/>
              </a:rPr>
              <a:t>5-  </a:t>
            </a:r>
            <a:r>
              <a:rPr lang="ar-SA" sz="2800" b="1" dirty="0">
                <a:latin typeface="Simplified Arabic" pitchFamily="18" charset="-78"/>
                <a:ea typeface="Times New Roman"/>
                <a:cs typeface="Simplified Arabic" pitchFamily="18" charset="-78"/>
              </a:rPr>
              <a:t>تغير الجو الاجتماعي والنفسي عليه نتيجة لتغير روتين حياته. </a:t>
            </a:r>
          </a:p>
        </p:txBody>
      </p:sp>
    </p:spTree>
    <p:extLst>
      <p:ext uri="{BB962C8B-B14F-4D97-AF65-F5344CB8AC3E}">
        <p14:creationId xmlns:p14="http://schemas.microsoft.com/office/powerpoint/2010/main" xmlns="" val="1131040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r>
              <a:rPr lang="ar-SA" sz="2800" b="1" dirty="0" smtClean="0">
                <a:latin typeface="Simplified Arabic" pitchFamily="18" charset="-78"/>
                <a:ea typeface="Times New Roman"/>
                <a:cs typeface="Simplified Arabic" pitchFamily="18" charset="-78"/>
              </a:rPr>
              <a:t>6-  </a:t>
            </a:r>
            <a:r>
              <a:rPr lang="ar-SA" sz="2800" b="1" dirty="0">
                <a:latin typeface="Simplified Arabic" pitchFamily="18" charset="-78"/>
                <a:ea typeface="Times New Roman"/>
                <a:cs typeface="Simplified Arabic" pitchFamily="18" charset="-78"/>
              </a:rPr>
              <a:t>مساعدته في الاعتماد على نفسه، وزرع الثقة فيها، وتقليل اعتماده على الآخرين، نتيجة لتنمية قابليته الذكائية والحركية. </a:t>
            </a:r>
          </a:p>
          <a:p>
            <a:pPr algn="justLow" rtl="1">
              <a:spcAft>
                <a:spcPts val="0"/>
              </a:spcAft>
            </a:pPr>
            <a:r>
              <a:rPr lang="ar-SA" sz="2800" b="1" dirty="0">
                <a:latin typeface="Simplified Arabic" pitchFamily="18" charset="-78"/>
                <a:ea typeface="Times New Roman"/>
                <a:cs typeface="Simplified Arabic" pitchFamily="18" charset="-78"/>
              </a:rPr>
              <a:t>7ـ إتاحة الفرصة المستقبلية له للاعتماد على نفسه اقتصادياً من خلال إيجاد وظيفة في المستقبل نتيجة لتحصيله العلمي. </a:t>
            </a:r>
          </a:p>
          <a:p>
            <a:pPr algn="justLow" rtl="1">
              <a:spcAft>
                <a:spcPts val="0"/>
              </a:spcAft>
            </a:pPr>
            <a:r>
              <a:rPr lang="ar-SA" sz="2800" b="1" dirty="0">
                <a:latin typeface="Simplified Arabic" pitchFamily="18" charset="-78"/>
                <a:ea typeface="Times New Roman"/>
                <a:cs typeface="Simplified Arabic" pitchFamily="18" charset="-78"/>
              </a:rPr>
              <a:t>8ـ زيادة خبرته عموما في الحياة طبقا لاحتكاكه بالآخرين. </a:t>
            </a:r>
          </a:p>
          <a:p>
            <a:pPr algn="justLow" rtl="1">
              <a:spcAft>
                <a:spcPts val="0"/>
              </a:spcAft>
            </a:pPr>
            <a:r>
              <a:rPr lang="ar-SA" sz="2800" b="1" dirty="0">
                <a:latin typeface="Simplified Arabic" pitchFamily="18" charset="-78"/>
                <a:ea typeface="Times New Roman"/>
                <a:cs typeface="Simplified Arabic" pitchFamily="18" charset="-78"/>
              </a:rPr>
              <a:t>9ـ تعميق فهم المعاق لنفسه وطبيعة إعاقته والتكيف معها. </a:t>
            </a:r>
          </a:p>
          <a:p>
            <a:pPr algn="justLow" rtl="1">
              <a:spcAft>
                <a:spcPts val="0"/>
              </a:spcAft>
            </a:pPr>
            <a:r>
              <a:rPr lang="ar-SA" sz="2800" b="1" dirty="0">
                <a:latin typeface="Simplified Arabic" pitchFamily="18" charset="-78"/>
                <a:ea typeface="Times New Roman"/>
                <a:cs typeface="Simplified Arabic" pitchFamily="18" charset="-78"/>
              </a:rPr>
              <a:t>10ـ فائدة عامة تتعلق بتغير وجهة نظر المجتمع تجاه المعاق على </a:t>
            </a:r>
            <a:r>
              <a:rPr lang="ar-SA" sz="2800" b="1" dirty="0" smtClean="0">
                <a:latin typeface="Simplified Arabic" pitchFamily="18" charset="-78"/>
                <a:ea typeface="Times New Roman"/>
                <a:cs typeface="Simplified Arabic" pitchFamily="18" charset="-78"/>
              </a:rPr>
              <a:t>أنه </a:t>
            </a:r>
            <a:r>
              <a:rPr lang="ar-SA" sz="2800" b="1" dirty="0">
                <a:latin typeface="Simplified Arabic" pitchFamily="18" charset="-78"/>
                <a:ea typeface="Times New Roman"/>
                <a:cs typeface="Simplified Arabic" pitchFamily="18" charset="-78"/>
              </a:rPr>
              <a:t>إنسان عاجز من جهة وكذلك تقليل فرص الانحراف لدى المعاقين نتيجة لما يعانوه من أزمات نفسية وعزلة اجتماعية في كثير من الأحيان، نتيجة لسوء تقدير معظم قطاعات المجتمع .</a:t>
            </a:r>
          </a:p>
        </p:txBody>
      </p:sp>
    </p:spTree>
    <p:extLst>
      <p:ext uri="{BB962C8B-B14F-4D97-AF65-F5344CB8AC3E}">
        <p14:creationId xmlns:p14="http://schemas.microsoft.com/office/powerpoint/2010/main" xmlns="" val="4216819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r>
              <a:rPr lang="ar-SA" sz="3600" b="1" dirty="0" smtClean="0">
                <a:latin typeface="Arial"/>
                <a:ea typeface="Calibri"/>
              </a:rPr>
              <a:t>الإدارة </a:t>
            </a:r>
            <a:r>
              <a:rPr lang="ar-SA" sz="3600" b="1" dirty="0">
                <a:latin typeface="Arial"/>
                <a:ea typeface="Calibri"/>
              </a:rPr>
              <a:t>العامة للتأهيل</a:t>
            </a:r>
            <a:r>
              <a:rPr lang="en-US" sz="3600" b="1" dirty="0">
                <a:latin typeface="Arial"/>
                <a:ea typeface="Calibri"/>
              </a:rPr>
              <a:t>:</a:t>
            </a: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marL="457200" indent="-457200" algn="just" rtl="1">
              <a:spcAft>
                <a:spcPts val="0"/>
              </a:spcAft>
              <a:buFontTx/>
              <a:buChar char="-"/>
            </a:pPr>
            <a:r>
              <a:rPr lang="ar-SA" sz="2800" b="1" dirty="0" smtClean="0">
                <a:ea typeface="Calibri"/>
                <a:cs typeface="Arial"/>
              </a:rPr>
              <a:t>هي </a:t>
            </a:r>
            <a:r>
              <a:rPr lang="ar-SA" sz="2800" b="1" dirty="0">
                <a:ea typeface="Calibri"/>
                <a:cs typeface="Arial"/>
              </a:rPr>
              <a:t>إحدى الإدارات العامة بوكالة الوزارة للشؤون الاجتماعية وتعنى بالتخطيط والإشراف والمتابعة لجميع ما يقدم </a:t>
            </a:r>
            <a:r>
              <a:rPr lang="ar-SA" sz="2800" b="1" dirty="0" smtClean="0">
                <a:ea typeface="Calibri"/>
                <a:cs typeface="Arial"/>
              </a:rPr>
              <a:t>للمعاقين </a:t>
            </a:r>
            <a:r>
              <a:rPr lang="ar-SA" sz="2800" b="1" dirty="0">
                <a:ea typeface="Calibri"/>
                <a:cs typeface="Arial"/>
              </a:rPr>
              <a:t>من خدمات من قبل وزارة </a:t>
            </a:r>
            <a:r>
              <a:rPr lang="ar-SA" sz="2800" b="1" dirty="0" smtClean="0">
                <a:ea typeface="Calibri"/>
                <a:cs typeface="Arial"/>
              </a:rPr>
              <a:t>الشؤون </a:t>
            </a:r>
            <a:r>
              <a:rPr lang="ar-SA" sz="2800" b="1" dirty="0">
                <a:ea typeface="Calibri"/>
                <a:cs typeface="Arial"/>
              </a:rPr>
              <a:t>الاجتماعية</a:t>
            </a:r>
            <a:r>
              <a:rPr lang="ar-SA" sz="2800" b="1" dirty="0" smtClean="0">
                <a:ea typeface="Calibri"/>
                <a:cs typeface="Arial"/>
              </a:rPr>
              <a:t>.</a:t>
            </a:r>
          </a:p>
          <a:p>
            <a:pPr marL="457200" indent="-457200" algn="just" rtl="1">
              <a:spcAft>
                <a:spcPts val="0"/>
              </a:spcAft>
              <a:buFontTx/>
              <a:buChar char="-"/>
            </a:pPr>
            <a:r>
              <a:rPr lang="ar-SA" sz="2800" b="1" dirty="0" smtClean="0">
                <a:ea typeface="Calibri"/>
                <a:cs typeface="Arial"/>
              </a:rPr>
              <a:t> والتأهيل</a:t>
            </a:r>
            <a:r>
              <a:rPr lang="ar-SA" sz="2800" b="1" dirty="0">
                <a:ea typeface="Calibri"/>
                <a:cs typeface="Arial"/>
              </a:rPr>
              <a:t>: ـ كما عرفه نظام رعاية المعوقين الصادر بالمرسوم الملكي رقم (م/37) </a:t>
            </a:r>
            <a:r>
              <a:rPr lang="ar-SA" sz="2800" b="1" dirty="0" smtClean="0">
                <a:ea typeface="Calibri"/>
                <a:cs typeface="Arial"/>
              </a:rPr>
              <a:t>وتاريخ 23/9/1421هـ عملية </a:t>
            </a:r>
            <a:r>
              <a:rPr lang="ar-SA" sz="2800" b="1" dirty="0">
                <a:ea typeface="Calibri"/>
                <a:cs typeface="Arial"/>
              </a:rPr>
              <a:t>منسقة لتوظيف الخدمات الطبية، والاجتماعية، والنفسية، والتربوية، والمهنية؛ لمساعدة </a:t>
            </a:r>
            <a:r>
              <a:rPr lang="ar-SA" sz="2800" b="1" dirty="0" smtClean="0">
                <a:ea typeface="Calibri"/>
                <a:cs typeface="Arial"/>
              </a:rPr>
              <a:t>المعاق </a:t>
            </a:r>
            <a:r>
              <a:rPr lang="ar-SA" sz="2800" b="1" dirty="0">
                <a:ea typeface="Calibri"/>
                <a:cs typeface="Arial"/>
              </a:rPr>
              <a:t>في تحقيق أقصى درجة ممكنة من الفاعلية الوظيفية، بهدف تمكينه من التوافق مع متطلبات بيئته الطبيعية والاجتماعية، وكذلك تنمية قدراته للاعتماد على نفسه وجعله عضواً منتجاً في المجتمع ما أمكن ذلك</a:t>
            </a:r>
            <a:r>
              <a:rPr lang="en-US" sz="2800" b="1" dirty="0">
                <a:latin typeface="Arial"/>
                <a:ea typeface="Calibri"/>
              </a:rPr>
              <a:t>. </a:t>
            </a:r>
            <a:endParaRPr lang="ar-SA" sz="25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ea typeface="Calibri"/>
                <a:cs typeface="Arial"/>
              </a:rPr>
              <a:t>أهداف الإدارة العامة للتأهيل</a:t>
            </a:r>
            <a:r>
              <a:rPr lang="en-US" sz="4000" b="1" dirty="0">
                <a:latin typeface="Arial"/>
                <a:ea typeface="Calibri"/>
              </a:rPr>
              <a:t> :</a:t>
            </a: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Low" rtl="1">
              <a:spcAft>
                <a:spcPts val="0"/>
              </a:spcAft>
              <a:buFontTx/>
              <a:buChar char="-"/>
            </a:pPr>
            <a:endParaRPr lang="ar-SA" sz="2800" b="1" dirty="0" smtClean="0">
              <a:latin typeface="Simplified Arabic" pitchFamily="18" charset="-78"/>
              <a:ea typeface="Times New Roman"/>
              <a:cs typeface="Simplified Arabic" pitchFamily="18" charset="-78"/>
            </a:endParaRPr>
          </a:p>
          <a:p>
            <a:pPr marL="457200" indent="-457200" algn="justLow" rtl="1">
              <a:spcAft>
                <a:spcPts val="0"/>
              </a:spcAft>
              <a:buFontTx/>
              <a:buChar char="-"/>
            </a:pPr>
            <a:r>
              <a:rPr lang="ar-SA" sz="2800" b="1" dirty="0" smtClean="0">
                <a:latin typeface="Simplified Arabic" pitchFamily="18" charset="-78"/>
                <a:ea typeface="Times New Roman"/>
                <a:cs typeface="Simplified Arabic" pitchFamily="18" charset="-78"/>
              </a:rPr>
              <a:t>تهدف </a:t>
            </a:r>
            <a:r>
              <a:rPr lang="ar-SA" sz="2800" b="1" dirty="0">
                <a:latin typeface="Simplified Arabic" pitchFamily="18" charset="-78"/>
                <a:ea typeface="Times New Roman"/>
                <a:cs typeface="Simplified Arabic" pitchFamily="18" charset="-78"/>
              </a:rPr>
              <a:t>الإدارة العامة للتأهيل إلى توفير الخدمات التأهيلية والاجتماعية المتكاملة لجميع فئات المعوقين سواء كانت إعاقاتهم ذهنية أو حسية أو حركية على اختلاف درجاتها بسيطة أو متوسطة أو </a:t>
            </a:r>
            <a:r>
              <a:rPr lang="ar-SA" sz="2800" b="1" dirty="0" smtClean="0">
                <a:latin typeface="Simplified Arabic" pitchFamily="18" charset="-78"/>
                <a:ea typeface="Times New Roman"/>
                <a:cs typeface="Simplified Arabic" pitchFamily="18" charset="-78"/>
              </a:rPr>
              <a:t>شديدة.</a:t>
            </a:r>
          </a:p>
          <a:p>
            <a:pPr marL="457200" indent="-457200" algn="justLow" rtl="1">
              <a:spcAft>
                <a:spcPts val="0"/>
              </a:spcAft>
              <a:buFontTx/>
              <a:buChar char="-"/>
            </a:pPr>
            <a:r>
              <a:rPr lang="ar-SA" sz="2800" b="1" dirty="0" smtClean="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وتتفاوت هذه الخدمات بتفاوت أنواع الإعاقات ودرجة شدتها ما بين إيوائية وتأهيلية علاجية أو مهنية وذلك وفقاُ لأحدث الأساليب المعاصرة، مع إقرار إعانة مادية سنوية تتناسب مع درجة الإعاقة لمن لا تنطبق عليهم شروط الإيواء أو من يتعذر إيواؤهم أو أولئك الذين ترغب الأسر في رعايتهم.</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ea typeface="Calibri"/>
                <a:cs typeface="Arial"/>
              </a:rPr>
              <a:t>من مهام الإدارة العامة للتأهيل</a:t>
            </a:r>
            <a:r>
              <a:rPr lang="en-US" sz="4000" b="1" dirty="0">
                <a:latin typeface="Arial"/>
                <a:ea typeface="Calibri"/>
              </a:rPr>
              <a:t>:</a:t>
            </a:r>
            <a:r>
              <a:rPr lang="en-US" sz="4000" dirty="0">
                <a:latin typeface="Arial"/>
                <a:ea typeface="Calibri"/>
              </a:rPr>
              <a:t> </a:t>
            </a: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algn="justLow" rtl="1">
              <a:spcAft>
                <a:spcPts val="0"/>
              </a:spcAft>
            </a:pPr>
            <a:r>
              <a:rPr lang="ar-SA" sz="2800" b="1" dirty="0" smtClean="0">
                <a:latin typeface="Simplified Arabic" pitchFamily="18" charset="-78"/>
                <a:ea typeface="Times New Roman"/>
                <a:cs typeface="Simplified Arabic" pitchFamily="18" charset="-78"/>
              </a:rPr>
              <a:t>- تتولى </a:t>
            </a:r>
            <a:r>
              <a:rPr lang="ar-SA" sz="2800" b="1" dirty="0">
                <a:latin typeface="Simplified Arabic" pitchFamily="18" charset="-78"/>
                <a:ea typeface="Times New Roman"/>
                <a:cs typeface="Simplified Arabic" pitchFamily="18" charset="-78"/>
              </a:rPr>
              <a:t>الإدارة العامة للتأهيل عدداً من المهام لتحقيق أهدافها من </a:t>
            </a:r>
            <a:r>
              <a:rPr lang="ar-SA" sz="2800" b="1" dirty="0">
                <a:solidFill>
                  <a:srgbClr val="009900"/>
                </a:solidFill>
                <a:latin typeface="Simplified Arabic" pitchFamily="18" charset="-78"/>
                <a:ea typeface="Times New Roman"/>
                <a:cs typeface="Simplified Arabic" pitchFamily="18" charset="-78"/>
              </a:rPr>
              <a:t>أهمها</a:t>
            </a:r>
            <a:r>
              <a:rPr lang="ar-SA" sz="2800" b="1" dirty="0">
                <a:latin typeface="Simplified Arabic" pitchFamily="18" charset="-78"/>
                <a:ea typeface="Times New Roman"/>
                <a:cs typeface="Simplified Arabic" pitchFamily="18" charset="-78"/>
              </a:rPr>
              <a:t>: </a:t>
            </a:r>
          </a:p>
          <a:p>
            <a:pPr algn="justLow" rtl="1">
              <a:spcAft>
                <a:spcPts val="0"/>
              </a:spcAft>
            </a:pPr>
            <a:r>
              <a:rPr lang="ar-SA" sz="2800" b="1" dirty="0">
                <a:latin typeface="Simplified Arabic" pitchFamily="18" charset="-78"/>
                <a:ea typeface="Times New Roman"/>
                <a:cs typeface="Simplified Arabic" pitchFamily="18" charset="-78"/>
              </a:rPr>
              <a:t>1. اقتراح الخطط والبرامج والنشاطات الخاصة بمراكز رعاية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وتأهيلهم بالتنسيق مع الإدارات المختصة.</a:t>
            </a:r>
          </a:p>
          <a:p>
            <a:pPr algn="justLow" rtl="1">
              <a:spcAft>
                <a:spcPts val="0"/>
              </a:spcAft>
            </a:pPr>
            <a:r>
              <a:rPr lang="ar-SA" sz="2800" b="1" dirty="0">
                <a:latin typeface="Simplified Arabic" pitchFamily="18" charset="-78"/>
                <a:ea typeface="Times New Roman"/>
                <a:cs typeface="Simplified Arabic" pitchFamily="18" charset="-78"/>
              </a:rPr>
              <a:t>2. التأكد من تقديم الخدمات المطلوبة </a:t>
            </a:r>
            <a:r>
              <a:rPr lang="ar-SA" sz="2800" b="1" dirty="0" smtClean="0">
                <a:latin typeface="Simplified Arabic" pitchFamily="18" charset="-78"/>
                <a:ea typeface="Times New Roman"/>
                <a:cs typeface="Simplified Arabic" pitchFamily="18" charset="-78"/>
              </a:rPr>
              <a:t>للمعاقين </a:t>
            </a:r>
            <a:r>
              <a:rPr lang="ar-SA" sz="2800" b="1" dirty="0">
                <a:latin typeface="Simplified Arabic" pitchFamily="18" charset="-78"/>
                <a:ea typeface="Times New Roman"/>
                <a:cs typeface="Simplified Arabic" pitchFamily="18" charset="-78"/>
              </a:rPr>
              <a:t>وتقويمها.</a:t>
            </a:r>
          </a:p>
          <a:p>
            <a:pPr algn="justLow" rtl="1">
              <a:spcAft>
                <a:spcPts val="0"/>
              </a:spcAft>
            </a:pPr>
            <a:r>
              <a:rPr lang="ar-SA" sz="2800" b="1" dirty="0">
                <a:latin typeface="Simplified Arabic" pitchFamily="18" charset="-78"/>
                <a:ea typeface="Times New Roman"/>
                <a:cs typeface="Simplified Arabic" pitchFamily="18" charset="-78"/>
              </a:rPr>
              <a:t>3. وضع قواعد تأهيل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وأسسه وإجراءاته.</a:t>
            </a:r>
          </a:p>
          <a:p>
            <a:pPr algn="justLow" rtl="1">
              <a:spcAft>
                <a:spcPts val="0"/>
              </a:spcAft>
            </a:pPr>
            <a:r>
              <a:rPr lang="ar-SA" sz="2800" b="1" dirty="0">
                <a:latin typeface="Simplified Arabic" pitchFamily="18" charset="-78"/>
                <a:ea typeface="Times New Roman"/>
                <a:cs typeface="Simplified Arabic" pitchFamily="18" charset="-78"/>
              </a:rPr>
              <a:t>4. العمل من أجل تشجيع مبدأ التعاون بين أسرة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ومراكز التأهيل.</a:t>
            </a:r>
          </a:p>
          <a:p>
            <a:pPr algn="justLow" rtl="1">
              <a:spcAft>
                <a:spcPts val="0"/>
              </a:spcAft>
            </a:pPr>
            <a:r>
              <a:rPr lang="ar-SA" sz="2800" b="1" dirty="0">
                <a:latin typeface="Simplified Arabic" pitchFamily="18" charset="-78"/>
                <a:ea typeface="Times New Roman"/>
                <a:cs typeface="Simplified Arabic" pitchFamily="18" charset="-78"/>
              </a:rPr>
              <a:t>5. دراسة الإعانات الخاصة بأسر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وإقرارها وفقاً للوائح والأنظمة.</a:t>
            </a:r>
          </a:p>
          <a:p>
            <a:pPr algn="justLow" rtl="1">
              <a:spcAft>
                <a:spcPts val="0"/>
              </a:spcAft>
            </a:pPr>
            <a:r>
              <a:rPr lang="ar-SA" sz="2800" b="1" dirty="0">
                <a:latin typeface="Simplified Arabic" pitchFamily="18" charset="-78"/>
                <a:ea typeface="Times New Roman"/>
                <a:cs typeface="Simplified Arabic" pitchFamily="18" charset="-78"/>
              </a:rPr>
              <a:t>6. تزويد مراكز التأهيل بخطط خدمات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وبرامجها وقواعد العمل بها وإجراءاته</a:t>
            </a: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sz="2800" b="1" dirty="0" smtClean="0">
                <a:latin typeface="Simplified Arabic" pitchFamily="18" charset="-78"/>
                <a:ea typeface="Times New Roman"/>
                <a:cs typeface="Simplified Arabic" pitchFamily="18" charset="-78"/>
              </a:rPr>
              <a:t>7. </a:t>
            </a:r>
            <a:r>
              <a:rPr lang="ar-SA" sz="2800" b="1" dirty="0">
                <a:latin typeface="Simplified Arabic" pitchFamily="18" charset="-78"/>
                <a:ea typeface="Times New Roman"/>
                <a:cs typeface="Simplified Arabic" pitchFamily="18" charset="-78"/>
              </a:rPr>
              <a:t>التنسيق بين الأجهزة الصحية في الدولة لتأمين الرعاية الصحية الكاملة </a:t>
            </a:r>
            <a:r>
              <a:rPr lang="ar-SA" sz="2800" b="1" dirty="0" smtClean="0">
                <a:latin typeface="Simplified Arabic" pitchFamily="18" charset="-78"/>
                <a:ea typeface="Times New Roman"/>
                <a:cs typeface="Simplified Arabic" pitchFamily="18" charset="-78"/>
              </a:rPr>
              <a:t>للمعاقين </a:t>
            </a:r>
            <a:r>
              <a:rPr lang="ar-SA" sz="2800" b="1" dirty="0">
                <a:latin typeface="Simplified Arabic" pitchFamily="18" charset="-78"/>
                <a:ea typeface="Times New Roman"/>
                <a:cs typeface="Simplified Arabic" pitchFamily="18" charset="-78"/>
              </a:rPr>
              <a:t>وفقاً لاحتياجات كل منهم.</a:t>
            </a:r>
          </a:p>
          <a:p>
            <a:pPr marL="228600" algn="justLow" rtl="1">
              <a:spcAft>
                <a:spcPts val="0"/>
              </a:spcAft>
            </a:pPr>
            <a:r>
              <a:rPr lang="ar-SA" sz="2800" b="1" dirty="0">
                <a:latin typeface="Simplified Arabic" pitchFamily="18" charset="-78"/>
                <a:ea typeface="Times New Roman"/>
                <a:cs typeface="Simplified Arabic" pitchFamily="18" charset="-78"/>
              </a:rPr>
              <a:t>8. التنسيق مع وزارة الخدمة المدنية ومكاتب العمل ومكاتب التوظيف الخاصة لإيجاد فرص العمل للمؤهلين مهنياً من </a:t>
            </a:r>
            <a:r>
              <a:rPr lang="ar-SA" sz="2800" b="1" dirty="0" smtClean="0">
                <a:latin typeface="Simplified Arabic" pitchFamily="18" charset="-78"/>
                <a:ea typeface="Times New Roman"/>
                <a:cs typeface="Simplified Arabic" pitchFamily="18" charset="-78"/>
              </a:rPr>
              <a:t>المعاقين</a:t>
            </a:r>
            <a:r>
              <a:rPr lang="ar-SA" sz="2800" b="1" dirty="0">
                <a:latin typeface="Simplified Arabic" pitchFamily="18" charset="-78"/>
                <a:ea typeface="Times New Roman"/>
                <a:cs typeface="Simplified Arabic" pitchFamily="18" charset="-78"/>
              </a:rPr>
              <a:t>.</a:t>
            </a:r>
          </a:p>
          <a:p>
            <a:pPr marL="228600" algn="justLow" rtl="1">
              <a:spcAft>
                <a:spcPts val="0"/>
              </a:spcAft>
            </a:pPr>
            <a:r>
              <a:rPr lang="ar-SA" sz="2800" b="1" dirty="0">
                <a:latin typeface="Simplified Arabic" pitchFamily="18" charset="-78"/>
                <a:ea typeface="Times New Roman"/>
                <a:cs typeface="Simplified Arabic" pitchFamily="18" charset="-78"/>
              </a:rPr>
              <a:t>9. تلقي تقارير مكاتب الشؤون الاجتماعية ومكاتب الإشراف ومراكز التأهيل الخاصة </a:t>
            </a:r>
            <a:r>
              <a:rPr lang="ar-SA" sz="2800" b="1" dirty="0" smtClean="0">
                <a:latin typeface="Simplified Arabic" pitchFamily="18" charset="-78"/>
                <a:ea typeface="Times New Roman"/>
                <a:cs typeface="Simplified Arabic" pitchFamily="18" charset="-78"/>
              </a:rPr>
              <a:t>بالمعاقين </a:t>
            </a:r>
            <a:r>
              <a:rPr lang="ar-SA" sz="2800" b="1" dirty="0">
                <a:latin typeface="Simplified Arabic" pitchFamily="18" charset="-78"/>
                <a:ea typeface="Times New Roman"/>
                <a:cs typeface="Simplified Arabic" pitchFamily="18" charset="-78"/>
              </a:rPr>
              <a:t>والعمل من أجل تحقيق مقترحاتها.</a:t>
            </a:r>
          </a:p>
          <a:p>
            <a:pPr marL="228600" algn="justLow" rtl="1">
              <a:spcAft>
                <a:spcPts val="0"/>
              </a:spcAft>
            </a:pPr>
            <a:r>
              <a:rPr lang="ar-SA" sz="2800" b="1" dirty="0">
                <a:latin typeface="Simplified Arabic" pitchFamily="18" charset="-78"/>
                <a:ea typeface="Times New Roman"/>
                <a:cs typeface="Simplified Arabic" pitchFamily="18" charset="-78"/>
              </a:rPr>
              <a:t>10. تبني المقترحات الخاصة بتطوير خدمات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وبرامج تأهيلهم.</a:t>
            </a:r>
          </a:p>
          <a:p>
            <a:pPr marL="228600" algn="justLow" rtl="1">
              <a:spcAft>
                <a:spcPts val="0"/>
              </a:spcAft>
            </a:pPr>
            <a:r>
              <a:rPr lang="ar-SA" sz="2800" b="1" dirty="0">
                <a:latin typeface="Simplified Arabic" pitchFamily="18" charset="-78"/>
                <a:ea typeface="Times New Roman"/>
                <a:cs typeface="Simplified Arabic" pitchFamily="18" charset="-78"/>
              </a:rPr>
              <a:t>11. الإشراف على الإدارات والأقسام والمراكز التابعة لها والعمل من أجل التنسيق فيما بينها ضماناً لتحقيق الأهداف.</a:t>
            </a: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ea typeface="Calibri"/>
                <a:cs typeface="Arial"/>
              </a:rPr>
              <a:t>الإدارات التابعة للإدارة العامة للتأهيل</a:t>
            </a:r>
            <a:r>
              <a:rPr lang="en-US" sz="4000" b="1" dirty="0">
                <a:latin typeface="Arial"/>
                <a:ea typeface="Calibri"/>
              </a:rPr>
              <a:t>:</a:t>
            </a:r>
            <a:r>
              <a:rPr lang="en-US" sz="4000" dirty="0">
                <a:latin typeface="Arial"/>
                <a:ea typeface="Calibri"/>
              </a:rPr>
              <a:t> </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b="1" dirty="0">
                <a:latin typeface="Simplified Arabic" pitchFamily="18" charset="-78"/>
                <a:ea typeface="Times New Roman"/>
                <a:cs typeface="Simplified Arabic" pitchFamily="18" charset="-78"/>
              </a:rPr>
              <a:t>يتبع الإدارة العامة للتأهيل </a:t>
            </a:r>
            <a:r>
              <a:rPr lang="ar-SA" b="1" dirty="0">
                <a:solidFill>
                  <a:srgbClr val="FF0000"/>
                </a:solidFill>
                <a:latin typeface="Simplified Arabic" pitchFamily="18" charset="-78"/>
                <a:ea typeface="Times New Roman"/>
                <a:cs typeface="Simplified Arabic" pitchFamily="18" charset="-78"/>
              </a:rPr>
              <a:t>ثلاث</a:t>
            </a:r>
            <a:r>
              <a:rPr lang="ar-SA" b="1" dirty="0">
                <a:latin typeface="Simplified Arabic" pitchFamily="18" charset="-78"/>
                <a:ea typeface="Times New Roman"/>
                <a:cs typeface="Simplified Arabic" pitchFamily="18" charset="-78"/>
              </a:rPr>
              <a:t> إدارات هي: </a:t>
            </a:r>
          </a:p>
          <a:p>
            <a:pPr marL="228600" algn="justLow" rtl="1">
              <a:spcAft>
                <a:spcPts val="0"/>
              </a:spcAft>
            </a:pPr>
            <a:r>
              <a:rPr lang="ar-SA" b="1" dirty="0">
                <a:latin typeface="Simplified Arabic" pitchFamily="18" charset="-78"/>
                <a:ea typeface="Times New Roman"/>
                <a:cs typeface="Simplified Arabic" pitchFamily="18" charset="-78"/>
              </a:rPr>
              <a:t>إدارة التأهيل الاجتماعي وإدارة التأهيل المهني وإدارة التأهيل الأهلي.</a:t>
            </a:r>
          </a:p>
          <a:p>
            <a:pPr marL="228600" algn="justLow" rtl="1">
              <a:spcAft>
                <a:spcPts val="0"/>
              </a:spcAft>
            </a:pPr>
            <a:endParaRPr lang="ar-SA" b="1" dirty="0" smtClean="0">
              <a:latin typeface="Simplified Arabic" pitchFamily="18" charset="-78"/>
              <a:ea typeface="Times New Roman"/>
              <a:cs typeface="Simplified Arabic" pitchFamily="18" charset="-78"/>
            </a:endParaRPr>
          </a:p>
          <a:p>
            <a:pPr marL="228600" algn="justLow" rtl="1">
              <a:spcAft>
                <a:spcPts val="0"/>
              </a:spcAft>
            </a:pPr>
            <a:r>
              <a:rPr lang="ar-SA" b="1" dirty="0" smtClean="0">
                <a:solidFill>
                  <a:srgbClr val="0070C0"/>
                </a:solidFill>
                <a:latin typeface="Simplified Arabic" pitchFamily="18" charset="-78"/>
                <a:ea typeface="Times New Roman"/>
                <a:cs typeface="Simplified Arabic" pitchFamily="18" charset="-78"/>
              </a:rPr>
              <a:t>أولاً</a:t>
            </a:r>
            <a:r>
              <a:rPr lang="ar-SA" b="1" dirty="0">
                <a:solidFill>
                  <a:srgbClr val="0070C0"/>
                </a:solidFill>
                <a:latin typeface="Simplified Arabic" pitchFamily="18" charset="-78"/>
                <a:ea typeface="Times New Roman"/>
                <a:cs typeface="Simplified Arabic" pitchFamily="18" charset="-78"/>
              </a:rPr>
              <a:t>: إدارة التأهيل الاجتماعي: </a:t>
            </a:r>
          </a:p>
          <a:p>
            <a:pPr marL="228600" algn="justLow" rtl="1">
              <a:spcAft>
                <a:spcPts val="0"/>
              </a:spcAft>
            </a:pPr>
            <a:r>
              <a:rPr lang="ar-SA" sz="2800" b="1" dirty="0">
                <a:latin typeface="Simplified Arabic" pitchFamily="18" charset="-78"/>
                <a:ea typeface="Times New Roman"/>
                <a:cs typeface="Simplified Arabic" pitchFamily="18" charset="-78"/>
              </a:rPr>
              <a:t>وتختص بكافة الإجراءات الإدارية والفنية المتعلقة بالمستفيدين من الخدمات </a:t>
            </a:r>
            <a:r>
              <a:rPr lang="ar-SA" sz="2800" b="1" dirty="0" err="1">
                <a:latin typeface="Simplified Arabic" pitchFamily="18" charset="-78"/>
                <a:ea typeface="Times New Roman"/>
                <a:cs typeface="Simplified Arabic" pitchFamily="18" charset="-78"/>
              </a:rPr>
              <a:t>الإيوائية</a:t>
            </a:r>
            <a:r>
              <a:rPr lang="ar-SA" sz="2800" b="1" dirty="0">
                <a:latin typeface="Simplified Arabic" pitchFamily="18" charset="-78"/>
                <a:ea typeface="Times New Roman"/>
                <a:cs typeface="Simplified Arabic" pitchFamily="18" charset="-78"/>
              </a:rPr>
              <a:t> في المراكز والمؤسسات التأهيلية وطلبات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الراغبين في الحصول على خدمات الرعاية الاجتماعية وبرامجها أو المساعدات المالية. </a:t>
            </a: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b="1" dirty="0">
                <a:solidFill>
                  <a:srgbClr val="3B84AF"/>
                </a:solidFill>
                <a:latin typeface="Simplified Arabic" pitchFamily="18" charset="-78"/>
                <a:ea typeface="Times New Roman"/>
                <a:cs typeface="Simplified Arabic" pitchFamily="18" charset="-78"/>
              </a:rPr>
              <a:t>ثانياً: إدارة التأهيل المهني: </a:t>
            </a:r>
          </a:p>
          <a:p>
            <a:pPr marL="228600" algn="justLow" rtl="1">
              <a:spcAft>
                <a:spcPts val="0"/>
              </a:spcAft>
            </a:pPr>
            <a:r>
              <a:rPr lang="ar-SA" sz="2800" b="1" dirty="0">
                <a:latin typeface="Simplified Arabic" pitchFamily="18" charset="-78"/>
                <a:ea typeface="Times New Roman"/>
                <a:cs typeface="Simplified Arabic" pitchFamily="18" charset="-78"/>
              </a:rPr>
              <a:t>وتختص بمتابعة الإجراءات المتعلقة بتعليم المشلولين والتأهيل المهني </a:t>
            </a:r>
            <a:r>
              <a:rPr lang="ar-SA" sz="2800" b="1" dirty="0" smtClean="0">
                <a:latin typeface="Simplified Arabic" pitchFamily="18" charset="-78"/>
                <a:ea typeface="Times New Roman"/>
                <a:cs typeface="Simplified Arabic" pitchFamily="18" charset="-78"/>
              </a:rPr>
              <a:t>للمعاقين </a:t>
            </a:r>
            <a:r>
              <a:rPr lang="ar-SA" sz="2800" b="1" dirty="0">
                <a:latin typeface="Simplified Arabic" pitchFamily="18" charset="-78"/>
                <a:ea typeface="Times New Roman"/>
                <a:cs typeface="Simplified Arabic" pitchFamily="18" charset="-78"/>
              </a:rPr>
              <a:t>(جسمياً أو حسياً أو عقلياً) على أنسب المهن لقدراتهم المتبقية بعد العوق والعجز وتوظيفهم، وذلك لتحقيق الأهداف الإنسانية والاجتماعية والاقتصادية وتحويلهم إلى أفراد منتجين قادرين على التفاعل والتكيف في المجتمع تكيفاً اجتماعياً ونفياً سليماً يتيح لهم الاندماج والمشاركة وتأكيد الذات في محيطهم الأسري والاجتماعي بتدريب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الصالحين لذلك ومتابعة تدريبهم سواء داخل المراكز أو خارجها. </a:t>
            </a: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Low" rtl="1">
              <a:spcAft>
                <a:spcPts val="0"/>
              </a:spcAft>
            </a:pPr>
            <a:r>
              <a:rPr lang="ar-SA" b="1" dirty="0">
                <a:solidFill>
                  <a:srgbClr val="0070C0"/>
                </a:solidFill>
                <a:latin typeface="Simplified Arabic" pitchFamily="18" charset="-78"/>
                <a:ea typeface="Times New Roman"/>
                <a:cs typeface="Simplified Arabic" pitchFamily="18" charset="-78"/>
              </a:rPr>
              <a:t>ثالثاً: إدارة التأهيل الأهلي: </a:t>
            </a:r>
          </a:p>
          <a:p>
            <a:pPr algn="justLow" rtl="1">
              <a:spcAft>
                <a:spcPts val="0"/>
              </a:spcAft>
            </a:pPr>
            <a:r>
              <a:rPr lang="ar-SA" sz="2800" b="1" dirty="0" smtClean="0">
                <a:latin typeface="Simplified Arabic" pitchFamily="18" charset="-78"/>
                <a:ea typeface="Times New Roman"/>
                <a:cs typeface="Simplified Arabic" pitchFamily="18" charset="-78"/>
              </a:rPr>
              <a:t>- وتختص </a:t>
            </a:r>
            <a:r>
              <a:rPr lang="ar-SA" sz="2800" b="1" dirty="0">
                <a:latin typeface="Simplified Arabic" pitchFamily="18" charset="-78"/>
                <a:ea typeface="Times New Roman"/>
                <a:cs typeface="Simplified Arabic" pitchFamily="18" charset="-78"/>
              </a:rPr>
              <a:t>بدراسة كافة ما يتعلق بمراكز الرعاية النهارية والمنزلية أو مراكز الـتأهيل التي يتم إنشاؤها أو الإشراف عليها من قبل القطاع الخاص سواء كان هذا القطاع منشأة فردية أو جمعية خيرية أو لجنة أهلية.</a:t>
            </a:r>
          </a:p>
          <a:p>
            <a:pPr algn="justLow" rtl="1">
              <a:spcAft>
                <a:spcPts val="0"/>
              </a:spcAft>
            </a:pPr>
            <a:r>
              <a:rPr lang="ar-SA" sz="2800" b="1" dirty="0" smtClean="0">
                <a:latin typeface="Simplified Arabic" pitchFamily="18" charset="-78"/>
                <a:ea typeface="Times New Roman"/>
                <a:cs typeface="Simplified Arabic" pitchFamily="18" charset="-78"/>
              </a:rPr>
              <a:t>- كما </a:t>
            </a:r>
            <a:r>
              <a:rPr lang="ar-SA" sz="2800" b="1" dirty="0">
                <a:latin typeface="Simplified Arabic" pitchFamily="18" charset="-78"/>
                <a:ea typeface="Times New Roman"/>
                <a:cs typeface="Simplified Arabic" pitchFamily="18" charset="-78"/>
              </a:rPr>
              <a:t>تعنى إدارة التأهيل الأهلي بإصدار التراخيص اللازمة لإنشاء مراكز التأهيل الأهلية سواء كانت مراكز رعاية نهارية أو مراكز إيوائية وتتولى الإشراف عليها </a:t>
            </a:r>
            <a:r>
              <a:rPr lang="ar-SA" sz="2800" b="1" dirty="0" smtClean="0">
                <a:latin typeface="Simplified Arabic" pitchFamily="18" charset="-78"/>
                <a:ea typeface="Times New Roman"/>
                <a:cs typeface="Simplified Arabic" pitchFamily="18" charset="-78"/>
              </a:rPr>
              <a:t>متابعتها </a:t>
            </a:r>
            <a:r>
              <a:rPr lang="ar-SA" sz="2800" b="1" dirty="0">
                <a:latin typeface="Simplified Arabic" pitchFamily="18" charset="-78"/>
                <a:ea typeface="Times New Roman"/>
                <a:cs typeface="Simplified Arabic" pitchFamily="18" charset="-78"/>
              </a:rPr>
              <a:t>والاطلاع على برامجها وأنشطتها ومستوى ما تقدمه من </a:t>
            </a:r>
            <a:r>
              <a:rPr lang="ar-SA" sz="2800" b="1" dirty="0" smtClean="0">
                <a:latin typeface="Simplified Arabic" pitchFamily="18" charset="-78"/>
                <a:ea typeface="Times New Roman"/>
                <a:cs typeface="Simplified Arabic" pitchFamily="18" charset="-78"/>
              </a:rPr>
              <a:t>خدمات.</a:t>
            </a:r>
            <a:endParaRPr lang="ar-SA" sz="28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r>
              <a:rPr lang="ar-SA" sz="3600" b="1" dirty="0">
                <a:ea typeface="Calibri"/>
                <a:cs typeface="Arial"/>
              </a:rPr>
              <a:t>مراكز التأهيل الاجتماعي (لشديدي الإعاقة)</a:t>
            </a: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algn="justLow" rtl="1">
              <a:spcAft>
                <a:spcPts val="0"/>
              </a:spcAft>
            </a:pPr>
            <a:r>
              <a:rPr lang="ar-SA" sz="2800" b="1" dirty="0" smtClean="0">
                <a:latin typeface="Simplified Arabic" pitchFamily="18" charset="-78"/>
                <a:ea typeface="Times New Roman"/>
                <a:cs typeface="Simplified Arabic" pitchFamily="18" charset="-78"/>
              </a:rPr>
              <a:t>- تختص </a:t>
            </a:r>
            <a:r>
              <a:rPr lang="ar-SA" sz="2800" b="1" dirty="0">
                <a:latin typeface="Simplified Arabic" pitchFamily="18" charset="-78"/>
                <a:ea typeface="Times New Roman"/>
                <a:cs typeface="Simplified Arabic" pitchFamily="18" charset="-78"/>
              </a:rPr>
              <a:t>هذه المراكز بإيواء حالات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من فئات شديدي الإعاقة غير القابلين للتأهيل المهني نتيجة شدة الإعاقة أو ازدواجية الإعاقات. </a:t>
            </a:r>
          </a:p>
          <a:p>
            <a:pPr algn="justLow" rtl="1">
              <a:spcAft>
                <a:spcPts val="0"/>
              </a:spcAft>
            </a:pPr>
            <a:r>
              <a:rPr lang="ar-SA" sz="2800" b="1" dirty="0">
                <a:solidFill>
                  <a:srgbClr val="FF0000"/>
                </a:solidFill>
                <a:latin typeface="Simplified Arabic" pitchFamily="18" charset="-78"/>
                <a:ea typeface="Times New Roman"/>
                <a:cs typeface="Simplified Arabic" pitchFamily="18" charset="-78"/>
              </a:rPr>
              <a:t>الفئات التي تقبل في مراكز التأهيل الاجتماعي على سبيل المثال لا الحصر</a:t>
            </a:r>
            <a:r>
              <a:rPr lang="ar-SA" sz="2800" b="1" dirty="0">
                <a:latin typeface="Simplified Arabic" pitchFamily="18" charset="-78"/>
                <a:ea typeface="Times New Roman"/>
                <a:cs typeface="Simplified Arabic" pitchFamily="18" charset="-78"/>
              </a:rPr>
              <a:t>: </a:t>
            </a:r>
          </a:p>
          <a:p>
            <a:pPr algn="justLow" rtl="1">
              <a:spcAft>
                <a:spcPts val="0"/>
              </a:spcAft>
            </a:pPr>
            <a:r>
              <a:rPr lang="ar-SA" sz="2800" b="1" dirty="0">
                <a:latin typeface="Simplified Arabic" pitchFamily="18" charset="-78"/>
                <a:ea typeface="Times New Roman"/>
                <a:cs typeface="Simplified Arabic" pitchFamily="18" charset="-78"/>
              </a:rPr>
              <a:t>1. الإعاقات الجسمية الشديدة كالبتر المزدوج الشديد والشلل الرباعي أو الدماغي أو ضمور الأطراف.</a:t>
            </a:r>
          </a:p>
          <a:p>
            <a:pPr algn="justLow" rtl="1">
              <a:spcAft>
                <a:spcPts val="0"/>
              </a:spcAft>
            </a:pPr>
            <a:r>
              <a:rPr lang="ar-SA" sz="2800" b="1" dirty="0">
                <a:latin typeface="Simplified Arabic" pitchFamily="18" charset="-78"/>
                <a:ea typeface="Times New Roman"/>
                <a:cs typeface="Simplified Arabic" pitchFamily="18" charset="-78"/>
              </a:rPr>
              <a:t>2. ازدواجية الإعاقة مثل التخلف العقلي مع كف البصر أو التخلف العقلي مع الصمم والبكم أو الشلل مع كف البصر وغيرها من الإعاقات المزدوجة.</a:t>
            </a:r>
          </a:p>
          <a:p>
            <a:pPr algn="justLow" rtl="1">
              <a:spcAft>
                <a:spcPts val="0"/>
              </a:spcAft>
            </a:pPr>
            <a:r>
              <a:rPr lang="ar-SA" sz="2800" b="1" dirty="0">
                <a:latin typeface="Simplified Arabic" pitchFamily="18" charset="-78"/>
                <a:ea typeface="Times New Roman"/>
                <a:cs typeface="Simplified Arabic" pitchFamily="18" charset="-78"/>
              </a:rPr>
              <a:t>3. التخلف العقلي المتوسط أو الشديد.</a:t>
            </a:r>
          </a:p>
          <a:p>
            <a:pPr algn="justLow" rtl="1">
              <a:spcAft>
                <a:spcPts val="0"/>
              </a:spcAft>
            </a:pPr>
            <a:r>
              <a:rPr lang="ar-SA" sz="2800" b="1" dirty="0">
                <a:latin typeface="Simplified Arabic" pitchFamily="18" charset="-78"/>
                <a:ea typeface="Times New Roman"/>
                <a:cs typeface="Simplified Arabic" pitchFamily="18" charset="-78"/>
              </a:rPr>
              <a:t>4. أي من الحالات غير الصالحة للتعليم الخاص أو التأهيل المهني.</a:t>
            </a: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a:solidFill>
                  <a:schemeClr val="accent1"/>
                </a:solidFill>
                <a:ea typeface="Calibri"/>
                <a:cs typeface="Arial"/>
              </a:rPr>
              <a:t>شروط القبول في مراكز التأهيل الاجتماعي:</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b="1" dirty="0" smtClean="0">
                <a:solidFill>
                  <a:prstClr val="black"/>
                </a:solidFill>
                <a:latin typeface="Simplified Arabic" pitchFamily="18" charset="-78"/>
                <a:ea typeface="Times New Roman"/>
                <a:cs typeface="Simplified Arabic" pitchFamily="18" charset="-78"/>
              </a:rPr>
              <a:t>1. </a:t>
            </a:r>
            <a:r>
              <a:rPr lang="ar-SA" b="1" dirty="0">
                <a:solidFill>
                  <a:prstClr val="black"/>
                </a:solidFill>
                <a:latin typeface="Simplified Arabic" pitchFamily="18" charset="-78"/>
                <a:ea typeface="Times New Roman"/>
                <a:cs typeface="Simplified Arabic" pitchFamily="18" charset="-78"/>
              </a:rPr>
              <a:t>أن يكون </a:t>
            </a:r>
            <a:r>
              <a:rPr lang="ar-SA" b="1" dirty="0" smtClean="0">
                <a:solidFill>
                  <a:prstClr val="black"/>
                </a:solidFill>
                <a:latin typeface="Simplified Arabic" pitchFamily="18" charset="-78"/>
                <a:ea typeface="Times New Roman"/>
                <a:cs typeface="Simplified Arabic" pitchFamily="18" charset="-78"/>
              </a:rPr>
              <a:t>المعاق </a:t>
            </a:r>
            <a:r>
              <a:rPr lang="ar-SA" b="1" dirty="0">
                <a:solidFill>
                  <a:prstClr val="black"/>
                </a:solidFill>
                <a:latin typeface="Simplified Arabic" pitchFamily="18" charset="-78"/>
                <a:ea typeface="Times New Roman"/>
                <a:cs typeface="Simplified Arabic" pitchFamily="18" charset="-78"/>
              </a:rPr>
              <a:t>سعودي الجنسية ويجوز قبول 10% من غير السعوديين بشرط ألا يكون هناك حالات مسجلة على الانتظار من السعوديين.</a:t>
            </a:r>
          </a:p>
          <a:p>
            <a:pPr marL="0" lvl="0" indent="0" algn="just" rtl="1">
              <a:spcAft>
                <a:spcPts val="0"/>
              </a:spcAft>
              <a:tabLst>
                <a:tab pos="457200" algn="l"/>
              </a:tabLst>
            </a:pPr>
            <a:r>
              <a:rPr lang="ar-SA" b="1" dirty="0">
                <a:solidFill>
                  <a:prstClr val="black"/>
                </a:solidFill>
                <a:latin typeface="Simplified Arabic" pitchFamily="18" charset="-78"/>
                <a:ea typeface="Times New Roman"/>
                <a:cs typeface="Simplified Arabic" pitchFamily="18" charset="-78"/>
              </a:rPr>
              <a:t>2. أن يثبت من الفحوص المختلفة عدم الصلاحية للتأهيل المهني.</a:t>
            </a:r>
          </a:p>
          <a:p>
            <a:pPr marL="0" lvl="0" indent="0" algn="just" rtl="1">
              <a:spcAft>
                <a:spcPts val="0"/>
              </a:spcAft>
              <a:tabLst>
                <a:tab pos="457200" algn="l"/>
              </a:tabLst>
            </a:pPr>
            <a:r>
              <a:rPr lang="ar-SA" b="1" dirty="0">
                <a:solidFill>
                  <a:prstClr val="black"/>
                </a:solidFill>
                <a:latin typeface="Simplified Arabic" pitchFamily="18" charset="-78"/>
                <a:ea typeface="Times New Roman"/>
                <a:cs typeface="Simplified Arabic" pitchFamily="18" charset="-78"/>
              </a:rPr>
              <a:t>3. أن تكون الحالة خالية من الأمراض السارية أو المعدية وألا يكون لديها اضطرابات نفسية أو عقلية تشكل خطراً على نفسها أو على الآخرين. </a:t>
            </a: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ea typeface="Calibri"/>
                <a:cs typeface="Arial"/>
              </a:rPr>
              <a:t>الخدمات التي تقدم في مراكز التأهيل الاجتماعي</a:t>
            </a:r>
            <a:r>
              <a:rPr lang="en-US" sz="4000" b="1" dirty="0">
                <a:latin typeface="Arial"/>
                <a:ea typeface="Calibri"/>
              </a:rPr>
              <a:t>:</a:t>
            </a:r>
            <a:r>
              <a:rPr lang="en-US" sz="4000" dirty="0">
                <a:latin typeface="Arial"/>
                <a:ea typeface="Calibri"/>
              </a:rPr>
              <a:t> </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1. الإيواء الكامل الذي يتضمن المسكن والمأكل والملبس.</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2. الرعاية الصحية الكاملة العلاجية والوقائية، وتوفير العلاج الطبيعي المتكامل والتعاون مع المستشفيات المتخصصة في إجراء الفحوص الدقيقة والشاملة وإجراء العمليات المطلوبة.</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3. الرعاية النفسية.</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4. الترويح وشغل أوقات الفراغ.</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5. العلاج بالعمل.</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6. العلاج الوظيفي.</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7. جميع ما </a:t>
            </a:r>
            <a:r>
              <a:rPr lang="ar-SA" sz="2800" b="1">
                <a:solidFill>
                  <a:prstClr val="black"/>
                </a:solidFill>
                <a:latin typeface="Simplified Arabic" pitchFamily="18" charset="-78"/>
                <a:ea typeface="Times New Roman"/>
                <a:cs typeface="Simplified Arabic" pitchFamily="18" charset="-78"/>
              </a:rPr>
              <a:t>يحتاجه </a:t>
            </a:r>
            <a:r>
              <a:rPr lang="ar-SA" sz="2800" b="1" smtClean="0">
                <a:solidFill>
                  <a:prstClr val="black"/>
                </a:solidFill>
                <a:latin typeface="Simplified Arabic" pitchFamily="18" charset="-78"/>
                <a:ea typeface="Times New Roman"/>
                <a:cs typeface="Simplified Arabic" pitchFamily="18" charset="-78"/>
              </a:rPr>
              <a:t>المعاق </a:t>
            </a:r>
            <a:r>
              <a:rPr lang="ar-SA" sz="2800" b="1" dirty="0">
                <a:solidFill>
                  <a:prstClr val="black"/>
                </a:solidFill>
                <a:latin typeface="Simplified Arabic" pitchFamily="18" charset="-78"/>
                <a:ea typeface="Times New Roman"/>
                <a:cs typeface="Simplified Arabic" pitchFamily="18" charset="-78"/>
              </a:rPr>
              <a:t>من خدمات وعناية خاصة.</a:t>
            </a:r>
          </a:p>
        </p:txBody>
      </p:sp>
    </p:spTree>
    <p:extLst>
      <p:ext uri="{BB962C8B-B14F-4D97-AF65-F5344CB8AC3E}">
        <p14:creationId xmlns:p14="http://schemas.microsoft.com/office/powerpoint/2010/main" xmlns="" val="557599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3120</TotalTime>
  <Words>1378</Words>
  <Application>Microsoft Office PowerPoint</Application>
  <PresentationFormat>A4 Paper (210x297 mm)‎</PresentationFormat>
  <Paragraphs>99</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الثامنة </vt:lpstr>
      <vt:lpstr>عناصر المحاضرة:</vt:lpstr>
      <vt:lpstr>مقدمة:</vt:lpstr>
      <vt:lpstr>الشريحة 5</vt:lpstr>
      <vt:lpstr>نشأة مراكز التأهيل الشامل لرعاية المعاقين بالمملكة العربية السعودية</vt:lpstr>
      <vt:lpstr>الشريحة 7</vt:lpstr>
      <vt:lpstr>الشريحة 8</vt:lpstr>
      <vt:lpstr>الشريحة 9</vt:lpstr>
      <vt:lpstr>الإدارة العامة للتأهيل:</vt:lpstr>
      <vt:lpstr>أهداف الإدارة العامة للتأهيل :</vt:lpstr>
      <vt:lpstr>من مهام الإدارة العامة للتأهيل: </vt:lpstr>
      <vt:lpstr>الشريحة 13</vt:lpstr>
      <vt:lpstr>الإدارات التابعة للإدارة العامة للتأهيل: </vt:lpstr>
      <vt:lpstr>الشريحة 15</vt:lpstr>
      <vt:lpstr>الشريحة 16</vt:lpstr>
      <vt:lpstr>مراكز التأهيل الاجتماعي (لشديدي الإعاقة)</vt:lpstr>
      <vt:lpstr>شروط القبول في مراكز التأهيل الاجتماعي:</vt:lpstr>
      <vt:lpstr>الخدمات التي تقدم في مراكز التأهيل الاجتماعي: </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495</cp:revision>
  <dcterms:created xsi:type="dcterms:W3CDTF">2009-10-14T19:14:34Z</dcterms:created>
  <dcterms:modified xsi:type="dcterms:W3CDTF">2013-11-20T22:44:44Z</dcterms:modified>
</cp:coreProperties>
</file>