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88" r:id="rId4"/>
    <p:sldId id="290" r:id="rId5"/>
    <p:sldId id="327" r:id="rId6"/>
    <p:sldId id="335" r:id="rId7"/>
    <p:sldId id="295" r:id="rId8"/>
    <p:sldId id="296" r:id="rId9"/>
    <p:sldId id="297" r:id="rId10"/>
    <p:sldId id="323" r:id="rId11"/>
    <p:sldId id="324" r:id="rId12"/>
    <p:sldId id="325" r:id="rId13"/>
    <p:sldId id="326" r:id="rId14"/>
    <p:sldId id="328" r:id="rId15"/>
    <p:sldId id="329" r:id="rId16"/>
    <p:sldId id="338" r:id="rId17"/>
    <p:sldId id="339" r:id="rId18"/>
    <p:sldId id="340" r:id="rId19"/>
    <p:sldId id="341" r:id="rId20"/>
    <p:sldId id="342" r:id="rId21"/>
    <p:sldId id="343" r:id="rId22"/>
    <p:sldId id="344"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FF0066"/>
    <a:srgbClr val="FF3300"/>
    <a:srgbClr val="709256"/>
    <a:srgbClr val="AD9968"/>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265" autoAdjust="0"/>
    <p:restoredTop sz="94664" autoAdjust="0"/>
  </p:normalViewPr>
  <p:slideViewPr>
    <p:cSldViewPr>
      <p:cViewPr>
        <p:scale>
          <a:sx n="90" d="100"/>
          <a:sy n="90" d="100"/>
        </p:scale>
        <p:origin x="24" y="821"/>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200" b="1" dirty="0" smtClean="0">
                <a:solidFill>
                  <a:srgbClr val="FF0000"/>
                </a:solidFill>
                <a:latin typeface="Calibri" pitchFamily="34" charset="0"/>
                <a:cs typeface="Times New Roman" pitchFamily="18" charset="0"/>
              </a:rPr>
              <a:t>رعاية الفئات الخاصة</a:t>
            </a:r>
          </a:p>
          <a:p>
            <a:pPr algn="ctr"/>
            <a:r>
              <a:rPr lang="ar-SA" sz="2800" b="1" dirty="0" smtClean="0">
                <a:solidFill>
                  <a:srgbClr val="00B050"/>
                </a:solidFill>
                <a:latin typeface="Calibri" pitchFamily="34" charset="0"/>
                <a:cs typeface="Times New Roman" pitchFamily="18" charset="0"/>
              </a:rPr>
              <a:t>المستوي الثامن</a:t>
            </a:r>
            <a:endParaRPr lang="en-US" sz="2800" b="1" dirty="0" smtClean="0">
              <a:solidFill>
                <a:srgbClr val="00B050"/>
              </a:solidFill>
              <a:latin typeface="Calibri" pitchFamily="34" charset="0"/>
            </a:endParaRPr>
          </a:p>
          <a:p>
            <a:pPr algn="ctr"/>
            <a:r>
              <a:rPr lang="ar-SA" sz="2600" b="1" dirty="0" smtClean="0">
                <a:solidFill>
                  <a:srgbClr val="0070C0"/>
                </a:solidFill>
                <a:latin typeface="Calibri" pitchFamily="34" charset="0"/>
                <a:cs typeface="Times New Roman" pitchFamily="18" charset="0"/>
              </a:rPr>
              <a:t>د. أيمن محمود عبد العال</a:t>
            </a:r>
            <a:endParaRPr lang="en-US" sz="2600" b="1" dirty="0">
              <a:solidFill>
                <a:srgbClr val="0070C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800" b="1" spc="-150" dirty="0">
                <a:solidFill>
                  <a:srgbClr val="376092"/>
                </a:solidFill>
                <a:latin typeface="ae_AlMateen" pitchFamily="2" charset="-78"/>
                <a:cs typeface="ae_AlMateen" pitchFamily="2" charset="-78"/>
              </a:rPr>
              <a:t>المحاضرة </a:t>
            </a:r>
            <a:r>
              <a:rPr lang="ar-SA" sz="4800" b="1" spc="-150" dirty="0" smtClean="0">
                <a:solidFill>
                  <a:srgbClr val="376092"/>
                </a:solidFill>
                <a:latin typeface="ae_AlMateen" pitchFamily="2" charset="-78"/>
                <a:cs typeface="ae_AlMateen" pitchFamily="2" charset="-78"/>
              </a:rPr>
              <a:t>التاسعة</a:t>
            </a:r>
            <a:r>
              <a:rPr lang="ar-SA" sz="4800" b="1" spc="-150" dirty="0">
                <a:solidFill>
                  <a:srgbClr val="376092"/>
                </a:solidFill>
                <a:latin typeface="ae_AlMateen" pitchFamily="2" charset="-78"/>
                <a:cs typeface="ae_AlMateen" pitchFamily="2" charset="-78"/>
              </a:rPr>
              <a:t/>
            </a:r>
            <a:br>
              <a:rPr lang="ar-SA" sz="4800" b="1" spc="-150" dirty="0">
                <a:solidFill>
                  <a:srgbClr val="376092"/>
                </a:solidFill>
                <a:latin typeface="ae_AlMateen" pitchFamily="2" charset="-78"/>
                <a:cs typeface="ae_AlMateen" pitchFamily="2" charset="-78"/>
              </a:rPr>
            </a:br>
            <a:endParaRPr lang="en-US" sz="48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4400" b="1" dirty="0" smtClean="0">
                <a:solidFill>
                  <a:srgbClr val="FF0000"/>
                </a:solidFill>
                <a:ea typeface="Calibri"/>
                <a:cs typeface="Arial"/>
              </a:rPr>
              <a:t>تابع مؤسسات ومراكز تأهيل المعاقين بالمملكة العربية السعودية</a:t>
            </a:r>
            <a:endParaRPr lang="en-US" sz="44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ea typeface="Calibri"/>
                <a:cs typeface="Arial"/>
              </a:rPr>
              <a:t>عناصر المحاضرة:</a:t>
            </a:r>
            <a:endParaRPr lang="en-US" sz="4000" b="1" dirty="0">
              <a:ea typeface="Calibri"/>
              <a:cs typeface="Arial"/>
            </a:endParaRPr>
          </a:p>
        </p:txBody>
      </p:sp>
      <p:sp>
        <p:nvSpPr>
          <p:cNvPr id="3" name="عنصر نائب للمحتوى 2"/>
          <p:cNvSpPr>
            <a:spLocks noGrp="1"/>
          </p:cNvSpPr>
          <p:nvPr>
            <p:ph idx="1"/>
          </p:nvPr>
        </p:nvSpPr>
        <p:spPr>
          <a:xfrm>
            <a:off x="495300" y="1447800"/>
            <a:ext cx="8915400" cy="4678363"/>
          </a:xfrm>
        </p:spPr>
        <p:txBody>
          <a:bodyPr/>
          <a:lstStyle/>
          <a:p>
            <a:pPr marL="457200" indent="-457200" rtl="1">
              <a:lnSpc>
                <a:spcPct val="115000"/>
              </a:lnSpc>
              <a:spcAft>
                <a:spcPts val="1000"/>
              </a:spcAft>
              <a:buFontTx/>
              <a:buChar char="-"/>
            </a:pPr>
            <a:r>
              <a:rPr lang="ar-SA" sz="2800" b="1" dirty="0" smtClean="0">
                <a:solidFill>
                  <a:prstClr val="black"/>
                </a:solidFill>
                <a:ea typeface="Calibri"/>
                <a:cs typeface="Arial"/>
              </a:rPr>
              <a:t>مراكز التأهيل المهني</a:t>
            </a:r>
          </a:p>
          <a:p>
            <a:pPr marL="457200" indent="-457200" rtl="1">
              <a:lnSpc>
                <a:spcPct val="115000"/>
              </a:lnSpc>
              <a:spcAft>
                <a:spcPts val="1000"/>
              </a:spcAft>
              <a:buFontTx/>
              <a:buChar char="-"/>
            </a:pPr>
            <a:r>
              <a:rPr lang="ar-SA" sz="2800" b="1" dirty="0" smtClean="0">
                <a:solidFill>
                  <a:prstClr val="black"/>
                </a:solidFill>
                <a:ea typeface="Calibri"/>
                <a:cs typeface="Arial"/>
              </a:rPr>
              <a:t>مراكز التأهيل الشامل</a:t>
            </a:r>
          </a:p>
          <a:p>
            <a:pPr marL="457200" indent="-457200" rtl="1">
              <a:lnSpc>
                <a:spcPct val="115000"/>
              </a:lnSpc>
              <a:spcAft>
                <a:spcPts val="1000"/>
              </a:spcAft>
              <a:buFontTx/>
              <a:buChar char="-"/>
            </a:pPr>
            <a:r>
              <a:rPr lang="ar-SA" sz="2800" b="1" dirty="0" smtClean="0">
                <a:solidFill>
                  <a:prstClr val="black"/>
                </a:solidFill>
                <a:ea typeface="Calibri"/>
                <a:cs typeface="Arial"/>
              </a:rPr>
              <a:t>مؤسسات رعاية الأطفال المشلولين</a:t>
            </a:r>
          </a:p>
          <a:p>
            <a:pPr marL="457200" indent="-457200" rtl="1">
              <a:lnSpc>
                <a:spcPct val="115000"/>
              </a:lnSpc>
              <a:spcAft>
                <a:spcPts val="1000"/>
              </a:spcAft>
              <a:buFontTx/>
              <a:buChar char="-"/>
            </a:pPr>
            <a:r>
              <a:rPr lang="ar-SA" sz="2800" b="1" dirty="0">
                <a:solidFill>
                  <a:prstClr val="black"/>
                </a:solidFill>
                <a:ea typeface="Calibri"/>
                <a:cs typeface="Arial"/>
              </a:rPr>
              <a:t>إسهامات الجمعيات الخيرية والمؤسسات الأهلية في مجال خدمة </a:t>
            </a:r>
            <a:r>
              <a:rPr lang="ar-SA" sz="2800" b="1" dirty="0" smtClean="0">
                <a:solidFill>
                  <a:prstClr val="black"/>
                </a:solidFill>
                <a:ea typeface="Calibri"/>
                <a:cs typeface="Arial"/>
              </a:rPr>
              <a:t>المعاقين</a:t>
            </a:r>
          </a:p>
          <a:p>
            <a:pPr marL="457200" indent="-457200" rtl="1">
              <a:lnSpc>
                <a:spcPct val="115000"/>
              </a:lnSpc>
              <a:spcAft>
                <a:spcPts val="1000"/>
              </a:spcAft>
              <a:buFontTx/>
              <a:buChar char="-"/>
            </a:pPr>
            <a:r>
              <a:rPr lang="ar-SA" sz="2800" b="1" dirty="0" smtClean="0">
                <a:solidFill>
                  <a:prstClr val="black"/>
                </a:solidFill>
                <a:ea typeface="Calibri"/>
                <a:cs typeface="Arial"/>
              </a:rPr>
              <a:t>تشغيل المعاقين</a:t>
            </a:r>
          </a:p>
          <a:p>
            <a:pPr marL="457200" indent="-457200" rtl="1">
              <a:lnSpc>
                <a:spcPct val="115000"/>
              </a:lnSpc>
              <a:spcAft>
                <a:spcPts val="1000"/>
              </a:spcAft>
              <a:buFontTx/>
              <a:buChar char="-"/>
            </a:pPr>
            <a:r>
              <a:rPr lang="ar-SA" sz="2800" b="1" dirty="0">
                <a:solidFill>
                  <a:prstClr val="black"/>
                </a:solidFill>
                <a:ea typeface="Calibri"/>
                <a:cs typeface="Arial"/>
              </a:rPr>
              <a:t>المميزات التي يتمتع بها المعاقون في </a:t>
            </a:r>
            <a:r>
              <a:rPr lang="ar-SA" sz="2800" b="1" dirty="0" smtClean="0">
                <a:solidFill>
                  <a:prstClr val="black"/>
                </a:solidFill>
                <a:ea typeface="Calibri"/>
                <a:cs typeface="Arial"/>
              </a:rPr>
              <a:t>المملكة</a:t>
            </a:r>
          </a:p>
          <a:p>
            <a:pPr marL="457200" indent="-457200" rtl="1">
              <a:lnSpc>
                <a:spcPct val="115000"/>
              </a:lnSpc>
              <a:spcAft>
                <a:spcPts val="1000"/>
              </a:spcAft>
              <a:buFontTx/>
              <a:buChar char="-"/>
            </a:pPr>
            <a:r>
              <a:rPr lang="ar-SA" sz="2800" b="1" dirty="0" smtClean="0">
                <a:solidFill>
                  <a:prstClr val="black"/>
                </a:solidFill>
                <a:ea typeface="Calibri"/>
                <a:cs typeface="Arial"/>
              </a:rPr>
              <a:t>المجلس الأعلى لشؤون المعوقين</a:t>
            </a: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sz="4000" b="1" dirty="0" smtClean="0">
              <a:solidFill>
                <a:prstClr val="black"/>
              </a:solidFill>
              <a:ea typeface="Calibri"/>
              <a:cs typeface="Arial"/>
            </a:endParaRPr>
          </a:p>
          <a:p>
            <a:pPr marL="0" indent="0" rtl="1">
              <a:lnSpc>
                <a:spcPct val="115000"/>
              </a:lnSpc>
              <a:spcAft>
                <a:spcPts val="1000"/>
              </a:spcAft>
            </a:pPr>
            <a:r>
              <a:rPr lang="ar-SA" b="1" dirty="0">
                <a:solidFill>
                  <a:prstClr val="black"/>
                </a:solidFill>
                <a:ea typeface="Calibri"/>
                <a:cs typeface="Arial"/>
              </a:rPr>
              <a:t/>
            </a:r>
            <a:br>
              <a:rPr lang="ar-SA" b="1" dirty="0">
                <a:solidFill>
                  <a:prstClr val="black"/>
                </a:solidFill>
                <a:ea typeface="Calibri"/>
                <a:cs typeface="Arial"/>
              </a:rPr>
            </a:b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rtl="1">
              <a:lnSpc>
                <a:spcPct val="115000"/>
              </a:lnSpc>
              <a:spcAft>
                <a:spcPts val="0"/>
              </a:spcAft>
            </a:pPr>
            <a:endParaRPr lang="ar-SA" b="1" dirty="0" smtClean="0">
              <a:ea typeface="Calibri"/>
              <a:cs typeface="Arial"/>
            </a:endParaRPr>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914400"/>
          </a:xfrm>
        </p:spPr>
        <p:txBody>
          <a:bodyPr/>
          <a:lstStyle/>
          <a:p>
            <a:pPr algn="justLow" rtl="1">
              <a:lnSpc>
                <a:spcPct val="115000"/>
              </a:lnSpc>
              <a:spcAft>
                <a:spcPts val="0"/>
              </a:spcAft>
              <a:tabLst>
                <a:tab pos="1689100" algn="l"/>
              </a:tabLst>
            </a:pPr>
            <a:r>
              <a:rPr lang="ar-SA" sz="3600" b="1" dirty="0">
                <a:ea typeface="Calibri"/>
                <a:cs typeface="Arial"/>
              </a:rPr>
              <a:t>مراكز التأهيل المهني</a:t>
            </a:r>
            <a:r>
              <a:rPr lang="en-US" sz="3600" b="1" dirty="0">
                <a:latin typeface="Arial"/>
                <a:ea typeface="Calibri"/>
              </a:rPr>
              <a:t>: </a:t>
            </a: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marL="457200" indent="-457200" algn="justLow" rtl="1">
              <a:spcAft>
                <a:spcPts val="0"/>
              </a:spcAft>
              <a:buFontTx/>
              <a:buChar char="-"/>
            </a:pPr>
            <a:r>
              <a:rPr lang="ar-SA" sz="3000" b="1" dirty="0" smtClean="0">
                <a:ea typeface="Times New Roman"/>
                <a:cs typeface="+mn-cs"/>
              </a:rPr>
              <a:t>وتختص </a:t>
            </a:r>
            <a:r>
              <a:rPr lang="ar-SA" sz="3000" b="1" dirty="0">
                <a:ea typeface="Times New Roman"/>
                <a:cs typeface="+mn-cs"/>
              </a:rPr>
              <a:t>بتأهيل </a:t>
            </a:r>
            <a:r>
              <a:rPr lang="ar-SA" sz="3000" b="1" dirty="0" smtClean="0">
                <a:ea typeface="Times New Roman"/>
                <a:cs typeface="+mn-cs"/>
              </a:rPr>
              <a:t>المعاقين </a:t>
            </a:r>
            <a:r>
              <a:rPr lang="ar-SA" sz="3000" b="1" dirty="0">
                <a:ea typeface="Times New Roman"/>
                <a:cs typeface="+mn-cs"/>
              </a:rPr>
              <a:t>جسمياً أو حسياً أو عقلياً على المهن المناسبة لقدراتهم وتحويلهم من طاقات بشرية معطلة إلى أفراد منتجين قادرين على التفاعل مع إخوانهم من بقية أفراد المجتمع وذلك بتدريبهم على أي مهنة مناسبة. </a:t>
            </a:r>
            <a:endParaRPr lang="ar-SA" sz="3000" b="1" dirty="0" smtClean="0">
              <a:ea typeface="Times New Roman"/>
              <a:cs typeface="+mn-cs"/>
            </a:endParaRPr>
          </a:p>
          <a:p>
            <a:pPr marL="457200" indent="-457200" algn="justLow" rtl="1">
              <a:spcAft>
                <a:spcPts val="0"/>
              </a:spcAft>
              <a:buFontTx/>
              <a:buChar char="-"/>
            </a:pPr>
            <a:r>
              <a:rPr lang="ar-SA" sz="3000" b="1" dirty="0" smtClean="0">
                <a:ea typeface="Times New Roman"/>
                <a:cs typeface="+mn-cs"/>
              </a:rPr>
              <a:t>ويمكن </a:t>
            </a:r>
            <a:r>
              <a:rPr lang="ar-SA" sz="3000" b="1" dirty="0">
                <a:ea typeface="Times New Roman"/>
                <a:cs typeface="+mn-cs"/>
              </a:rPr>
              <a:t>التدريب بالمجتمع الخارجي وفقاً لبرامج وخطة تدريب مشتركة بين المراكز وجهات التدريب وذلك على المهن التي لا تتوفر بالمراكز</a:t>
            </a:r>
            <a:r>
              <a:rPr lang="ar-SA" sz="3000" b="1" dirty="0" smtClean="0">
                <a:ea typeface="Times New Roman"/>
                <a:cs typeface="+mn-cs"/>
              </a:rPr>
              <a:t>.</a:t>
            </a:r>
          </a:p>
          <a:p>
            <a:pPr marL="457200" indent="-457200" algn="justLow" rtl="1">
              <a:spcAft>
                <a:spcPts val="0"/>
              </a:spcAft>
              <a:buFontTx/>
              <a:buChar char="-"/>
            </a:pPr>
            <a:r>
              <a:rPr lang="ar-SA" sz="3000" b="1" dirty="0" smtClean="0">
                <a:ea typeface="Times New Roman"/>
                <a:cs typeface="+mn-cs"/>
              </a:rPr>
              <a:t> </a:t>
            </a:r>
            <a:r>
              <a:rPr lang="ar-SA" sz="3000" b="1" dirty="0">
                <a:ea typeface="Times New Roman"/>
                <a:cs typeface="+mn-cs"/>
              </a:rPr>
              <a:t>وكذلك دراسة طلب صرف المكافآت المستحقة للمتدربين والجهات التي تتولى الإشراف على تدريبهم وتأمين مستلزمات التدريب. </a:t>
            </a:r>
            <a:endParaRPr lang="ar-SA" sz="3000" b="1" dirty="0" smtClean="0">
              <a:ea typeface="Times New Roman"/>
              <a:cs typeface="+mn-cs"/>
            </a:endParaRPr>
          </a:p>
          <a:p>
            <a:pPr marL="457200" indent="-457200" algn="justLow" rtl="1">
              <a:spcAft>
                <a:spcPts val="0"/>
              </a:spcAft>
              <a:buFontTx/>
              <a:buChar char="-"/>
            </a:pPr>
            <a:r>
              <a:rPr lang="ar-SA" sz="3000" b="1" dirty="0" smtClean="0">
                <a:ea typeface="Times New Roman"/>
                <a:cs typeface="+mn-cs"/>
              </a:rPr>
              <a:t>ويوجد </a:t>
            </a:r>
            <a:r>
              <a:rPr lang="ar-SA" sz="3000" b="1" dirty="0">
                <a:ea typeface="Times New Roman"/>
                <a:cs typeface="+mn-cs"/>
              </a:rPr>
              <a:t>ثلاثة مراكز للتأهيل المهني في </a:t>
            </a:r>
            <a:r>
              <a:rPr lang="ar-SA" sz="3000" b="1" dirty="0" smtClean="0">
                <a:ea typeface="Times New Roman"/>
                <a:cs typeface="+mn-cs"/>
              </a:rPr>
              <a:t>المملكة العربية السعودية</a:t>
            </a:r>
            <a:endParaRPr lang="en-US" sz="3000" b="1" dirty="0">
              <a:effectLst/>
              <a:latin typeface="Simplified Arabic" pitchFamily="18" charset="-78"/>
              <a:ea typeface="Times New Roman"/>
              <a:cs typeface="+mn-cs"/>
            </a:endParaRPr>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endParaRPr lang="ar-SA" b="1" dirty="0">
              <a:solidFill>
                <a:schemeClr val="accent1"/>
              </a:solidFill>
            </a:endParaRPr>
          </a:p>
        </p:txBody>
      </p:sp>
      <p:sp>
        <p:nvSpPr>
          <p:cNvPr id="3" name="عنصر نائب للمحتوى 2"/>
          <p:cNvSpPr>
            <a:spLocks noGrp="1"/>
          </p:cNvSpPr>
          <p:nvPr>
            <p:ph idx="1"/>
          </p:nvPr>
        </p:nvSpPr>
        <p:spPr>
          <a:xfrm>
            <a:off x="457200" y="1371600"/>
            <a:ext cx="8915400" cy="5029200"/>
          </a:xfrm>
        </p:spPr>
        <p:txBody>
          <a:bodyPr/>
          <a:lstStyle/>
          <a:p>
            <a:pPr marL="457200" indent="-457200" algn="justLow" rtl="1">
              <a:spcAft>
                <a:spcPts val="0"/>
              </a:spcAft>
              <a:buFontTx/>
              <a:buChar char="-"/>
            </a:pPr>
            <a:r>
              <a:rPr lang="ar-SA" b="1" dirty="0" smtClean="0">
                <a:latin typeface="Simplified Arabic" pitchFamily="18" charset="-78"/>
                <a:ea typeface="Times New Roman"/>
                <a:cs typeface="+mn-cs"/>
              </a:rPr>
              <a:t>وتشتمل </a:t>
            </a:r>
            <a:r>
              <a:rPr lang="ar-SA" b="1" dirty="0">
                <a:latin typeface="Simplified Arabic" pitchFamily="18" charset="-78"/>
                <a:ea typeface="Times New Roman"/>
                <a:cs typeface="+mn-cs"/>
              </a:rPr>
              <a:t>مراكز التأهيل المهني الخاصة بالذكور والخاصة بالإناث على عدد من الأقسام والوحدات التي يتم فيها التدريب على المهن المناسبة </a:t>
            </a:r>
            <a:r>
              <a:rPr lang="ar-SA" b="1" dirty="0" smtClean="0">
                <a:latin typeface="Simplified Arabic" pitchFamily="18" charset="-78"/>
                <a:ea typeface="Times New Roman"/>
                <a:cs typeface="+mn-cs"/>
              </a:rPr>
              <a:t>للمعاقين </a:t>
            </a:r>
            <a:r>
              <a:rPr lang="ar-SA" b="1" dirty="0">
                <a:latin typeface="Simplified Arabic" pitchFamily="18" charset="-78"/>
                <a:ea typeface="Times New Roman"/>
                <a:cs typeface="+mn-cs"/>
              </a:rPr>
              <a:t>منها : الكهرباء، والتجليد، والنجارة، والأعمال المكتبية، والآلة الكاتبة، والحاسب الآلي، والسكرتارية، والدهان، والنقش، والزخرفة، وتنسيق الحدائق، والخياطة، والتفصيل، والأشغال النسوية، وأعمال السنترال.. وغيرها. </a:t>
            </a:r>
            <a:endParaRPr lang="ar-SA" b="1" dirty="0" smtClean="0">
              <a:latin typeface="Simplified Arabic" pitchFamily="18" charset="-78"/>
              <a:ea typeface="Times New Roman"/>
              <a:cs typeface="+mn-cs"/>
            </a:endParaRPr>
          </a:p>
          <a:p>
            <a:pPr marL="457200" indent="-457200" algn="justLow" rtl="1">
              <a:spcAft>
                <a:spcPts val="0"/>
              </a:spcAft>
              <a:buFontTx/>
              <a:buChar char="-"/>
            </a:pPr>
            <a:r>
              <a:rPr lang="ar-SA" b="1" dirty="0" smtClean="0">
                <a:latin typeface="Simplified Arabic" pitchFamily="18" charset="-78"/>
                <a:ea typeface="Times New Roman"/>
                <a:cs typeface="+mn-cs"/>
              </a:rPr>
              <a:t>ويتم </a:t>
            </a:r>
            <a:r>
              <a:rPr lang="ar-SA" b="1" dirty="0">
                <a:latin typeface="Simplified Arabic" pitchFamily="18" charset="-78"/>
                <a:ea typeface="Times New Roman"/>
                <a:cs typeface="+mn-cs"/>
              </a:rPr>
              <a:t>التدريب على هذه المهن في القسمين الرجالي والنسائي كل بحسب ما يناسبه وما يختاره.</a:t>
            </a:r>
          </a:p>
        </p:txBody>
      </p:sp>
    </p:spTree>
    <p:extLst>
      <p:ext uri="{BB962C8B-B14F-4D97-AF65-F5344CB8AC3E}">
        <p14:creationId xmlns:p14="http://schemas.microsoft.com/office/powerpoint/2010/main" xmlns="" val="14902784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143000"/>
          </a:xfrm>
        </p:spPr>
        <p:txBody>
          <a:bodyPr/>
          <a:lstStyle/>
          <a:p>
            <a:pPr algn="justLow" rtl="1">
              <a:spcAft>
                <a:spcPts val="0"/>
              </a:spcAft>
            </a:pPr>
            <a:r>
              <a:rPr lang="ar-SA" sz="3400" b="1" dirty="0">
                <a:latin typeface="Arial"/>
                <a:ea typeface="Calibri"/>
              </a:rPr>
              <a:t>الفئات التي تقبل في مراكز التأهيل المهني على سبيل المثال لا الحصر: </a:t>
            </a:r>
            <a:endParaRPr lang="en-US" sz="3400" b="1" dirty="0">
              <a:effectLst/>
              <a:latin typeface="Times New Roman"/>
              <a:ea typeface="Times New Roman"/>
            </a:endParaRPr>
          </a:p>
        </p:txBody>
      </p:sp>
      <p:sp>
        <p:nvSpPr>
          <p:cNvPr id="3" name="عنصر نائب للمحتوى 2"/>
          <p:cNvSpPr>
            <a:spLocks noGrp="1"/>
          </p:cNvSpPr>
          <p:nvPr>
            <p:ph idx="1"/>
          </p:nvPr>
        </p:nvSpPr>
        <p:spPr>
          <a:xfrm>
            <a:off x="457200" y="1371600"/>
            <a:ext cx="8915400" cy="5029200"/>
          </a:xfrm>
        </p:spPr>
        <p:txBody>
          <a:bodyPr/>
          <a:lstStyle/>
          <a:p>
            <a:pPr algn="justLow" rtl="1">
              <a:spcAft>
                <a:spcPts val="0"/>
              </a:spcAft>
            </a:pPr>
            <a:r>
              <a:rPr lang="ar-SA" b="1" dirty="0">
                <a:latin typeface="Simplified Arabic" pitchFamily="18" charset="-78"/>
                <a:ea typeface="Times New Roman"/>
                <a:cs typeface="+mn-cs"/>
              </a:rPr>
              <a:t>1. فئة </a:t>
            </a:r>
            <a:r>
              <a:rPr lang="ar-SA" b="1" dirty="0" smtClean="0">
                <a:latin typeface="Simplified Arabic" pitchFamily="18" charset="-78"/>
                <a:ea typeface="Times New Roman"/>
                <a:cs typeface="+mn-cs"/>
              </a:rPr>
              <a:t>المعاقين </a:t>
            </a:r>
            <a:r>
              <a:rPr lang="ar-SA" b="1" dirty="0">
                <a:latin typeface="Simplified Arabic" pitchFamily="18" charset="-78"/>
                <a:ea typeface="Times New Roman"/>
                <a:cs typeface="+mn-cs"/>
              </a:rPr>
              <a:t>جسمياً مثل المصابين ببتر في الأطراف العليا أو السفلى والمشلولين ومرضى القلب.</a:t>
            </a:r>
          </a:p>
          <a:p>
            <a:pPr algn="justLow" rtl="1">
              <a:spcAft>
                <a:spcPts val="0"/>
              </a:spcAft>
            </a:pPr>
            <a:r>
              <a:rPr lang="ar-SA" b="1" dirty="0">
                <a:latin typeface="Simplified Arabic" pitchFamily="18" charset="-78"/>
                <a:ea typeface="Times New Roman"/>
                <a:cs typeface="+mn-cs"/>
              </a:rPr>
              <a:t>2. فئة الصم والبكم وفئة الصم وفئة البكم وفئة ضعاف السمع.</a:t>
            </a:r>
          </a:p>
          <a:p>
            <a:pPr algn="justLow" rtl="1">
              <a:spcAft>
                <a:spcPts val="0"/>
              </a:spcAft>
            </a:pPr>
            <a:r>
              <a:rPr lang="ar-SA" b="1" dirty="0">
                <a:latin typeface="Simplified Arabic" pitchFamily="18" charset="-78"/>
                <a:ea typeface="Times New Roman"/>
                <a:cs typeface="+mn-cs"/>
              </a:rPr>
              <a:t>3. فئة المكفوفين وضعاف البصر.</a:t>
            </a:r>
          </a:p>
          <a:p>
            <a:pPr algn="justLow" rtl="1">
              <a:spcAft>
                <a:spcPts val="0"/>
              </a:spcAft>
            </a:pPr>
            <a:r>
              <a:rPr lang="ar-SA" b="1" dirty="0">
                <a:latin typeface="Simplified Arabic" pitchFamily="18" charset="-78"/>
                <a:ea typeface="Times New Roman"/>
                <a:cs typeface="+mn-cs"/>
              </a:rPr>
              <a:t>4. فئة ناقهي الدرن.</a:t>
            </a:r>
          </a:p>
          <a:p>
            <a:pPr algn="justLow" rtl="1">
              <a:spcAft>
                <a:spcPts val="0"/>
              </a:spcAft>
            </a:pPr>
            <a:r>
              <a:rPr lang="ar-SA" b="1" dirty="0">
                <a:latin typeface="Simplified Arabic" pitchFamily="18" charset="-78"/>
                <a:ea typeface="Times New Roman"/>
                <a:cs typeface="+mn-cs"/>
              </a:rPr>
              <a:t>5. فئة </a:t>
            </a:r>
            <a:r>
              <a:rPr lang="ar-SA" b="1" dirty="0" smtClean="0">
                <a:latin typeface="Simplified Arabic" pitchFamily="18" charset="-78"/>
                <a:ea typeface="Times New Roman"/>
                <a:cs typeface="+mn-cs"/>
              </a:rPr>
              <a:t>المعاقين </a:t>
            </a:r>
            <a:r>
              <a:rPr lang="ar-SA" b="1" dirty="0">
                <a:latin typeface="Simplified Arabic" pitchFamily="18" charset="-78"/>
                <a:ea typeface="Times New Roman"/>
                <a:cs typeface="+mn-cs"/>
              </a:rPr>
              <a:t>عقلياً: التخلف العقلي البسيط والحالات المتحسنة من المصابين بالأمراض العقلية</a:t>
            </a:r>
          </a:p>
        </p:txBody>
      </p:sp>
    </p:spTree>
    <p:extLst>
      <p:ext uri="{BB962C8B-B14F-4D97-AF65-F5344CB8AC3E}">
        <p14:creationId xmlns:p14="http://schemas.microsoft.com/office/powerpoint/2010/main" xmlns="" val="1037369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59699"/>
            <a:ext cx="8915400" cy="1096962"/>
          </a:xfrm>
        </p:spPr>
        <p:txBody>
          <a:bodyPr/>
          <a:lstStyle/>
          <a:p>
            <a:pPr algn="justLow" rtl="1">
              <a:spcAft>
                <a:spcPts val="0"/>
              </a:spcAft>
            </a:pPr>
            <a:r>
              <a:rPr lang="ar-SA" sz="3600" b="1" dirty="0" smtClean="0">
                <a:latin typeface="Arial"/>
                <a:ea typeface="Calibri"/>
              </a:rPr>
              <a:t>شروط </a:t>
            </a:r>
            <a:r>
              <a:rPr lang="ar-SA" sz="3600" b="1" dirty="0">
                <a:latin typeface="Arial"/>
                <a:ea typeface="Calibri"/>
              </a:rPr>
              <a:t>القبول بمراكز التأهيل المهني</a:t>
            </a:r>
            <a:r>
              <a:rPr lang="en-US" sz="3600" b="1" dirty="0">
                <a:latin typeface="Arial"/>
                <a:ea typeface="Calibri"/>
              </a:rPr>
              <a:t>:</a:t>
            </a:r>
            <a:endParaRPr lang="en-US" sz="3600" b="1" dirty="0">
              <a:solidFill>
                <a:srgbClr val="FF0000"/>
              </a:solidFill>
              <a:ea typeface="Calibri"/>
              <a:cs typeface="Arial"/>
            </a:endParaRPr>
          </a:p>
        </p:txBody>
      </p:sp>
      <p:sp>
        <p:nvSpPr>
          <p:cNvPr id="3" name="عنصر نائب للمحتوى 2"/>
          <p:cNvSpPr>
            <a:spLocks noGrp="1"/>
          </p:cNvSpPr>
          <p:nvPr>
            <p:ph idx="1"/>
          </p:nvPr>
        </p:nvSpPr>
        <p:spPr>
          <a:xfrm>
            <a:off x="495300" y="1447800"/>
            <a:ext cx="8915400" cy="4876800"/>
          </a:xfrm>
        </p:spPr>
        <p:txBody>
          <a:bodyPr/>
          <a:lstStyle/>
          <a:p>
            <a:pPr marL="0" indent="0" algn="just" rtl="1">
              <a:spcAft>
                <a:spcPts val="0"/>
              </a:spcAft>
            </a:pPr>
            <a:r>
              <a:rPr lang="ar-SA" sz="3000" b="1" dirty="0" smtClean="0">
                <a:ea typeface="Calibri"/>
                <a:cs typeface="Arial"/>
              </a:rPr>
              <a:t>1. </a:t>
            </a:r>
            <a:r>
              <a:rPr lang="ar-SA" sz="3000" b="1" dirty="0">
                <a:ea typeface="Calibri"/>
                <a:cs typeface="Arial"/>
              </a:rPr>
              <a:t>أن يكون من </a:t>
            </a:r>
            <a:r>
              <a:rPr lang="ar-SA" sz="3000" b="1" dirty="0" smtClean="0">
                <a:ea typeface="Calibri"/>
                <a:cs typeface="Arial"/>
              </a:rPr>
              <a:t>المعاقين </a:t>
            </a:r>
            <a:r>
              <a:rPr lang="ar-SA" sz="3000" b="1" dirty="0">
                <a:ea typeface="Calibri"/>
                <a:cs typeface="Arial"/>
              </a:rPr>
              <a:t>جسمياً أو حسياً أو عقلياً، ويجوز قبول بعض حالات مزدوجي الإعاقة إذا اتضح إمكانية تأهيلهم وتشغيلهم بعد ذلك.</a:t>
            </a:r>
          </a:p>
          <a:p>
            <a:pPr marL="0" indent="0" algn="just" rtl="1">
              <a:spcAft>
                <a:spcPts val="0"/>
              </a:spcAft>
            </a:pPr>
            <a:r>
              <a:rPr lang="ar-SA" sz="3000" b="1" dirty="0" smtClean="0">
                <a:ea typeface="Calibri"/>
                <a:cs typeface="Arial"/>
              </a:rPr>
              <a:t>2. </a:t>
            </a:r>
            <a:r>
              <a:rPr lang="ar-SA" sz="3000" b="1" dirty="0">
                <a:ea typeface="Calibri"/>
                <a:cs typeface="Arial"/>
              </a:rPr>
              <a:t>أن لا تقل نسبة الذكاء في جميع الفئات عن 50 درجة.</a:t>
            </a:r>
          </a:p>
          <a:p>
            <a:pPr marL="0" indent="0" algn="just" rtl="1">
              <a:spcAft>
                <a:spcPts val="0"/>
              </a:spcAft>
            </a:pPr>
            <a:r>
              <a:rPr lang="ar-SA" sz="3000" b="1" dirty="0" smtClean="0">
                <a:ea typeface="Calibri"/>
                <a:cs typeface="Arial"/>
              </a:rPr>
              <a:t>3. </a:t>
            </a:r>
            <a:r>
              <a:rPr lang="ar-SA" sz="3000" b="1" dirty="0">
                <a:ea typeface="Calibri"/>
                <a:cs typeface="Arial"/>
              </a:rPr>
              <a:t>أن يكون </a:t>
            </a:r>
            <a:r>
              <a:rPr lang="ar-SA" sz="3000" b="1" dirty="0" smtClean="0">
                <a:ea typeface="Calibri"/>
                <a:cs typeface="Arial"/>
              </a:rPr>
              <a:t>المعاق </a:t>
            </a:r>
            <a:r>
              <a:rPr lang="ar-SA" sz="3000" b="1" dirty="0">
                <a:ea typeface="Calibri"/>
                <a:cs typeface="Arial"/>
              </a:rPr>
              <a:t>سعودي الجنسية ويجوز قبول نسبة لا تزيد على 10% من أبناء الدول العربية في حدود الإمكانات المتاحة.</a:t>
            </a:r>
          </a:p>
          <a:p>
            <a:pPr marL="0" indent="0" algn="just" rtl="1">
              <a:spcAft>
                <a:spcPts val="0"/>
              </a:spcAft>
            </a:pPr>
            <a:r>
              <a:rPr lang="ar-SA" sz="3000" b="1" dirty="0" smtClean="0">
                <a:ea typeface="Calibri"/>
                <a:cs typeface="Arial"/>
              </a:rPr>
              <a:t>4. </a:t>
            </a:r>
            <a:r>
              <a:rPr lang="ar-SA" sz="3000" b="1" dirty="0">
                <a:ea typeface="Calibri"/>
                <a:cs typeface="Arial"/>
              </a:rPr>
              <a:t>أن يكون </a:t>
            </a:r>
            <a:r>
              <a:rPr lang="ar-SA" sz="3000" b="1" dirty="0" smtClean="0">
                <a:ea typeface="Calibri"/>
                <a:cs typeface="Arial"/>
              </a:rPr>
              <a:t>المعاق </a:t>
            </a:r>
            <a:r>
              <a:rPr lang="ar-SA" sz="3000" b="1" dirty="0">
                <a:ea typeface="Calibri"/>
                <a:cs typeface="Arial"/>
              </a:rPr>
              <a:t>قد أكمل الخامسة عشرة من عمره وأن لا يتجاوز الخامسة والأربعين عند التقديم.</a:t>
            </a:r>
          </a:p>
          <a:p>
            <a:pPr marL="0" indent="0" algn="just" rtl="1">
              <a:spcAft>
                <a:spcPts val="0"/>
              </a:spcAft>
            </a:pPr>
            <a:r>
              <a:rPr lang="ar-SA" sz="3000" b="1" dirty="0" smtClean="0">
                <a:ea typeface="Calibri"/>
                <a:cs typeface="Arial"/>
              </a:rPr>
              <a:t>5. </a:t>
            </a:r>
            <a:r>
              <a:rPr lang="ar-SA" sz="3000" b="1" dirty="0">
                <a:ea typeface="Calibri"/>
                <a:cs typeface="Arial"/>
              </a:rPr>
              <a:t>أن تثبت الحالة صلاحيتها للتأهيل المهني بالفحوص والدراسات المختلفة.</a:t>
            </a:r>
          </a:p>
        </p:txBody>
      </p:sp>
    </p:spTree>
    <p:extLst>
      <p:ext uri="{BB962C8B-B14F-4D97-AF65-F5344CB8AC3E}">
        <p14:creationId xmlns:p14="http://schemas.microsoft.com/office/powerpoint/2010/main" xmlns="" val="23423150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r>
              <a:rPr lang="ar-SA" sz="4000" b="1" dirty="0">
                <a:ea typeface="Calibri"/>
                <a:cs typeface="Arial"/>
              </a:rPr>
              <a:t>الخدمات التي تقدم في مراكز التأهيل المهني</a:t>
            </a:r>
            <a:r>
              <a:rPr lang="en-US" sz="4000" b="1" dirty="0">
                <a:latin typeface="Arial"/>
                <a:ea typeface="Calibri"/>
              </a:rPr>
              <a:t>:</a:t>
            </a:r>
            <a:endParaRPr lang="en-US" sz="4000" b="1" dirty="0">
              <a:solidFill>
                <a:srgbClr val="FF0000"/>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marL="0" indent="0" algn="justLow" rtl="1">
              <a:spcAft>
                <a:spcPts val="0"/>
              </a:spcAft>
            </a:pPr>
            <a:r>
              <a:rPr lang="ar-SA" sz="2800" b="1" dirty="0" smtClean="0">
                <a:latin typeface="Simplified Arabic" pitchFamily="18" charset="-78"/>
                <a:ea typeface="Times New Roman"/>
                <a:cs typeface="+mn-cs"/>
              </a:rPr>
              <a:t>1. </a:t>
            </a:r>
            <a:r>
              <a:rPr lang="ar-SA" sz="2800" b="1" dirty="0">
                <a:latin typeface="Simplified Arabic" pitchFamily="18" charset="-78"/>
                <a:ea typeface="Times New Roman"/>
                <a:cs typeface="+mn-cs"/>
              </a:rPr>
              <a:t>التدريب المهني على مختلف المهن داخل المركز.</a:t>
            </a:r>
          </a:p>
          <a:p>
            <a:pPr marL="0" indent="0" algn="justLow" rtl="1">
              <a:spcAft>
                <a:spcPts val="0"/>
              </a:spcAft>
            </a:pPr>
            <a:r>
              <a:rPr lang="ar-SA" sz="2800" b="1" dirty="0" smtClean="0">
                <a:latin typeface="Simplified Arabic" pitchFamily="18" charset="-78"/>
                <a:ea typeface="Times New Roman"/>
                <a:cs typeface="+mn-cs"/>
              </a:rPr>
              <a:t>2. </a:t>
            </a:r>
            <a:r>
              <a:rPr lang="ar-SA" sz="2800" b="1" dirty="0">
                <a:latin typeface="Simplified Arabic" pitchFamily="18" charset="-78"/>
                <a:ea typeface="Times New Roman"/>
                <a:cs typeface="+mn-cs"/>
              </a:rPr>
              <a:t>التدريب المهني خارج المركز على المهن غير المتوفرة داخلياً.</a:t>
            </a:r>
          </a:p>
          <a:p>
            <a:pPr marL="0" indent="0" algn="justLow" rtl="1">
              <a:spcAft>
                <a:spcPts val="0"/>
              </a:spcAft>
            </a:pPr>
            <a:r>
              <a:rPr lang="ar-SA" sz="2800" b="1" dirty="0" smtClean="0">
                <a:latin typeface="Simplified Arabic" pitchFamily="18" charset="-78"/>
                <a:ea typeface="Times New Roman"/>
                <a:cs typeface="+mn-cs"/>
              </a:rPr>
              <a:t>3. </a:t>
            </a:r>
            <a:r>
              <a:rPr lang="ar-SA" sz="2800" b="1" dirty="0">
                <a:latin typeface="Simplified Arabic" pitchFamily="18" charset="-78"/>
                <a:ea typeface="Times New Roman"/>
                <a:cs typeface="+mn-cs"/>
              </a:rPr>
              <a:t>صرف مكافأة شهرية للمتدربين.</a:t>
            </a:r>
          </a:p>
          <a:p>
            <a:pPr marL="0" indent="0" algn="justLow" rtl="1">
              <a:spcAft>
                <a:spcPts val="0"/>
              </a:spcAft>
            </a:pPr>
            <a:r>
              <a:rPr lang="ar-SA" sz="2800" b="1" dirty="0" smtClean="0">
                <a:latin typeface="Simplified Arabic" pitchFamily="18" charset="-78"/>
                <a:ea typeface="Times New Roman"/>
                <a:cs typeface="+mn-cs"/>
              </a:rPr>
              <a:t>4. </a:t>
            </a:r>
            <a:r>
              <a:rPr lang="ar-SA" sz="2800" b="1" dirty="0">
                <a:latin typeface="Simplified Arabic" pitchFamily="18" charset="-78"/>
                <a:ea typeface="Times New Roman"/>
                <a:cs typeface="+mn-cs"/>
              </a:rPr>
              <a:t>توفير الإقامة الداخلية لمن لا يتوفر له السكن في المدينة المقر للمركز، مع توفير الإعاشة والملابس والخدمات الصحية والاجتماعية وغيرها. </a:t>
            </a:r>
          </a:p>
          <a:p>
            <a:pPr marL="0" indent="0" algn="justLow" rtl="1">
              <a:spcAft>
                <a:spcPts val="0"/>
              </a:spcAft>
            </a:pPr>
            <a:r>
              <a:rPr lang="ar-SA" sz="2800" b="1" dirty="0" smtClean="0">
                <a:latin typeface="Simplified Arabic" pitchFamily="18" charset="-78"/>
                <a:ea typeface="Times New Roman"/>
                <a:cs typeface="+mn-cs"/>
              </a:rPr>
              <a:t>5. </a:t>
            </a:r>
            <a:r>
              <a:rPr lang="ar-SA" sz="2800" b="1" dirty="0">
                <a:latin typeface="Simplified Arabic" pitchFamily="18" charset="-78"/>
                <a:ea typeface="Times New Roman"/>
                <a:cs typeface="+mn-cs"/>
              </a:rPr>
              <a:t>توفير البرامج الرياضية والترويحية في المراكز.</a:t>
            </a:r>
          </a:p>
          <a:p>
            <a:pPr marL="0" indent="0" algn="justLow" rtl="1">
              <a:spcAft>
                <a:spcPts val="0"/>
              </a:spcAft>
            </a:pPr>
            <a:r>
              <a:rPr lang="ar-SA" sz="2800" b="1" dirty="0" smtClean="0">
                <a:latin typeface="Simplified Arabic" pitchFamily="18" charset="-78"/>
                <a:ea typeface="Times New Roman"/>
                <a:cs typeface="+mn-cs"/>
              </a:rPr>
              <a:t>6. </a:t>
            </a:r>
            <a:r>
              <a:rPr lang="ar-SA" sz="2800" b="1" dirty="0">
                <a:latin typeface="Simplified Arabic" pitchFamily="18" charset="-78"/>
                <a:ea typeface="Times New Roman"/>
                <a:cs typeface="+mn-cs"/>
              </a:rPr>
              <a:t>تقوم المراكز بالتعاون مع الإدارة العامة للتأهيل بتشغيل المتدربين الذين تم تأهيلهم، وذلك بالتنسيق مع الجهات المختصة والمعنية بالتوظيف.</a:t>
            </a:r>
          </a:p>
          <a:p>
            <a:pPr marL="0" indent="0" algn="justLow" rtl="1">
              <a:spcAft>
                <a:spcPts val="0"/>
              </a:spcAft>
            </a:pPr>
            <a:r>
              <a:rPr lang="ar-SA" sz="2800" b="1" dirty="0" smtClean="0">
                <a:latin typeface="Simplified Arabic" pitchFamily="18" charset="-78"/>
                <a:ea typeface="Times New Roman"/>
                <a:cs typeface="+mn-cs"/>
              </a:rPr>
              <a:t>7. </a:t>
            </a:r>
            <a:r>
              <a:rPr lang="ar-SA" sz="2800" b="1" dirty="0">
                <a:latin typeface="Simplified Arabic" pitchFamily="18" charset="-78"/>
                <a:ea typeface="Times New Roman"/>
                <a:cs typeface="+mn-cs"/>
              </a:rPr>
              <a:t>تشغيل المؤهلين عن طريق افتتاح مشروعات فردية بدعم مالي إعانة لقيام المشروع، وذلك لبعض المهن التي يمكن ممارستها. </a:t>
            </a:r>
          </a:p>
        </p:txBody>
      </p:sp>
    </p:spTree>
    <p:extLst>
      <p:ext uri="{BB962C8B-B14F-4D97-AF65-F5344CB8AC3E}">
        <p14:creationId xmlns:p14="http://schemas.microsoft.com/office/powerpoint/2010/main" xmlns="" val="24904733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r>
              <a:rPr lang="ar-SA" sz="4000" b="1" dirty="0">
                <a:ea typeface="Calibri"/>
                <a:cs typeface="Arial"/>
              </a:rPr>
              <a:t>مراكز التأهيل الشامل</a:t>
            </a:r>
            <a:r>
              <a:rPr lang="en-US" sz="4000" b="1" dirty="0">
                <a:latin typeface="Arial"/>
                <a:ea typeface="Calibri"/>
              </a:rPr>
              <a:t>:</a:t>
            </a:r>
            <a:r>
              <a:rPr lang="en-US" sz="4000" dirty="0">
                <a:latin typeface="Arial"/>
                <a:ea typeface="Calibri"/>
              </a:rPr>
              <a:t> </a:t>
            </a:r>
            <a:endParaRPr lang="en-US" sz="4000" b="1" dirty="0">
              <a:solidFill>
                <a:schemeClr val="accent1"/>
              </a:solidFill>
              <a:latin typeface="Simplified Arabic" pitchFamily="18" charset="-78"/>
              <a:ea typeface="Calibri"/>
              <a:cs typeface="Simplified Arabic" pitchFamily="18" charset="-78"/>
            </a:endParaRPr>
          </a:p>
        </p:txBody>
      </p:sp>
      <p:sp>
        <p:nvSpPr>
          <p:cNvPr id="3" name="عنصر نائب للمحتوى 2"/>
          <p:cNvSpPr>
            <a:spLocks noGrp="1"/>
          </p:cNvSpPr>
          <p:nvPr>
            <p:ph idx="1"/>
          </p:nvPr>
        </p:nvSpPr>
        <p:spPr>
          <a:xfrm>
            <a:off x="442138" y="1350335"/>
            <a:ext cx="8915400" cy="4953000"/>
          </a:xfrm>
        </p:spPr>
        <p:txBody>
          <a:bodyPr/>
          <a:lstStyle/>
          <a:p>
            <a:pPr marL="457200" indent="-457200" algn="justLow" rtl="1">
              <a:spcAft>
                <a:spcPts val="0"/>
              </a:spcAft>
              <a:buFontTx/>
              <a:buChar char="-"/>
            </a:pPr>
            <a:r>
              <a:rPr lang="ar-SA" sz="2800" b="1" dirty="0" smtClean="0">
                <a:latin typeface="Simplified Arabic" pitchFamily="18" charset="-78"/>
                <a:ea typeface="Times New Roman"/>
                <a:cs typeface="+mn-cs"/>
              </a:rPr>
              <a:t>وهي </a:t>
            </a:r>
            <a:r>
              <a:rPr lang="ar-SA" sz="2800" b="1" dirty="0">
                <a:latin typeface="Simplified Arabic" pitchFamily="18" charset="-78"/>
                <a:ea typeface="Times New Roman"/>
                <a:cs typeface="+mn-cs"/>
              </a:rPr>
              <a:t>نمط من مراكز رعاية </a:t>
            </a:r>
            <a:r>
              <a:rPr lang="ar-SA" sz="2800" b="1" dirty="0" smtClean="0">
                <a:latin typeface="Simplified Arabic" pitchFamily="18" charset="-78"/>
                <a:ea typeface="Times New Roman"/>
                <a:cs typeface="+mn-cs"/>
              </a:rPr>
              <a:t>المعاقين </a:t>
            </a:r>
            <a:r>
              <a:rPr lang="ar-SA" sz="2800" b="1" dirty="0">
                <a:latin typeface="Simplified Arabic" pitchFamily="18" charset="-78"/>
                <a:ea typeface="Times New Roman"/>
                <a:cs typeface="+mn-cs"/>
              </a:rPr>
              <a:t>وتأهيلهم يضم أقساماً للتأهيل المهني، وأقساماً للتأهيل الاجتماعي لشديدي الإعاقة. </a:t>
            </a:r>
            <a:endParaRPr lang="ar-SA" sz="2800" b="1" dirty="0" smtClean="0">
              <a:latin typeface="Simplified Arabic" pitchFamily="18" charset="-78"/>
              <a:ea typeface="Times New Roman"/>
              <a:cs typeface="+mn-cs"/>
            </a:endParaRPr>
          </a:p>
          <a:p>
            <a:pPr marL="457200" indent="-457200" algn="justLow" rtl="1">
              <a:spcAft>
                <a:spcPts val="0"/>
              </a:spcAft>
              <a:buFontTx/>
              <a:buChar char="-"/>
            </a:pPr>
            <a:r>
              <a:rPr lang="ar-SA" sz="2800" b="1" dirty="0" smtClean="0">
                <a:latin typeface="Simplified Arabic" pitchFamily="18" charset="-78"/>
                <a:ea typeface="Times New Roman"/>
                <a:cs typeface="+mn-cs"/>
              </a:rPr>
              <a:t>وقد </a:t>
            </a:r>
            <a:r>
              <a:rPr lang="ar-SA" sz="2800" b="1" dirty="0">
                <a:latin typeface="Simplified Arabic" pitchFamily="18" charset="-78"/>
                <a:ea typeface="Times New Roman"/>
                <a:cs typeface="+mn-cs"/>
              </a:rPr>
              <a:t>استحدثت هذه المراكز لتجميع الخدمات التأهيلية في وحدة واحدة تقدم خدماتها من مصدر واحد وتحت إشراف إدارة واحدة لجميع فئات </a:t>
            </a:r>
            <a:r>
              <a:rPr lang="ar-SA" sz="2800" b="1" dirty="0" smtClean="0">
                <a:latin typeface="Simplified Arabic" pitchFamily="18" charset="-78"/>
                <a:ea typeface="Times New Roman"/>
                <a:cs typeface="+mn-cs"/>
              </a:rPr>
              <a:t>المعاقين </a:t>
            </a:r>
            <a:r>
              <a:rPr lang="ar-SA" sz="2800" b="1" dirty="0">
                <a:latin typeface="Simplified Arabic" pitchFamily="18" charset="-78"/>
                <a:ea typeface="Times New Roman"/>
                <a:cs typeface="+mn-cs"/>
              </a:rPr>
              <a:t>من الجنسين كل على حدة، وتقدم فيها جميع الخدمات والمزايا الواردة ضمن مراكز التأهيل الاجتماعي ومراكز التأهيل المهني وبنفس شروط القبول السابقة الخاصة بمراكز التأهيل الاجتماعي ومراكز التأهيل المهني مجتمعة.</a:t>
            </a:r>
          </a:p>
          <a:p>
            <a:pPr algn="justLow" rtl="1">
              <a:spcAft>
                <a:spcPts val="0"/>
              </a:spcAft>
            </a:pPr>
            <a:r>
              <a:rPr lang="ar-SA" sz="2800" b="1" dirty="0" smtClean="0">
                <a:latin typeface="Simplified Arabic" pitchFamily="18" charset="-78"/>
                <a:ea typeface="Times New Roman"/>
                <a:cs typeface="+mn-cs"/>
              </a:rPr>
              <a:t>- ويبلغ </a:t>
            </a:r>
            <a:r>
              <a:rPr lang="ar-SA" sz="2800" b="1" dirty="0">
                <a:latin typeface="Simplified Arabic" pitchFamily="18" charset="-78"/>
                <a:ea typeface="Times New Roman"/>
                <a:cs typeface="+mn-cs"/>
              </a:rPr>
              <a:t>عدد مراكز التأهيل الشامل </a:t>
            </a:r>
            <a:r>
              <a:rPr lang="ar-SA" sz="2800" b="1" dirty="0" smtClean="0">
                <a:latin typeface="Simplified Arabic" pitchFamily="18" charset="-78"/>
                <a:ea typeface="Times New Roman"/>
                <a:cs typeface="+mn-cs"/>
              </a:rPr>
              <a:t>تقريبا 25مركزاً </a:t>
            </a:r>
            <a:r>
              <a:rPr lang="ar-SA" sz="2800" b="1" dirty="0">
                <a:latin typeface="Simplified Arabic" pitchFamily="18" charset="-78"/>
                <a:ea typeface="Times New Roman"/>
                <a:cs typeface="+mn-cs"/>
              </a:rPr>
              <a:t>موزعة على مختلف مناطق المملكة ويجري التوسع في إنشاء هذه المراكز لتغطي كافة الاحتياجات الإيوائية والتأهيلية </a:t>
            </a:r>
            <a:r>
              <a:rPr lang="ar-SA" sz="2800" b="1" dirty="0" smtClean="0">
                <a:latin typeface="Simplified Arabic" pitchFamily="18" charset="-78"/>
                <a:ea typeface="Times New Roman"/>
                <a:cs typeface="+mn-cs"/>
              </a:rPr>
              <a:t>للمعاقين.</a:t>
            </a: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40309407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a:ea typeface="Calibri"/>
                <a:cs typeface="Arial"/>
              </a:rPr>
              <a:t>مؤسسات رعاية الأطفال المشلولين</a:t>
            </a:r>
            <a:r>
              <a:rPr lang="en-US" sz="4000" b="1" dirty="0">
                <a:latin typeface="Arial"/>
                <a:ea typeface="Calibri"/>
              </a:rPr>
              <a:t>:</a:t>
            </a: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marL="228600" algn="justLow" rtl="1">
              <a:spcAft>
                <a:spcPts val="0"/>
              </a:spcAft>
            </a:pPr>
            <a:r>
              <a:rPr lang="ar-SA" sz="2800" b="1" dirty="0" smtClean="0">
                <a:latin typeface="Simplified Arabic" pitchFamily="18" charset="-78"/>
                <a:ea typeface="Times New Roman"/>
                <a:cs typeface="+mn-cs"/>
              </a:rPr>
              <a:t>- </a:t>
            </a:r>
            <a:r>
              <a:rPr lang="ar-SA" b="1" dirty="0" smtClean="0">
                <a:latin typeface="Simplified Arabic" pitchFamily="18" charset="-78"/>
                <a:ea typeface="Times New Roman"/>
                <a:cs typeface="+mn-cs"/>
              </a:rPr>
              <a:t>وتختص </a:t>
            </a:r>
            <a:r>
              <a:rPr lang="ar-SA" b="1" dirty="0">
                <a:latin typeface="Simplified Arabic" pitchFamily="18" charset="-78"/>
                <a:ea typeface="Times New Roman"/>
                <a:cs typeface="+mn-cs"/>
              </a:rPr>
              <a:t>هذه المؤسسات بتقديم الرعاية الطبية والصحية والاجتماعية النفسية والتعليمية للأطفال المشلولين ومن في حكمهم من المصابين بعاهات خلقية أو مرضية تعوقهم عن الحركة الطبيعية بهدف تنمية ما لديهم من قدرات وإعدادهم لتقبل إعاقاتهم والعمل من أجل تأهيلهم وتكيفهم اجتماعياً ونفسياً. </a:t>
            </a:r>
          </a:p>
          <a:p>
            <a:pPr marL="228600" algn="justLow" rtl="1">
              <a:spcAft>
                <a:spcPts val="0"/>
              </a:spcAft>
            </a:pPr>
            <a:r>
              <a:rPr lang="ar-SA" b="1" dirty="0" smtClean="0">
                <a:latin typeface="Simplified Arabic" pitchFamily="18" charset="-78"/>
                <a:ea typeface="Times New Roman"/>
                <a:cs typeface="+mn-cs"/>
              </a:rPr>
              <a:t>- وتؤدي </a:t>
            </a:r>
            <a:r>
              <a:rPr lang="ar-SA" b="1" dirty="0">
                <a:latin typeface="Simplified Arabic" pitchFamily="18" charset="-78"/>
                <a:ea typeface="Times New Roman"/>
                <a:cs typeface="+mn-cs"/>
              </a:rPr>
              <a:t>مؤسسات رعاية الأطفال المشلولين مهامها لخدمة هذه الفئة عن طريق وسائل وسبل متعددة تكفل توفير الرعاية السليمة التي تتفق مع احتياجاتهم وظروف إعاقاتهم وذلك من خلال </a:t>
            </a:r>
            <a:r>
              <a:rPr lang="ar-SA" b="1" dirty="0">
                <a:solidFill>
                  <a:srgbClr val="FF0000"/>
                </a:solidFill>
                <a:latin typeface="Simplified Arabic" pitchFamily="18" charset="-78"/>
                <a:ea typeface="Times New Roman"/>
                <a:cs typeface="+mn-cs"/>
              </a:rPr>
              <a:t>الآتي</a:t>
            </a:r>
            <a:r>
              <a:rPr lang="ar-SA" b="1" dirty="0">
                <a:latin typeface="Simplified Arabic" pitchFamily="18" charset="-78"/>
                <a:ea typeface="Times New Roman"/>
                <a:cs typeface="+mn-cs"/>
              </a:rPr>
              <a:t>:</a:t>
            </a:r>
          </a:p>
        </p:txBody>
      </p:sp>
    </p:spTree>
    <p:extLst>
      <p:ext uri="{BB962C8B-B14F-4D97-AF65-F5344CB8AC3E}">
        <p14:creationId xmlns:p14="http://schemas.microsoft.com/office/powerpoint/2010/main" xmlns="" val="3203144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57200" y="1371600"/>
            <a:ext cx="8915400" cy="4953000"/>
          </a:xfrm>
        </p:spPr>
        <p:txBody>
          <a:bodyPr/>
          <a:lstStyle/>
          <a:p>
            <a:pPr marL="228600" algn="justLow" rtl="1">
              <a:spcAft>
                <a:spcPts val="0"/>
              </a:spcAft>
            </a:pPr>
            <a:r>
              <a:rPr lang="ar-SA" sz="2800" b="1" dirty="0">
                <a:solidFill>
                  <a:srgbClr val="FF0000"/>
                </a:solidFill>
                <a:latin typeface="Simplified Arabic" pitchFamily="18" charset="-78"/>
                <a:ea typeface="Times New Roman"/>
                <a:cs typeface="+mn-cs"/>
              </a:rPr>
              <a:t>أ) الرعاية المؤسسية :</a:t>
            </a:r>
          </a:p>
          <a:p>
            <a:pPr marL="228600" algn="justLow" rtl="1">
              <a:spcAft>
                <a:spcPts val="0"/>
              </a:spcAft>
            </a:pPr>
            <a:r>
              <a:rPr lang="ar-SA" sz="2800" b="1" dirty="0" smtClean="0">
                <a:latin typeface="Simplified Arabic" pitchFamily="18" charset="-78"/>
                <a:ea typeface="Times New Roman"/>
                <a:cs typeface="+mn-cs"/>
              </a:rPr>
              <a:t>- يلقى </a:t>
            </a:r>
            <a:r>
              <a:rPr lang="ar-SA" sz="2800" b="1" dirty="0">
                <a:latin typeface="Simplified Arabic" pitchFamily="18" charset="-78"/>
                <a:ea typeface="Times New Roman"/>
                <a:cs typeface="+mn-cs"/>
              </a:rPr>
              <a:t>الأطفال المشلولون داخل مؤسسات رعاية الأطفال المشلولين بجانب الإيواء الكامل برامج الرعاية الاجتماعية الشاملة وخدمات العلاج الطبيعي والعناية الشخصية بالإضافة إلى البرامج الثقافية والرياضية المناسبة والبرامج الترفيهية، وكذلك إجراء العمليات الجراحية لدى المستشفيات المتخصصة، كما يستفيد من خدمات العلاج الطبيعي وخدمات الرعاية الصحية في المؤسسة الأطفال المشلولون المقيمون لدى أسرهم.</a:t>
            </a:r>
          </a:p>
          <a:p>
            <a:pPr marL="228600" algn="justLow" rtl="1">
              <a:spcAft>
                <a:spcPts val="0"/>
              </a:spcAft>
            </a:pPr>
            <a:r>
              <a:rPr lang="ar-SA" sz="2800" b="1" dirty="0">
                <a:solidFill>
                  <a:srgbClr val="FF0000"/>
                </a:solidFill>
                <a:latin typeface="Simplified Arabic" pitchFamily="18" charset="-78"/>
                <a:ea typeface="Times New Roman"/>
                <a:cs typeface="+mn-cs"/>
              </a:rPr>
              <a:t>ب) أطفال القسم الخارجي "الرعاية النهارية" :</a:t>
            </a:r>
          </a:p>
          <a:p>
            <a:pPr marL="228600" algn="justLow" rtl="1">
              <a:spcAft>
                <a:spcPts val="0"/>
              </a:spcAft>
            </a:pPr>
            <a:r>
              <a:rPr lang="ar-SA" sz="2800" b="1" dirty="0" smtClean="0">
                <a:latin typeface="Simplified Arabic" pitchFamily="18" charset="-78"/>
                <a:ea typeface="Times New Roman"/>
                <a:cs typeface="+mn-cs"/>
              </a:rPr>
              <a:t>- وهؤلاء </a:t>
            </a:r>
            <a:r>
              <a:rPr lang="ar-SA" sz="2800" b="1" dirty="0">
                <a:latin typeface="Simplified Arabic" pitchFamily="18" charset="-78"/>
                <a:ea typeface="Times New Roman"/>
                <a:cs typeface="+mn-cs"/>
              </a:rPr>
              <a:t>الأطفال يتلقون إعانات مالية ويعيشون بين أهلهم وذويهم إلا أنهم يحضرون إلى المؤسسة يومياً للاستفادة من الخدمات التعليمية والتأهيلية في المؤسسة. </a:t>
            </a:r>
          </a:p>
        </p:txBody>
      </p:sp>
    </p:spTree>
    <p:extLst>
      <p:ext uri="{BB962C8B-B14F-4D97-AF65-F5344CB8AC3E}">
        <p14:creationId xmlns:p14="http://schemas.microsoft.com/office/powerpoint/2010/main" xmlns="" val="34004620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marL="228600" algn="justLow" rtl="1">
              <a:spcAft>
                <a:spcPts val="0"/>
              </a:spcAft>
            </a:pPr>
            <a:r>
              <a:rPr lang="ar-SA" sz="2800" b="1" dirty="0">
                <a:solidFill>
                  <a:srgbClr val="FF0000"/>
                </a:solidFill>
                <a:latin typeface="Simplified Arabic" pitchFamily="18" charset="-78"/>
                <a:ea typeface="Times New Roman"/>
                <a:cs typeface="+mn-cs"/>
              </a:rPr>
              <a:t>جـ) برنامج إعانات الأطفال المشلولين: </a:t>
            </a:r>
          </a:p>
          <a:p>
            <a:pPr marL="228600" algn="justLow" rtl="1">
              <a:spcAft>
                <a:spcPts val="0"/>
              </a:spcAft>
            </a:pPr>
            <a:r>
              <a:rPr lang="ar-SA" sz="2800" b="1" dirty="0" smtClean="0">
                <a:latin typeface="Simplified Arabic" pitchFamily="18" charset="-78"/>
                <a:ea typeface="Times New Roman"/>
                <a:cs typeface="+mn-cs"/>
              </a:rPr>
              <a:t>- من </a:t>
            </a:r>
            <a:r>
              <a:rPr lang="ar-SA" sz="2800" b="1" dirty="0">
                <a:latin typeface="Simplified Arabic" pitchFamily="18" charset="-78"/>
                <a:ea typeface="Times New Roman"/>
                <a:cs typeface="+mn-cs"/>
              </a:rPr>
              <a:t>المسلم به أن الرعاية الأسرية أفضل وأجدى من الرعاية المؤسسية، لذا فإنه يستحسن أن يظل الطفل المشلول في رعاية أسرته الطبيعية متى ما توفرت لديها إمكانات رعايته والاستعداد الكامل لإشباع احتياجاته وذلك كي يبقى الطفل متمتعاً بالحنان الطبيعي في محيط أسرته</a:t>
            </a:r>
            <a:r>
              <a:rPr lang="ar-SA" sz="2800" b="1" dirty="0" smtClean="0">
                <a:latin typeface="Simplified Arabic" pitchFamily="18" charset="-78"/>
                <a:ea typeface="Times New Roman"/>
                <a:cs typeface="+mn-cs"/>
              </a:rPr>
              <a:t>.</a:t>
            </a:r>
            <a:endParaRPr lang="ar-SA" sz="2800" b="1" dirty="0">
              <a:latin typeface="Simplified Arabic" pitchFamily="18" charset="-78"/>
              <a:ea typeface="Times New Roman"/>
              <a:cs typeface="+mn-cs"/>
            </a:endParaRPr>
          </a:p>
          <a:p>
            <a:pPr marL="228600" algn="justLow" rtl="1">
              <a:spcAft>
                <a:spcPts val="0"/>
              </a:spcAft>
            </a:pPr>
            <a:r>
              <a:rPr lang="ar-SA" sz="2800" b="1" dirty="0" smtClean="0">
                <a:latin typeface="Simplified Arabic" pitchFamily="18" charset="-78"/>
                <a:ea typeface="Times New Roman"/>
                <a:cs typeface="+mn-cs"/>
              </a:rPr>
              <a:t>- وتمكيناً </a:t>
            </a:r>
            <a:r>
              <a:rPr lang="ar-SA" sz="2800" b="1" dirty="0">
                <a:latin typeface="Simplified Arabic" pitchFamily="18" charset="-78"/>
                <a:ea typeface="Times New Roman"/>
                <a:cs typeface="+mn-cs"/>
              </a:rPr>
              <a:t>لأسر الأطفال المشلولين من توفير احتياجاتهم فإن الدولة تقدم إعانات مالية لهذه الأسر حسب حالة الطفل وحاجة أسرته. وقد بدأت خدمات هذا البرنامج في </a:t>
            </a:r>
            <a:r>
              <a:rPr lang="ar-SA" sz="2800" b="1" dirty="0" smtClean="0">
                <a:latin typeface="Simplified Arabic" pitchFamily="18" charset="-78"/>
                <a:ea typeface="Times New Roman"/>
                <a:cs typeface="+mn-cs"/>
              </a:rPr>
              <a:t>1/12/1399ه</a:t>
            </a: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11780645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r>
              <a:rPr lang="ar-SA" sz="3600" b="1" dirty="0">
                <a:ea typeface="Calibri"/>
                <a:cs typeface="Arial"/>
              </a:rPr>
              <a:t>إسهامات الجمعيات الخيرية والمؤسسات الأهلية في مجال خدمة </a:t>
            </a:r>
            <a:r>
              <a:rPr lang="ar-SA" sz="3600" b="1" dirty="0" smtClean="0">
                <a:ea typeface="Calibri"/>
                <a:cs typeface="Arial"/>
              </a:rPr>
              <a:t>المعاقين</a:t>
            </a:r>
            <a:r>
              <a:rPr lang="en-US" sz="3600" b="1" dirty="0">
                <a:latin typeface="Arial"/>
                <a:ea typeface="Calibri"/>
              </a:rPr>
              <a:t>:</a:t>
            </a:r>
            <a:endParaRPr lang="en-US" sz="36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marL="457200" indent="-457200" algn="justLow" rtl="1">
              <a:spcAft>
                <a:spcPts val="0"/>
              </a:spcAft>
              <a:buFontTx/>
              <a:buChar char="-"/>
            </a:pPr>
            <a:r>
              <a:rPr lang="ar-SA" sz="2800" b="1" dirty="0" smtClean="0">
                <a:latin typeface="Simplified Arabic" pitchFamily="18" charset="-78"/>
                <a:ea typeface="Times New Roman"/>
                <a:cs typeface="+mn-cs"/>
              </a:rPr>
              <a:t>تنهض </a:t>
            </a:r>
            <a:r>
              <a:rPr lang="ar-SA" sz="2800" b="1" dirty="0">
                <a:latin typeface="Simplified Arabic" pitchFamily="18" charset="-78"/>
                <a:ea typeface="Times New Roman"/>
                <a:cs typeface="+mn-cs"/>
              </a:rPr>
              <a:t>الجمعيات الخيرية في المملكة العربية السعودية بمسؤولياتها وتقدم إسهامات رائدة ومتميزة في مجالات العمل الأهلي الخيري والتطوعي مستمدة من تعاليم ديننا الحنيف الذي يدعو إلى التكافل ويحث على فعل الخير والبر والإحسان ومد يد العون إلى المحتاجين. </a:t>
            </a:r>
            <a:endParaRPr lang="ar-SA" sz="2800" b="1" dirty="0" smtClean="0">
              <a:latin typeface="Simplified Arabic" pitchFamily="18" charset="-78"/>
              <a:ea typeface="Times New Roman"/>
              <a:cs typeface="+mn-cs"/>
            </a:endParaRPr>
          </a:p>
          <a:p>
            <a:pPr marL="0" indent="0" algn="justLow" rtl="1">
              <a:spcAft>
                <a:spcPts val="0"/>
              </a:spcAft>
            </a:pPr>
            <a:endParaRPr lang="ar-SA" sz="2800" b="1" dirty="0">
              <a:latin typeface="Simplified Arabic" pitchFamily="18" charset="-78"/>
              <a:ea typeface="Times New Roman"/>
              <a:cs typeface="+mn-cs"/>
            </a:endParaRPr>
          </a:p>
          <a:p>
            <a:pPr marL="457200" indent="-457200" algn="justLow" rtl="1">
              <a:spcAft>
                <a:spcPts val="0"/>
              </a:spcAft>
              <a:buFontTx/>
              <a:buChar char="-"/>
            </a:pPr>
            <a:r>
              <a:rPr lang="ar-SA" sz="2800" b="1" dirty="0" smtClean="0">
                <a:latin typeface="Simplified Arabic" pitchFamily="18" charset="-78"/>
                <a:ea typeface="Times New Roman"/>
                <a:cs typeface="+mn-cs"/>
              </a:rPr>
              <a:t>وتحظى </a:t>
            </a:r>
            <a:r>
              <a:rPr lang="ar-SA" sz="2800" b="1" dirty="0">
                <a:latin typeface="Simplified Arabic" pitchFamily="18" charset="-78"/>
                <a:ea typeface="Times New Roman"/>
                <a:cs typeface="+mn-cs"/>
              </a:rPr>
              <a:t>هذه الجمعيات بدعم الدولة وتشجيعها ورعايتها لتمكينها من تقديم خدماتها التي تسير جنباً إلى جنب مع خدمات الدولة وتعمل تحت إشرافها </a:t>
            </a:r>
            <a:r>
              <a:rPr lang="ar-SA" sz="2800" b="1" dirty="0" smtClean="0">
                <a:latin typeface="Simplified Arabic" pitchFamily="18" charset="-78"/>
                <a:ea typeface="Times New Roman"/>
                <a:cs typeface="+mn-cs"/>
              </a:rPr>
              <a:t>ورعايتها </a:t>
            </a:r>
            <a:r>
              <a:rPr lang="ar-SA" sz="2800" b="1" dirty="0">
                <a:latin typeface="Simplified Arabic" pitchFamily="18" charset="-78"/>
                <a:ea typeface="Times New Roman"/>
                <a:cs typeface="+mn-cs"/>
              </a:rPr>
              <a:t>ودعمها</a:t>
            </a:r>
            <a:r>
              <a:rPr lang="ar-SA" sz="2800" b="1" dirty="0" smtClean="0">
                <a:latin typeface="Simplified Arabic" pitchFamily="18" charset="-78"/>
                <a:ea typeface="Times New Roman"/>
                <a:cs typeface="+mn-cs"/>
              </a:rPr>
              <a:t>.</a:t>
            </a:r>
          </a:p>
          <a:p>
            <a:pPr marL="0" indent="0" algn="justLow" rtl="1">
              <a:spcAft>
                <a:spcPts val="0"/>
              </a:spcAf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17338181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65238"/>
          </a:xfrm>
        </p:spPr>
        <p:txBody>
          <a:bodyPr/>
          <a:lstStyle/>
          <a:p>
            <a:pPr rtl="1">
              <a:lnSpc>
                <a:spcPct val="115000"/>
              </a:lnSpc>
              <a:spcAft>
                <a:spcPts val="0"/>
              </a:spcAft>
            </a:pPr>
            <a:endParaRPr lang="en-US" sz="3600" b="1" dirty="0">
              <a:solidFill>
                <a:schemeClr val="accent1"/>
              </a:solidFill>
              <a:latin typeface="Simplified Arabic" pitchFamily="18" charset="-78"/>
              <a:ea typeface="Calibri"/>
              <a:cs typeface="Simplified Arabic" pitchFamily="18" charset="-78"/>
            </a:endParaRPr>
          </a:p>
        </p:txBody>
      </p:sp>
      <p:sp>
        <p:nvSpPr>
          <p:cNvPr id="3" name="عنصر نائب للمحتوى 2"/>
          <p:cNvSpPr>
            <a:spLocks noGrp="1"/>
          </p:cNvSpPr>
          <p:nvPr>
            <p:ph idx="1"/>
          </p:nvPr>
        </p:nvSpPr>
        <p:spPr>
          <a:xfrm>
            <a:off x="457200" y="1371600"/>
            <a:ext cx="8991600" cy="4953000"/>
          </a:xfrm>
        </p:spPr>
        <p:txBody>
          <a:bodyPr/>
          <a:lstStyle/>
          <a:p>
            <a:pPr algn="justLow" rtl="1">
              <a:spcAft>
                <a:spcPts val="0"/>
              </a:spcAft>
            </a:pPr>
            <a:r>
              <a:rPr lang="ar-SA" sz="2800" b="1" dirty="0" smtClean="0">
                <a:latin typeface="Simplified Arabic" pitchFamily="18" charset="-78"/>
                <a:ea typeface="Times New Roman"/>
                <a:cs typeface="+mn-cs"/>
              </a:rPr>
              <a:t>- وقد </a:t>
            </a:r>
            <a:r>
              <a:rPr lang="ar-SA" sz="2800" b="1" dirty="0">
                <a:latin typeface="Simplified Arabic" pitchFamily="18" charset="-78"/>
                <a:ea typeface="Times New Roman"/>
                <a:cs typeface="+mn-cs"/>
              </a:rPr>
              <a:t>نالت الجمعيات الخيرية حظاً وافراً من الدعم المادي والمعنوي من الدولة والمواطنين على حد سواء، مما أتاح لها فرص الانطلاق والسير بخطوات ثابتة وجادة وحثيثة </a:t>
            </a:r>
            <a:r>
              <a:rPr lang="ar-SA" sz="2800" b="1" dirty="0" smtClean="0">
                <a:latin typeface="Simplified Arabic" pitchFamily="18" charset="-78"/>
                <a:ea typeface="Times New Roman"/>
                <a:cs typeface="+mn-cs"/>
              </a:rPr>
              <a:t>آتت </a:t>
            </a:r>
            <a:r>
              <a:rPr lang="ar-SA" sz="2800" b="1" dirty="0">
                <a:latin typeface="Simplified Arabic" pitchFamily="18" charset="-78"/>
                <a:ea typeface="Times New Roman"/>
                <a:cs typeface="+mn-cs"/>
              </a:rPr>
              <a:t>ثمارها الملموسة بحمد الله.</a:t>
            </a:r>
          </a:p>
          <a:p>
            <a:pPr marL="457200" indent="-457200" algn="justLow" rtl="1">
              <a:spcAft>
                <a:spcPts val="0"/>
              </a:spcAft>
              <a:buFontTx/>
              <a:buChar char="-"/>
            </a:pPr>
            <a:r>
              <a:rPr lang="ar-SA" sz="2800" b="1" dirty="0" smtClean="0">
                <a:latin typeface="Simplified Arabic" pitchFamily="18" charset="-78"/>
                <a:ea typeface="Times New Roman"/>
                <a:cs typeface="+mn-cs"/>
              </a:rPr>
              <a:t>هذه </a:t>
            </a:r>
            <a:r>
              <a:rPr lang="ar-SA" sz="2800" b="1" dirty="0">
                <a:latin typeface="Simplified Arabic" pitchFamily="18" charset="-78"/>
                <a:ea typeface="Times New Roman"/>
                <a:cs typeface="+mn-cs"/>
              </a:rPr>
              <a:t>الجمعيات تقدم برامج خدمية متنوعة ومشروعات اجتماعية ونشاطات دينية وثقافية وصحية وتربوية مختلفة، وقد أولت الجمعيات الخيرية رعاية </a:t>
            </a:r>
            <a:r>
              <a:rPr lang="ar-SA" sz="2800" b="1" dirty="0" smtClean="0">
                <a:latin typeface="Simplified Arabic" pitchFamily="18" charset="-78"/>
                <a:ea typeface="Times New Roman"/>
                <a:cs typeface="+mn-cs"/>
              </a:rPr>
              <a:t>المعاقين </a:t>
            </a:r>
            <a:r>
              <a:rPr lang="ar-SA" sz="2800" b="1" dirty="0">
                <a:latin typeface="Simplified Arabic" pitchFamily="18" charset="-78"/>
                <a:ea typeface="Times New Roman"/>
                <a:cs typeface="+mn-cs"/>
              </a:rPr>
              <a:t>وتعليمهم وتأهيلهم وتدريبهم عناية خاصة، وسعت إلى مساعدتهم على ممارسة مهامهم ليكونوا أعضاء نافعين مشاركين في مسيرة المجتمع كل حسب قدراته وإمكاناته بعد توفير فرص العيش الكريم </a:t>
            </a:r>
            <a:r>
              <a:rPr lang="ar-SA" sz="2800" b="1" dirty="0" smtClean="0">
                <a:latin typeface="Simplified Arabic" pitchFamily="18" charset="-78"/>
                <a:ea typeface="Times New Roman"/>
                <a:cs typeface="+mn-cs"/>
              </a:rPr>
              <a:t>لهم، واستطاعت </a:t>
            </a:r>
            <a:r>
              <a:rPr lang="ar-SA" sz="2800" b="1" dirty="0">
                <a:latin typeface="Simplified Arabic" pitchFamily="18" charset="-78"/>
                <a:ea typeface="Times New Roman"/>
                <a:cs typeface="+mn-cs"/>
              </a:rPr>
              <a:t>الجمعيات الخيرية القيام بإنجازات متعددة في هذا </a:t>
            </a:r>
            <a:r>
              <a:rPr lang="ar-SA" sz="2800" b="1" dirty="0" smtClean="0">
                <a:latin typeface="Simplified Arabic" pitchFamily="18" charset="-78"/>
                <a:ea typeface="Times New Roman"/>
                <a:cs typeface="+mn-cs"/>
              </a:rPr>
              <a:t>المجال.</a:t>
            </a:r>
          </a:p>
        </p:txBody>
      </p:sp>
    </p:spTree>
    <p:extLst>
      <p:ext uri="{BB962C8B-B14F-4D97-AF65-F5344CB8AC3E}">
        <p14:creationId xmlns:p14="http://schemas.microsoft.com/office/powerpoint/2010/main" xmlns="" val="8323706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a:ea typeface="Calibri"/>
                <a:cs typeface="Arial"/>
              </a:rPr>
              <a:t>تشغيل </a:t>
            </a:r>
            <a:r>
              <a:rPr lang="ar-SA" sz="4000" b="1" dirty="0" smtClean="0">
                <a:ea typeface="Calibri"/>
                <a:cs typeface="Arial"/>
              </a:rPr>
              <a:t>المعاقين:</a:t>
            </a: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marL="0" lvl="0" indent="0" algn="just" rtl="1">
              <a:spcAft>
                <a:spcPts val="0"/>
              </a:spcAft>
              <a:tabLst>
                <a:tab pos="457200" algn="l"/>
              </a:tabLst>
            </a:pPr>
            <a:r>
              <a:rPr lang="ar-SA" sz="2800" b="1" dirty="0" smtClean="0">
                <a:solidFill>
                  <a:prstClr val="black"/>
                </a:solidFill>
                <a:latin typeface="Simplified Arabic" pitchFamily="18" charset="-78"/>
                <a:ea typeface="Times New Roman"/>
                <a:cs typeface="+mn-cs"/>
              </a:rPr>
              <a:t>انطلاقاً </a:t>
            </a:r>
            <a:r>
              <a:rPr lang="ar-SA" sz="2800" b="1" dirty="0">
                <a:solidFill>
                  <a:prstClr val="black"/>
                </a:solidFill>
                <a:latin typeface="Simplified Arabic" pitchFamily="18" charset="-78"/>
                <a:ea typeface="Times New Roman"/>
                <a:cs typeface="+mn-cs"/>
              </a:rPr>
              <a:t>من سياسة المملكة العربية السعودية الهادفة إلى تيسير سبل رعاية </a:t>
            </a:r>
            <a:r>
              <a:rPr lang="ar-SA" sz="2800" b="1" dirty="0" smtClean="0">
                <a:solidFill>
                  <a:prstClr val="black"/>
                </a:solidFill>
                <a:latin typeface="Simplified Arabic" pitchFamily="18" charset="-78"/>
                <a:ea typeface="Times New Roman"/>
                <a:cs typeface="+mn-cs"/>
              </a:rPr>
              <a:t>المعاقين </a:t>
            </a:r>
            <a:r>
              <a:rPr lang="ar-SA" sz="2800" b="1" dirty="0">
                <a:solidFill>
                  <a:prstClr val="black"/>
                </a:solidFill>
                <a:latin typeface="Simplified Arabic" pitchFamily="18" charset="-78"/>
                <a:ea typeface="Times New Roman"/>
                <a:cs typeface="+mn-cs"/>
              </a:rPr>
              <a:t>وتشغيلهم والاستفادة منهم طاقات وظيفية منتجة، وتوجيه </a:t>
            </a:r>
            <a:r>
              <a:rPr lang="ar-SA" sz="2800" b="1" dirty="0" smtClean="0">
                <a:solidFill>
                  <a:prstClr val="black"/>
                </a:solidFill>
                <a:latin typeface="Simplified Arabic" pitchFamily="18" charset="-78"/>
                <a:ea typeface="Times New Roman"/>
                <a:cs typeface="+mn-cs"/>
              </a:rPr>
              <a:t>المعاق </a:t>
            </a:r>
            <a:r>
              <a:rPr lang="ar-SA" sz="2800" b="1" dirty="0">
                <a:solidFill>
                  <a:prstClr val="black"/>
                </a:solidFill>
                <a:latin typeface="Simplified Arabic" pitchFamily="18" charset="-78"/>
                <a:ea typeface="Times New Roman"/>
                <a:cs typeface="+mn-cs"/>
              </a:rPr>
              <a:t>المتخرج في مراكز التأهيل المهني نحو العمل الذي يتفق مع ما حصل عليه من تدريب، وما يتوفر لديه من قدرات، إضافة إلى احتياجات سوق العمل في البيئة التي سيعمل فيها </a:t>
            </a:r>
            <a:r>
              <a:rPr lang="ar-SA" sz="2800" b="1" dirty="0" smtClean="0">
                <a:solidFill>
                  <a:prstClr val="black"/>
                </a:solidFill>
                <a:latin typeface="Simplified Arabic" pitchFamily="18" charset="-78"/>
                <a:ea typeface="Times New Roman"/>
                <a:cs typeface="+mn-cs"/>
              </a:rPr>
              <a:t>المعاق</a:t>
            </a:r>
            <a:r>
              <a:rPr lang="ar-SA" sz="2800" b="1" dirty="0">
                <a:solidFill>
                  <a:prstClr val="black"/>
                </a:solidFill>
                <a:latin typeface="Simplified Arabic" pitchFamily="18" charset="-78"/>
                <a:ea typeface="Times New Roman"/>
                <a:cs typeface="+mn-cs"/>
              </a:rPr>
              <a:t>، والسعي إلى إيجاد فرص العمل المناسبة </a:t>
            </a:r>
            <a:r>
              <a:rPr lang="ar-SA" sz="2800" b="1" dirty="0" smtClean="0">
                <a:solidFill>
                  <a:prstClr val="black"/>
                </a:solidFill>
                <a:latin typeface="Simplified Arabic" pitchFamily="18" charset="-78"/>
                <a:ea typeface="Times New Roman"/>
                <a:cs typeface="+mn-cs"/>
              </a:rPr>
              <a:t>للمعاق </a:t>
            </a:r>
            <a:r>
              <a:rPr lang="ar-SA" sz="2800" b="1" dirty="0">
                <a:solidFill>
                  <a:prstClr val="black"/>
                </a:solidFill>
                <a:latin typeface="Simplified Arabic" pitchFamily="18" charset="-78"/>
                <a:ea typeface="Times New Roman"/>
                <a:cs typeface="+mn-cs"/>
              </a:rPr>
              <a:t>المؤهل قدر الإمكان بما يتواءم مع تخصصه المهني وطبيعة إعاقته عن طريق إحدى القنوات التالية</a:t>
            </a:r>
            <a:r>
              <a:rPr lang="ar-SA" sz="2800" b="1" dirty="0" smtClean="0">
                <a:solidFill>
                  <a:prstClr val="black"/>
                </a:solidFill>
                <a:latin typeface="Simplified Arabic" pitchFamily="18" charset="-78"/>
                <a:ea typeface="Times New Roman"/>
                <a:cs typeface="+mn-cs"/>
              </a:rPr>
              <a:t>:</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mn-cs"/>
              </a:rPr>
              <a:t>• </a:t>
            </a:r>
            <a:r>
              <a:rPr lang="ar-SA" sz="2800" b="1" dirty="0">
                <a:solidFill>
                  <a:srgbClr val="FF0000"/>
                </a:solidFill>
                <a:latin typeface="Simplified Arabic" pitchFamily="18" charset="-78"/>
                <a:ea typeface="Times New Roman"/>
                <a:cs typeface="+mn-cs"/>
              </a:rPr>
              <a:t>العمل في المصالح الحكومية:</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mn-cs"/>
              </a:rPr>
              <a:t>ويتم ذلك بالتنسيق مع وزارة الخدمة المدنية وفروعها القائمة بمختلف مناطق المملكة، وتولي الوزارة اهتماماً خاصاً بترشيح </a:t>
            </a:r>
            <a:r>
              <a:rPr lang="ar-SA" sz="2800" b="1" dirty="0" smtClean="0">
                <a:solidFill>
                  <a:prstClr val="black"/>
                </a:solidFill>
                <a:latin typeface="Simplified Arabic" pitchFamily="18" charset="-78"/>
                <a:ea typeface="Times New Roman"/>
                <a:cs typeface="+mn-cs"/>
              </a:rPr>
              <a:t>المعاق </a:t>
            </a:r>
            <a:r>
              <a:rPr lang="ar-SA" sz="2800" b="1" dirty="0">
                <a:solidFill>
                  <a:prstClr val="black"/>
                </a:solidFill>
                <a:latin typeface="Simplified Arabic" pitchFamily="18" charset="-78"/>
                <a:ea typeface="Times New Roman"/>
                <a:cs typeface="+mn-cs"/>
              </a:rPr>
              <a:t>للعمل المناسب له بعد تخرجه في حدود الوظائف المتاحة.</a:t>
            </a:r>
          </a:p>
          <a:p>
            <a:pPr marL="0" lvl="0" indent="0" algn="just" rtl="1">
              <a:spcAft>
                <a:spcPts val="0"/>
              </a:spcAft>
              <a:tabLst>
                <a:tab pos="457200" algn="l"/>
              </a:tabLst>
            </a:pPr>
            <a:endParaRPr lang="ar-SA" sz="2800" b="1" dirty="0">
              <a:solidFill>
                <a:prstClr val="black"/>
              </a:solidFill>
              <a:latin typeface="Simplified Arabic" pitchFamily="18" charset="-78"/>
              <a:ea typeface="Times New Roman"/>
              <a:cs typeface="+mn-cs"/>
            </a:endParaRPr>
          </a:p>
        </p:txBody>
      </p:sp>
    </p:spTree>
    <p:extLst>
      <p:ext uri="{BB962C8B-B14F-4D97-AF65-F5344CB8AC3E}">
        <p14:creationId xmlns:p14="http://schemas.microsoft.com/office/powerpoint/2010/main" xmlns="" val="11144426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marL="0" lvl="0" indent="0" algn="just" rtl="1">
              <a:spcAft>
                <a:spcPts val="0"/>
              </a:spcAft>
              <a:tabLst>
                <a:tab pos="457200" algn="l"/>
              </a:tabLst>
            </a:pPr>
            <a:r>
              <a:rPr lang="ar-SA" sz="2800" b="1" dirty="0">
                <a:solidFill>
                  <a:srgbClr val="FF0000"/>
                </a:solidFill>
                <a:latin typeface="Simplified Arabic" pitchFamily="18" charset="-78"/>
                <a:ea typeface="Times New Roman"/>
                <a:cs typeface="+mn-cs"/>
              </a:rPr>
              <a:t>• العمل في القطاع الخاص: </a:t>
            </a:r>
          </a:p>
          <a:p>
            <a:pPr marL="0" lvl="0" indent="0" algn="just" rtl="1">
              <a:spcAft>
                <a:spcPts val="0"/>
              </a:spcAft>
              <a:tabLst>
                <a:tab pos="457200" algn="l"/>
              </a:tabLst>
            </a:pPr>
            <a:r>
              <a:rPr lang="ar-SA" sz="2400" b="1" dirty="0">
                <a:solidFill>
                  <a:prstClr val="black"/>
                </a:solidFill>
                <a:latin typeface="Simplified Arabic" pitchFamily="18" charset="-78"/>
                <a:ea typeface="Times New Roman"/>
                <a:cs typeface="+mn-cs"/>
              </a:rPr>
              <a:t>ويكون ذلك ـ إذا رغب </a:t>
            </a:r>
            <a:r>
              <a:rPr lang="ar-SA" sz="2400" b="1" dirty="0" smtClean="0">
                <a:solidFill>
                  <a:prstClr val="black"/>
                </a:solidFill>
                <a:latin typeface="Simplified Arabic" pitchFamily="18" charset="-78"/>
                <a:ea typeface="Times New Roman"/>
                <a:cs typeface="+mn-cs"/>
              </a:rPr>
              <a:t>المعاق </a:t>
            </a:r>
            <a:r>
              <a:rPr lang="ar-SA" sz="2400" b="1" dirty="0">
                <a:solidFill>
                  <a:prstClr val="black"/>
                </a:solidFill>
                <a:latin typeface="Simplified Arabic" pitchFamily="18" charset="-78"/>
                <a:ea typeface="Times New Roman"/>
                <a:cs typeface="+mn-cs"/>
              </a:rPr>
              <a:t>ـ بالتعاون بين مراكز التأهيل وفروع مكاتب العمل التي تبدي اهتماماً خاصاً بهذا الجانب. ويلزم نظام العمل والعمال كل صاحب عمل لديه (50) عاملاً فأكثر تمكنه طبيعة العمل لديه من تشغيل </a:t>
            </a:r>
            <a:r>
              <a:rPr lang="ar-SA" sz="2400" b="1" dirty="0" smtClean="0">
                <a:solidFill>
                  <a:prstClr val="black"/>
                </a:solidFill>
                <a:latin typeface="Simplified Arabic" pitchFamily="18" charset="-78"/>
                <a:ea typeface="Times New Roman"/>
                <a:cs typeface="+mn-cs"/>
              </a:rPr>
              <a:t>المعاقين </a:t>
            </a:r>
            <a:r>
              <a:rPr lang="ar-SA" sz="2400" b="1" dirty="0">
                <a:solidFill>
                  <a:prstClr val="black"/>
                </a:solidFill>
                <a:latin typeface="Simplified Arabic" pitchFamily="18" charset="-78"/>
                <a:ea typeface="Times New Roman"/>
                <a:cs typeface="+mn-cs"/>
              </a:rPr>
              <a:t>الذين تم تأهيلهم أن تكون نسبة 2% من مجموع عدد عماله منهم. (والمقصود هنا بعبارة "تمكنه طبيعة العمل لديه" هو أن لا تكون الأعمال الخاصة لدى صاحب العمل في مجملها شاقة ولا تتفق مع ظروف الإعاقة التي يعانيها </a:t>
            </a:r>
            <a:r>
              <a:rPr lang="ar-SA" sz="2400" b="1" dirty="0" smtClean="0">
                <a:solidFill>
                  <a:prstClr val="black"/>
                </a:solidFill>
                <a:latin typeface="Simplified Arabic" pitchFamily="18" charset="-78"/>
                <a:ea typeface="Times New Roman"/>
                <a:cs typeface="+mn-cs"/>
              </a:rPr>
              <a:t>المعاق</a:t>
            </a:r>
            <a:r>
              <a:rPr lang="ar-SA" sz="2400" b="1" dirty="0">
                <a:solidFill>
                  <a:prstClr val="black"/>
                </a:solidFill>
                <a:latin typeface="Simplified Arabic" pitchFamily="18" charset="-78"/>
                <a:ea typeface="Times New Roman"/>
                <a:cs typeface="+mn-cs"/>
              </a:rPr>
              <a:t>). وبطبيعة الحال فإن عملية تشغيل </a:t>
            </a:r>
            <a:r>
              <a:rPr lang="ar-SA" sz="2400" b="1" dirty="0" smtClean="0">
                <a:solidFill>
                  <a:prstClr val="black"/>
                </a:solidFill>
                <a:latin typeface="Simplified Arabic" pitchFamily="18" charset="-78"/>
                <a:ea typeface="Times New Roman"/>
                <a:cs typeface="+mn-cs"/>
              </a:rPr>
              <a:t>المعاقين </a:t>
            </a:r>
            <a:r>
              <a:rPr lang="ar-SA" sz="2400" b="1" dirty="0">
                <a:solidFill>
                  <a:prstClr val="black"/>
                </a:solidFill>
                <a:latin typeface="Simplified Arabic" pitchFamily="18" charset="-78"/>
                <a:ea typeface="Times New Roman"/>
                <a:cs typeface="+mn-cs"/>
              </a:rPr>
              <a:t>في المجتمع بصفة عامة ولدى القطاع الخاص تحديداً تعتمد على درجة الوعي الاجتماعي بظروف </a:t>
            </a:r>
            <a:r>
              <a:rPr lang="ar-SA" sz="2400" b="1" dirty="0" smtClean="0">
                <a:solidFill>
                  <a:prstClr val="black"/>
                </a:solidFill>
                <a:latin typeface="Simplified Arabic" pitchFamily="18" charset="-78"/>
                <a:ea typeface="Times New Roman"/>
                <a:cs typeface="+mn-cs"/>
              </a:rPr>
              <a:t>المعاقين </a:t>
            </a:r>
            <a:r>
              <a:rPr lang="ar-SA" sz="2400" b="1" dirty="0">
                <a:solidFill>
                  <a:prstClr val="black"/>
                </a:solidFill>
                <a:latin typeface="Simplified Arabic" pitchFamily="18" charset="-78"/>
                <a:ea typeface="Times New Roman"/>
                <a:cs typeface="+mn-cs"/>
              </a:rPr>
              <a:t>وآمالهم وتطلعاتهم</a:t>
            </a:r>
            <a:r>
              <a:rPr lang="ar-SA" sz="2400" b="1" dirty="0" smtClean="0">
                <a:solidFill>
                  <a:prstClr val="black"/>
                </a:solidFill>
                <a:latin typeface="Simplified Arabic" pitchFamily="18" charset="-78"/>
                <a:ea typeface="Times New Roman"/>
                <a:cs typeface="+mn-cs"/>
              </a:rPr>
              <a:t>.</a:t>
            </a:r>
          </a:p>
          <a:p>
            <a:pPr marL="0" lvl="0" indent="0" algn="just" rtl="1">
              <a:spcAft>
                <a:spcPts val="0"/>
              </a:spcAft>
              <a:tabLst>
                <a:tab pos="457200" algn="l"/>
              </a:tabLst>
            </a:pPr>
            <a:r>
              <a:rPr lang="ar-SA" sz="2800" b="1" dirty="0">
                <a:solidFill>
                  <a:srgbClr val="FF0000"/>
                </a:solidFill>
                <a:latin typeface="Simplified Arabic" pitchFamily="18" charset="-78"/>
                <a:ea typeface="Times New Roman"/>
                <a:cs typeface="+mn-cs"/>
              </a:rPr>
              <a:t>• التشغيل عن طريق تنفيذ مشروع فردي: </a:t>
            </a:r>
          </a:p>
          <a:p>
            <a:pPr marL="0" lvl="0" indent="0" algn="just" rtl="1">
              <a:spcAft>
                <a:spcPts val="0"/>
              </a:spcAft>
              <a:tabLst>
                <a:tab pos="457200" algn="l"/>
              </a:tabLst>
            </a:pPr>
            <a:r>
              <a:rPr lang="ar-SA" sz="2400" b="1" dirty="0">
                <a:solidFill>
                  <a:prstClr val="black"/>
                </a:solidFill>
                <a:latin typeface="Simplified Arabic" pitchFamily="18" charset="-78"/>
                <a:ea typeface="Times New Roman"/>
                <a:cs typeface="+mn-cs"/>
              </a:rPr>
              <a:t>وهذا الأسلوب قائم حالياً وتتجه الوزارة إلى التوسع في تنفيذه، حيث يتيح نظام التأهيل بالمملكة إمكانية تنفيذ مشروع فردي تأهيلي بمعونة تقدم لمن يتم تأهيله من </a:t>
            </a:r>
            <a:r>
              <a:rPr lang="ar-SA" sz="2400" b="1" dirty="0" smtClean="0">
                <a:solidFill>
                  <a:prstClr val="black"/>
                </a:solidFill>
                <a:latin typeface="Simplified Arabic" pitchFamily="18" charset="-78"/>
                <a:ea typeface="Times New Roman"/>
                <a:cs typeface="+mn-cs"/>
              </a:rPr>
              <a:t>المعاقين </a:t>
            </a:r>
            <a:r>
              <a:rPr lang="ar-SA" sz="2400" b="1" dirty="0">
                <a:solidFill>
                  <a:prstClr val="black"/>
                </a:solidFill>
                <a:latin typeface="Simplified Arabic" pitchFamily="18" charset="-78"/>
                <a:ea typeface="Times New Roman"/>
                <a:cs typeface="+mn-cs"/>
              </a:rPr>
              <a:t>وتنطبق عليه الشروط.</a:t>
            </a:r>
          </a:p>
          <a:p>
            <a:pPr marL="0" lvl="0" indent="0" algn="just" rtl="1">
              <a:spcAft>
                <a:spcPts val="0"/>
              </a:spcAft>
              <a:tabLst>
                <a:tab pos="457200" algn="l"/>
              </a:tabLst>
            </a:pPr>
            <a:endParaRPr lang="ar-SA" sz="2400" b="1" dirty="0">
              <a:solidFill>
                <a:prstClr val="black"/>
              </a:solidFill>
              <a:latin typeface="Simplified Arabic" pitchFamily="18" charset="-78"/>
              <a:ea typeface="Times New Roman"/>
              <a:cs typeface="+mn-cs"/>
            </a:endParaRPr>
          </a:p>
        </p:txBody>
      </p:sp>
    </p:spTree>
    <p:extLst>
      <p:ext uri="{BB962C8B-B14F-4D97-AF65-F5344CB8AC3E}">
        <p14:creationId xmlns:p14="http://schemas.microsoft.com/office/powerpoint/2010/main" xmlns="" val="5575990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latin typeface="Arial"/>
                <a:ea typeface="Calibri"/>
              </a:rPr>
              <a:t>المميزات </a:t>
            </a:r>
            <a:r>
              <a:rPr lang="ar-SA" sz="4000" b="1" dirty="0">
                <a:latin typeface="Arial"/>
                <a:ea typeface="Calibri"/>
              </a:rPr>
              <a:t>التي يتمتع بها </a:t>
            </a:r>
            <a:r>
              <a:rPr lang="ar-SA" sz="4000" b="1" dirty="0" smtClean="0">
                <a:latin typeface="Arial"/>
                <a:ea typeface="Calibri"/>
              </a:rPr>
              <a:t>المعاقون </a:t>
            </a:r>
            <a:r>
              <a:rPr lang="ar-SA" sz="4000" b="1" dirty="0">
                <a:latin typeface="Arial"/>
                <a:ea typeface="Calibri"/>
              </a:rPr>
              <a:t>في المملكة</a:t>
            </a:r>
            <a:r>
              <a:rPr lang="en-US" sz="4000" b="1" dirty="0">
                <a:latin typeface="Arial"/>
                <a:ea typeface="Calibri"/>
              </a:rPr>
              <a:t>:</a:t>
            </a: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marL="0" lvl="0" indent="0" algn="just" rtl="1">
              <a:spcAft>
                <a:spcPts val="0"/>
              </a:spcAft>
              <a:tabLst>
                <a:tab pos="457200" algn="l"/>
              </a:tabLst>
            </a:pPr>
            <a:r>
              <a:rPr lang="ar-SA" sz="2400" b="1" dirty="0">
                <a:latin typeface="Simplified Arabic" pitchFamily="18" charset="-78"/>
                <a:ea typeface="Times New Roman"/>
                <a:cs typeface="+mn-cs"/>
              </a:rPr>
              <a:t>1. منح </a:t>
            </a:r>
            <a:r>
              <a:rPr lang="ar-SA" sz="2400" b="1" dirty="0" smtClean="0">
                <a:latin typeface="Simplified Arabic" pitchFamily="18" charset="-78"/>
                <a:ea typeface="Times New Roman"/>
                <a:cs typeface="+mn-cs"/>
              </a:rPr>
              <a:t>المعاقين </a:t>
            </a:r>
            <a:r>
              <a:rPr lang="ar-SA" sz="2400" b="1" dirty="0">
                <a:latin typeface="Simplified Arabic" pitchFamily="18" charset="-78"/>
                <a:ea typeface="Times New Roman"/>
                <a:cs typeface="+mn-cs"/>
              </a:rPr>
              <a:t>بطاقات تخفيض أجور السفر تتيح لهم الحصول على تخفيض في الأجور بنسبة 50% </a:t>
            </a:r>
            <a:r>
              <a:rPr lang="ar-SA" sz="2400" b="1" dirty="0" smtClean="0">
                <a:latin typeface="Simplified Arabic" pitchFamily="18" charset="-78"/>
                <a:ea typeface="Times New Roman"/>
                <a:cs typeface="+mn-cs"/>
              </a:rPr>
              <a:t>للمعاق </a:t>
            </a:r>
            <a:r>
              <a:rPr lang="ar-SA" sz="2400" b="1" dirty="0">
                <a:latin typeface="Simplified Arabic" pitchFamily="18" charset="-78"/>
                <a:ea typeface="Times New Roman"/>
                <a:cs typeface="+mn-cs"/>
              </a:rPr>
              <a:t>ومرافقه على وسائل النقل الحكومية المختلفة البرية والبحرية والجوية.</a:t>
            </a:r>
          </a:p>
          <a:p>
            <a:pPr marL="0" lvl="0" indent="0" algn="just" rtl="1">
              <a:spcAft>
                <a:spcPts val="0"/>
              </a:spcAft>
              <a:tabLst>
                <a:tab pos="457200" algn="l"/>
              </a:tabLst>
            </a:pPr>
            <a:r>
              <a:rPr lang="ar-SA" sz="2400" b="1" dirty="0">
                <a:latin typeface="Simplified Arabic" pitchFamily="18" charset="-78"/>
                <a:ea typeface="Times New Roman"/>
                <a:cs typeface="+mn-cs"/>
              </a:rPr>
              <a:t>2. توفير الأجهزة التعويضية والمعينات السمعية والبصرية.</a:t>
            </a:r>
          </a:p>
          <a:p>
            <a:pPr marL="0" lvl="0" indent="0" algn="just" rtl="1">
              <a:spcAft>
                <a:spcPts val="0"/>
              </a:spcAft>
              <a:tabLst>
                <a:tab pos="457200" algn="l"/>
              </a:tabLst>
            </a:pPr>
            <a:r>
              <a:rPr lang="ar-SA" sz="2400" b="1" dirty="0">
                <a:latin typeface="Simplified Arabic" pitchFamily="18" charset="-78"/>
                <a:ea typeface="Times New Roman"/>
                <a:cs typeface="+mn-cs"/>
              </a:rPr>
              <a:t>3. توفير كافة أنواع الرعاية بما في ذلك العلاج والأدوية مجاناً.</a:t>
            </a:r>
          </a:p>
          <a:p>
            <a:pPr marL="0" lvl="0" indent="0" algn="just" rtl="1">
              <a:spcAft>
                <a:spcPts val="0"/>
              </a:spcAft>
              <a:tabLst>
                <a:tab pos="457200" algn="l"/>
              </a:tabLst>
            </a:pPr>
            <a:r>
              <a:rPr lang="ar-SA" sz="2400" b="1" dirty="0">
                <a:latin typeface="Simplified Arabic" pitchFamily="18" charset="-78"/>
                <a:ea typeface="Times New Roman"/>
                <a:cs typeface="+mn-cs"/>
              </a:rPr>
              <a:t>4. إتاحة فرص العمل </a:t>
            </a:r>
            <a:r>
              <a:rPr lang="ar-SA" sz="2400" b="1" dirty="0" smtClean="0">
                <a:latin typeface="Simplified Arabic" pitchFamily="18" charset="-78"/>
                <a:ea typeface="Times New Roman"/>
                <a:cs typeface="+mn-cs"/>
              </a:rPr>
              <a:t>للمعاقين </a:t>
            </a:r>
            <a:r>
              <a:rPr lang="ar-SA" sz="2400" b="1" dirty="0">
                <a:latin typeface="Simplified Arabic" pitchFamily="18" charset="-78"/>
                <a:ea typeface="Times New Roman"/>
                <a:cs typeface="+mn-cs"/>
              </a:rPr>
              <a:t>كغيرهم.</a:t>
            </a:r>
          </a:p>
          <a:p>
            <a:pPr marL="0" lvl="0" indent="0" algn="just" rtl="1">
              <a:spcAft>
                <a:spcPts val="0"/>
              </a:spcAft>
              <a:tabLst>
                <a:tab pos="457200" algn="l"/>
              </a:tabLst>
            </a:pPr>
            <a:r>
              <a:rPr lang="ar-SA" sz="2400" b="1" dirty="0">
                <a:latin typeface="Simplified Arabic" pitchFamily="18" charset="-78"/>
                <a:ea typeface="Times New Roman"/>
                <a:cs typeface="+mn-cs"/>
              </a:rPr>
              <a:t>5. تخصيص مواقف لسيارات </a:t>
            </a:r>
            <a:r>
              <a:rPr lang="ar-SA" sz="2400" b="1" dirty="0" smtClean="0">
                <a:latin typeface="Simplified Arabic" pitchFamily="18" charset="-78"/>
                <a:ea typeface="Times New Roman"/>
                <a:cs typeface="+mn-cs"/>
              </a:rPr>
              <a:t>المعاقين</a:t>
            </a:r>
            <a:r>
              <a:rPr lang="ar-SA" sz="2400" b="1" dirty="0">
                <a:latin typeface="Simplified Arabic" pitchFamily="18" charset="-78"/>
                <a:ea typeface="Times New Roman"/>
                <a:cs typeface="+mn-cs"/>
              </a:rPr>
              <a:t>.</a:t>
            </a:r>
          </a:p>
          <a:p>
            <a:pPr marL="0" lvl="0" indent="0" algn="just" rtl="1">
              <a:spcAft>
                <a:spcPts val="0"/>
              </a:spcAft>
              <a:tabLst>
                <a:tab pos="457200" algn="l"/>
              </a:tabLst>
            </a:pPr>
            <a:r>
              <a:rPr lang="ar-SA" sz="2400" b="1" dirty="0">
                <a:latin typeface="Simplified Arabic" pitchFamily="18" charset="-78"/>
                <a:ea typeface="Times New Roman"/>
                <a:cs typeface="+mn-cs"/>
              </a:rPr>
              <a:t>6. تجهيز الطرق العامة والحدائق والمتنزهات ومباني المؤسسات الحكومية والأهلية بما يلائم </a:t>
            </a:r>
            <a:r>
              <a:rPr lang="ar-SA" sz="2400" b="1" dirty="0" smtClean="0">
                <a:latin typeface="Simplified Arabic" pitchFamily="18" charset="-78"/>
                <a:ea typeface="Times New Roman"/>
                <a:cs typeface="+mn-cs"/>
              </a:rPr>
              <a:t>المعاقين </a:t>
            </a:r>
            <a:r>
              <a:rPr lang="ar-SA" sz="2400" b="1" dirty="0">
                <a:latin typeface="Simplified Arabic" pitchFamily="18" charset="-78"/>
                <a:ea typeface="Times New Roman"/>
                <a:cs typeface="+mn-cs"/>
              </a:rPr>
              <a:t>ويسهل حركة تنقلاتهم.</a:t>
            </a:r>
          </a:p>
          <a:p>
            <a:pPr marL="0" lvl="0" indent="0" algn="just" rtl="1">
              <a:spcAft>
                <a:spcPts val="0"/>
              </a:spcAft>
              <a:tabLst>
                <a:tab pos="457200" algn="l"/>
              </a:tabLst>
            </a:pPr>
            <a:r>
              <a:rPr lang="ar-SA" sz="2400" b="1" dirty="0">
                <a:latin typeface="Simplified Arabic" pitchFamily="18" charset="-78"/>
                <a:ea typeface="Times New Roman"/>
                <a:cs typeface="+mn-cs"/>
              </a:rPr>
              <a:t>7. توفير المؤسسات والمراكز التي تقدم كافة برامج الرعاية والتأهيل والتعليم </a:t>
            </a:r>
            <a:r>
              <a:rPr lang="ar-SA" sz="2400" b="1" dirty="0" smtClean="0">
                <a:latin typeface="Simplified Arabic" pitchFamily="18" charset="-78"/>
                <a:ea typeface="Times New Roman"/>
                <a:cs typeface="+mn-cs"/>
              </a:rPr>
              <a:t>للمعاقين</a:t>
            </a:r>
            <a:r>
              <a:rPr lang="ar-SA" sz="2400" b="1" dirty="0">
                <a:latin typeface="Simplified Arabic" pitchFamily="18" charset="-78"/>
                <a:ea typeface="Times New Roman"/>
                <a:cs typeface="+mn-cs"/>
              </a:rPr>
              <a:t>.</a:t>
            </a:r>
          </a:p>
          <a:p>
            <a:pPr marL="0" lvl="0" indent="0" algn="just" rtl="1">
              <a:spcAft>
                <a:spcPts val="0"/>
              </a:spcAft>
              <a:tabLst>
                <a:tab pos="457200" algn="l"/>
              </a:tabLst>
            </a:pPr>
            <a:r>
              <a:rPr lang="ar-SA" sz="2400" b="1" dirty="0">
                <a:latin typeface="Simplified Arabic" pitchFamily="18" charset="-78"/>
                <a:ea typeface="Times New Roman"/>
                <a:cs typeface="+mn-cs"/>
              </a:rPr>
              <a:t>8. صرف إعانات مالية للأسر التي تتولى رعاية </a:t>
            </a:r>
            <a:r>
              <a:rPr lang="ar-SA" sz="2400" b="1" dirty="0" smtClean="0">
                <a:latin typeface="Simplified Arabic" pitchFamily="18" charset="-78"/>
                <a:ea typeface="Times New Roman"/>
                <a:cs typeface="+mn-cs"/>
              </a:rPr>
              <a:t>المعاق </a:t>
            </a:r>
            <a:r>
              <a:rPr lang="ar-SA" sz="2400" b="1" dirty="0">
                <a:latin typeface="Simplified Arabic" pitchFamily="18" charset="-78"/>
                <a:ea typeface="Times New Roman"/>
                <a:cs typeface="+mn-cs"/>
              </a:rPr>
              <a:t>لمساعدتها على تقديم الرعاية اللازمة له</a:t>
            </a:r>
          </a:p>
        </p:txBody>
      </p:sp>
    </p:spTree>
    <p:extLst>
      <p:ext uri="{BB962C8B-B14F-4D97-AF65-F5344CB8AC3E}">
        <p14:creationId xmlns:p14="http://schemas.microsoft.com/office/powerpoint/2010/main" xmlns="" val="6791665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ea typeface="Calibri"/>
                <a:cs typeface="Arial"/>
              </a:rPr>
              <a:t>المجلس الأعلى </a:t>
            </a:r>
            <a:r>
              <a:rPr lang="ar-SA" sz="4000" b="1" dirty="0">
                <a:ea typeface="Calibri"/>
                <a:cs typeface="Arial"/>
              </a:rPr>
              <a:t>لشؤون المعوقين</a:t>
            </a: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marL="0" lvl="0" indent="0" algn="just" rtl="1">
              <a:spcAft>
                <a:spcPts val="0"/>
              </a:spcAft>
              <a:tabLst>
                <a:tab pos="457200" algn="l"/>
              </a:tabLst>
            </a:pPr>
            <a:r>
              <a:rPr lang="ar-SA" sz="2800" b="1" dirty="0">
                <a:latin typeface="Simplified Arabic" pitchFamily="18" charset="-78"/>
                <a:ea typeface="Times New Roman"/>
                <a:cs typeface="+mn-cs"/>
              </a:rPr>
              <a:t>لقد جاء نظام رعاية المعوقين الذي صدر بموجب المرسوم رقم (م/37) وتاريخ 23/9/1421هـ القاضي بالموافقة على قرار مجلس الوزراء رقم (424) وتاريخ 25/9/1421هـ الخاص بإقرار النظام تتويجاً لكافة الجهود الرائدة في مجال رعاية المعوقين </a:t>
            </a:r>
            <a:r>
              <a:rPr lang="ar-SA" sz="2800" b="1" dirty="0" smtClean="0">
                <a:latin typeface="Simplified Arabic" pitchFamily="18" charset="-78"/>
                <a:ea typeface="Times New Roman"/>
                <a:cs typeface="+mn-cs"/>
              </a:rPr>
              <a:t>وتأهيلهم، في </a:t>
            </a:r>
            <a:r>
              <a:rPr lang="ar-SA" sz="2800" b="1" dirty="0">
                <a:latin typeface="Simplified Arabic" pitchFamily="18" charset="-78"/>
                <a:ea typeface="Times New Roman"/>
                <a:cs typeface="+mn-cs"/>
              </a:rPr>
              <a:t>مادته الثامنة </a:t>
            </a:r>
            <a:r>
              <a:rPr lang="ar-SA" sz="2800" b="1" dirty="0" smtClean="0">
                <a:latin typeface="Simplified Arabic" pitchFamily="18" charset="-78"/>
                <a:ea typeface="Times New Roman"/>
                <a:cs typeface="+mn-cs"/>
              </a:rPr>
              <a:t>بضرورة انشاء مجلس </a:t>
            </a:r>
            <a:r>
              <a:rPr lang="ar-SA" sz="2800" b="1" dirty="0">
                <a:latin typeface="Simplified Arabic" pitchFamily="18" charset="-78"/>
                <a:ea typeface="Times New Roman"/>
                <a:cs typeface="+mn-cs"/>
              </a:rPr>
              <a:t>أعلى لشؤون المعوقين، يرتبط برئيس مجلس الوزراء ويؤلف على النحو الآتي:</a:t>
            </a:r>
          </a:p>
          <a:p>
            <a:pPr marL="0" lvl="0" indent="0" algn="just" rtl="1">
              <a:spcAft>
                <a:spcPts val="0"/>
              </a:spcAft>
              <a:tabLst>
                <a:tab pos="457200" algn="l"/>
              </a:tabLst>
            </a:pPr>
            <a:r>
              <a:rPr lang="ar-SA" sz="2800" b="1" dirty="0">
                <a:latin typeface="Simplified Arabic" pitchFamily="18" charset="-78"/>
                <a:ea typeface="Times New Roman"/>
                <a:cs typeface="+mn-cs"/>
              </a:rPr>
              <a:t>• رئيس يصدر باختياره أمر ملكي، وعضوية كل من:</a:t>
            </a:r>
          </a:p>
          <a:p>
            <a:pPr marL="0" lvl="0" indent="0" algn="just" rtl="1">
              <a:spcAft>
                <a:spcPts val="0"/>
              </a:spcAft>
              <a:tabLst>
                <a:tab pos="457200" algn="l"/>
              </a:tabLst>
            </a:pPr>
            <a:r>
              <a:rPr lang="ar-SA" sz="2800" b="1" dirty="0">
                <a:latin typeface="Simplified Arabic" pitchFamily="18" charset="-78"/>
                <a:ea typeface="Times New Roman"/>
                <a:cs typeface="+mn-cs"/>
              </a:rPr>
              <a:t>• وزير العمل والشؤون الاجتماعية.</a:t>
            </a:r>
          </a:p>
          <a:p>
            <a:pPr marL="0" lvl="0" indent="0" algn="just" rtl="1">
              <a:spcAft>
                <a:spcPts val="0"/>
              </a:spcAft>
              <a:tabLst>
                <a:tab pos="457200" algn="l"/>
              </a:tabLst>
            </a:pPr>
            <a:r>
              <a:rPr lang="ar-SA" sz="2800" b="1" dirty="0">
                <a:latin typeface="Simplified Arabic" pitchFamily="18" charset="-78"/>
                <a:ea typeface="Times New Roman"/>
                <a:cs typeface="+mn-cs"/>
              </a:rPr>
              <a:t>• وزير الصحة.</a:t>
            </a:r>
          </a:p>
          <a:p>
            <a:pPr marL="0" lvl="0" indent="0" algn="just" rtl="1">
              <a:spcAft>
                <a:spcPts val="0"/>
              </a:spcAft>
              <a:tabLst>
                <a:tab pos="457200" algn="l"/>
              </a:tabLst>
            </a:pPr>
            <a:r>
              <a:rPr lang="ar-SA" sz="2800" b="1" dirty="0">
                <a:latin typeface="Simplified Arabic" pitchFamily="18" charset="-78"/>
                <a:ea typeface="Times New Roman"/>
                <a:cs typeface="+mn-cs"/>
              </a:rPr>
              <a:t>• وزير المعارف.</a:t>
            </a:r>
          </a:p>
          <a:p>
            <a:pPr marL="0" lvl="0" indent="0" algn="just" rtl="1">
              <a:spcAft>
                <a:spcPts val="0"/>
              </a:spcAft>
              <a:tabLst>
                <a:tab pos="457200" algn="l"/>
              </a:tabLs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9944854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 وزير المالية والاقتصاد الوطني.</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 الرئيس العام لتعليم البنات.</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 وزير التعليم العالي.</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 وزير الشؤون البلدية والقروية.</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 أمين عام المجلس.</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 اثنين من المعوقين، واثنين من رجال الأعمال المهتمين بشؤون المعوقين، واثنين من المختصين بشؤون الإعاقة يعينون من قبل رئيس مجلس الوزراء بناء على ترشيح رئيس المجلس الأعلى لمدة أربع سنوات قابلة للتجديد. ولرئيس المجلس الأعلى أن ينيب عنه أحد الأعضاء في حالة غيابه.</a:t>
            </a:r>
          </a:p>
        </p:txBody>
      </p:sp>
    </p:spTree>
    <p:extLst>
      <p:ext uri="{BB962C8B-B14F-4D97-AF65-F5344CB8AC3E}">
        <p14:creationId xmlns:p14="http://schemas.microsoft.com/office/powerpoint/2010/main" xmlns="" val="40332331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يختص المجلس الأعلى برسم السياسة العامة في مجال الإعاقة وتنظيم شؤون المعوقين، ولـه على وجه الخصوص ما يأتي:</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‌أ) إصدار اللوائح والقرارات اللازمة لتنفيذ هذا النظام.</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‌ب) اقتراح تعديل النصوص النظامية المتعلقة بشؤون المعوقين في المجالات المختلفة، واقتراح القواعد الخاصة بما يقدم لهم، أو لمن يتولى رعايتهم من مزايا أو إعانات مالية أو غيرها، واقتراح فرض الغرامات أو تعديلها.</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‌ج) متابعة تنفيذ هذا النظام ولوائحه، ومتابعة تنفيذ ما يتعلق بشؤون المعوقين في الأنظمة واللوائح الأخرى.</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‌د) التنسيق بين مختلف الأجهزة الحكومية والخاصة فيما يخص الخدمات التي تقدم للمعوقين.</a:t>
            </a:r>
          </a:p>
        </p:txBody>
      </p:sp>
    </p:spTree>
    <p:extLst>
      <p:ext uri="{BB962C8B-B14F-4D97-AF65-F5344CB8AC3E}">
        <p14:creationId xmlns:p14="http://schemas.microsoft.com/office/powerpoint/2010/main" xmlns="" val="18284475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‌هـ)تشجيع البحث العلمي للتعرف على حجم الإعاقة، وأنواعها وأسبابها، ووسائل الوقاية منها، وطرق علاجها والتغلب عليها أو الحد من آثارها السلبية، وكذلك تحديد أكثر المهن ملاءمة لتدريب وتأهيل المعوقين بما يتفق ودرجات إعاقاتهم وأنواعها ومتطلبات سوق العمل. </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‌و) تشجيع المؤسسات والأفراد على إنشاء البرامج الخاصة، والجمعيات والمؤسسات الخيرية لرعاية المعوقين وتأهيلهم. </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‌ز) دراسة التقارير السنوية التي تصدرها الجهات الحكومية المعنية فيما يتعلق بما تم إنجازه في مجالات وقاية المعوقين وتأهيلهم ورعايتهم، واتخاذ اللازم بشأنها.</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‌ح) إصدار لائحة قبول التبرعات والهبات والوصايا والأوقاف</a:t>
            </a:r>
          </a:p>
        </p:txBody>
      </p:sp>
    </p:spTree>
    <p:extLst>
      <p:ext uri="{BB962C8B-B14F-4D97-AF65-F5344CB8AC3E}">
        <p14:creationId xmlns:p14="http://schemas.microsoft.com/office/powerpoint/2010/main" xmlns="" val="536110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ط) إصدار قواعد عمل صندوق رعاية المعوقين.</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‌ي) إصدار لائحة داخلية لتنظيم إجراءات العمل في المجلس.</a:t>
            </a: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‌ك) إبداء الرأي في الاتفاقات الدولية المتعلقة بالمعوقين، وفي انضمام المملكة إلى المنظمات والهيئات الإقليمية والدولية ذات العلاقة بشؤون رعاية المعوقين</a:t>
            </a:r>
            <a:r>
              <a:rPr lang="ar-SA" sz="2800" b="1" dirty="0" smtClean="0">
                <a:solidFill>
                  <a:prstClr val="black"/>
                </a:solidFill>
                <a:latin typeface="Simplified Arabic" pitchFamily="18" charset="-78"/>
                <a:ea typeface="Times New Roman"/>
                <a:cs typeface="Arial"/>
              </a:rPr>
              <a:t>.</a:t>
            </a:r>
          </a:p>
          <a:p>
            <a:pPr marL="0" lvl="0" indent="0" algn="just" rtl="1">
              <a:spcAft>
                <a:spcPts val="0"/>
              </a:spcAft>
              <a:tabLst>
                <a:tab pos="457200" algn="l"/>
              </a:tabLst>
            </a:pPr>
            <a:endParaRPr lang="ar-SA" sz="2800" b="1" dirty="0" smtClean="0">
              <a:solidFill>
                <a:prstClr val="black"/>
              </a:solidFill>
              <a:latin typeface="Simplified Arabic" pitchFamily="18" charset="-78"/>
              <a:ea typeface="Times New Roman"/>
              <a:cs typeface="Arial"/>
            </a:endParaRPr>
          </a:p>
          <a:p>
            <a:pPr marL="0" lvl="0" indent="0" algn="just" rtl="1">
              <a:spcAft>
                <a:spcPts val="0"/>
              </a:spcAft>
              <a:tabLst>
                <a:tab pos="457200" algn="l"/>
              </a:tabLst>
            </a:pPr>
            <a:r>
              <a:rPr lang="ar-SA" sz="2800" b="1" dirty="0">
                <a:solidFill>
                  <a:prstClr val="black"/>
                </a:solidFill>
                <a:latin typeface="Simplified Arabic" pitchFamily="18" charset="-78"/>
                <a:ea typeface="Times New Roman"/>
                <a:cs typeface="Arial"/>
              </a:rPr>
              <a:t>- يرفع المجلس الأعلى تقريراً سنوياً إلى رئيس مجلس الوزراء عن أعماله، وعن وضع المعوقين والخدمات التي تقدم لهم، وما يواجه ذلك من صعوبات، ودعم الخدمات المقدمة للمعوقين.</a:t>
            </a:r>
          </a:p>
          <a:p>
            <a:pPr marL="0" lvl="0" indent="0" algn="just" rtl="1">
              <a:spcAft>
                <a:spcPts val="0"/>
              </a:spcAft>
              <a:tabLst>
                <a:tab pos="457200" algn="l"/>
              </a:tabLst>
            </a:pPr>
            <a:r>
              <a:rPr lang="ar-SA" sz="2800" b="1" dirty="0" smtClean="0">
                <a:solidFill>
                  <a:prstClr val="black"/>
                </a:solidFill>
                <a:latin typeface="Simplified Arabic" pitchFamily="18" charset="-78"/>
                <a:ea typeface="Times New Roman"/>
                <a:cs typeface="Arial"/>
              </a:rPr>
              <a:t>- يعقد </a:t>
            </a:r>
            <a:r>
              <a:rPr lang="ar-SA" sz="2800" b="1" dirty="0">
                <a:solidFill>
                  <a:prstClr val="black"/>
                </a:solidFill>
                <a:latin typeface="Simplified Arabic" pitchFamily="18" charset="-78"/>
                <a:ea typeface="Times New Roman"/>
                <a:cs typeface="Arial"/>
              </a:rPr>
              <a:t>المجلس الأعلى بناء على دعوة من رئيسه أو من ينيبه جلستين على الأقل في السنة.</a:t>
            </a:r>
          </a:p>
          <a:p>
            <a:pPr marL="0" lvl="0" indent="0" algn="just" rtl="1">
              <a:spcAft>
                <a:spcPts val="0"/>
              </a:spcAft>
              <a:tabLst>
                <a:tab pos="457200" algn="l"/>
              </a:tabLst>
            </a:pPr>
            <a:endParaRPr lang="ar-SA" sz="2800" b="1" dirty="0">
              <a:solidFill>
                <a:prstClr val="black"/>
              </a:solidFill>
              <a:latin typeface="Simplified Arabic" pitchFamily="18" charset="-78"/>
              <a:ea typeface="Times New Roman"/>
              <a:cs typeface="Arial"/>
            </a:endParaRPr>
          </a:p>
        </p:txBody>
      </p:sp>
    </p:spTree>
    <p:extLst>
      <p:ext uri="{BB962C8B-B14F-4D97-AF65-F5344CB8AC3E}">
        <p14:creationId xmlns:p14="http://schemas.microsoft.com/office/powerpoint/2010/main" xmlns="" val="34180251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3255</TotalTime>
  <Words>1895</Words>
  <Application>Microsoft Office PowerPoint</Application>
  <PresentationFormat>A4 Paper (210x297 mm)‎</PresentationFormat>
  <Paragraphs>119</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التاسعة </vt:lpstr>
      <vt:lpstr>عناصر المحاضرة:</vt:lpstr>
      <vt:lpstr>مراكز التأهيل المهني: </vt:lpstr>
      <vt:lpstr>الشريحة 5</vt:lpstr>
      <vt:lpstr>الفئات التي تقبل في مراكز التأهيل المهني على سبيل المثال لا الحصر: </vt:lpstr>
      <vt:lpstr>شروط القبول بمراكز التأهيل المهني:</vt:lpstr>
      <vt:lpstr>الخدمات التي تقدم في مراكز التأهيل المهني:</vt:lpstr>
      <vt:lpstr>مراكز التأهيل الشامل: </vt:lpstr>
      <vt:lpstr>مؤسسات رعاية الأطفال المشلولين:</vt:lpstr>
      <vt:lpstr>الشريحة 11</vt:lpstr>
      <vt:lpstr>الشريحة 12</vt:lpstr>
      <vt:lpstr>إسهامات الجمعيات الخيرية والمؤسسات الأهلية في مجال خدمة المعاقين:</vt:lpstr>
      <vt:lpstr>الشريحة 14</vt:lpstr>
      <vt:lpstr>تشغيل المعاقين:</vt:lpstr>
      <vt:lpstr>الشريحة 16</vt:lpstr>
      <vt:lpstr>المميزات التي يتمتع بها المعاقون في المملكة:</vt:lpstr>
      <vt:lpstr>المجلس الأعلى لشؤون المعوقين</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Computer-Pc</cp:lastModifiedBy>
  <cp:revision>526</cp:revision>
  <dcterms:created xsi:type="dcterms:W3CDTF">2009-10-14T19:14:34Z</dcterms:created>
  <dcterms:modified xsi:type="dcterms:W3CDTF">2013-11-20T22:45:45Z</dcterms:modified>
</cp:coreProperties>
</file>