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88" r:id="rId4"/>
    <p:sldId id="290" r:id="rId5"/>
    <p:sldId id="345" r:id="rId6"/>
    <p:sldId id="346" r:id="rId7"/>
    <p:sldId id="347" r:id="rId8"/>
    <p:sldId id="327" r:id="rId9"/>
    <p:sldId id="335" r:id="rId10"/>
    <p:sldId id="295" r:id="rId11"/>
    <p:sldId id="296" r:id="rId12"/>
    <p:sldId id="297" r:id="rId13"/>
    <p:sldId id="323" r:id="rId14"/>
    <p:sldId id="324" r:id="rId15"/>
    <p:sldId id="325" r:id="rId16"/>
    <p:sldId id="326" r:id="rId17"/>
    <p:sldId id="328" r:id="rId18"/>
    <p:sldId id="329" r:id="rId19"/>
    <p:sldId id="348" r:id="rId20"/>
    <p:sldId id="349" r:id="rId21"/>
    <p:sldId id="350"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FF0066"/>
    <a:srgbClr val="FF3300"/>
    <a:srgbClr val="709256"/>
    <a:srgbClr val="AD9968"/>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265" autoAdjust="0"/>
    <p:restoredTop sz="94664" autoAdjust="0"/>
  </p:normalViewPr>
  <p:slideViewPr>
    <p:cSldViewPr>
      <p:cViewPr>
        <p:scale>
          <a:sx n="90" d="100"/>
          <a:sy n="90" d="100"/>
        </p:scale>
        <p:origin x="24" y="821"/>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رعاية الفئات الخاصة</a:t>
            </a:r>
          </a:p>
          <a:p>
            <a:pPr algn="ctr"/>
            <a:r>
              <a:rPr lang="ar-SA" sz="2800" b="1" dirty="0" smtClean="0">
                <a:solidFill>
                  <a:srgbClr val="00B050"/>
                </a:solidFill>
                <a:latin typeface="Calibri" pitchFamily="34" charset="0"/>
                <a:cs typeface="Times New Roman" pitchFamily="18" charset="0"/>
              </a:rPr>
              <a:t>المستوي الثامن</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a:solidFill>
                  <a:srgbClr val="376092"/>
                </a:solidFill>
                <a:latin typeface="ae_AlMateen" pitchFamily="2" charset="-78"/>
                <a:cs typeface="ae_AlMateen" pitchFamily="2" charset="-78"/>
              </a:rPr>
              <a:t>المحاضرة </a:t>
            </a:r>
            <a:r>
              <a:rPr lang="ar-SA" sz="4800" b="1" spc="-150" smtClean="0">
                <a:solidFill>
                  <a:srgbClr val="376092"/>
                </a:solidFill>
                <a:latin typeface="ae_AlMateen" pitchFamily="2" charset="-78"/>
                <a:cs typeface="ae_AlMateen" pitchFamily="2" charset="-78"/>
              </a:rPr>
              <a:t>الثانية عشر</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2057400"/>
          </a:xfrm>
        </p:spPr>
        <p:txBody>
          <a:bodyPr/>
          <a:lstStyle/>
          <a:p>
            <a:pPr indent="457200" rtl="1">
              <a:lnSpc>
                <a:spcPct val="115000"/>
              </a:lnSpc>
              <a:spcAft>
                <a:spcPts val="1000"/>
              </a:spcAft>
            </a:pPr>
            <a:r>
              <a:rPr lang="ar-SA" sz="4800" b="1" dirty="0" smtClean="0">
                <a:solidFill>
                  <a:srgbClr val="FF0000"/>
                </a:solidFill>
                <a:ea typeface="Calibri"/>
                <a:cs typeface="Arial"/>
              </a:rPr>
              <a:t>فئات المعاقين جسمياً</a:t>
            </a:r>
          </a:p>
          <a:p>
            <a:pPr indent="457200" rtl="1">
              <a:lnSpc>
                <a:spcPct val="115000"/>
              </a:lnSpc>
              <a:spcAft>
                <a:spcPts val="1000"/>
              </a:spcAft>
            </a:pPr>
            <a:r>
              <a:rPr lang="ar-SA" sz="4400" b="1" dirty="0" smtClean="0">
                <a:solidFill>
                  <a:srgbClr val="FF0000"/>
                </a:solidFill>
                <a:ea typeface="Calibri"/>
                <a:cs typeface="Arial"/>
              </a:rPr>
              <a:t>( مبتوري الأطراف)</a:t>
            </a:r>
            <a:endParaRPr lang="en-US" sz="44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a:xfrm>
            <a:off x="495300" y="1447800"/>
            <a:ext cx="8915400" cy="4678363"/>
          </a:xfrm>
        </p:spPr>
        <p:txBody>
          <a:bodyPr/>
          <a:lstStyle/>
          <a:p>
            <a:pPr marL="457200" indent="-457200" rtl="1">
              <a:lnSpc>
                <a:spcPct val="115000"/>
              </a:lnSpc>
              <a:spcAft>
                <a:spcPts val="1000"/>
              </a:spcAft>
              <a:buFontTx/>
              <a:buChar char="-"/>
            </a:pPr>
            <a:r>
              <a:rPr lang="ar-SA" sz="3600" b="1" dirty="0" smtClean="0">
                <a:solidFill>
                  <a:prstClr val="black"/>
                </a:solidFill>
                <a:ea typeface="Calibri"/>
                <a:cs typeface="Arial"/>
              </a:rPr>
              <a:t>مفهوم البتر</a:t>
            </a:r>
          </a:p>
          <a:p>
            <a:pPr marL="457200" lvl="0" indent="-457200" rtl="1">
              <a:lnSpc>
                <a:spcPct val="115000"/>
              </a:lnSpc>
              <a:spcAft>
                <a:spcPts val="1000"/>
              </a:spcAft>
              <a:buFontTx/>
              <a:buChar char="-"/>
            </a:pPr>
            <a:r>
              <a:rPr lang="ar-SA" sz="3600" b="1" dirty="0">
                <a:solidFill>
                  <a:prstClr val="black"/>
                </a:solidFill>
                <a:ea typeface="Calibri"/>
                <a:cs typeface="Arial"/>
              </a:rPr>
              <a:t>مشكلات مبتوري الأطراف </a:t>
            </a:r>
            <a:endParaRPr lang="ar-SA" sz="3600" b="1" dirty="0" smtClean="0">
              <a:solidFill>
                <a:prstClr val="black"/>
              </a:solidFill>
              <a:ea typeface="Calibri"/>
              <a:cs typeface="Arial"/>
            </a:endParaRPr>
          </a:p>
          <a:p>
            <a:pPr marL="457200" lvl="0" indent="-457200" rtl="1">
              <a:lnSpc>
                <a:spcPct val="115000"/>
              </a:lnSpc>
              <a:spcAft>
                <a:spcPts val="1000"/>
              </a:spcAft>
              <a:buFontTx/>
              <a:buChar char="-"/>
            </a:pPr>
            <a:r>
              <a:rPr lang="ar-SA" sz="3600" b="1" dirty="0">
                <a:solidFill>
                  <a:prstClr val="black"/>
                </a:solidFill>
                <a:ea typeface="Calibri"/>
                <a:cs typeface="Arial"/>
              </a:rPr>
              <a:t>الخدمة الاجتماعية ورعاية المصابين بالبتر </a:t>
            </a:r>
            <a:endParaRPr lang="ar-SA" sz="3600"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sz="4000" b="1" dirty="0" smtClean="0">
              <a:solidFill>
                <a:prstClr val="black"/>
              </a:solidFill>
              <a:ea typeface="Calibri"/>
              <a:cs typeface="Arial"/>
            </a:endParaRPr>
          </a:p>
          <a:p>
            <a:pPr marL="0" indent="0" rtl="1">
              <a:lnSpc>
                <a:spcPct val="115000"/>
              </a:lnSpc>
              <a:spcAft>
                <a:spcPts val="1000"/>
              </a:spcAft>
            </a:pPr>
            <a:r>
              <a:rPr lang="ar-SA" b="1" dirty="0">
                <a:solidFill>
                  <a:prstClr val="black"/>
                </a:solidFill>
                <a:ea typeface="Calibri"/>
                <a:cs typeface="Arial"/>
              </a:rPr>
              <a:t/>
            </a:r>
            <a:br>
              <a:rPr lang="ar-SA" b="1" dirty="0">
                <a:solidFill>
                  <a:prstClr val="black"/>
                </a:solidFill>
                <a:ea typeface="Calibri"/>
                <a:cs typeface="Arial"/>
              </a:rPr>
            </a:b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rtl="1">
              <a:lnSpc>
                <a:spcPct val="115000"/>
              </a:lnSpc>
              <a:spcAft>
                <a:spcPts val="0"/>
              </a:spcAft>
            </a:pPr>
            <a:endParaRPr lang="ar-SA" b="1" dirty="0" smtClean="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r>
              <a:rPr lang="ar-SA" sz="3600" b="1" dirty="0">
                <a:ea typeface="Calibri"/>
                <a:cs typeface="Arial"/>
              </a:rPr>
              <a:t>مفهوم </a:t>
            </a:r>
            <a:r>
              <a:rPr lang="ar-SA" sz="3600" b="1" dirty="0" smtClean="0">
                <a:ea typeface="Calibri"/>
                <a:cs typeface="Arial"/>
              </a:rPr>
              <a:t>البتر:</a:t>
            </a: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rtl="1">
              <a:lnSpc>
                <a:spcPct val="115000"/>
              </a:lnSpc>
              <a:spcAft>
                <a:spcPts val="0"/>
              </a:spcAft>
            </a:pPr>
            <a:r>
              <a:rPr lang="ar-SA" sz="2800" b="1" dirty="0" smtClean="0">
                <a:solidFill>
                  <a:srgbClr val="000000"/>
                </a:solidFill>
                <a:ea typeface="Calibri"/>
                <a:cs typeface="Simplified Arabic"/>
              </a:rPr>
              <a:t>- المصاب </a:t>
            </a:r>
            <a:r>
              <a:rPr lang="ar-SA" sz="2800" b="1" dirty="0">
                <a:solidFill>
                  <a:srgbClr val="000000"/>
                </a:solidFill>
                <a:ea typeface="Calibri"/>
                <a:cs typeface="Simplified Arabic"/>
              </a:rPr>
              <a:t>بالبتر هو ذلك الشخص الذي فقد أحد أطرافه </a:t>
            </a:r>
            <a:r>
              <a:rPr lang="ar-SA" sz="2800" b="1" dirty="0" smtClean="0">
                <a:solidFill>
                  <a:srgbClr val="000000"/>
                </a:solidFill>
                <a:ea typeface="Calibri"/>
                <a:cs typeface="Simplified Arabic"/>
              </a:rPr>
              <a:t>أو</a:t>
            </a:r>
            <a:r>
              <a:rPr lang="ar-SA" sz="2800" dirty="0" smtClean="0">
                <a:ea typeface="Calibri"/>
                <a:cs typeface="Arial"/>
              </a:rPr>
              <a:t> </a:t>
            </a:r>
            <a:r>
              <a:rPr lang="ar-SA" sz="2800" b="1" dirty="0" smtClean="0">
                <a:solidFill>
                  <a:srgbClr val="000000"/>
                </a:solidFill>
                <a:ea typeface="Calibri"/>
                <a:cs typeface="Simplified Arabic"/>
              </a:rPr>
              <a:t>أكثر </a:t>
            </a:r>
            <a:r>
              <a:rPr lang="ar-SA" sz="2800" b="1" dirty="0">
                <a:solidFill>
                  <a:srgbClr val="000000"/>
                </a:solidFill>
                <a:ea typeface="Calibri"/>
                <a:cs typeface="Simplified Arabic"/>
              </a:rPr>
              <a:t>أو حتى كلها ونتج عنه إعاقة حركية أثرت على أداؤه لأدواره </a:t>
            </a:r>
            <a:r>
              <a:rPr lang="ar-SA" sz="2800" b="1" dirty="0" smtClean="0">
                <a:solidFill>
                  <a:srgbClr val="000000"/>
                </a:solidFill>
                <a:ea typeface="Calibri"/>
                <a:cs typeface="Simplified Arabic"/>
              </a:rPr>
              <a:t>الاجتماعية.</a:t>
            </a:r>
          </a:p>
          <a:p>
            <a:pPr marL="457200" indent="-457200" algn="just" rtl="1">
              <a:lnSpc>
                <a:spcPct val="115000"/>
              </a:lnSpc>
              <a:spcAft>
                <a:spcPts val="0"/>
              </a:spcAft>
              <a:buFontTx/>
              <a:buChar char="-"/>
            </a:pPr>
            <a:r>
              <a:rPr lang="ar-SA" sz="2800" b="1" dirty="0" smtClean="0">
                <a:solidFill>
                  <a:srgbClr val="000000"/>
                </a:solidFill>
                <a:ea typeface="Calibri"/>
                <a:cs typeface="Simplified Arabic"/>
              </a:rPr>
              <a:t>ومن </a:t>
            </a:r>
            <a:r>
              <a:rPr lang="ar-SA" sz="2800" b="1" dirty="0">
                <a:solidFill>
                  <a:srgbClr val="000000"/>
                </a:solidFill>
                <a:ea typeface="Calibri"/>
                <a:cs typeface="Simplified Arabic"/>
              </a:rPr>
              <a:t>ثم توافقه الاجتماعي والنفسي في الأسرة والعمل والمجتمع مما يتطلب </a:t>
            </a:r>
            <a:r>
              <a:rPr lang="ar-SA" sz="2800" b="1" dirty="0" smtClean="0">
                <a:solidFill>
                  <a:srgbClr val="000000"/>
                </a:solidFill>
                <a:ea typeface="Calibri"/>
                <a:cs typeface="Simplified Arabic"/>
              </a:rPr>
              <a:t>تأهيله</a:t>
            </a:r>
            <a:r>
              <a:rPr lang="ar-SA" sz="2800" dirty="0" smtClean="0">
                <a:ea typeface="Calibri"/>
                <a:cs typeface="Arial"/>
              </a:rPr>
              <a:t> </a:t>
            </a:r>
            <a:r>
              <a:rPr lang="ar-SA" sz="2800" b="1" dirty="0" smtClean="0">
                <a:solidFill>
                  <a:srgbClr val="000000"/>
                </a:solidFill>
                <a:ea typeface="Calibri"/>
                <a:cs typeface="Simplified Arabic"/>
              </a:rPr>
              <a:t>مهنيا </a:t>
            </a:r>
            <a:r>
              <a:rPr lang="ar-SA" sz="2800" b="1" dirty="0">
                <a:solidFill>
                  <a:srgbClr val="000000"/>
                </a:solidFill>
                <a:ea typeface="Calibri"/>
                <a:cs typeface="Simplified Arabic"/>
              </a:rPr>
              <a:t>واجتماعيا ونفسيا لاستعادة كل أو بعض توافقه في </a:t>
            </a:r>
            <a:r>
              <a:rPr lang="ar-SA" sz="2800" b="1" dirty="0" smtClean="0">
                <a:solidFill>
                  <a:srgbClr val="000000"/>
                </a:solidFill>
                <a:ea typeface="Calibri"/>
                <a:cs typeface="Simplified Arabic"/>
              </a:rPr>
              <a:t>المجتمع</a:t>
            </a:r>
            <a:r>
              <a:rPr lang="en-US" sz="2800" b="1" dirty="0" smtClean="0">
                <a:solidFill>
                  <a:srgbClr val="000000"/>
                </a:solidFill>
                <a:ea typeface="Calibri"/>
                <a:cs typeface="Simplified Arabic"/>
              </a:rPr>
              <a:t>.</a:t>
            </a:r>
            <a:r>
              <a:rPr lang="en-US" sz="2800" b="1" dirty="0" smtClean="0">
                <a:solidFill>
                  <a:srgbClr val="000000"/>
                </a:solidFill>
                <a:latin typeface="Simplified Arabic"/>
                <a:ea typeface="Calibri"/>
                <a:cs typeface="Arial"/>
              </a:rPr>
              <a:t> </a:t>
            </a:r>
            <a:endParaRPr lang="ar-SA" sz="2800" b="1" dirty="0">
              <a:solidFill>
                <a:srgbClr val="000000"/>
              </a:solidFill>
              <a:latin typeface="Simplified Arabic"/>
              <a:ea typeface="Calibri"/>
              <a:cs typeface="Arial"/>
            </a:endParaRPr>
          </a:p>
          <a:p>
            <a:pPr marL="457200" indent="-457200" algn="just" rtl="1">
              <a:lnSpc>
                <a:spcPct val="115000"/>
              </a:lnSpc>
              <a:spcAft>
                <a:spcPts val="0"/>
              </a:spcAft>
              <a:buFontTx/>
              <a:buChar char="-"/>
            </a:pPr>
            <a:r>
              <a:rPr lang="ar-SA" sz="2800" b="1" dirty="0" smtClean="0">
                <a:solidFill>
                  <a:srgbClr val="000000"/>
                </a:solidFill>
                <a:ea typeface="Calibri"/>
                <a:cs typeface="Simplified Arabic"/>
              </a:rPr>
              <a:t>هذا وتتعدد </a:t>
            </a:r>
            <a:r>
              <a:rPr lang="ar-SA" sz="2800" b="1" dirty="0">
                <a:solidFill>
                  <a:srgbClr val="000000"/>
                </a:solidFill>
                <a:ea typeface="Calibri"/>
                <a:cs typeface="Simplified Arabic"/>
              </a:rPr>
              <a:t>أسباب البتر وتختلف من شخص إلى آخر </a:t>
            </a:r>
            <a:r>
              <a:rPr lang="ar-SA" sz="2800" b="1" dirty="0" smtClean="0">
                <a:solidFill>
                  <a:srgbClr val="000000"/>
                </a:solidFill>
                <a:ea typeface="Calibri"/>
                <a:cs typeface="Simplified Arabic"/>
              </a:rPr>
              <a:t>وأهمها</a:t>
            </a:r>
            <a:r>
              <a:rPr lang="en-US" sz="2800" b="1" dirty="0" smtClean="0">
                <a:solidFill>
                  <a:srgbClr val="000000"/>
                </a:solidFill>
                <a:latin typeface="Simplified Arabic"/>
                <a:ea typeface="Calibri"/>
                <a:cs typeface="Arial"/>
              </a:rPr>
              <a:t> )</a:t>
            </a:r>
            <a:r>
              <a:rPr lang="ar-SA" sz="2800" b="1" dirty="0" smtClean="0">
                <a:solidFill>
                  <a:srgbClr val="000000"/>
                </a:solidFill>
                <a:ea typeface="Calibri"/>
                <a:cs typeface="Simplified Arabic"/>
              </a:rPr>
              <a:t>الحوادث</a:t>
            </a:r>
            <a:r>
              <a:rPr lang="en-US" sz="2800" b="1" dirty="0" smtClean="0">
                <a:solidFill>
                  <a:srgbClr val="000000"/>
                </a:solidFill>
                <a:latin typeface="Simplified Arabic"/>
                <a:ea typeface="Calibri"/>
                <a:cs typeface="Arial"/>
              </a:rPr>
              <a:t> </a:t>
            </a:r>
            <a:r>
              <a:rPr lang="ar-SA" sz="2800" b="1" dirty="0" smtClean="0">
                <a:solidFill>
                  <a:srgbClr val="000000"/>
                </a:solidFill>
                <a:ea typeface="Calibri"/>
                <a:cs typeface="Simplified Arabic"/>
              </a:rPr>
              <a:t>الحروب </a:t>
            </a:r>
            <a:r>
              <a:rPr lang="ar-SA" sz="2800" b="1" dirty="0">
                <a:solidFill>
                  <a:srgbClr val="000000"/>
                </a:solidFill>
                <a:ea typeface="Calibri"/>
                <a:cs typeface="Simplified Arabic"/>
              </a:rPr>
              <a:t>والكوارث</a:t>
            </a:r>
            <a:r>
              <a:rPr lang="en-US" sz="2800" b="1" dirty="0">
                <a:solidFill>
                  <a:srgbClr val="000000"/>
                </a:solidFill>
                <a:latin typeface="Simplified Arabic"/>
                <a:ea typeface="Calibri"/>
                <a:cs typeface="Arial"/>
              </a:rPr>
              <a:t> – </a:t>
            </a:r>
            <a:r>
              <a:rPr lang="ar-SA" sz="2800" b="1" dirty="0">
                <a:solidFill>
                  <a:srgbClr val="000000"/>
                </a:solidFill>
                <a:ea typeface="Calibri"/>
                <a:cs typeface="Simplified Arabic"/>
              </a:rPr>
              <a:t>الأورام والأمراض الخبيثة</a:t>
            </a:r>
            <a:r>
              <a:rPr lang="en-US" sz="2800" b="1" dirty="0">
                <a:solidFill>
                  <a:srgbClr val="000000"/>
                </a:solidFill>
                <a:latin typeface="Simplified Arabic"/>
                <a:ea typeface="Calibri"/>
                <a:cs typeface="Arial"/>
              </a:rPr>
              <a:t> </a:t>
            </a:r>
            <a:r>
              <a:rPr lang="en-US" sz="2800" b="1" dirty="0" smtClean="0">
                <a:solidFill>
                  <a:srgbClr val="000000"/>
                </a:solidFill>
                <a:latin typeface="Simplified Arabic"/>
                <a:ea typeface="Calibri"/>
                <a:cs typeface="Arial"/>
              </a:rPr>
              <a:t>(</a:t>
            </a:r>
            <a:endParaRPr lang="en-US" sz="2800" dirty="0">
              <a:ea typeface="Calibri"/>
              <a:cs typeface="Arial"/>
            </a:endParaRP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r>
              <a:rPr lang="ar-SA" sz="3600" b="1" dirty="0">
                <a:solidFill>
                  <a:schemeClr val="accent1"/>
                </a:solidFill>
              </a:rPr>
              <a:t>مشكلات مبتوري الأطراف </a:t>
            </a:r>
            <a:r>
              <a:rPr lang="en-US" sz="3600" b="1" dirty="0" smtClean="0">
                <a:solidFill>
                  <a:schemeClr val="accent1"/>
                </a:solidFill>
              </a:rPr>
              <a:t>:</a:t>
            </a: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marL="457200" indent="-457200" algn="just" rtl="1">
              <a:lnSpc>
                <a:spcPct val="115000"/>
              </a:lnSpc>
              <a:spcAft>
                <a:spcPts val="0"/>
              </a:spcAft>
              <a:buFontTx/>
              <a:buChar char="-"/>
            </a:pPr>
            <a:r>
              <a:rPr lang="ar-SA" b="1" dirty="0" smtClean="0">
                <a:solidFill>
                  <a:srgbClr val="000000"/>
                </a:solidFill>
                <a:ea typeface="Calibri"/>
                <a:cs typeface="Simplified Arabic"/>
              </a:rPr>
              <a:t>ترتبط </a:t>
            </a:r>
            <a:r>
              <a:rPr lang="ar-SA" b="1" dirty="0">
                <a:solidFill>
                  <a:srgbClr val="000000"/>
                </a:solidFill>
                <a:ea typeface="Calibri"/>
                <a:cs typeface="Simplified Arabic"/>
              </a:rPr>
              <a:t>عملية بتر جزء من جسم </a:t>
            </a:r>
            <a:r>
              <a:rPr lang="ar-SA" b="1" dirty="0" smtClean="0">
                <a:solidFill>
                  <a:srgbClr val="000000"/>
                </a:solidFill>
                <a:ea typeface="Calibri"/>
                <a:cs typeface="Simplified Arabic"/>
              </a:rPr>
              <a:t>الإنسان</a:t>
            </a:r>
            <a:r>
              <a:rPr lang="ar-SA" dirty="0" smtClean="0">
                <a:ea typeface="Calibri"/>
                <a:cs typeface="Arial"/>
              </a:rPr>
              <a:t> </a:t>
            </a:r>
            <a:r>
              <a:rPr lang="ar-SA" b="1" dirty="0" smtClean="0">
                <a:solidFill>
                  <a:srgbClr val="000000"/>
                </a:solidFill>
                <a:ea typeface="Calibri"/>
                <a:cs typeface="Simplified Arabic"/>
              </a:rPr>
              <a:t>بمظاهر </a:t>
            </a:r>
            <a:r>
              <a:rPr lang="ar-SA" b="1" dirty="0">
                <a:solidFill>
                  <a:srgbClr val="000000"/>
                </a:solidFill>
                <a:ea typeface="Calibri"/>
                <a:cs typeface="Simplified Arabic"/>
              </a:rPr>
              <a:t>إشكالية متنوعة بعضها نفسي والبعض الآخر حركي والبعض </a:t>
            </a:r>
            <a:r>
              <a:rPr lang="ar-SA" b="1" dirty="0" smtClean="0">
                <a:solidFill>
                  <a:srgbClr val="000000"/>
                </a:solidFill>
                <a:ea typeface="Calibri"/>
                <a:cs typeface="Simplified Arabic"/>
              </a:rPr>
              <a:t>الآخر</a:t>
            </a:r>
            <a:r>
              <a:rPr lang="ar-SA" dirty="0" smtClean="0">
                <a:ea typeface="Calibri"/>
                <a:cs typeface="Arial"/>
              </a:rPr>
              <a:t> </a:t>
            </a:r>
            <a:r>
              <a:rPr lang="ar-SA" b="1" dirty="0" smtClean="0">
                <a:solidFill>
                  <a:srgbClr val="000000"/>
                </a:solidFill>
                <a:ea typeface="Calibri"/>
                <a:cs typeface="Simplified Arabic"/>
              </a:rPr>
              <a:t>متعلق </a:t>
            </a:r>
            <a:r>
              <a:rPr lang="ar-SA" b="1" dirty="0">
                <a:solidFill>
                  <a:srgbClr val="000000"/>
                </a:solidFill>
                <a:ea typeface="Calibri"/>
                <a:cs typeface="Simplified Arabic"/>
              </a:rPr>
              <a:t>بالنواحي الاجتماعية </a:t>
            </a:r>
            <a:r>
              <a:rPr lang="ar-SA" b="1" dirty="0" smtClean="0">
                <a:solidFill>
                  <a:srgbClr val="000000"/>
                </a:solidFill>
                <a:ea typeface="Calibri"/>
                <a:cs typeface="Simplified Arabic"/>
              </a:rPr>
              <a:t>أو الاقتصادية </a:t>
            </a:r>
            <a:r>
              <a:rPr lang="ar-SA" b="1" dirty="0">
                <a:solidFill>
                  <a:srgbClr val="000000"/>
                </a:solidFill>
                <a:ea typeface="Calibri"/>
                <a:cs typeface="Simplified Arabic"/>
              </a:rPr>
              <a:t>وقدرة الشخص على كسب </a:t>
            </a:r>
            <a:r>
              <a:rPr lang="ar-SA" b="1" dirty="0" smtClean="0">
                <a:solidFill>
                  <a:srgbClr val="000000"/>
                </a:solidFill>
                <a:ea typeface="Calibri"/>
                <a:cs typeface="Simplified Arabic"/>
              </a:rPr>
              <a:t>عمله</a:t>
            </a:r>
            <a:r>
              <a:rPr lang="ar-SA" dirty="0" smtClean="0">
                <a:ea typeface="Calibri"/>
                <a:cs typeface="Arial"/>
              </a:rPr>
              <a:t> </a:t>
            </a:r>
            <a:r>
              <a:rPr lang="ar-SA" b="1" dirty="0" smtClean="0">
                <a:solidFill>
                  <a:srgbClr val="000000"/>
                </a:solidFill>
                <a:ea typeface="Calibri"/>
                <a:cs typeface="Simplified Arabic"/>
              </a:rPr>
              <a:t>وأيضا </a:t>
            </a:r>
            <a:r>
              <a:rPr lang="ar-SA" b="1" dirty="0">
                <a:solidFill>
                  <a:srgbClr val="000000"/>
                </a:solidFill>
                <a:ea typeface="Calibri"/>
                <a:cs typeface="Simplified Arabic"/>
              </a:rPr>
              <a:t>على استخدامه للأجهزة التعويضية وبخاصة في عمليات التأهيل </a:t>
            </a:r>
            <a:r>
              <a:rPr lang="ar-SA" b="1" dirty="0" smtClean="0">
                <a:solidFill>
                  <a:srgbClr val="000000"/>
                </a:solidFill>
                <a:ea typeface="Calibri"/>
                <a:cs typeface="Simplified Arabic"/>
              </a:rPr>
              <a:t>بعد</a:t>
            </a:r>
            <a:r>
              <a:rPr lang="ar-SA" dirty="0" smtClean="0">
                <a:ea typeface="Calibri"/>
                <a:cs typeface="Arial"/>
              </a:rPr>
              <a:t> </a:t>
            </a:r>
            <a:r>
              <a:rPr lang="ar-SA" b="1" dirty="0" smtClean="0">
                <a:solidFill>
                  <a:srgbClr val="000000"/>
                </a:solidFill>
                <a:ea typeface="Calibri"/>
                <a:cs typeface="Simplified Arabic"/>
              </a:rPr>
              <a:t>بتر </a:t>
            </a:r>
            <a:r>
              <a:rPr lang="ar-SA" b="1" dirty="0">
                <a:solidFill>
                  <a:srgbClr val="000000"/>
                </a:solidFill>
                <a:ea typeface="Calibri"/>
                <a:cs typeface="Simplified Arabic"/>
              </a:rPr>
              <a:t>الجزء أو حدوث </a:t>
            </a:r>
            <a:r>
              <a:rPr lang="ar-SA" b="1" dirty="0" smtClean="0">
                <a:solidFill>
                  <a:srgbClr val="000000"/>
                </a:solidFill>
                <a:ea typeface="Calibri"/>
                <a:cs typeface="Simplified Arabic"/>
              </a:rPr>
              <a:t>البتر.</a:t>
            </a:r>
          </a:p>
          <a:p>
            <a:pPr marL="0" indent="0" algn="just" rtl="1">
              <a:lnSpc>
                <a:spcPct val="115000"/>
              </a:lnSpc>
              <a:spcAft>
                <a:spcPts val="0"/>
              </a:spcAft>
            </a:pPr>
            <a:r>
              <a:rPr lang="en-US" b="1" dirty="0" smtClean="0">
                <a:solidFill>
                  <a:srgbClr val="000000"/>
                </a:solidFill>
                <a:latin typeface="Simplified Arabic"/>
                <a:ea typeface="Calibri"/>
                <a:cs typeface="Arial"/>
              </a:rPr>
              <a:t>  </a:t>
            </a:r>
            <a:r>
              <a:rPr lang="ar-SA" b="1" dirty="0" smtClean="0">
                <a:solidFill>
                  <a:srgbClr val="FF0000"/>
                </a:solidFill>
                <a:ea typeface="Calibri"/>
                <a:cs typeface="Simplified Arabic"/>
              </a:rPr>
              <a:t>وسنتناول </a:t>
            </a:r>
            <a:r>
              <a:rPr lang="ar-SA" b="1" dirty="0">
                <a:solidFill>
                  <a:srgbClr val="FF0000"/>
                </a:solidFill>
                <a:ea typeface="Calibri"/>
                <a:cs typeface="Simplified Arabic"/>
              </a:rPr>
              <a:t>بإيجاز أهم هذه المشكلات</a:t>
            </a:r>
            <a:r>
              <a:rPr lang="en-US" b="1" dirty="0">
                <a:solidFill>
                  <a:srgbClr val="000000"/>
                </a:solidFill>
                <a:latin typeface="Simplified Arabic"/>
                <a:ea typeface="Calibri"/>
                <a:cs typeface="Arial"/>
              </a:rPr>
              <a:t> </a:t>
            </a:r>
            <a:r>
              <a:rPr lang="en-US" b="1" dirty="0" smtClean="0">
                <a:solidFill>
                  <a:srgbClr val="000000"/>
                </a:solidFill>
                <a:latin typeface="Simplified Arabic"/>
                <a:ea typeface="Calibri"/>
                <a:cs typeface="Arial"/>
              </a:rPr>
              <a:t>:</a:t>
            </a:r>
            <a:endParaRPr lang="ar-SA" b="1" dirty="0" smtClean="0">
              <a:solidFill>
                <a:srgbClr val="000000"/>
              </a:solidFill>
              <a:latin typeface="Simplified Arabic"/>
              <a:ea typeface="Calibri"/>
              <a:cs typeface="Arial"/>
            </a:endParaRPr>
          </a:p>
          <a:p>
            <a:pPr algn="just" rtl="1">
              <a:lnSpc>
                <a:spcPct val="115000"/>
              </a:lnSpc>
              <a:spcAft>
                <a:spcPts val="0"/>
              </a:spcAft>
            </a:pPr>
            <a:endParaRPr lang="en-US" sz="2800" dirty="0">
              <a:ea typeface="Calibri"/>
              <a:cs typeface="Arial"/>
            </a:endParaRPr>
          </a:p>
        </p:txBody>
      </p:sp>
    </p:spTree>
    <p:extLst>
      <p:ext uri="{BB962C8B-B14F-4D97-AF65-F5344CB8AC3E}">
        <p14:creationId xmlns:p14="http://schemas.microsoft.com/office/powerpoint/2010/main" xmlns="" val="13908414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lvl="0" algn="just" rtl="1">
              <a:lnSpc>
                <a:spcPct val="115000"/>
              </a:lnSpc>
              <a:spcAft>
                <a:spcPts val="0"/>
              </a:spcAft>
            </a:pPr>
            <a:r>
              <a:rPr lang="ar-SA" sz="2800" b="1" dirty="0">
                <a:solidFill>
                  <a:srgbClr val="0070C0"/>
                </a:solidFill>
                <a:ea typeface="Calibri"/>
                <a:cs typeface="Arial"/>
              </a:rPr>
              <a:t>أ</a:t>
            </a:r>
            <a:r>
              <a:rPr lang="ar-SA" sz="2800" b="1" dirty="0">
                <a:solidFill>
                  <a:prstClr val="black"/>
                </a:solidFill>
                <a:ea typeface="Calibri"/>
                <a:cs typeface="Arial"/>
              </a:rPr>
              <a:t> </a:t>
            </a:r>
            <a:r>
              <a:rPr lang="ar-SA" sz="2800" b="1" dirty="0">
                <a:solidFill>
                  <a:srgbClr val="0070C0"/>
                </a:solidFill>
                <a:ea typeface="Calibri"/>
                <a:cs typeface="Arial"/>
              </a:rPr>
              <a:t>)</a:t>
            </a:r>
            <a:r>
              <a:rPr lang="ar-SA" sz="2800" b="1" dirty="0">
                <a:solidFill>
                  <a:prstClr val="black"/>
                </a:solidFill>
                <a:ea typeface="Calibri"/>
                <a:cs typeface="Arial"/>
              </a:rPr>
              <a:t> </a:t>
            </a:r>
            <a:r>
              <a:rPr lang="ar-SA" b="1" dirty="0">
                <a:solidFill>
                  <a:srgbClr val="0070C0"/>
                </a:solidFill>
                <a:ea typeface="Calibri"/>
                <a:cs typeface="Arial"/>
              </a:rPr>
              <a:t>المشكلات النفسية </a:t>
            </a:r>
            <a:r>
              <a:rPr lang="ar-SA" sz="2800" b="1" dirty="0">
                <a:solidFill>
                  <a:prstClr val="black"/>
                </a:solidFill>
                <a:ea typeface="Calibri"/>
                <a:cs typeface="Arial"/>
              </a:rPr>
              <a:t>:- ينتاب المصاب بالبتر الكثير من المشاعر النفسية السلبية التي تؤثر عليه وعلى توافقه مع من حوله ومن أهم المظاهر النفسية ما يلي:</a:t>
            </a:r>
          </a:p>
          <a:p>
            <a:pPr lvl="0" algn="just" rtl="1">
              <a:lnSpc>
                <a:spcPct val="115000"/>
              </a:lnSpc>
              <a:spcAft>
                <a:spcPts val="0"/>
              </a:spcAft>
            </a:pPr>
            <a:r>
              <a:rPr lang="ar-SA" sz="2800" b="1" dirty="0">
                <a:solidFill>
                  <a:prstClr val="black"/>
                </a:solidFill>
                <a:ea typeface="Calibri"/>
                <a:cs typeface="Arial"/>
              </a:rPr>
              <a:t>١) رفض قبول المصاب بالبتر لذاته الجديدة ومقاومته لواقعه الجديد</a:t>
            </a:r>
            <a:r>
              <a:rPr lang="ar-SA" sz="2800" b="1" dirty="0" smtClean="0">
                <a:solidFill>
                  <a:prstClr val="black"/>
                </a:solidFill>
                <a:ea typeface="Calibri"/>
                <a:cs typeface="Arial"/>
              </a:rPr>
              <a:t>.</a:t>
            </a:r>
          </a:p>
          <a:p>
            <a:pPr lvl="0" algn="just" rtl="1">
              <a:lnSpc>
                <a:spcPct val="115000"/>
              </a:lnSpc>
              <a:spcAft>
                <a:spcPts val="0"/>
              </a:spcAft>
            </a:pPr>
            <a:r>
              <a:rPr lang="ar-SA" sz="2800" b="1" dirty="0" smtClean="0">
                <a:solidFill>
                  <a:prstClr val="black"/>
                </a:solidFill>
                <a:ea typeface="Calibri"/>
                <a:cs typeface="Arial"/>
              </a:rPr>
              <a:t>2) </a:t>
            </a:r>
            <a:r>
              <a:rPr lang="ar-SA" sz="2800" b="1" dirty="0">
                <a:solidFill>
                  <a:prstClr val="black"/>
                </a:solidFill>
                <a:ea typeface="Calibri"/>
                <a:cs typeface="Arial"/>
              </a:rPr>
              <a:t>الشعور بالنقص وانتقاص قيمته لذاته سواء كما يراها هو أو كما يراه </a:t>
            </a:r>
            <a:r>
              <a:rPr lang="ar-SA" sz="2800" b="1" dirty="0" smtClean="0">
                <a:solidFill>
                  <a:prstClr val="black"/>
                </a:solidFill>
                <a:ea typeface="Calibri"/>
                <a:cs typeface="Arial"/>
              </a:rPr>
              <a:t>فيها المحيطين </a:t>
            </a:r>
            <a:r>
              <a:rPr lang="ar-SA" sz="2800" b="1" dirty="0">
                <a:solidFill>
                  <a:prstClr val="black"/>
                </a:solidFill>
                <a:ea typeface="Calibri"/>
                <a:cs typeface="Arial"/>
              </a:rPr>
              <a:t>أو كما يتمنى أن يراها </a:t>
            </a:r>
            <a:r>
              <a:rPr lang="ar-SA" sz="2800" b="1" dirty="0" smtClean="0">
                <a:solidFill>
                  <a:prstClr val="black"/>
                </a:solidFill>
                <a:ea typeface="Calibri"/>
                <a:cs typeface="Arial"/>
              </a:rPr>
              <a:t>.</a:t>
            </a:r>
          </a:p>
          <a:p>
            <a:pPr lvl="0" algn="just" rtl="1">
              <a:lnSpc>
                <a:spcPct val="115000"/>
              </a:lnSpc>
              <a:spcAft>
                <a:spcPts val="0"/>
              </a:spcAft>
            </a:pPr>
            <a:r>
              <a:rPr lang="ar-SA" sz="2800" b="1" dirty="0">
                <a:solidFill>
                  <a:prstClr val="black"/>
                </a:solidFill>
                <a:ea typeface="Calibri"/>
                <a:cs typeface="Arial"/>
              </a:rPr>
              <a:t>٣) ظهور مشاعر جديدة كنتيجة لحدوث البتر (في بعض الأحيان) </a:t>
            </a:r>
            <a:r>
              <a:rPr lang="ar-SA" sz="2800" b="1" dirty="0" smtClean="0">
                <a:solidFill>
                  <a:prstClr val="black"/>
                </a:solidFill>
                <a:ea typeface="Calibri"/>
                <a:cs typeface="Arial"/>
              </a:rPr>
              <a:t>كالشعور بالذنب </a:t>
            </a:r>
            <a:r>
              <a:rPr lang="ar-SA" sz="2800" b="1" dirty="0">
                <a:solidFill>
                  <a:prstClr val="black"/>
                </a:solidFill>
                <a:ea typeface="Calibri"/>
                <a:cs typeface="Arial"/>
              </a:rPr>
              <a:t>لاعتقاد البعض بأن ذلك انتقام السماء لخطأ ارتكبه الفرد .</a:t>
            </a:r>
          </a:p>
          <a:p>
            <a:pPr lvl="0" algn="just" rtl="1">
              <a:lnSpc>
                <a:spcPct val="115000"/>
              </a:lnSpc>
              <a:spcAft>
                <a:spcPts val="0"/>
              </a:spcAft>
            </a:pPr>
            <a:endParaRPr lang="ar-SA" sz="2800" b="1" dirty="0">
              <a:solidFill>
                <a:prstClr val="black"/>
              </a:solidFill>
              <a:ea typeface="Calibri"/>
              <a:cs typeface="Arial"/>
            </a:endParaRPr>
          </a:p>
        </p:txBody>
      </p:sp>
    </p:spTree>
    <p:extLst>
      <p:ext uri="{BB962C8B-B14F-4D97-AF65-F5344CB8AC3E}">
        <p14:creationId xmlns:p14="http://schemas.microsoft.com/office/powerpoint/2010/main" xmlns="" val="3424659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lvl="0" algn="just" rtl="1">
              <a:lnSpc>
                <a:spcPct val="115000"/>
              </a:lnSpc>
              <a:spcAft>
                <a:spcPts val="0"/>
              </a:spcAft>
            </a:pPr>
            <a:r>
              <a:rPr lang="ar-SA" sz="2800" b="1" dirty="0">
                <a:solidFill>
                  <a:prstClr val="black"/>
                </a:solidFill>
                <a:ea typeface="Calibri"/>
                <a:cs typeface="Arial"/>
              </a:rPr>
              <a:t>٤) كما قد يكون هناك ميلاً من جانب المصاب بالبتر للنكوص لسلوك الاعتماد على الغير.</a:t>
            </a:r>
          </a:p>
          <a:p>
            <a:pPr lvl="0" algn="just" rtl="1">
              <a:lnSpc>
                <a:spcPct val="115000"/>
              </a:lnSpc>
              <a:spcAft>
                <a:spcPts val="0"/>
              </a:spcAft>
            </a:pPr>
            <a:r>
              <a:rPr lang="ar-SA" sz="2800" b="1" dirty="0">
                <a:solidFill>
                  <a:prstClr val="black"/>
                </a:solidFill>
                <a:ea typeface="Calibri"/>
                <a:cs typeface="Arial"/>
              </a:rPr>
              <a:t>٥) يحاول المصاب بالبتر (في كثير من الأحيان) استخدام </a:t>
            </a:r>
            <a:r>
              <a:rPr lang="ar-SA" sz="2800" b="1" dirty="0" err="1">
                <a:solidFill>
                  <a:prstClr val="black"/>
                </a:solidFill>
                <a:ea typeface="Calibri"/>
                <a:cs typeface="Arial"/>
              </a:rPr>
              <a:t>ميكانزمات</a:t>
            </a:r>
            <a:r>
              <a:rPr lang="ar-SA" sz="2800" b="1" dirty="0">
                <a:solidFill>
                  <a:prstClr val="black"/>
                </a:solidFill>
                <a:ea typeface="Calibri"/>
                <a:cs typeface="Arial"/>
              </a:rPr>
              <a:t> للهروب من الواقع المؤلم الذي يثير قلقه وتوتراته كالتعويض والإسقاط والإنكار فيبدو في ظاهره شبح الطرف المبتور أو توهم وجود الطرف المبتور. </a:t>
            </a:r>
          </a:p>
          <a:p>
            <a:pPr algn="just" rtl="1">
              <a:lnSpc>
                <a:spcPct val="115000"/>
              </a:lnSpc>
              <a:spcAft>
                <a:spcPts val="0"/>
              </a:spcAft>
            </a:pPr>
            <a:r>
              <a:rPr lang="ar-SA" sz="2800" b="1" dirty="0" smtClean="0">
                <a:solidFill>
                  <a:srgbClr val="000000"/>
                </a:solidFill>
                <a:latin typeface="Simplified Arabic"/>
                <a:ea typeface="Calibri"/>
                <a:cs typeface="Arial"/>
              </a:rPr>
              <a:t>6)</a:t>
            </a:r>
            <a:r>
              <a:rPr lang="en-US" sz="2800" b="1" dirty="0" smtClean="0">
                <a:solidFill>
                  <a:srgbClr val="000000"/>
                </a:solidFill>
                <a:latin typeface="Simplified Arabic"/>
                <a:ea typeface="Calibri"/>
                <a:cs typeface="Arial"/>
              </a:rPr>
              <a:t> </a:t>
            </a:r>
            <a:r>
              <a:rPr lang="ar-SA" sz="2800" b="1" dirty="0">
                <a:solidFill>
                  <a:srgbClr val="000000"/>
                </a:solidFill>
                <a:ea typeface="Calibri"/>
                <a:cs typeface="Simplified Arabic"/>
              </a:rPr>
              <a:t>قد يخلق المصاب بالبتر لنفسه بعض المشكلات عندما ينكر وجود </a:t>
            </a:r>
            <a:r>
              <a:rPr lang="ar-SA" sz="2800" b="1" dirty="0" smtClean="0">
                <a:solidFill>
                  <a:srgbClr val="000000"/>
                </a:solidFill>
                <a:ea typeface="Calibri"/>
                <a:cs typeface="Simplified Arabic"/>
              </a:rPr>
              <a:t>فرق</a:t>
            </a:r>
            <a:r>
              <a:rPr lang="ar-SA" sz="2000" dirty="0" smtClean="0">
                <a:ea typeface="Calibri"/>
                <a:cs typeface="Arial"/>
              </a:rPr>
              <a:t> </a:t>
            </a:r>
            <a:r>
              <a:rPr lang="ar-SA" sz="2800" b="1" dirty="0" smtClean="0">
                <a:solidFill>
                  <a:srgbClr val="000000"/>
                </a:solidFill>
                <a:ea typeface="Calibri"/>
                <a:cs typeface="Simplified Arabic"/>
              </a:rPr>
              <a:t>بينه </a:t>
            </a:r>
            <a:r>
              <a:rPr lang="ar-SA" sz="2800" b="1" dirty="0">
                <a:solidFill>
                  <a:srgbClr val="000000"/>
                </a:solidFill>
                <a:ea typeface="Calibri"/>
                <a:cs typeface="Simplified Arabic"/>
              </a:rPr>
              <a:t>وبين الأشخاص الآخرين إذ أنه في هذه الحالة سيرفض كل </a:t>
            </a:r>
            <a:r>
              <a:rPr lang="ar-SA" sz="2800" b="1" dirty="0" smtClean="0">
                <a:solidFill>
                  <a:srgbClr val="000000"/>
                </a:solidFill>
                <a:ea typeface="Calibri"/>
                <a:cs typeface="Simplified Arabic"/>
              </a:rPr>
              <a:t>مساعدة</a:t>
            </a:r>
            <a:r>
              <a:rPr lang="ar-SA" sz="2000" dirty="0" smtClean="0">
                <a:ea typeface="Calibri"/>
                <a:cs typeface="Arial"/>
              </a:rPr>
              <a:t> </a:t>
            </a:r>
            <a:r>
              <a:rPr lang="ar-SA" sz="2800" b="1" dirty="0" smtClean="0">
                <a:solidFill>
                  <a:srgbClr val="000000"/>
                </a:solidFill>
                <a:ea typeface="Calibri"/>
                <a:cs typeface="Simplified Arabic"/>
              </a:rPr>
              <a:t>تقدم </a:t>
            </a:r>
            <a:r>
              <a:rPr lang="ar-SA" sz="2800" b="1" dirty="0">
                <a:solidFill>
                  <a:srgbClr val="000000"/>
                </a:solidFill>
                <a:ea typeface="Calibri"/>
                <a:cs typeface="Simplified Arabic"/>
              </a:rPr>
              <a:t>له</a:t>
            </a:r>
            <a:r>
              <a:rPr lang="en-US" sz="2800" b="1" dirty="0">
                <a:solidFill>
                  <a:srgbClr val="000000"/>
                </a:solidFill>
                <a:latin typeface="Simplified Arabic"/>
                <a:ea typeface="Calibri"/>
                <a:cs typeface="Arial"/>
              </a:rPr>
              <a:t> .</a:t>
            </a:r>
            <a:endParaRPr lang="en-US" sz="2000" dirty="0">
              <a:ea typeface="Calibri"/>
              <a:cs typeface="Arial"/>
            </a:endParaRPr>
          </a:p>
          <a:p>
            <a:pPr marL="0" indent="0" algn="justLow" rtl="1">
              <a:spcAft>
                <a:spcPts val="0"/>
              </a:spcAft>
            </a:pPr>
            <a:endParaRPr lang="ar-SA" sz="2600" b="1" dirty="0">
              <a:ea typeface="Times New Roman"/>
              <a:cs typeface="+mn-cs"/>
            </a:endParaRPr>
          </a:p>
        </p:txBody>
      </p:sp>
    </p:spTree>
    <p:extLst>
      <p:ext uri="{BB962C8B-B14F-4D97-AF65-F5344CB8AC3E}">
        <p14:creationId xmlns:p14="http://schemas.microsoft.com/office/powerpoint/2010/main" xmlns="" val="20478738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endParaRPr lang="ar-SA" b="1" dirty="0">
              <a:solidFill>
                <a:schemeClr val="accent1"/>
              </a:solidFill>
            </a:endParaRPr>
          </a:p>
        </p:txBody>
      </p:sp>
      <p:sp>
        <p:nvSpPr>
          <p:cNvPr id="3" name="عنصر نائب للمحتوى 2"/>
          <p:cNvSpPr>
            <a:spLocks noGrp="1"/>
          </p:cNvSpPr>
          <p:nvPr>
            <p:ph idx="1"/>
          </p:nvPr>
        </p:nvSpPr>
        <p:spPr>
          <a:xfrm>
            <a:off x="457200" y="1371600"/>
            <a:ext cx="8915400" cy="5029200"/>
          </a:xfrm>
        </p:spPr>
        <p:txBody>
          <a:bodyPr/>
          <a:lstStyle/>
          <a:p>
            <a:pPr marL="0" indent="0" algn="justLow" rtl="1">
              <a:spcAft>
                <a:spcPts val="0"/>
              </a:spcAft>
            </a:pPr>
            <a:r>
              <a:rPr lang="ar-SA" sz="3000" b="1" dirty="0">
                <a:solidFill>
                  <a:srgbClr val="0070C0"/>
                </a:solidFill>
                <a:latin typeface="Simplified Arabic" pitchFamily="18" charset="-78"/>
                <a:ea typeface="Times New Roman"/>
                <a:cs typeface="+mn-cs"/>
              </a:rPr>
              <a:t>( ب ) المشكلات الجسمية ومشكلات استخدام الأجهزة التعويضية :-</a:t>
            </a:r>
          </a:p>
          <a:p>
            <a:pPr marL="0" indent="0" algn="justLow" rtl="1">
              <a:spcAft>
                <a:spcPts val="0"/>
              </a:spcAft>
            </a:pPr>
            <a:r>
              <a:rPr lang="ar-SA" sz="2800" b="1" dirty="0">
                <a:latin typeface="Simplified Arabic" pitchFamily="18" charset="-78"/>
                <a:ea typeface="Times New Roman"/>
                <a:cs typeface="+mn-cs"/>
              </a:rPr>
              <a:t>يحصل الفرد من خلال الوظائف التي تؤديها له أعضاؤه وأطرافه على </a:t>
            </a:r>
            <a:r>
              <a:rPr lang="ar-SA" sz="2800" b="1" dirty="0" smtClean="0">
                <a:latin typeface="Simplified Arabic" pitchFamily="18" charset="-78"/>
                <a:ea typeface="Times New Roman"/>
                <a:cs typeface="+mn-cs"/>
              </a:rPr>
              <a:t>إشباع معين </a:t>
            </a:r>
            <a:r>
              <a:rPr lang="ar-SA" sz="2800" b="1" dirty="0">
                <a:latin typeface="Simplified Arabic" pitchFamily="18" charset="-78"/>
                <a:ea typeface="Times New Roman"/>
                <a:cs typeface="+mn-cs"/>
              </a:rPr>
              <a:t>كما تؤدي هذه الأعضاء وظائف للإنسان كالإمساك بالأشياء أو </a:t>
            </a:r>
            <a:r>
              <a:rPr lang="ar-SA" sz="2800" b="1" dirty="0" smtClean="0">
                <a:latin typeface="Simplified Arabic" pitchFamily="18" charset="-78"/>
                <a:ea typeface="Times New Roman"/>
                <a:cs typeface="+mn-cs"/>
              </a:rPr>
              <a:t>الحركة وسهولة </a:t>
            </a:r>
            <a:r>
              <a:rPr lang="ar-SA" sz="2800" b="1" dirty="0">
                <a:latin typeface="Simplified Arabic" pitchFamily="18" charset="-78"/>
                <a:ea typeface="Times New Roman"/>
                <a:cs typeface="+mn-cs"/>
              </a:rPr>
              <a:t>النقل مما يضفي عليه </a:t>
            </a:r>
            <a:r>
              <a:rPr lang="ar-SA" sz="2800" b="1" dirty="0" smtClean="0">
                <a:latin typeface="Simplified Arabic" pitchFamily="18" charset="-78"/>
                <a:ea typeface="Times New Roman"/>
                <a:cs typeface="+mn-cs"/>
              </a:rPr>
              <a:t>شعوراً </a:t>
            </a:r>
            <a:r>
              <a:rPr lang="ar-SA" sz="2800" b="1" dirty="0">
                <a:latin typeface="Simplified Arabic" pitchFamily="18" charset="-78"/>
                <a:ea typeface="Times New Roman"/>
                <a:cs typeface="+mn-cs"/>
              </a:rPr>
              <a:t>بالرضا كما أن الإنسان بكامل </a:t>
            </a:r>
            <a:r>
              <a:rPr lang="ar-SA" sz="2800" b="1" dirty="0" smtClean="0">
                <a:latin typeface="Simplified Arabic" pitchFamily="18" charset="-78"/>
                <a:ea typeface="Times New Roman"/>
                <a:cs typeface="+mn-cs"/>
              </a:rPr>
              <a:t>أعضاؤه يستطيع </a:t>
            </a:r>
            <a:r>
              <a:rPr lang="ar-SA" sz="2800" b="1" dirty="0">
                <a:latin typeface="Simplified Arabic" pitchFamily="18" charset="-78"/>
                <a:ea typeface="Times New Roman"/>
                <a:cs typeface="+mn-cs"/>
              </a:rPr>
              <a:t>ممارسة النشاط البدني ومزاولة الرياضة والهوايات والقيام </a:t>
            </a:r>
            <a:r>
              <a:rPr lang="ar-SA" sz="2800" b="1" dirty="0" smtClean="0">
                <a:latin typeface="Simplified Arabic" pitchFamily="18" charset="-78"/>
                <a:ea typeface="Times New Roman"/>
                <a:cs typeface="+mn-cs"/>
              </a:rPr>
              <a:t>بالرحلات وغيرها</a:t>
            </a:r>
            <a:r>
              <a:rPr lang="ar-SA" sz="2800" b="1" dirty="0">
                <a:latin typeface="Simplified Arabic" pitchFamily="18" charset="-78"/>
                <a:ea typeface="Times New Roman"/>
                <a:cs typeface="+mn-cs"/>
              </a:rPr>
              <a:t>.</a:t>
            </a:r>
          </a:p>
          <a:p>
            <a:pPr marL="0" indent="0" algn="justLow" rtl="1">
              <a:spcAft>
                <a:spcPts val="0"/>
              </a:spcAft>
            </a:pPr>
            <a:r>
              <a:rPr lang="ar-SA" sz="2800" b="1" dirty="0">
                <a:latin typeface="Simplified Arabic" pitchFamily="18" charset="-78"/>
                <a:ea typeface="Times New Roman"/>
                <a:cs typeface="+mn-cs"/>
              </a:rPr>
              <a:t>إلا أن الإنسان المصاب بالبتر لأحد أعضاؤه أو أكثر من عضو فانه </a:t>
            </a:r>
            <a:r>
              <a:rPr lang="ar-SA" sz="2800" b="1" dirty="0" smtClean="0">
                <a:latin typeface="Simplified Arabic" pitchFamily="18" charset="-78"/>
                <a:ea typeface="Times New Roman"/>
                <a:cs typeface="+mn-cs"/>
              </a:rPr>
              <a:t>يفقد وظيفة </a:t>
            </a:r>
            <a:r>
              <a:rPr lang="ar-SA" sz="2800" b="1" dirty="0">
                <a:latin typeface="Simplified Arabic" pitchFamily="18" charset="-78"/>
                <a:ea typeface="Times New Roman"/>
                <a:cs typeface="+mn-cs"/>
              </a:rPr>
              <a:t>من وظائف هذا العضو ولا يستطيع الحصول على الإشباع لما </a:t>
            </a:r>
            <a:r>
              <a:rPr lang="ar-SA" sz="2800" b="1" dirty="0" smtClean="0">
                <a:latin typeface="Simplified Arabic" pitchFamily="18" charset="-78"/>
                <a:ea typeface="Times New Roman"/>
                <a:cs typeface="+mn-cs"/>
              </a:rPr>
              <a:t>ذكر سابقا من </a:t>
            </a:r>
            <a:r>
              <a:rPr lang="ar-SA" sz="2800" b="1" dirty="0">
                <a:latin typeface="Simplified Arabic" pitchFamily="18" charset="-78"/>
                <a:ea typeface="Times New Roman"/>
                <a:cs typeface="+mn-cs"/>
              </a:rPr>
              <a:t>نشاط حركي للإنسان وبالتالي لا يستطيع أداء هذه الواجبات وبالتالي فانه </a:t>
            </a:r>
            <a:r>
              <a:rPr lang="ar-SA" sz="2800" b="1" dirty="0" smtClean="0">
                <a:latin typeface="Simplified Arabic" pitchFamily="18" charset="-78"/>
                <a:ea typeface="Times New Roman"/>
                <a:cs typeface="+mn-cs"/>
              </a:rPr>
              <a:t>يجد أمامه </a:t>
            </a:r>
            <a:r>
              <a:rPr lang="ar-SA" sz="2800" b="1" dirty="0">
                <a:latin typeface="Simplified Arabic" pitchFamily="18" charset="-78"/>
                <a:ea typeface="Times New Roman"/>
                <a:cs typeface="+mn-cs"/>
              </a:rPr>
              <a:t>أحد الحلول التالية :</a:t>
            </a:r>
          </a:p>
        </p:txBody>
      </p:sp>
    </p:spTree>
    <p:extLst>
      <p:ext uri="{BB962C8B-B14F-4D97-AF65-F5344CB8AC3E}">
        <p14:creationId xmlns:p14="http://schemas.microsoft.com/office/powerpoint/2010/main" xmlns="" val="14902784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txBody>
          <a:bodyPr/>
          <a:lstStyle/>
          <a:p>
            <a:pPr algn="justLow" rtl="1">
              <a:spcAft>
                <a:spcPts val="0"/>
              </a:spcAft>
            </a:pPr>
            <a:endParaRPr lang="en-US" sz="3400" b="1" dirty="0">
              <a:effectLst/>
              <a:latin typeface="Times New Roman"/>
              <a:ea typeface="Times New Roman"/>
            </a:endParaRPr>
          </a:p>
        </p:txBody>
      </p:sp>
      <p:sp>
        <p:nvSpPr>
          <p:cNvPr id="3" name="عنصر نائب للمحتوى 2"/>
          <p:cNvSpPr>
            <a:spLocks noGrp="1"/>
          </p:cNvSpPr>
          <p:nvPr>
            <p:ph idx="1"/>
          </p:nvPr>
        </p:nvSpPr>
        <p:spPr>
          <a:xfrm>
            <a:off x="457200" y="1447800"/>
            <a:ext cx="8915400" cy="5029200"/>
          </a:xfrm>
        </p:spPr>
        <p:txBody>
          <a:bodyPr/>
          <a:lstStyle/>
          <a:p>
            <a:pPr marL="0" indent="0" algn="justLow" rtl="1">
              <a:spcAft>
                <a:spcPts val="0"/>
              </a:spcAft>
            </a:pPr>
            <a:r>
              <a:rPr lang="ar-SA" sz="2800" b="1" dirty="0" smtClean="0">
                <a:latin typeface="Simplified Arabic" pitchFamily="18" charset="-78"/>
                <a:ea typeface="Times New Roman"/>
                <a:cs typeface="+mn-cs"/>
              </a:rPr>
              <a:t>1-  </a:t>
            </a:r>
            <a:r>
              <a:rPr lang="ar-SA" sz="2800" b="1" dirty="0">
                <a:latin typeface="Simplified Arabic" pitchFamily="18" charset="-78"/>
                <a:ea typeface="Times New Roman"/>
                <a:cs typeface="+mn-cs"/>
              </a:rPr>
              <a:t>أن يتجنب القيام بالنشاط أو العمل.</a:t>
            </a:r>
          </a:p>
          <a:p>
            <a:pPr marL="0" indent="0" algn="justLow" rtl="1">
              <a:spcAft>
                <a:spcPts val="0"/>
              </a:spcAft>
            </a:pPr>
            <a:r>
              <a:rPr lang="ar-SA" sz="2800" b="1" dirty="0" smtClean="0">
                <a:latin typeface="Simplified Arabic" pitchFamily="18" charset="-78"/>
                <a:ea typeface="Times New Roman"/>
                <a:cs typeface="+mn-cs"/>
              </a:rPr>
              <a:t>2-  </a:t>
            </a:r>
            <a:r>
              <a:rPr lang="ar-SA" sz="2800" b="1" dirty="0">
                <a:latin typeface="Simplified Arabic" pitchFamily="18" charset="-78"/>
                <a:ea typeface="Times New Roman"/>
                <a:cs typeface="+mn-cs"/>
              </a:rPr>
              <a:t>أن يعوض العضو المبتور عن طريق استغلال الأطراف المتبقية </a:t>
            </a:r>
            <a:r>
              <a:rPr lang="ar-SA" sz="2800" b="1" dirty="0" smtClean="0">
                <a:latin typeface="Simplified Arabic" pitchFamily="18" charset="-78"/>
                <a:ea typeface="Times New Roman"/>
                <a:cs typeface="+mn-cs"/>
              </a:rPr>
              <a:t>لديه بأقصى </a:t>
            </a:r>
            <a:r>
              <a:rPr lang="ar-SA" sz="2800" b="1" dirty="0">
                <a:latin typeface="Simplified Arabic" pitchFamily="18" charset="-78"/>
                <a:ea typeface="Times New Roman"/>
                <a:cs typeface="+mn-cs"/>
              </a:rPr>
              <a:t>طاقة بدنية ممكنة</a:t>
            </a:r>
            <a:r>
              <a:rPr lang="ar-SA" sz="2800" b="1" dirty="0" smtClean="0">
                <a:latin typeface="Simplified Arabic" pitchFamily="18" charset="-78"/>
                <a:ea typeface="Times New Roman"/>
                <a:cs typeface="+mn-cs"/>
              </a:rPr>
              <a:t>.</a:t>
            </a:r>
          </a:p>
          <a:p>
            <a:pPr marL="0" indent="0" algn="justLow" rtl="1">
              <a:spcAft>
                <a:spcPts val="0"/>
              </a:spcAft>
            </a:pPr>
            <a:r>
              <a:rPr lang="ar-SA" sz="2800" b="1" dirty="0" smtClean="0">
                <a:latin typeface="Simplified Arabic" pitchFamily="18" charset="-78"/>
                <a:ea typeface="Times New Roman"/>
                <a:cs typeface="+mn-cs"/>
              </a:rPr>
              <a:t>3-  </a:t>
            </a:r>
            <a:r>
              <a:rPr lang="ar-SA" sz="2800" b="1" dirty="0">
                <a:latin typeface="Simplified Arabic" pitchFamily="18" charset="-78"/>
                <a:ea typeface="Times New Roman"/>
                <a:cs typeface="+mn-cs"/>
              </a:rPr>
              <a:t>يؤدي الوظيفة بالاستفادة من الطرف الصناعي الذي يحل محل </a:t>
            </a:r>
            <a:r>
              <a:rPr lang="ar-SA" sz="2800" b="1" dirty="0" smtClean="0">
                <a:latin typeface="Simplified Arabic" pitchFamily="18" charset="-78"/>
                <a:ea typeface="Times New Roman"/>
                <a:cs typeface="+mn-cs"/>
              </a:rPr>
              <a:t>الطرف المبتور.</a:t>
            </a:r>
          </a:p>
          <a:p>
            <a:pPr marL="0" indent="0" algn="justLow" rtl="1">
              <a:spcAft>
                <a:spcPts val="0"/>
              </a:spcAft>
            </a:pPr>
            <a:endParaRPr lang="ar-SA" sz="2800" b="1" dirty="0">
              <a:latin typeface="Simplified Arabic" pitchFamily="18" charset="-78"/>
              <a:ea typeface="Times New Roman"/>
              <a:cs typeface="+mn-cs"/>
            </a:endParaRPr>
          </a:p>
          <a:p>
            <a:pPr marL="0" indent="0" algn="justLow" rtl="1">
              <a:spcAft>
                <a:spcPts val="0"/>
              </a:spcAft>
            </a:pPr>
            <a:r>
              <a:rPr lang="ar-SA" sz="2800" b="1" dirty="0">
                <a:latin typeface="Simplified Arabic" pitchFamily="18" charset="-78"/>
                <a:ea typeface="Times New Roman"/>
                <a:cs typeface="+mn-cs"/>
              </a:rPr>
              <a:t>ويحتمل أن يستخدم المصاب بالبتر الحلول الثلاثة البديلة في فترات </a:t>
            </a:r>
            <a:r>
              <a:rPr lang="ar-SA" sz="2800" b="1" dirty="0" smtClean="0">
                <a:latin typeface="Simplified Arabic" pitchFamily="18" charset="-78"/>
                <a:ea typeface="Times New Roman"/>
                <a:cs typeface="+mn-cs"/>
              </a:rPr>
              <a:t>متفاوتة </a:t>
            </a:r>
            <a:r>
              <a:rPr lang="ar-SA" sz="2800" b="1" dirty="0">
                <a:latin typeface="Simplified Arabic" pitchFamily="18" charset="-78"/>
                <a:ea typeface="Times New Roman"/>
                <a:cs typeface="+mn-cs"/>
              </a:rPr>
              <a:t>ويتوقف ذلك على الموقف الذي </a:t>
            </a:r>
            <a:r>
              <a:rPr lang="ar-SA" sz="2800" b="1" dirty="0" smtClean="0">
                <a:latin typeface="Simplified Arabic" pitchFamily="18" charset="-78"/>
                <a:ea typeface="Times New Roman"/>
                <a:cs typeface="+mn-cs"/>
              </a:rPr>
              <a:t>يواجهه.</a:t>
            </a: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103736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59699"/>
            <a:ext cx="8915400" cy="1096962"/>
          </a:xfrm>
        </p:spPr>
        <p:txBody>
          <a:bodyPr/>
          <a:lstStyle/>
          <a:p>
            <a:pPr algn="justLow" rtl="1">
              <a:spcAft>
                <a:spcPts val="0"/>
              </a:spcAft>
            </a:pPr>
            <a:endParaRPr lang="en-US" sz="3600" b="1" dirty="0">
              <a:solidFill>
                <a:schemeClr val="accent1"/>
              </a:solidFill>
              <a:ea typeface="Calibri"/>
              <a:cs typeface="Arial"/>
            </a:endParaRPr>
          </a:p>
        </p:txBody>
      </p:sp>
      <p:sp>
        <p:nvSpPr>
          <p:cNvPr id="3" name="عنصر نائب للمحتوى 2"/>
          <p:cNvSpPr>
            <a:spLocks noGrp="1"/>
          </p:cNvSpPr>
          <p:nvPr>
            <p:ph idx="1"/>
          </p:nvPr>
        </p:nvSpPr>
        <p:spPr>
          <a:xfrm>
            <a:off x="495300" y="1447800"/>
            <a:ext cx="8915400" cy="4876800"/>
          </a:xfrm>
        </p:spPr>
        <p:txBody>
          <a:bodyPr/>
          <a:lstStyle/>
          <a:p>
            <a:pPr marL="0" indent="0" algn="just" rtl="1">
              <a:spcAft>
                <a:spcPts val="0"/>
              </a:spcAft>
            </a:pPr>
            <a:r>
              <a:rPr lang="ar-SA" b="1" dirty="0">
                <a:solidFill>
                  <a:srgbClr val="0070C0"/>
                </a:solidFill>
                <a:ea typeface="Calibri"/>
                <a:cs typeface="Arial"/>
              </a:rPr>
              <a:t>( ج ) المشكلات الاجتماعية :-</a:t>
            </a:r>
          </a:p>
          <a:p>
            <a:pPr marL="457200" indent="-457200" algn="just" rtl="1">
              <a:spcAft>
                <a:spcPts val="0"/>
              </a:spcAft>
              <a:buFont typeface="Arial" pitchFamily="34" charset="0"/>
              <a:buChar char="•"/>
            </a:pPr>
            <a:r>
              <a:rPr lang="ar-SA" sz="2800" b="1" dirty="0" smtClean="0">
                <a:ea typeface="Calibri"/>
                <a:cs typeface="Arial"/>
              </a:rPr>
              <a:t>نعني </a:t>
            </a:r>
            <a:r>
              <a:rPr lang="ar-SA" sz="2800" b="1" dirty="0">
                <a:ea typeface="Calibri"/>
                <a:cs typeface="Arial"/>
              </a:rPr>
              <a:t>بالمشكلات الاجتماعية المواقف التي تضطرب فيها علاقات </a:t>
            </a:r>
            <a:r>
              <a:rPr lang="ar-SA" sz="2800" b="1" dirty="0" smtClean="0">
                <a:ea typeface="Calibri"/>
                <a:cs typeface="Arial"/>
              </a:rPr>
              <a:t>الفرد بمحيطه </a:t>
            </a:r>
            <a:r>
              <a:rPr lang="ar-SA" sz="2800" b="1" dirty="0">
                <a:ea typeface="Calibri"/>
                <a:cs typeface="Arial"/>
              </a:rPr>
              <a:t>داخل الأسرة وخارجها خلال أدائه لدوره الاجتماعي أو يمكن أن </a:t>
            </a:r>
            <a:r>
              <a:rPr lang="ar-SA" sz="2800" b="1" dirty="0" smtClean="0">
                <a:ea typeface="Calibri"/>
                <a:cs typeface="Arial"/>
              </a:rPr>
              <a:t>نسميه بمشكلات </a:t>
            </a:r>
            <a:r>
              <a:rPr lang="ar-SA" sz="2800" b="1" dirty="0">
                <a:ea typeface="Calibri"/>
                <a:cs typeface="Arial"/>
              </a:rPr>
              <a:t>سوء التكيف مع البيئة الاجتماعية الخاصة لكل فرد ويمكن أن </a:t>
            </a:r>
            <a:r>
              <a:rPr lang="ar-SA" sz="2800" b="1" dirty="0" smtClean="0">
                <a:ea typeface="Calibri"/>
                <a:cs typeface="Arial"/>
              </a:rPr>
              <a:t>نوجزها في :</a:t>
            </a:r>
          </a:p>
          <a:p>
            <a:pPr algn="just" rtl="1">
              <a:lnSpc>
                <a:spcPct val="115000"/>
              </a:lnSpc>
              <a:spcAft>
                <a:spcPts val="0"/>
              </a:spcAft>
            </a:pPr>
            <a:r>
              <a:rPr lang="ar-SA" sz="2800" b="1" u="sng" dirty="0" smtClean="0">
                <a:solidFill>
                  <a:srgbClr val="7030A0"/>
                </a:solidFill>
                <a:ea typeface="Calibri"/>
                <a:cs typeface="Arial"/>
              </a:rPr>
              <a:t>1)</a:t>
            </a:r>
            <a:r>
              <a:rPr lang="ar-SA" sz="2800" b="1" u="sng" dirty="0" smtClean="0">
                <a:ea typeface="Calibri"/>
                <a:cs typeface="Arial"/>
              </a:rPr>
              <a:t> </a:t>
            </a:r>
            <a:r>
              <a:rPr lang="ar-SA" sz="2800" b="1" u="sng" dirty="0">
                <a:solidFill>
                  <a:srgbClr val="7030A0"/>
                </a:solidFill>
                <a:ea typeface="Calibri"/>
                <a:cs typeface="Arial"/>
              </a:rPr>
              <a:t>المشكلات الأسرية :- </a:t>
            </a:r>
            <a:r>
              <a:rPr lang="ar-SA" sz="2800" b="1" dirty="0">
                <a:solidFill>
                  <a:srgbClr val="000000"/>
                </a:solidFill>
                <a:ea typeface="Calibri"/>
                <a:cs typeface="Simplified Arabic"/>
              </a:rPr>
              <a:t>وأكثر المشكلات الأسرية حده هي تلك </a:t>
            </a:r>
            <a:r>
              <a:rPr lang="ar-SA" sz="2800" b="1" dirty="0" smtClean="0">
                <a:solidFill>
                  <a:srgbClr val="000000"/>
                </a:solidFill>
                <a:ea typeface="Calibri"/>
                <a:cs typeface="Simplified Arabic"/>
              </a:rPr>
              <a:t>المشكلات المرتبطة بالإصابة</a:t>
            </a:r>
            <a:r>
              <a:rPr lang="ar-SA" sz="2000" dirty="0" smtClean="0">
                <a:ea typeface="Calibri"/>
                <a:cs typeface="Arial"/>
              </a:rPr>
              <a:t> </a:t>
            </a:r>
            <a:r>
              <a:rPr lang="ar-SA" sz="2800" b="1" dirty="0" smtClean="0">
                <a:solidFill>
                  <a:srgbClr val="000000"/>
                </a:solidFill>
                <a:ea typeface="Calibri"/>
                <a:cs typeface="Simplified Arabic"/>
              </a:rPr>
              <a:t>المفاجئة </a:t>
            </a:r>
            <a:r>
              <a:rPr lang="ar-SA" sz="2800" b="1" dirty="0">
                <a:solidFill>
                  <a:srgbClr val="000000"/>
                </a:solidFill>
                <a:ea typeface="Calibri"/>
                <a:cs typeface="Simplified Arabic"/>
              </a:rPr>
              <a:t>لرب الأسرة وعائلتها وما يترتب على ذلك </a:t>
            </a:r>
            <a:r>
              <a:rPr lang="ar-SA" sz="2800" b="1" dirty="0" smtClean="0">
                <a:solidFill>
                  <a:srgbClr val="000000"/>
                </a:solidFill>
                <a:ea typeface="Calibri"/>
                <a:cs typeface="Simplified Arabic"/>
              </a:rPr>
              <a:t>من آثار </a:t>
            </a:r>
            <a:r>
              <a:rPr lang="ar-SA" sz="2800" b="1" dirty="0">
                <a:solidFill>
                  <a:srgbClr val="000000"/>
                </a:solidFill>
                <a:ea typeface="Calibri"/>
                <a:cs typeface="Simplified Arabic"/>
              </a:rPr>
              <a:t>على </a:t>
            </a:r>
            <a:r>
              <a:rPr lang="ar-SA" sz="2800" b="1" dirty="0" smtClean="0">
                <a:solidFill>
                  <a:srgbClr val="000000"/>
                </a:solidFill>
                <a:ea typeface="Calibri"/>
                <a:cs typeface="Simplified Arabic"/>
              </a:rPr>
              <a:t>مستوى</a:t>
            </a:r>
            <a:r>
              <a:rPr lang="ar-SA" sz="2000" dirty="0" smtClean="0">
                <a:ea typeface="Calibri"/>
                <a:cs typeface="Arial"/>
              </a:rPr>
              <a:t> </a:t>
            </a:r>
            <a:r>
              <a:rPr lang="ar-SA" sz="2800" b="1" dirty="0" smtClean="0">
                <a:solidFill>
                  <a:srgbClr val="000000"/>
                </a:solidFill>
                <a:ea typeface="Calibri"/>
                <a:cs typeface="Simplified Arabic"/>
              </a:rPr>
              <a:t>معيشتها </a:t>
            </a:r>
            <a:r>
              <a:rPr lang="ar-SA" sz="2800" b="1" dirty="0">
                <a:solidFill>
                  <a:srgbClr val="000000"/>
                </a:solidFill>
                <a:ea typeface="Calibri"/>
                <a:cs typeface="Simplified Arabic"/>
              </a:rPr>
              <a:t>واضطراب علاقاتها أو الإصابة المفاجئة للابن الوحيد الذي </a:t>
            </a:r>
            <a:r>
              <a:rPr lang="ar-SA" sz="2800" b="1" dirty="0" smtClean="0">
                <a:solidFill>
                  <a:srgbClr val="000000"/>
                </a:solidFill>
                <a:ea typeface="Calibri"/>
                <a:cs typeface="Simplified Arabic"/>
              </a:rPr>
              <a:t>انتظرته</a:t>
            </a:r>
            <a:r>
              <a:rPr lang="ar-SA" sz="2000" dirty="0" smtClean="0">
                <a:ea typeface="Calibri"/>
                <a:cs typeface="Arial"/>
              </a:rPr>
              <a:t> </a:t>
            </a:r>
            <a:r>
              <a:rPr lang="ar-SA" sz="2800" b="1" dirty="0" smtClean="0">
                <a:solidFill>
                  <a:srgbClr val="000000"/>
                </a:solidFill>
                <a:ea typeface="Calibri"/>
                <a:cs typeface="Simplified Arabic"/>
              </a:rPr>
              <a:t>طويلا </a:t>
            </a:r>
            <a:r>
              <a:rPr lang="ar-SA" sz="2800" b="1" dirty="0">
                <a:solidFill>
                  <a:srgbClr val="000000"/>
                </a:solidFill>
                <a:ea typeface="Calibri"/>
                <a:cs typeface="Simplified Arabic"/>
              </a:rPr>
              <a:t>وما قد يحيط بهذه الإصابة من ظروف </a:t>
            </a:r>
            <a:r>
              <a:rPr lang="ar-SA" sz="2800" b="1" dirty="0" smtClean="0">
                <a:solidFill>
                  <a:srgbClr val="000000"/>
                </a:solidFill>
                <a:ea typeface="Calibri"/>
                <a:cs typeface="Simplified Arabic"/>
              </a:rPr>
              <a:t>يحمل أحد </a:t>
            </a:r>
            <a:r>
              <a:rPr lang="ar-SA" sz="2800" b="1" dirty="0">
                <a:solidFill>
                  <a:srgbClr val="000000"/>
                </a:solidFill>
                <a:ea typeface="Calibri"/>
                <a:cs typeface="Simplified Arabic"/>
              </a:rPr>
              <a:t>الأبوين </a:t>
            </a:r>
            <a:r>
              <a:rPr lang="ar-SA" sz="2800" b="1" dirty="0" smtClean="0">
                <a:solidFill>
                  <a:srgbClr val="000000"/>
                </a:solidFill>
                <a:ea typeface="Calibri"/>
                <a:cs typeface="Simplified Arabic"/>
              </a:rPr>
              <a:t>الآخر</a:t>
            </a:r>
            <a:r>
              <a:rPr lang="ar-SA" sz="2000" dirty="0" smtClean="0">
                <a:ea typeface="Calibri"/>
                <a:cs typeface="Arial"/>
              </a:rPr>
              <a:t> </a:t>
            </a:r>
            <a:r>
              <a:rPr lang="ar-SA" sz="2800" b="1" dirty="0" smtClean="0">
                <a:solidFill>
                  <a:srgbClr val="000000"/>
                </a:solidFill>
                <a:ea typeface="Calibri"/>
                <a:cs typeface="Simplified Arabic"/>
              </a:rPr>
              <a:t>مسئوليتها </a:t>
            </a:r>
            <a:r>
              <a:rPr lang="ar-SA" sz="2800" b="1" dirty="0">
                <a:solidFill>
                  <a:srgbClr val="000000"/>
                </a:solidFill>
                <a:ea typeface="Calibri"/>
                <a:cs typeface="Simplified Arabic"/>
              </a:rPr>
              <a:t>وليزيد بالتالي من مشاعر الذنب والاكتئاب</a:t>
            </a:r>
            <a:r>
              <a:rPr lang="en-US" sz="2800" b="1" dirty="0">
                <a:solidFill>
                  <a:srgbClr val="000000"/>
                </a:solidFill>
                <a:latin typeface="Simplified Arabic"/>
                <a:ea typeface="Calibri"/>
                <a:cs typeface="Arial"/>
              </a:rPr>
              <a:t>.</a:t>
            </a:r>
            <a:endParaRPr lang="en-US" sz="2000" dirty="0">
              <a:ea typeface="Calibri"/>
              <a:cs typeface="Arial"/>
            </a:endParaRPr>
          </a:p>
          <a:p>
            <a:pPr marL="0" indent="0" algn="just" rtl="1">
              <a:spcAft>
                <a:spcPts val="0"/>
              </a:spcAft>
            </a:pPr>
            <a:endParaRPr lang="ar-SA" sz="2800" b="1" u="sng" dirty="0">
              <a:ea typeface="Calibri"/>
              <a:cs typeface="Arial"/>
            </a:endParaRPr>
          </a:p>
        </p:txBody>
      </p:sp>
    </p:spTree>
    <p:extLst>
      <p:ext uri="{BB962C8B-B14F-4D97-AF65-F5344CB8AC3E}">
        <p14:creationId xmlns:p14="http://schemas.microsoft.com/office/powerpoint/2010/main" xmlns="" val="2342315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endParaRPr lang="en-US" sz="4000" b="1" dirty="0">
              <a:solidFill>
                <a:srgbClr val="FF0000"/>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0" indent="0" algn="just" rtl="1">
              <a:spcAft>
                <a:spcPts val="0"/>
              </a:spcAft>
            </a:pPr>
            <a:r>
              <a:rPr lang="ar-SA" b="1" u="sng" dirty="0">
                <a:solidFill>
                  <a:srgbClr val="7030A0"/>
                </a:solidFill>
                <a:latin typeface="Simplified Arabic" pitchFamily="18" charset="-78"/>
                <a:ea typeface="Times New Roman"/>
                <a:cs typeface="+mn-cs"/>
              </a:rPr>
              <a:t>٢) المشكلات الترويحية </a:t>
            </a:r>
            <a:r>
              <a:rPr lang="ar-SA" b="1" dirty="0" smtClean="0">
                <a:solidFill>
                  <a:srgbClr val="7030A0"/>
                </a:solidFill>
                <a:latin typeface="Simplified Arabic" pitchFamily="18" charset="-78"/>
                <a:ea typeface="Times New Roman"/>
                <a:cs typeface="+mn-cs"/>
              </a:rPr>
              <a:t>:-</a:t>
            </a:r>
          </a:p>
          <a:p>
            <a:pPr marL="0" indent="0" algn="just" rtl="1">
              <a:spcAft>
                <a:spcPts val="0"/>
              </a:spcAft>
            </a:pPr>
            <a:r>
              <a:rPr lang="ar-SA" b="1" dirty="0" smtClean="0">
                <a:latin typeface="Simplified Arabic" pitchFamily="18" charset="-78"/>
                <a:ea typeface="Times New Roman"/>
                <a:cs typeface="+mn-cs"/>
              </a:rPr>
              <a:t> </a:t>
            </a:r>
            <a:r>
              <a:rPr lang="ar-SA" b="1" dirty="0">
                <a:latin typeface="Simplified Arabic" pitchFamily="18" charset="-78"/>
                <a:ea typeface="Times New Roman"/>
                <a:cs typeface="+mn-cs"/>
              </a:rPr>
              <a:t>تؤثر الإعاقة على قدرة </a:t>
            </a:r>
            <a:r>
              <a:rPr lang="ar-SA" b="1" dirty="0" smtClean="0">
                <a:latin typeface="Simplified Arabic" pitchFamily="18" charset="-78"/>
                <a:ea typeface="Times New Roman"/>
                <a:cs typeface="+mn-cs"/>
              </a:rPr>
              <a:t>المعاق </a:t>
            </a:r>
            <a:r>
              <a:rPr lang="ar-SA" b="1" dirty="0">
                <a:latin typeface="Simplified Arabic" pitchFamily="18" charset="-78"/>
                <a:ea typeface="Times New Roman"/>
                <a:cs typeface="+mn-cs"/>
              </a:rPr>
              <a:t>على </a:t>
            </a:r>
            <a:r>
              <a:rPr lang="ar-SA" b="1" dirty="0" smtClean="0">
                <a:latin typeface="Simplified Arabic" pitchFamily="18" charset="-78"/>
                <a:ea typeface="Times New Roman"/>
                <a:cs typeface="+mn-cs"/>
              </a:rPr>
              <a:t>الاستمتاع بوقت </a:t>
            </a:r>
            <a:r>
              <a:rPr lang="ar-SA" b="1" dirty="0">
                <a:latin typeface="Simplified Arabic" pitchFamily="18" charset="-78"/>
                <a:ea typeface="Times New Roman"/>
                <a:cs typeface="+mn-cs"/>
              </a:rPr>
              <a:t>الفراغ سواء بالنشاط الترويحي الذاتي أو بالنشاط الترويحي السلبي.</a:t>
            </a:r>
          </a:p>
          <a:p>
            <a:pPr marL="0" indent="0" algn="just" rtl="1">
              <a:spcAft>
                <a:spcPts val="0"/>
              </a:spcAft>
            </a:pPr>
            <a:r>
              <a:rPr lang="ar-SA" b="1" dirty="0">
                <a:latin typeface="Simplified Arabic" pitchFamily="18" charset="-78"/>
                <a:ea typeface="Times New Roman"/>
                <a:cs typeface="+mn-cs"/>
              </a:rPr>
              <a:t>فممارسة </a:t>
            </a:r>
            <a:r>
              <a:rPr lang="ar-SA" b="1" dirty="0" smtClean="0">
                <a:latin typeface="Simplified Arabic" pitchFamily="18" charset="-78"/>
                <a:ea typeface="Times New Roman"/>
                <a:cs typeface="+mn-cs"/>
              </a:rPr>
              <a:t>المعاق </a:t>
            </a:r>
            <a:r>
              <a:rPr lang="ar-SA" b="1" dirty="0">
                <a:latin typeface="Simplified Arabic" pitchFamily="18" charset="-78"/>
                <a:ea typeface="Times New Roman"/>
                <a:cs typeface="+mn-cs"/>
              </a:rPr>
              <a:t>لأي نوع من أنواع النشاط يتطلب طاقات خاصة قد </a:t>
            </a:r>
            <a:r>
              <a:rPr lang="ar-SA" b="1" dirty="0" smtClean="0">
                <a:latin typeface="Simplified Arabic" pitchFamily="18" charset="-78"/>
                <a:ea typeface="Times New Roman"/>
                <a:cs typeface="+mn-cs"/>
              </a:rPr>
              <a:t>لا تتوافر عنده </a:t>
            </a:r>
            <a:r>
              <a:rPr lang="ar-SA" b="1" dirty="0">
                <a:latin typeface="Simplified Arabic" pitchFamily="18" charset="-78"/>
                <a:ea typeface="Times New Roman"/>
                <a:cs typeface="+mn-cs"/>
              </a:rPr>
              <a:t>كما أن أجهزة الترويح العامة معدة أساسا للأصحاء </a:t>
            </a:r>
            <a:r>
              <a:rPr lang="ar-SA" b="1" dirty="0" smtClean="0">
                <a:latin typeface="Simplified Arabic" pitchFamily="18" charset="-78"/>
                <a:ea typeface="Times New Roman"/>
                <a:cs typeface="+mn-cs"/>
              </a:rPr>
              <a:t>فضلاً عن العقبات </a:t>
            </a:r>
            <a:r>
              <a:rPr lang="ar-SA" b="1" dirty="0">
                <a:latin typeface="Simplified Arabic" pitchFamily="18" charset="-78"/>
                <a:ea typeface="Times New Roman"/>
                <a:cs typeface="+mn-cs"/>
              </a:rPr>
              <a:t>التي تصادف </a:t>
            </a:r>
            <a:r>
              <a:rPr lang="ar-SA" b="1" dirty="0" smtClean="0">
                <a:latin typeface="Simplified Arabic" pitchFamily="18" charset="-78"/>
                <a:ea typeface="Times New Roman"/>
                <a:cs typeface="+mn-cs"/>
              </a:rPr>
              <a:t>المعاق </a:t>
            </a:r>
            <a:r>
              <a:rPr lang="ar-SA" b="1" dirty="0">
                <a:latin typeface="Simplified Arabic" pitchFamily="18" charset="-78"/>
                <a:ea typeface="Times New Roman"/>
                <a:cs typeface="+mn-cs"/>
              </a:rPr>
              <a:t>عند ارتياد أماكن الترويح أو الحدائق </a:t>
            </a:r>
            <a:r>
              <a:rPr lang="ar-SA" b="1" dirty="0" smtClean="0">
                <a:latin typeface="Simplified Arabic" pitchFamily="18" charset="-78"/>
                <a:ea typeface="Times New Roman"/>
                <a:cs typeface="+mn-cs"/>
              </a:rPr>
              <a:t>العامة والأندية </a:t>
            </a:r>
            <a:r>
              <a:rPr lang="ar-SA" b="1" dirty="0">
                <a:latin typeface="Simplified Arabic" pitchFamily="18" charset="-78"/>
                <a:ea typeface="Times New Roman"/>
                <a:cs typeface="+mn-cs"/>
              </a:rPr>
              <a:t>وما شابه ذلك.</a:t>
            </a:r>
          </a:p>
          <a:p>
            <a:pPr marL="0" indent="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2490473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endParaRPr lang="en-US" sz="40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42138" y="1350335"/>
            <a:ext cx="8915400" cy="4953000"/>
          </a:xfrm>
        </p:spPr>
        <p:txBody>
          <a:bodyPr/>
          <a:lstStyle/>
          <a:p>
            <a:pPr marL="0" lvl="0" indent="0" algn="justLow" rtl="1">
              <a:spcAft>
                <a:spcPts val="0"/>
              </a:spcAft>
            </a:pPr>
            <a:r>
              <a:rPr lang="ar-SA" b="1" dirty="0" smtClean="0">
                <a:solidFill>
                  <a:srgbClr val="7030A0"/>
                </a:solidFill>
                <a:latin typeface="Simplified Arabic" pitchFamily="18" charset="-78"/>
                <a:ea typeface="Times New Roman"/>
                <a:cs typeface="Arial"/>
              </a:rPr>
              <a:t>3) </a:t>
            </a:r>
            <a:r>
              <a:rPr lang="ar-SA" b="1" u="sng" dirty="0">
                <a:solidFill>
                  <a:srgbClr val="7030A0"/>
                </a:solidFill>
                <a:latin typeface="Simplified Arabic" pitchFamily="18" charset="-78"/>
                <a:ea typeface="Times New Roman"/>
                <a:cs typeface="Arial"/>
              </a:rPr>
              <a:t>مشكلات العلاقات الاجتماعية </a:t>
            </a:r>
            <a:r>
              <a:rPr lang="ar-SA" b="1" dirty="0">
                <a:solidFill>
                  <a:srgbClr val="7030A0"/>
                </a:solidFill>
                <a:latin typeface="Simplified Arabic" pitchFamily="18" charset="-78"/>
                <a:ea typeface="Times New Roman"/>
                <a:cs typeface="Arial"/>
              </a:rPr>
              <a:t>:- </a:t>
            </a:r>
            <a:endParaRPr lang="ar-SA" sz="2800" b="1" dirty="0">
              <a:solidFill>
                <a:prstClr val="black"/>
              </a:solidFill>
              <a:latin typeface="Simplified Arabic" pitchFamily="18" charset="-78"/>
              <a:ea typeface="Times New Roman"/>
              <a:cs typeface="Arial"/>
            </a:endParaRPr>
          </a:p>
          <a:p>
            <a:pPr marL="0" lvl="0" indent="0" algn="justLow" rtl="1">
              <a:spcAft>
                <a:spcPts val="0"/>
              </a:spcAft>
            </a:pPr>
            <a:r>
              <a:rPr lang="ar-SA" b="1" dirty="0" smtClean="0">
                <a:solidFill>
                  <a:prstClr val="black"/>
                </a:solidFill>
                <a:latin typeface="Simplified Arabic" pitchFamily="18" charset="-78"/>
                <a:ea typeface="Times New Roman"/>
                <a:cs typeface="Arial"/>
              </a:rPr>
              <a:t>تمثل </a:t>
            </a:r>
            <a:r>
              <a:rPr lang="ar-SA" b="1" dirty="0">
                <a:solidFill>
                  <a:prstClr val="black"/>
                </a:solidFill>
                <a:latin typeface="Simplified Arabic" pitchFamily="18" charset="-78"/>
                <a:ea typeface="Times New Roman"/>
                <a:cs typeface="Arial"/>
              </a:rPr>
              <a:t>جماعات الصداقة حاجة أساسية للفرد خاصة في المراحل الأولى من العمر وأثر علاقات الصحبة المباشرة على النمو الاجتماعي السليم وبالقدر الذي تتجانس فيه سمات أعضاء الجماعة بالقدر الذي يتحقق لكل عضو فيها النمو والشعور بالسعادة ومن ثم يقوم شعور المعوق بالمساواة مع زملائه وعدم شعور هؤلاء بكفايته لهم يؤدي إلى اتجاهات سلبية لينكمش المعوق على نفسه وينسحب من هذه الجماعات</a:t>
            </a:r>
          </a:p>
          <a:p>
            <a:pPr marL="0" indent="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4030940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algn="just" rtl="1">
              <a:lnSpc>
                <a:spcPct val="115000"/>
              </a:lnSpc>
              <a:spcAft>
                <a:spcPts val="0"/>
              </a:spcAft>
            </a:pPr>
            <a:r>
              <a:rPr lang="ar-SA" b="1" u="sng" dirty="0" smtClean="0">
                <a:solidFill>
                  <a:srgbClr val="7030A0"/>
                </a:solidFill>
                <a:latin typeface="Simplified Arabic"/>
                <a:ea typeface="Calibri"/>
                <a:cs typeface="Arial"/>
              </a:rPr>
              <a:t>4)</a:t>
            </a:r>
            <a:r>
              <a:rPr lang="en-US" b="1" u="sng" dirty="0" smtClean="0">
                <a:solidFill>
                  <a:srgbClr val="7030A0"/>
                </a:solidFill>
                <a:latin typeface="Simplified Arabic"/>
                <a:ea typeface="Calibri"/>
                <a:cs typeface="Arial"/>
              </a:rPr>
              <a:t> </a:t>
            </a:r>
            <a:r>
              <a:rPr lang="ar-SA" b="1" u="sng" dirty="0">
                <a:solidFill>
                  <a:srgbClr val="7030A0"/>
                </a:solidFill>
                <a:ea typeface="Calibri"/>
                <a:cs typeface="Simplified Arabic"/>
              </a:rPr>
              <a:t>مشكلات </a:t>
            </a:r>
            <a:r>
              <a:rPr lang="ar-SA" b="1" u="sng" dirty="0" smtClean="0">
                <a:solidFill>
                  <a:srgbClr val="7030A0"/>
                </a:solidFill>
                <a:ea typeface="Calibri"/>
                <a:cs typeface="Simplified Arabic"/>
              </a:rPr>
              <a:t>العمل:-</a:t>
            </a:r>
            <a:endParaRPr lang="en-US" b="1" u="sng" dirty="0" smtClean="0">
              <a:solidFill>
                <a:srgbClr val="7030A0"/>
              </a:solidFill>
              <a:latin typeface="Simplified Arabic"/>
              <a:ea typeface="Calibri"/>
              <a:cs typeface="Arial"/>
            </a:endParaRPr>
          </a:p>
          <a:p>
            <a:pPr algn="just" rtl="1">
              <a:lnSpc>
                <a:spcPct val="115000"/>
              </a:lnSpc>
              <a:spcAft>
                <a:spcPts val="0"/>
              </a:spcAft>
            </a:pPr>
            <a:r>
              <a:rPr lang="en-US" b="1" dirty="0" smtClean="0">
                <a:solidFill>
                  <a:srgbClr val="000000"/>
                </a:solidFill>
                <a:latin typeface="Simplified Arabic"/>
                <a:ea typeface="Calibri"/>
                <a:cs typeface="Arial"/>
              </a:rPr>
              <a:t>-  </a:t>
            </a:r>
            <a:r>
              <a:rPr lang="ar-SA" b="1" dirty="0">
                <a:solidFill>
                  <a:srgbClr val="000000"/>
                </a:solidFill>
                <a:ea typeface="Calibri"/>
                <a:cs typeface="Simplified Arabic"/>
              </a:rPr>
              <a:t>قد تؤدي الإعاقة إلى ترك </a:t>
            </a:r>
            <a:r>
              <a:rPr lang="ar-SA" b="1" dirty="0" smtClean="0">
                <a:solidFill>
                  <a:srgbClr val="000000"/>
                </a:solidFill>
                <a:ea typeface="Calibri"/>
                <a:cs typeface="Simplified Arabic"/>
              </a:rPr>
              <a:t>المعاق </a:t>
            </a:r>
            <a:r>
              <a:rPr lang="ar-SA" b="1" dirty="0">
                <a:solidFill>
                  <a:srgbClr val="000000"/>
                </a:solidFill>
                <a:ea typeface="Calibri"/>
                <a:cs typeface="Simplified Arabic"/>
              </a:rPr>
              <a:t>لعمله أو إلى </a:t>
            </a:r>
            <a:r>
              <a:rPr lang="ar-SA" b="1" dirty="0" smtClean="0">
                <a:solidFill>
                  <a:srgbClr val="000000"/>
                </a:solidFill>
                <a:ea typeface="Calibri"/>
                <a:cs typeface="Simplified Arabic"/>
              </a:rPr>
              <a:t>تغيير</a:t>
            </a:r>
            <a:r>
              <a:rPr lang="ar-SA" b="1" dirty="0" smtClean="0">
                <a:ea typeface="Calibri"/>
                <a:cs typeface="Arial"/>
              </a:rPr>
              <a:t> </a:t>
            </a:r>
            <a:r>
              <a:rPr lang="ar-SA" b="1" dirty="0" smtClean="0">
                <a:solidFill>
                  <a:srgbClr val="000000"/>
                </a:solidFill>
                <a:ea typeface="Calibri"/>
                <a:cs typeface="Simplified Arabic"/>
              </a:rPr>
              <a:t>دوره </a:t>
            </a:r>
            <a:r>
              <a:rPr lang="ar-SA" b="1" dirty="0">
                <a:solidFill>
                  <a:srgbClr val="000000"/>
                </a:solidFill>
                <a:ea typeface="Calibri"/>
                <a:cs typeface="Simplified Arabic"/>
              </a:rPr>
              <a:t>إلى ما يتناسب مع وضعه الجديد فضلا عن المشكلات التي </a:t>
            </a:r>
            <a:r>
              <a:rPr lang="ar-SA" b="1" dirty="0" smtClean="0">
                <a:solidFill>
                  <a:srgbClr val="000000"/>
                </a:solidFill>
                <a:ea typeface="Calibri"/>
                <a:cs typeface="Simplified Arabic"/>
              </a:rPr>
              <a:t>تترتب على</a:t>
            </a:r>
            <a:r>
              <a:rPr lang="ar-SA" b="1" dirty="0" smtClean="0">
                <a:ea typeface="Calibri"/>
                <a:cs typeface="Arial"/>
              </a:rPr>
              <a:t> </a:t>
            </a:r>
            <a:r>
              <a:rPr lang="ar-SA" b="1" dirty="0" smtClean="0">
                <a:solidFill>
                  <a:srgbClr val="000000"/>
                </a:solidFill>
                <a:ea typeface="Calibri"/>
                <a:cs typeface="Simplified Arabic"/>
              </a:rPr>
              <a:t>الإعاقة </a:t>
            </a:r>
            <a:r>
              <a:rPr lang="ar-SA" b="1" dirty="0">
                <a:solidFill>
                  <a:srgbClr val="000000"/>
                </a:solidFill>
                <a:ea typeface="Calibri"/>
                <a:cs typeface="Simplified Arabic"/>
              </a:rPr>
              <a:t>في علاقاته برؤسائه وزملاؤه أو مشكلات أمنة </a:t>
            </a:r>
            <a:r>
              <a:rPr lang="ar-SA" b="1" dirty="0" smtClean="0">
                <a:solidFill>
                  <a:srgbClr val="000000"/>
                </a:solidFill>
                <a:ea typeface="Calibri"/>
                <a:cs typeface="Simplified Arabic"/>
              </a:rPr>
              <a:t>وسلامته فالعمل إنتاج</a:t>
            </a:r>
            <a:r>
              <a:rPr lang="ar-SA" b="1" dirty="0" smtClean="0">
                <a:ea typeface="Calibri"/>
                <a:cs typeface="Arial"/>
              </a:rPr>
              <a:t> </a:t>
            </a:r>
            <a:r>
              <a:rPr lang="ar-SA" b="1" dirty="0" smtClean="0">
                <a:solidFill>
                  <a:srgbClr val="000000"/>
                </a:solidFill>
                <a:ea typeface="Calibri"/>
                <a:cs typeface="Simplified Arabic"/>
              </a:rPr>
              <a:t>بأجر </a:t>
            </a:r>
            <a:r>
              <a:rPr lang="ar-SA" b="1" dirty="0">
                <a:solidFill>
                  <a:srgbClr val="000000"/>
                </a:solidFill>
                <a:ea typeface="Calibri"/>
                <a:cs typeface="Simplified Arabic"/>
              </a:rPr>
              <a:t>والإنتاج الزائد أجر مرتفع بل طريق إلى تولي </a:t>
            </a:r>
            <a:r>
              <a:rPr lang="ar-SA" b="1" dirty="0" smtClean="0">
                <a:solidFill>
                  <a:srgbClr val="000000"/>
                </a:solidFill>
                <a:ea typeface="Calibri"/>
                <a:cs typeface="Simplified Arabic"/>
              </a:rPr>
              <a:t>مناصب رئيسية في</a:t>
            </a:r>
            <a:r>
              <a:rPr lang="ar-SA" b="1" dirty="0" smtClean="0">
                <a:ea typeface="Calibri"/>
                <a:cs typeface="Arial"/>
              </a:rPr>
              <a:t> </a:t>
            </a:r>
            <a:r>
              <a:rPr lang="ar-SA" b="1" dirty="0" smtClean="0">
                <a:solidFill>
                  <a:srgbClr val="000000"/>
                </a:solidFill>
                <a:ea typeface="Calibri"/>
                <a:cs typeface="Simplified Arabic"/>
              </a:rPr>
              <a:t>العمل </a:t>
            </a:r>
            <a:r>
              <a:rPr lang="ar-SA" b="1" dirty="0">
                <a:solidFill>
                  <a:srgbClr val="000000"/>
                </a:solidFill>
                <a:ea typeface="Calibri"/>
                <a:cs typeface="Simplified Arabic"/>
              </a:rPr>
              <a:t>وكسب مكانه اجتماعية مرموقة عن طريق العمل ومن </a:t>
            </a:r>
            <a:r>
              <a:rPr lang="ar-SA" b="1" dirty="0" smtClean="0">
                <a:solidFill>
                  <a:srgbClr val="000000"/>
                </a:solidFill>
                <a:ea typeface="Calibri"/>
                <a:cs typeface="Simplified Arabic"/>
              </a:rPr>
              <a:t>ثم كان أثر</a:t>
            </a:r>
            <a:r>
              <a:rPr lang="ar-SA" b="1" dirty="0" smtClean="0">
                <a:ea typeface="Calibri"/>
                <a:cs typeface="Arial"/>
              </a:rPr>
              <a:t> </a:t>
            </a:r>
            <a:r>
              <a:rPr lang="ar-SA" b="1" dirty="0" smtClean="0">
                <a:solidFill>
                  <a:srgbClr val="000000"/>
                </a:solidFill>
                <a:ea typeface="Calibri"/>
                <a:cs typeface="Simplified Arabic"/>
              </a:rPr>
              <a:t>الإعاقة </a:t>
            </a:r>
            <a:r>
              <a:rPr lang="ar-SA" b="1" dirty="0">
                <a:solidFill>
                  <a:srgbClr val="000000"/>
                </a:solidFill>
                <a:ea typeface="Calibri"/>
                <a:cs typeface="Simplified Arabic"/>
              </a:rPr>
              <a:t>أثرا مزدوجا على الدخل والمكانة معا</a:t>
            </a:r>
            <a:r>
              <a:rPr lang="en-US" b="1" dirty="0">
                <a:solidFill>
                  <a:srgbClr val="000000"/>
                </a:solidFill>
                <a:latin typeface="Simplified Arabic"/>
                <a:ea typeface="Calibri"/>
                <a:cs typeface="Arial"/>
              </a:rPr>
              <a:t>.</a:t>
            </a:r>
            <a:endParaRPr lang="en-US" b="1" dirty="0">
              <a:ea typeface="Calibri"/>
              <a:cs typeface="Arial"/>
            </a:endParaRPr>
          </a:p>
          <a:p>
            <a:pPr marL="22860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3203144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57200" y="1371600"/>
            <a:ext cx="8915400" cy="4953000"/>
          </a:xfrm>
        </p:spPr>
        <p:txBody>
          <a:bodyPr/>
          <a:lstStyle/>
          <a:p>
            <a:pPr marL="228600" algn="justLow" rtl="1">
              <a:spcAft>
                <a:spcPts val="0"/>
              </a:spcAft>
            </a:pPr>
            <a:r>
              <a:rPr lang="ar-SA" sz="2800" b="1" dirty="0" smtClean="0">
                <a:solidFill>
                  <a:srgbClr val="7030A0"/>
                </a:solidFill>
                <a:latin typeface="Simplified Arabic" pitchFamily="18" charset="-78"/>
                <a:ea typeface="Times New Roman"/>
                <a:cs typeface="+mn-cs"/>
              </a:rPr>
              <a:t>5</a:t>
            </a:r>
            <a:r>
              <a:rPr lang="ar-SA" sz="2800" b="1" u="sng" dirty="0" smtClean="0">
                <a:solidFill>
                  <a:srgbClr val="7030A0"/>
                </a:solidFill>
                <a:latin typeface="Simplified Arabic" pitchFamily="18" charset="-78"/>
                <a:ea typeface="Times New Roman"/>
                <a:cs typeface="+mn-cs"/>
              </a:rPr>
              <a:t>) </a:t>
            </a:r>
            <a:r>
              <a:rPr lang="ar-SA" sz="2800" b="1" u="sng" dirty="0">
                <a:solidFill>
                  <a:srgbClr val="7030A0"/>
                </a:solidFill>
                <a:latin typeface="Simplified Arabic" pitchFamily="18" charset="-78"/>
                <a:ea typeface="Times New Roman"/>
                <a:cs typeface="+mn-cs"/>
              </a:rPr>
              <a:t>المشكلات الاقتصادية :- </a:t>
            </a:r>
            <a:endParaRPr lang="ar-SA" sz="2800" b="1" u="sng" dirty="0" smtClean="0">
              <a:solidFill>
                <a:srgbClr val="7030A0"/>
              </a:solidFill>
              <a:latin typeface="Simplified Arabic" pitchFamily="18" charset="-78"/>
              <a:ea typeface="Times New Roman"/>
              <a:cs typeface="+mn-cs"/>
            </a:endParaRPr>
          </a:p>
          <a:p>
            <a:pPr marL="228600" algn="justLow" rtl="1">
              <a:spcAft>
                <a:spcPts val="0"/>
              </a:spcAft>
            </a:pPr>
            <a:r>
              <a:rPr lang="ar-SA" sz="2800" b="1" dirty="0" smtClean="0">
                <a:latin typeface="Simplified Arabic" pitchFamily="18" charset="-78"/>
                <a:ea typeface="Times New Roman"/>
                <a:cs typeface="+mn-cs"/>
              </a:rPr>
              <a:t>تتسبب </a:t>
            </a:r>
            <a:r>
              <a:rPr lang="ar-SA" sz="2800" b="1" dirty="0">
                <a:latin typeface="Simplified Arabic" pitchFamily="18" charset="-78"/>
                <a:ea typeface="Times New Roman"/>
                <a:cs typeface="+mn-cs"/>
              </a:rPr>
              <a:t>الإعاقة عن طريق البتر في كثير </a:t>
            </a:r>
            <a:r>
              <a:rPr lang="ar-SA" sz="2800" b="1" dirty="0" smtClean="0">
                <a:latin typeface="Simplified Arabic" pitchFamily="18" charset="-78"/>
                <a:ea typeface="Times New Roman"/>
                <a:cs typeface="+mn-cs"/>
              </a:rPr>
              <a:t>من المشكلات </a:t>
            </a:r>
            <a:r>
              <a:rPr lang="ar-SA" sz="2800" b="1" dirty="0">
                <a:latin typeface="Simplified Arabic" pitchFamily="18" charset="-78"/>
                <a:ea typeface="Times New Roman"/>
                <a:cs typeface="+mn-cs"/>
              </a:rPr>
              <a:t>الاقتصادية </a:t>
            </a:r>
            <a:r>
              <a:rPr lang="ar-SA" sz="2800" b="1" dirty="0" smtClean="0">
                <a:latin typeface="Simplified Arabic" pitchFamily="18" charset="-78"/>
                <a:ea typeface="Times New Roman"/>
                <a:cs typeface="+mn-cs"/>
              </a:rPr>
              <a:t>بالنسبة للشخص </a:t>
            </a:r>
            <a:r>
              <a:rPr lang="ar-SA" sz="2800" b="1" dirty="0">
                <a:latin typeface="Simplified Arabic" pitchFamily="18" charset="-78"/>
                <a:ea typeface="Times New Roman"/>
                <a:cs typeface="+mn-cs"/>
              </a:rPr>
              <a:t>المصاب بالبتر وبالنسبة </a:t>
            </a:r>
            <a:r>
              <a:rPr lang="ar-SA" sz="2800" b="1" dirty="0" smtClean="0">
                <a:latin typeface="Simplified Arabic" pitchFamily="18" charset="-78"/>
                <a:ea typeface="Times New Roman"/>
                <a:cs typeface="+mn-cs"/>
              </a:rPr>
              <a:t>لأسرته ولمجتمعه </a:t>
            </a:r>
            <a:r>
              <a:rPr lang="ar-SA" sz="2800" b="1" dirty="0">
                <a:latin typeface="Simplified Arabic" pitchFamily="18" charset="-78"/>
                <a:ea typeface="Times New Roman"/>
                <a:cs typeface="+mn-cs"/>
              </a:rPr>
              <a:t>ويمكننا إيجاز أهم هذه المشكلات فيما يلي :</a:t>
            </a:r>
          </a:p>
          <a:p>
            <a:pPr marL="228600" algn="justLow" rtl="1">
              <a:spcAft>
                <a:spcPts val="0"/>
              </a:spcAft>
            </a:pPr>
            <a:r>
              <a:rPr lang="ar-SA" sz="2800" b="1" dirty="0" smtClean="0">
                <a:latin typeface="Simplified Arabic" pitchFamily="18" charset="-78"/>
                <a:ea typeface="Times New Roman"/>
                <a:cs typeface="+mn-cs"/>
              </a:rPr>
              <a:t>- قد </a:t>
            </a:r>
            <a:r>
              <a:rPr lang="ar-SA" sz="2800" b="1" dirty="0">
                <a:latin typeface="Simplified Arabic" pitchFamily="18" charset="-78"/>
                <a:ea typeface="Times New Roman"/>
                <a:cs typeface="+mn-cs"/>
              </a:rPr>
              <a:t>يكون المصاب بالبتر هو العائل الوحيد للأسرة وبالتالي يفقد هو </a:t>
            </a:r>
            <a:r>
              <a:rPr lang="ar-SA" sz="2800" b="1" dirty="0" smtClean="0">
                <a:latin typeface="Simplified Arabic" pitchFamily="18" charset="-78"/>
                <a:ea typeface="Times New Roman"/>
                <a:cs typeface="+mn-cs"/>
              </a:rPr>
              <a:t>وأسرته مصدر </a:t>
            </a:r>
            <a:r>
              <a:rPr lang="ar-SA" sz="2800" b="1" dirty="0">
                <a:latin typeface="Simplified Arabic" pitchFamily="18" charset="-78"/>
                <a:ea typeface="Times New Roman"/>
                <a:cs typeface="+mn-cs"/>
              </a:rPr>
              <a:t>رزقه.</a:t>
            </a:r>
          </a:p>
          <a:p>
            <a:pPr marL="228600" algn="justLow" rtl="1">
              <a:spcAft>
                <a:spcPts val="0"/>
              </a:spcAft>
            </a:pPr>
            <a:r>
              <a:rPr lang="ar-SA" sz="2800" b="1" dirty="0" smtClean="0">
                <a:latin typeface="Simplified Arabic" pitchFamily="18" charset="-78"/>
                <a:ea typeface="Times New Roman"/>
                <a:cs typeface="+mn-cs"/>
              </a:rPr>
              <a:t>- تتطلب </a:t>
            </a:r>
            <a:r>
              <a:rPr lang="ar-SA" sz="2800" b="1" dirty="0">
                <a:latin typeface="Simplified Arabic" pitchFamily="18" charset="-78"/>
                <a:ea typeface="Times New Roman"/>
                <a:cs typeface="+mn-cs"/>
              </a:rPr>
              <a:t>عملية العلاج نفسها وإجراء الجراحات إذا لزم الأمر أموالا </a:t>
            </a:r>
            <a:r>
              <a:rPr lang="ar-SA" sz="2800" b="1" dirty="0" smtClean="0">
                <a:latin typeface="Simplified Arabic" pitchFamily="18" charset="-78"/>
                <a:ea typeface="Times New Roman"/>
                <a:cs typeface="+mn-cs"/>
              </a:rPr>
              <a:t>طائلة سواء </a:t>
            </a:r>
            <a:r>
              <a:rPr lang="ar-SA" sz="2800" b="1" dirty="0">
                <a:latin typeface="Simplified Arabic" pitchFamily="18" charset="-78"/>
                <a:ea typeface="Times New Roman"/>
                <a:cs typeface="+mn-cs"/>
              </a:rPr>
              <a:t>لدفع تكاليف الإقامة في المستشفيات أو أجور الأطباء أو ثمن الدواء.</a:t>
            </a:r>
          </a:p>
          <a:p>
            <a:pPr marL="228600" algn="justLow" rtl="1">
              <a:spcAft>
                <a:spcPts val="0"/>
              </a:spcAft>
            </a:pPr>
            <a:r>
              <a:rPr lang="ar-SA" sz="2800" b="1" dirty="0" smtClean="0">
                <a:latin typeface="Simplified Arabic" pitchFamily="18" charset="-78"/>
                <a:ea typeface="Times New Roman"/>
                <a:cs typeface="+mn-cs"/>
              </a:rPr>
              <a:t>- تسبب </a:t>
            </a:r>
            <a:r>
              <a:rPr lang="ar-SA" sz="2800" b="1" dirty="0">
                <a:latin typeface="Simplified Arabic" pitchFamily="18" charset="-78"/>
                <a:ea typeface="Times New Roman"/>
                <a:cs typeface="+mn-cs"/>
              </a:rPr>
              <a:t>إقامة المصاب بالبتر في المستشفى لفترة طويلة لتلقي العلاج </a:t>
            </a:r>
            <a:r>
              <a:rPr lang="ar-SA" sz="2800" b="1" dirty="0" smtClean="0">
                <a:latin typeface="Simplified Arabic" pitchFamily="18" charset="-78"/>
                <a:ea typeface="Times New Roman"/>
                <a:cs typeface="+mn-cs"/>
              </a:rPr>
              <a:t>إلى تعطله </a:t>
            </a:r>
            <a:r>
              <a:rPr lang="ar-SA" sz="2800" b="1" dirty="0">
                <a:latin typeface="Simplified Arabic" pitchFamily="18" charset="-78"/>
                <a:ea typeface="Times New Roman"/>
                <a:cs typeface="+mn-cs"/>
              </a:rPr>
              <a:t>إجباريا عن العمل وبالتالي يرهق ميزانية الأسرة.</a:t>
            </a:r>
          </a:p>
          <a:p>
            <a:pPr marL="22860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34004620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228600" algn="justLow" rtl="1">
              <a:spcAft>
                <a:spcPts val="0"/>
              </a:spcAft>
            </a:pPr>
            <a:r>
              <a:rPr lang="ar-SA" sz="2800" b="1" dirty="0" smtClean="0">
                <a:latin typeface="Simplified Arabic" pitchFamily="18" charset="-78"/>
                <a:ea typeface="Times New Roman"/>
                <a:cs typeface="+mn-cs"/>
              </a:rPr>
              <a:t>- قد </a:t>
            </a:r>
            <a:r>
              <a:rPr lang="ar-SA" sz="2800" b="1" dirty="0">
                <a:latin typeface="Simplified Arabic" pitchFamily="18" charset="-78"/>
                <a:ea typeface="Times New Roman"/>
                <a:cs typeface="+mn-cs"/>
              </a:rPr>
              <a:t>يؤدي هذا الموقف بالأسرة إلى الاستدانة أو إلى بيع بعض </a:t>
            </a:r>
            <a:r>
              <a:rPr lang="ar-SA" sz="2800" b="1" dirty="0" smtClean="0">
                <a:latin typeface="Simplified Arabic" pitchFamily="18" charset="-78"/>
                <a:ea typeface="Times New Roman"/>
                <a:cs typeface="+mn-cs"/>
              </a:rPr>
              <a:t>ممتلكاتها لمواجهة </a:t>
            </a:r>
            <a:r>
              <a:rPr lang="ar-SA" sz="2800" b="1" dirty="0">
                <a:latin typeface="Simplified Arabic" pitchFamily="18" charset="-78"/>
                <a:ea typeface="Times New Roman"/>
                <a:cs typeface="+mn-cs"/>
              </a:rPr>
              <a:t>نفقات الإصابة بالبتر وما يترتب عليه كم مشكلات تعطل </a:t>
            </a:r>
            <a:r>
              <a:rPr lang="ar-SA" sz="2800" b="1" dirty="0" smtClean="0">
                <a:latin typeface="Simplified Arabic" pitchFamily="18" charset="-78"/>
                <a:ea typeface="Times New Roman"/>
                <a:cs typeface="+mn-cs"/>
              </a:rPr>
              <a:t>عن العمل </a:t>
            </a:r>
            <a:r>
              <a:rPr lang="ar-SA" sz="2800" b="1" dirty="0">
                <a:latin typeface="Simplified Arabic" pitchFamily="18" charset="-78"/>
                <a:ea typeface="Times New Roman"/>
                <a:cs typeface="+mn-cs"/>
              </a:rPr>
              <a:t>لفترة طويلة.</a:t>
            </a:r>
          </a:p>
          <a:p>
            <a:pPr marL="228600" algn="justLow" rtl="1">
              <a:spcAft>
                <a:spcPts val="0"/>
              </a:spcAft>
            </a:pPr>
            <a:r>
              <a:rPr lang="ar-SA" sz="2800" b="1" dirty="0" smtClean="0">
                <a:latin typeface="Simplified Arabic" pitchFamily="18" charset="-78"/>
                <a:ea typeface="Times New Roman"/>
                <a:cs typeface="+mn-cs"/>
              </a:rPr>
              <a:t>- قد </a:t>
            </a:r>
            <a:r>
              <a:rPr lang="ar-SA" sz="2800" b="1" dirty="0">
                <a:latin typeface="Simplified Arabic" pitchFamily="18" charset="-78"/>
                <a:ea typeface="Times New Roman"/>
                <a:cs typeface="+mn-cs"/>
              </a:rPr>
              <a:t>تحول الإصابة بالبتر دون أداء الفرد لعمله السابق لإصابته </a:t>
            </a:r>
            <a:r>
              <a:rPr lang="ar-SA" sz="2800" b="1" dirty="0" smtClean="0">
                <a:latin typeface="Simplified Arabic" pitchFamily="18" charset="-78"/>
                <a:ea typeface="Times New Roman"/>
                <a:cs typeface="+mn-cs"/>
              </a:rPr>
              <a:t>بالطريقة التي </a:t>
            </a:r>
            <a:r>
              <a:rPr lang="ar-SA" sz="2800" b="1" dirty="0">
                <a:latin typeface="Simplified Arabic" pitchFamily="18" charset="-78"/>
                <a:ea typeface="Times New Roman"/>
                <a:cs typeface="+mn-cs"/>
              </a:rPr>
              <a:t>كان يؤديها بها أو إلى عدم قدرته نهائيا على أداء هذا العمل </a:t>
            </a:r>
            <a:r>
              <a:rPr lang="ar-SA" sz="2800" b="1" dirty="0" smtClean="0">
                <a:latin typeface="Simplified Arabic" pitchFamily="18" charset="-78"/>
                <a:ea typeface="Times New Roman"/>
                <a:cs typeface="+mn-cs"/>
              </a:rPr>
              <a:t>وذلك يتطلب </a:t>
            </a:r>
            <a:r>
              <a:rPr lang="ar-SA" sz="2800" b="1" dirty="0">
                <a:latin typeface="Simplified Arabic" pitchFamily="18" charset="-78"/>
                <a:ea typeface="Times New Roman"/>
                <a:cs typeface="+mn-cs"/>
              </a:rPr>
              <a:t>تأهيله لعمل آخر وهذا يتطلب وقتا ومالا يزيد من </a:t>
            </a:r>
            <a:r>
              <a:rPr lang="ar-SA" sz="2800" b="1" dirty="0" smtClean="0">
                <a:latin typeface="Simplified Arabic" pitchFamily="18" charset="-78"/>
                <a:ea typeface="Times New Roman"/>
                <a:cs typeface="+mn-cs"/>
              </a:rPr>
              <a:t>الأعباء الاقتصادية </a:t>
            </a:r>
            <a:r>
              <a:rPr lang="ar-SA" sz="2800" b="1" dirty="0">
                <a:latin typeface="Simplified Arabic" pitchFamily="18" charset="-78"/>
                <a:ea typeface="Times New Roman"/>
                <a:cs typeface="+mn-cs"/>
              </a:rPr>
              <a:t>للأسرة.</a:t>
            </a:r>
          </a:p>
          <a:p>
            <a:pPr marL="228600" algn="justLow" rtl="1">
              <a:spcAft>
                <a:spcPts val="0"/>
              </a:spcAft>
            </a:pPr>
            <a:r>
              <a:rPr lang="ar-SA" sz="2800" b="1" dirty="0" smtClean="0">
                <a:latin typeface="Simplified Arabic" pitchFamily="18" charset="-78"/>
                <a:ea typeface="Times New Roman"/>
                <a:cs typeface="+mn-cs"/>
              </a:rPr>
              <a:t>- بعد </a:t>
            </a:r>
            <a:r>
              <a:rPr lang="ar-SA" sz="2800" b="1" dirty="0">
                <a:latin typeface="Simplified Arabic" pitchFamily="18" charset="-78"/>
                <a:ea typeface="Times New Roman"/>
                <a:cs typeface="+mn-cs"/>
              </a:rPr>
              <a:t>إجراء البتر للفرد فانه يحتاج إلى أجهزة تعويضية معينة حتى </a:t>
            </a:r>
            <a:r>
              <a:rPr lang="ar-SA" sz="2800" b="1" dirty="0" smtClean="0">
                <a:latin typeface="Simplified Arabic" pitchFamily="18" charset="-78"/>
                <a:ea typeface="Times New Roman"/>
                <a:cs typeface="+mn-cs"/>
              </a:rPr>
              <a:t>يتمكن الفرد </a:t>
            </a:r>
            <a:r>
              <a:rPr lang="ar-SA" sz="2800" b="1" dirty="0">
                <a:latin typeface="Simplified Arabic" pitchFamily="18" charset="-78"/>
                <a:ea typeface="Times New Roman"/>
                <a:cs typeface="+mn-cs"/>
              </a:rPr>
              <a:t>من الحركة وأداء دوره وهي تتكلف </a:t>
            </a:r>
            <a:r>
              <a:rPr lang="ar-SA" sz="2800" b="1" dirty="0" smtClean="0">
                <a:latin typeface="Simplified Arabic" pitchFamily="18" charset="-78"/>
                <a:ea typeface="Times New Roman"/>
                <a:cs typeface="+mn-cs"/>
              </a:rPr>
              <a:t>أموالاً </a:t>
            </a:r>
            <a:r>
              <a:rPr lang="ar-SA" sz="2800" b="1" dirty="0">
                <a:latin typeface="Simplified Arabic" pitchFamily="18" charset="-78"/>
                <a:ea typeface="Times New Roman"/>
                <a:cs typeface="+mn-cs"/>
              </a:rPr>
              <a:t>كثيرة </a:t>
            </a:r>
            <a:r>
              <a:rPr lang="ar-SA" sz="2800" b="1" dirty="0" smtClean="0">
                <a:latin typeface="Simplified Arabic" pitchFamily="18" charset="-78"/>
                <a:ea typeface="Times New Roman"/>
                <a:cs typeface="+mn-cs"/>
              </a:rPr>
              <a:t>فضلاً فإنه باستمرار </a:t>
            </a:r>
            <a:r>
              <a:rPr lang="ar-SA" sz="2800" b="1" dirty="0">
                <a:latin typeface="Simplified Arabic" pitchFamily="18" charset="-78"/>
                <a:ea typeface="Times New Roman"/>
                <a:cs typeface="+mn-cs"/>
              </a:rPr>
              <a:t>في حاجة إلى تغيير هذه الأجهزة سواء لعدم مناسبتها </a:t>
            </a:r>
            <a:r>
              <a:rPr lang="ar-SA" sz="2800" b="1" dirty="0" smtClean="0">
                <a:latin typeface="Simplified Arabic" pitchFamily="18" charset="-78"/>
                <a:ea typeface="Times New Roman"/>
                <a:cs typeface="+mn-cs"/>
              </a:rPr>
              <a:t>للعضو المصاب </a:t>
            </a:r>
            <a:r>
              <a:rPr lang="ar-SA" sz="2800" b="1" dirty="0">
                <a:latin typeface="Simplified Arabic" pitchFamily="18" charset="-78"/>
                <a:ea typeface="Times New Roman"/>
                <a:cs typeface="+mn-cs"/>
              </a:rPr>
              <a:t>بعد فترة من الزمن أو لتلفها.</a:t>
            </a:r>
          </a:p>
          <a:p>
            <a:pPr marL="22860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11780645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r>
              <a:rPr lang="ar-SA" sz="3600" b="1" dirty="0">
                <a:solidFill>
                  <a:schemeClr val="accent1"/>
                </a:solidFill>
                <a:ea typeface="Calibri"/>
                <a:cs typeface="Arial"/>
              </a:rPr>
              <a:t>الخدمة الاجتماعية ورعاية المصابين بالبتر </a:t>
            </a:r>
            <a:r>
              <a:rPr lang="ar-SA" sz="3600" b="1" dirty="0" smtClean="0">
                <a:solidFill>
                  <a:schemeClr val="accent1"/>
                </a:solidFill>
                <a:ea typeface="Calibri"/>
                <a:cs typeface="Arial"/>
              </a:rPr>
              <a:t>:</a:t>
            </a:r>
            <a:endParaRPr lang="en-US" sz="36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algn="just" rtl="1">
              <a:lnSpc>
                <a:spcPct val="115000"/>
              </a:lnSpc>
              <a:spcAft>
                <a:spcPts val="0"/>
              </a:spcAft>
            </a:pPr>
            <a:r>
              <a:rPr lang="ar-SA" sz="2800" b="1" dirty="0" smtClean="0">
                <a:solidFill>
                  <a:srgbClr val="000000"/>
                </a:solidFill>
                <a:ea typeface="Calibri"/>
                <a:cs typeface="Simplified Arabic"/>
              </a:rPr>
              <a:t>- يمكن </a:t>
            </a:r>
            <a:r>
              <a:rPr lang="ar-SA" sz="2800" b="1" dirty="0">
                <a:solidFill>
                  <a:srgbClr val="000000"/>
                </a:solidFill>
                <a:ea typeface="Calibri"/>
                <a:cs typeface="Simplified Arabic"/>
              </a:rPr>
              <a:t>للخدمة الاجتماعية أن تسهم في رعاية </a:t>
            </a:r>
            <a:r>
              <a:rPr lang="ar-SA" sz="2800" b="1" dirty="0" smtClean="0">
                <a:solidFill>
                  <a:srgbClr val="000000"/>
                </a:solidFill>
                <a:ea typeface="Calibri"/>
                <a:cs typeface="Simplified Arabic"/>
              </a:rPr>
              <a:t>المعاقين </a:t>
            </a:r>
            <a:r>
              <a:rPr lang="ar-SA" sz="2800" b="1" dirty="0">
                <a:solidFill>
                  <a:srgbClr val="000000"/>
                </a:solidFill>
                <a:ea typeface="Calibri"/>
                <a:cs typeface="Simplified Arabic"/>
              </a:rPr>
              <a:t>المصابين </a:t>
            </a:r>
            <a:r>
              <a:rPr lang="ar-SA" sz="2800" b="1" dirty="0" smtClean="0">
                <a:solidFill>
                  <a:srgbClr val="000000"/>
                </a:solidFill>
                <a:ea typeface="Calibri"/>
                <a:cs typeface="Simplified Arabic"/>
              </a:rPr>
              <a:t>بالبتر</a:t>
            </a:r>
            <a:r>
              <a:rPr lang="ar-SA" sz="2000" dirty="0" smtClean="0">
                <a:ea typeface="Calibri"/>
                <a:cs typeface="Arial"/>
              </a:rPr>
              <a:t> </a:t>
            </a:r>
            <a:r>
              <a:rPr lang="ar-SA" sz="2800" b="1" dirty="0" smtClean="0">
                <a:solidFill>
                  <a:srgbClr val="000000"/>
                </a:solidFill>
                <a:ea typeface="Calibri"/>
                <a:cs typeface="Simplified Arabic"/>
              </a:rPr>
              <a:t>من خلال </a:t>
            </a:r>
            <a:r>
              <a:rPr lang="ar-SA" sz="2800" b="1" dirty="0">
                <a:solidFill>
                  <a:srgbClr val="000000"/>
                </a:solidFill>
                <a:ea typeface="Calibri"/>
                <a:cs typeface="Simplified Arabic"/>
              </a:rPr>
              <a:t>ثلاثة مستويات هي المستوى الوقائي والمستوى </a:t>
            </a:r>
            <a:r>
              <a:rPr lang="ar-SA" sz="2800" b="1" dirty="0" smtClean="0">
                <a:solidFill>
                  <a:srgbClr val="000000"/>
                </a:solidFill>
                <a:ea typeface="Calibri"/>
                <a:cs typeface="Simplified Arabic"/>
              </a:rPr>
              <a:t>العلاجي</a:t>
            </a:r>
            <a:r>
              <a:rPr lang="ar-SA" sz="2000" dirty="0" smtClean="0">
                <a:ea typeface="Calibri"/>
                <a:cs typeface="Arial"/>
              </a:rPr>
              <a:t> </a:t>
            </a:r>
            <a:r>
              <a:rPr lang="ar-SA" sz="2800" b="1" dirty="0" smtClean="0">
                <a:solidFill>
                  <a:srgbClr val="000000"/>
                </a:solidFill>
                <a:ea typeface="Calibri"/>
                <a:cs typeface="Simplified Arabic"/>
              </a:rPr>
              <a:t>والمستوى التأهيلي</a:t>
            </a:r>
            <a:r>
              <a:rPr lang="en-US" sz="2800" b="1" dirty="0" smtClean="0">
                <a:solidFill>
                  <a:srgbClr val="000000"/>
                </a:solidFill>
                <a:latin typeface="Simplified Arabic"/>
                <a:ea typeface="Calibri"/>
                <a:cs typeface="Arial"/>
              </a:rPr>
              <a:t> </a:t>
            </a:r>
            <a:r>
              <a:rPr lang="en-US" sz="2800" b="1" dirty="0">
                <a:solidFill>
                  <a:srgbClr val="000000"/>
                </a:solidFill>
                <a:latin typeface="Simplified Arabic"/>
                <a:ea typeface="Calibri"/>
                <a:cs typeface="Arial"/>
              </a:rPr>
              <a:t>:</a:t>
            </a:r>
            <a:endParaRPr lang="en-US" sz="2000" dirty="0">
              <a:ea typeface="Calibri"/>
              <a:cs typeface="Arial"/>
            </a:endParaRPr>
          </a:p>
          <a:p>
            <a:pPr marL="0" indent="0" algn="justLow" rtl="1">
              <a:spcAft>
                <a:spcPts val="0"/>
              </a:spcAft>
            </a:pPr>
            <a:r>
              <a:rPr lang="ar-SA" sz="2800" b="1" dirty="0">
                <a:solidFill>
                  <a:srgbClr val="FF0000"/>
                </a:solidFill>
                <a:ea typeface="Calibri"/>
                <a:cs typeface="Simplified Arabic"/>
              </a:rPr>
              <a:t>أولا</a:t>
            </a:r>
            <a:r>
              <a:rPr lang="en-US" sz="2800" b="1" dirty="0">
                <a:solidFill>
                  <a:srgbClr val="FF0000"/>
                </a:solidFill>
                <a:latin typeface="Simplified Arabic"/>
                <a:ea typeface="Calibri"/>
              </a:rPr>
              <a:t>: </a:t>
            </a:r>
            <a:r>
              <a:rPr lang="ar-SA" sz="2800" b="1" dirty="0">
                <a:solidFill>
                  <a:srgbClr val="FF0000"/>
                </a:solidFill>
                <a:latin typeface="Simplified Arabic"/>
                <a:ea typeface="Calibri"/>
              </a:rPr>
              <a:t>مستوى الوقاية من الإعاقة</a:t>
            </a:r>
            <a:r>
              <a:rPr lang="en-US" sz="2800" b="1" dirty="0">
                <a:solidFill>
                  <a:srgbClr val="FF0000"/>
                </a:solidFill>
                <a:latin typeface="Simplified Arabic"/>
                <a:ea typeface="Calibri"/>
              </a:rPr>
              <a:t> </a:t>
            </a:r>
            <a:r>
              <a:rPr lang="ar-SA" sz="2800" b="1" dirty="0" smtClean="0">
                <a:solidFill>
                  <a:srgbClr val="FF0000"/>
                </a:solidFill>
                <a:latin typeface="Simplified Arabic"/>
                <a:ea typeface="Calibri"/>
              </a:rPr>
              <a:t>(الإصابة بالبتر</a:t>
            </a:r>
            <a:r>
              <a:rPr lang="en-US" sz="2800" b="1" dirty="0" smtClean="0">
                <a:solidFill>
                  <a:srgbClr val="FF0000"/>
                </a:solidFill>
                <a:latin typeface="Simplified Arabic"/>
                <a:ea typeface="Calibri"/>
              </a:rPr>
              <a:t>(</a:t>
            </a:r>
            <a:endParaRPr lang="ar-SA" sz="2800" b="1" dirty="0" smtClean="0">
              <a:solidFill>
                <a:srgbClr val="FF0000"/>
              </a:solidFill>
              <a:latin typeface="Simplified Arabic"/>
              <a:ea typeface="Calibri"/>
            </a:endParaRPr>
          </a:p>
          <a:p>
            <a:pPr marL="0" indent="0" algn="justLow" rtl="1">
              <a:spcAft>
                <a:spcPts val="0"/>
              </a:spcAft>
            </a:pPr>
            <a:r>
              <a:rPr lang="ar-SA" sz="2800" b="1" dirty="0">
                <a:latin typeface="Simplified Arabic" pitchFamily="18" charset="-78"/>
                <a:ea typeface="Times New Roman"/>
                <a:cs typeface="+mn-cs"/>
              </a:rPr>
              <a:t>١- العمل على إزالة العوامل التي تسبب حدوث القصور أو الإصابة </a:t>
            </a:r>
            <a:r>
              <a:rPr lang="ar-SA" sz="2800" b="1" dirty="0" smtClean="0">
                <a:latin typeface="Simplified Arabic" pitchFamily="18" charset="-78"/>
                <a:ea typeface="Times New Roman"/>
                <a:cs typeface="+mn-cs"/>
              </a:rPr>
              <a:t>بالبتر ويتضمن </a:t>
            </a:r>
            <a:r>
              <a:rPr lang="ar-SA" sz="2800" b="1" dirty="0">
                <a:latin typeface="Simplified Arabic" pitchFamily="18" charset="-78"/>
                <a:ea typeface="Times New Roman"/>
                <a:cs typeface="+mn-cs"/>
              </a:rPr>
              <a:t>ذلك إجراءات صحية واجتماعية تتطلب تضافر العديد </a:t>
            </a:r>
            <a:r>
              <a:rPr lang="ar-SA" sz="2800" b="1" dirty="0" smtClean="0">
                <a:latin typeface="Simplified Arabic" pitchFamily="18" charset="-78"/>
                <a:ea typeface="Times New Roman"/>
                <a:cs typeface="+mn-cs"/>
              </a:rPr>
              <a:t>من التخصصات مثل </a:t>
            </a:r>
            <a:r>
              <a:rPr lang="ar-SA" sz="2800" b="1" dirty="0">
                <a:latin typeface="Simplified Arabic" pitchFamily="18" charset="-78"/>
                <a:ea typeface="Times New Roman"/>
                <a:cs typeface="+mn-cs"/>
              </a:rPr>
              <a:t>برامج التوعية الصحية والتوعية الاجتماعية </a:t>
            </a:r>
            <a:r>
              <a:rPr lang="ar-SA" sz="2800" b="1" dirty="0" smtClean="0">
                <a:latin typeface="Simplified Arabic" pitchFamily="18" charset="-78"/>
                <a:ea typeface="Times New Roman"/>
                <a:cs typeface="+mn-cs"/>
              </a:rPr>
              <a:t>والتوعية بالأسباب </a:t>
            </a:r>
            <a:r>
              <a:rPr lang="ar-SA" sz="2800" b="1" dirty="0">
                <a:latin typeface="Simplified Arabic" pitchFamily="18" charset="-78"/>
                <a:ea typeface="Times New Roman"/>
                <a:cs typeface="+mn-cs"/>
              </a:rPr>
              <a:t>التي </a:t>
            </a:r>
            <a:r>
              <a:rPr lang="ar-SA" sz="2800" b="1" dirty="0" smtClean="0">
                <a:latin typeface="Simplified Arabic" pitchFamily="18" charset="-78"/>
                <a:ea typeface="Times New Roman"/>
                <a:cs typeface="+mn-cs"/>
              </a:rPr>
              <a:t>تؤدي إلى </a:t>
            </a:r>
            <a:r>
              <a:rPr lang="ar-SA" sz="2800" b="1" dirty="0">
                <a:latin typeface="Simplified Arabic" pitchFamily="18" charset="-78"/>
                <a:ea typeface="Times New Roman"/>
                <a:cs typeface="+mn-cs"/>
              </a:rPr>
              <a:t>البتر كتجنب الحوادث أو الأمراض التي ينتج عنها البتر</a:t>
            </a:r>
            <a:r>
              <a:rPr lang="ar-SA" sz="2800" b="1" dirty="0" smtClean="0">
                <a:latin typeface="Simplified Arabic" pitchFamily="18" charset="-78"/>
                <a:ea typeface="Times New Roman"/>
                <a:cs typeface="+mn-cs"/>
              </a:rPr>
              <a:t>.</a:t>
            </a: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1733818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65238"/>
          </a:xfrm>
        </p:spPr>
        <p:txBody>
          <a:bodyPr/>
          <a:lstStyle/>
          <a:p>
            <a:pPr rtl="1">
              <a:lnSpc>
                <a:spcPct val="115000"/>
              </a:lnSpc>
              <a:spcAft>
                <a:spcPts val="0"/>
              </a:spcAft>
            </a:pPr>
            <a:endParaRPr lang="en-US" sz="36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57200" y="1371600"/>
            <a:ext cx="8991600" cy="4953000"/>
          </a:xfrm>
        </p:spPr>
        <p:txBody>
          <a:bodyPr/>
          <a:lstStyle/>
          <a:p>
            <a:pPr marL="0" lvl="0" indent="0" algn="justLow" rtl="1">
              <a:spcAft>
                <a:spcPts val="0"/>
              </a:spcAft>
            </a:pPr>
            <a:r>
              <a:rPr lang="ar-SA" sz="2800" b="1" dirty="0">
                <a:solidFill>
                  <a:prstClr val="black"/>
                </a:solidFill>
                <a:latin typeface="Simplified Arabic" pitchFamily="18" charset="-78"/>
                <a:ea typeface="Times New Roman"/>
                <a:cs typeface="+mn-cs"/>
              </a:rPr>
              <a:t>٢- يمكن للخدمة الاجتماعية التدخل لمنع أو تخفيض المضاعفات الناتجة </a:t>
            </a:r>
            <a:r>
              <a:rPr lang="ar-SA" sz="2800" b="1" dirty="0" smtClean="0">
                <a:solidFill>
                  <a:prstClr val="black"/>
                </a:solidFill>
                <a:latin typeface="Simplified Arabic" pitchFamily="18" charset="-78"/>
                <a:ea typeface="Times New Roman"/>
                <a:cs typeface="+mn-cs"/>
              </a:rPr>
              <a:t>عن حدوث </a:t>
            </a:r>
            <a:r>
              <a:rPr lang="ar-SA" sz="2800" b="1" dirty="0">
                <a:solidFill>
                  <a:prstClr val="black"/>
                </a:solidFill>
                <a:latin typeface="Simplified Arabic" pitchFamily="18" charset="-78"/>
                <a:ea typeface="Times New Roman"/>
                <a:cs typeface="+mn-cs"/>
              </a:rPr>
              <a:t>البتر وقد يكون ذلك بالاكتشاف المبكر والتعرف على </a:t>
            </a:r>
            <a:r>
              <a:rPr lang="ar-SA" sz="2800" b="1" dirty="0" smtClean="0">
                <a:solidFill>
                  <a:prstClr val="black"/>
                </a:solidFill>
                <a:latin typeface="Simplified Arabic" pitchFamily="18" charset="-78"/>
                <a:ea typeface="Times New Roman"/>
                <a:cs typeface="+mn-cs"/>
              </a:rPr>
              <a:t>الحالات المعروضة للبتر </a:t>
            </a:r>
            <a:r>
              <a:rPr lang="ar-SA" sz="2800" b="1" dirty="0">
                <a:solidFill>
                  <a:prstClr val="black"/>
                </a:solidFill>
                <a:latin typeface="Simplified Arabic" pitchFamily="18" charset="-78"/>
                <a:ea typeface="Times New Roman"/>
                <a:cs typeface="+mn-cs"/>
              </a:rPr>
              <a:t>والتعامل مع الظروف البيئية والمجتمعية</a:t>
            </a:r>
            <a:r>
              <a:rPr lang="ar-SA" sz="2800" b="1" dirty="0" smtClean="0">
                <a:solidFill>
                  <a:prstClr val="black"/>
                </a:solidFill>
                <a:latin typeface="Simplified Arabic" pitchFamily="18" charset="-78"/>
                <a:ea typeface="Times New Roman"/>
                <a:cs typeface="+mn-cs"/>
              </a:rPr>
              <a:t>.</a:t>
            </a:r>
          </a:p>
          <a:p>
            <a:pPr algn="just" rtl="1">
              <a:lnSpc>
                <a:spcPct val="115000"/>
              </a:lnSpc>
              <a:spcAft>
                <a:spcPts val="0"/>
              </a:spcAft>
            </a:pPr>
            <a:r>
              <a:rPr lang="ar-SA" sz="2800" b="1" dirty="0">
                <a:solidFill>
                  <a:srgbClr val="000000"/>
                </a:solidFill>
                <a:ea typeface="Calibri"/>
                <a:cs typeface="+mn-cs"/>
              </a:rPr>
              <a:t>٣</a:t>
            </a:r>
            <a:r>
              <a:rPr lang="en-US" sz="2800" b="1" dirty="0">
                <a:solidFill>
                  <a:srgbClr val="000000"/>
                </a:solidFill>
                <a:latin typeface="Simplified Arabic"/>
                <a:ea typeface="Calibri"/>
                <a:cs typeface="+mn-cs"/>
              </a:rPr>
              <a:t>- </a:t>
            </a:r>
            <a:r>
              <a:rPr lang="ar-SA" sz="2800" b="1" dirty="0">
                <a:solidFill>
                  <a:srgbClr val="000000"/>
                </a:solidFill>
                <a:ea typeface="Calibri"/>
                <a:cs typeface="+mn-cs"/>
              </a:rPr>
              <a:t>الاهتمام بعمليات الأمن الصناعي في المصانع والشركات وتدريب </a:t>
            </a:r>
            <a:r>
              <a:rPr lang="ar-SA" sz="2800" b="1" dirty="0" smtClean="0">
                <a:solidFill>
                  <a:srgbClr val="000000"/>
                </a:solidFill>
                <a:ea typeface="Calibri"/>
                <a:cs typeface="+mn-cs"/>
              </a:rPr>
              <a:t>العاملين</a:t>
            </a:r>
            <a:r>
              <a:rPr lang="ar-SA" sz="2000" dirty="0" smtClean="0">
                <a:ea typeface="Calibri"/>
                <a:cs typeface="+mn-cs"/>
              </a:rPr>
              <a:t> </a:t>
            </a:r>
            <a:r>
              <a:rPr lang="ar-SA" sz="2800" b="1" dirty="0" smtClean="0">
                <a:solidFill>
                  <a:srgbClr val="000000"/>
                </a:solidFill>
                <a:ea typeface="Calibri"/>
                <a:cs typeface="+mn-cs"/>
              </a:rPr>
              <a:t>على </a:t>
            </a:r>
            <a:r>
              <a:rPr lang="ar-SA" sz="2800" b="1" dirty="0">
                <a:solidFill>
                  <a:srgbClr val="000000"/>
                </a:solidFill>
                <a:ea typeface="Calibri"/>
                <a:cs typeface="+mn-cs"/>
              </a:rPr>
              <a:t>احتياطات وسلوكيات تمنع وقوع حوادث البتر وخاصة الذين </a:t>
            </a:r>
            <a:r>
              <a:rPr lang="ar-SA" sz="2800" b="1" dirty="0" smtClean="0">
                <a:solidFill>
                  <a:srgbClr val="000000"/>
                </a:solidFill>
                <a:ea typeface="Calibri"/>
                <a:cs typeface="+mn-cs"/>
              </a:rPr>
              <a:t>يتعاملون مع</a:t>
            </a:r>
            <a:r>
              <a:rPr lang="ar-SA" sz="2000" dirty="0" smtClean="0">
                <a:ea typeface="Calibri"/>
                <a:cs typeface="+mn-cs"/>
              </a:rPr>
              <a:t> </a:t>
            </a:r>
            <a:r>
              <a:rPr lang="ar-SA" sz="2800" b="1" dirty="0" smtClean="0">
                <a:solidFill>
                  <a:srgbClr val="000000"/>
                </a:solidFill>
                <a:ea typeface="Calibri"/>
                <a:cs typeface="+mn-cs"/>
              </a:rPr>
              <a:t>ماكينات </a:t>
            </a:r>
            <a:r>
              <a:rPr lang="ar-SA" sz="2800" b="1" dirty="0">
                <a:solidFill>
                  <a:srgbClr val="000000"/>
                </a:solidFill>
                <a:ea typeface="Calibri"/>
                <a:cs typeface="+mn-cs"/>
              </a:rPr>
              <a:t>وأجهزة قد تسبب البتر</a:t>
            </a:r>
            <a:r>
              <a:rPr lang="en-US" sz="2800" b="1" dirty="0">
                <a:solidFill>
                  <a:srgbClr val="000000"/>
                </a:solidFill>
                <a:latin typeface="Simplified Arabic"/>
                <a:ea typeface="Calibri"/>
                <a:cs typeface="+mn-cs"/>
              </a:rPr>
              <a:t>.</a:t>
            </a:r>
            <a:endParaRPr lang="en-US" sz="2000" dirty="0">
              <a:ea typeface="Calibri"/>
              <a:cs typeface="+mn-cs"/>
            </a:endParaRPr>
          </a:p>
          <a:p>
            <a:pPr algn="just" rtl="1">
              <a:lnSpc>
                <a:spcPct val="115000"/>
              </a:lnSpc>
              <a:spcAft>
                <a:spcPts val="0"/>
              </a:spcAft>
            </a:pPr>
            <a:r>
              <a:rPr lang="ar-SA" sz="2800" b="1" dirty="0">
                <a:solidFill>
                  <a:srgbClr val="000000"/>
                </a:solidFill>
                <a:ea typeface="Calibri"/>
                <a:cs typeface="+mn-cs"/>
              </a:rPr>
              <a:t>٤</a:t>
            </a:r>
            <a:r>
              <a:rPr lang="en-US" sz="2800" b="1" dirty="0">
                <a:solidFill>
                  <a:srgbClr val="000000"/>
                </a:solidFill>
                <a:latin typeface="Simplified Arabic"/>
                <a:ea typeface="Calibri"/>
                <a:cs typeface="+mn-cs"/>
              </a:rPr>
              <a:t>- </a:t>
            </a:r>
            <a:r>
              <a:rPr lang="ar-SA" sz="2800" b="1" dirty="0">
                <a:solidFill>
                  <a:srgbClr val="000000"/>
                </a:solidFill>
                <a:ea typeface="Calibri"/>
                <a:cs typeface="+mn-cs"/>
              </a:rPr>
              <a:t>دراسة وتحليل الخدمات الوقائية القائمة في المجتمع للتعرف على </a:t>
            </a:r>
            <a:r>
              <a:rPr lang="ar-SA" sz="2800" b="1" dirty="0" smtClean="0">
                <a:solidFill>
                  <a:srgbClr val="000000"/>
                </a:solidFill>
                <a:ea typeface="Calibri"/>
                <a:cs typeface="+mn-cs"/>
              </a:rPr>
              <a:t>نواحي</a:t>
            </a:r>
            <a:r>
              <a:rPr lang="ar-SA" sz="2000" dirty="0" smtClean="0">
                <a:ea typeface="Calibri"/>
                <a:cs typeface="+mn-cs"/>
              </a:rPr>
              <a:t> </a:t>
            </a:r>
            <a:r>
              <a:rPr lang="ar-SA" sz="2800" b="1" dirty="0" smtClean="0">
                <a:solidFill>
                  <a:srgbClr val="000000"/>
                </a:solidFill>
                <a:ea typeface="Calibri"/>
                <a:cs typeface="+mn-cs"/>
              </a:rPr>
              <a:t>القصور </a:t>
            </a:r>
            <a:r>
              <a:rPr lang="ar-SA" sz="2800" b="1" dirty="0">
                <a:solidFill>
                  <a:srgbClr val="000000"/>
                </a:solidFill>
                <a:ea typeface="Calibri"/>
                <a:cs typeface="+mn-cs"/>
              </a:rPr>
              <a:t>فيها ومحاولة استكمال هذه الجوانب كما يمكن للخدمة </a:t>
            </a:r>
            <a:r>
              <a:rPr lang="ar-SA" sz="2800" b="1" dirty="0" smtClean="0">
                <a:solidFill>
                  <a:srgbClr val="000000"/>
                </a:solidFill>
                <a:ea typeface="Calibri"/>
                <a:cs typeface="+mn-cs"/>
              </a:rPr>
              <a:t>الاجتماعية أن</a:t>
            </a:r>
            <a:r>
              <a:rPr lang="ar-SA" sz="2000" dirty="0">
                <a:ea typeface="Calibri"/>
                <a:cs typeface="+mn-cs"/>
              </a:rPr>
              <a:t> </a:t>
            </a:r>
            <a:r>
              <a:rPr lang="ar-SA" sz="2800" b="1" dirty="0" smtClean="0">
                <a:solidFill>
                  <a:srgbClr val="000000"/>
                </a:solidFill>
                <a:ea typeface="Calibri"/>
                <a:cs typeface="+mn-cs"/>
              </a:rPr>
              <a:t>تسهم </a:t>
            </a:r>
            <a:r>
              <a:rPr lang="ar-SA" sz="2800" b="1" dirty="0">
                <a:solidFill>
                  <a:srgbClr val="000000"/>
                </a:solidFill>
                <a:ea typeface="Calibri"/>
                <a:cs typeface="+mn-cs"/>
              </a:rPr>
              <a:t>بفاعلية في القيام بتوعية المجتمع بأسباب الوقاية </a:t>
            </a:r>
            <a:r>
              <a:rPr lang="ar-SA" sz="2800" b="1" dirty="0" smtClean="0">
                <a:solidFill>
                  <a:srgbClr val="000000"/>
                </a:solidFill>
                <a:ea typeface="Calibri"/>
                <a:cs typeface="+mn-cs"/>
              </a:rPr>
              <a:t>ونتائجها.</a:t>
            </a:r>
            <a:endParaRPr lang="ar-SA" sz="2800" b="1" dirty="0">
              <a:solidFill>
                <a:prstClr val="black"/>
              </a:solidFill>
              <a:latin typeface="Simplified Arabic" pitchFamily="18" charset="-78"/>
              <a:ea typeface="Times New Roman"/>
              <a:cs typeface="+mn-cs"/>
            </a:endParaRPr>
          </a:p>
          <a:p>
            <a:pPr marL="0" lvl="0" indent="0" algn="justLow" rtl="1">
              <a:spcAft>
                <a:spcPts val="0"/>
              </a:spcAft>
            </a:pPr>
            <a:endParaRPr lang="ar-SA" sz="2800" b="1" dirty="0">
              <a:solidFill>
                <a:prstClr val="black"/>
              </a:solidFill>
              <a:latin typeface="Simplified Arabic" pitchFamily="18" charset="-78"/>
              <a:ea typeface="Times New Roman"/>
              <a:cs typeface="Arial"/>
            </a:endParaRPr>
          </a:p>
          <a:p>
            <a:pPr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8323706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rtl="1">
              <a:lnSpc>
                <a:spcPct val="115000"/>
              </a:lnSpc>
              <a:spcAft>
                <a:spcPts val="0"/>
              </a:spcAft>
            </a:pPr>
            <a:r>
              <a:rPr lang="ar-SA" b="1" dirty="0">
                <a:solidFill>
                  <a:srgbClr val="FF0000"/>
                </a:solidFill>
                <a:ea typeface="Calibri"/>
                <a:cs typeface="+mn-cs"/>
              </a:rPr>
              <a:t>ثانيا</a:t>
            </a:r>
            <a:r>
              <a:rPr lang="en-US" b="1" dirty="0">
                <a:solidFill>
                  <a:srgbClr val="FF0000"/>
                </a:solidFill>
                <a:latin typeface="Simplified Arabic"/>
                <a:ea typeface="Calibri"/>
                <a:cs typeface="+mn-cs"/>
              </a:rPr>
              <a:t>: </a:t>
            </a:r>
            <a:r>
              <a:rPr lang="ar-SA" b="1" dirty="0">
                <a:solidFill>
                  <a:srgbClr val="FF0000"/>
                </a:solidFill>
                <a:ea typeface="Calibri"/>
                <a:cs typeface="+mn-cs"/>
              </a:rPr>
              <a:t>المستوى العلاجي</a:t>
            </a:r>
            <a:r>
              <a:rPr lang="en-US" b="1" dirty="0">
                <a:solidFill>
                  <a:srgbClr val="FF0000"/>
                </a:solidFill>
                <a:latin typeface="Simplified Arabic"/>
                <a:ea typeface="Calibri"/>
                <a:cs typeface="+mn-cs"/>
              </a:rPr>
              <a:t> </a:t>
            </a:r>
            <a:r>
              <a:rPr lang="ar-SA" b="1" dirty="0" smtClean="0">
                <a:solidFill>
                  <a:srgbClr val="FF0000"/>
                </a:solidFill>
                <a:latin typeface="Simplified Arabic"/>
                <a:ea typeface="Calibri"/>
                <a:cs typeface="+mn-cs"/>
              </a:rPr>
              <a:t>:-</a:t>
            </a:r>
          </a:p>
          <a:p>
            <a:pPr algn="just" rtl="1">
              <a:lnSpc>
                <a:spcPct val="115000"/>
              </a:lnSpc>
              <a:spcAft>
                <a:spcPts val="0"/>
              </a:spcAft>
            </a:pPr>
            <a:r>
              <a:rPr lang="ar-SA" sz="2800" b="1" dirty="0" smtClean="0">
                <a:solidFill>
                  <a:srgbClr val="000000"/>
                </a:solidFill>
                <a:ea typeface="Calibri"/>
                <a:cs typeface="+mn-cs"/>
              </a:rPr>
              <a:t>- يركز </a:t>
            </a:r>
            <a:r>
              <a:rPr lang="ar-SA" sz="2800" b="1" dirty="0">
                <a:solidFill>
                  <a:srgbClr val="000000"/>
                </a:solidFill>
                <a:ea typeface="Calibri"/>
                <a:cs typeface="+mn-cs"/>
              </a:rPr>
              <a:t>المدخل العلاجي للخدمة الاجتماعية على التدخل المهني </a:t>
            </a:r>
            <a:r>
              <a:rPr lang="ar-SA" sz="2800" b="1" dirty="0" smtClean="0">
                <a:solidFill>
                  <a:srgbClr val="000000"/>
                </a:solidFill>
                <a:ea typeface="Calibri"/>
                <a:cs typeface="+mn-cs"/>
              </a:rPr>
              <a:t>لمواجهة</a:t>
            </a:r>
            <a:r>
              <a:rPr lang="ar-SA" sz="2800" dirty="0" smtClean="0">
                <a:ea typeface="Calibri"/>
                <a:cs typeface="+mn-cs"/>
              </a:rPr>
              <a:t> </a:t>
            </a:r>
            <a:r>
              <a:rPr lang="ar-SA" sz="2800" b="1" dirty="0" smtClean="0">
                <a:solidFill>
                  <a:srgbClr val="000000"/>
                </a:solidFill>
                <a:ea typeface="Calibri"/>
                <a:cs typeface="+mn-cs"/>
              </a:rPr>
              <a:t>المشكلات الناتجة </a:t>
            </a:r>
            <a:r>
              <a:rPr lang="ar-SA" sz="2800" b="1" dirty="0">
                <a:solidFill>
                  <a:srgbClr val="000000"/>
                </a:solidFill>
                <a:ea typeface="Calibri"/>
                <a:cs typeface="+mn-cs"/>
              </a:rPr>
              <a:t>عن البتر أو على الأقل التقليل من آثارها ويشمل </a:t>
            </a:r>
            <a:r>
              <a:rPr lang="ar-SA" sz="2800" b="1" dirty="0" smtClean="0">
                <a:solidFill>
                  <a:srgbClr val="000000"/>
                </a:solidFill>
                <a:ea typeface="Calibri"/>
                <a:cs typeface="+mn-cs"/>
              </a:rPr>
              <a:t>دور</a:t>
            </a:r>
            <a:r>
              <a:rPr lang="ar-SA" sz="2800" dirty="0" smtClean="0">
                <a:ea typeface="Calibri"/>
                <a:cs typeface="+mn-cs"/>
              </a:rPr>
              <a:t> </a:t>
            </a:r>
            <a:r>
              <a:rPr lang="ar-SA" sz="2800" b="1" dirty="0" smtClean="0">
                <a:solidFill>
                  <a:srgbClr val="000000"/>
                </a:solidFill>
                <a:ea typeface="Calibri"/>
                <a:cs typeface="+mn-cs"/>
              </a:rPr>
              <a:t>الأخصائي الاجتماعي </a:t>
            </a:r>
            <a:r>
              <a:rPr lang="ar-SA" sz="2800" b="1" dirty="0">
                <a:solidFill>
                  <a:srgbClr val="000000"/>
                </a:solidFill>
                <a:ea typeface="Calibri"/>
                <a:cs typeface="+mn-cs"/>
              </a:rPr>
              <a:t>في هذا المجال ما يلي</a:t>
            </a:r>
            <a:r>
              <a:rPr lang="en-US" sz="2800" b="1" dirty="0">
                <a:solidFill>
                  <a:srgbClr val="000000"/>
                </a:solidFill>
                <a:latin typeface="Simplified Arabic"/>
                <a:ea typeface="Calibri"/>
                <a:cs typeface="+mn-cs"/>
              </a:rPr>
              <a:t> :</a:t>
            </a:r>
            <a:endParaRPr lang="en-US" sz="2800" dirty="0">
              <a:ea typeface="Calibri"/>
              <a:cs typeface="+mn-cs"/>
            </a:endParaRPr>
          </a:p>
          <a:p>
            <a:pPr algn="just" rtl="1">
              <a:lnSpc>
                <a:spcPct val="115000"/>
              </a:lnSpc>
              <a:spcAft>
                <a:spcPts val="0"/>
              </a:spcAft>
            </a:pPr>
            <a:r>
              <a:rPr lang="ar-SA" sz="2800" b="1" dirty="0" smtClean="0">
                <a:solidFill>
                  <a:srgbClr val="000000"/>
                </a:solidFill>
                <a:ea typeface="Calibri"/>
                <a:cs typeface="+mn-cs"/>
              </a:rPr>
              <a:t>1- مساعدة </a:t>
            </a:r>
            <a:r>
              <a:rPr lang="ar-SA" sz="2800" b="1" dirty="0">
                <a:solidFill>
                  <a:srgbClr val="000000"/>
                </a:solidFill>
                <a:ea typeface="Calibri"/>
                <a:cs typeface="+mn-cs"/>
              </a:rPr>
              <a:t>المصابين بالبتر على مواجهة المشكلات النفسية الناتجة </a:t>
            </a:r>
            <a:r>
              <a:rPr lang="ar-SA" sz="2800" b="1" dirty="0" smtClean="0">
                <a:solidFill>
                  <a:srgbClr val="000000"/>
                </a:solidFill>
                <a:ea typeface="Calibri"/>
                <a:cs typeface="+mn-cs"/>
              </a:rPr>
              <a:t>عن</a:t>
            </a:r>
            <a:r>
              <a:rPr lang="ar-SA" sz="2800" dirty="0" smtClean="0">
                <a:ea typeface="Calibri"/>
                <a:cs typeface="+mn-cs"/>
              </a:rPr>
              <a:t> </a:t>
            </a:r>
            <a:r>
              <a:rPr lang="ar-SA" sz="2800" b="1" dirty="0" smtClean="0">
                <a:solidFill>
                  <a:srgbClr val="000000"/>
                </a:solidFill>
                <a:ea typeface="Calibri"/>
                <a:cs typeface="+mn-cs"/>
              </a:rPr>
              <a:t>الإصابة </a:t>
            </a:r>
            <a:r>
              <a:rPr lang="ar-SA" sz="2800" b="1" dirty="0">
                <a:solidFill>
                  <a:srgbClr val="000000"/>
                </a:solidFill>
                <a:ea typeface="Calibri"/>
                <a:cs typeface="+mn-cs"/>
              </a:rPr>
              <a:t>بالبتر وأهمها فقدان الثقة بالنفس وعدم تقبل الذات بعد </a:t>
            </a:r>
            <a:r>
              <a:rPr lang="ar-SA" sz="2800" b="1" dirty="0" smtClean="0">
                <a:solidFill>
                  <a:srgbClr val="000000"/>
                </a:solidFill>
                <a:ea typeface="Calibri"/>
                <a:cs typeface="+mn-cs"/>
              </a:rPr>
              <a:t>البتر</a:t>
            </a:r>
            <a:r>
              <a:rPr lang="ar-SA" sz="2800" dirty="0" smtClean="0">
                <a:ea typeface="Calibri"/>
                <a:cs typeface="+mn-cs"/>
              </a:rPr>
              <a:t> </a:t>
            </a:r>
            <a:r>
              <a:rPr lang="ar-SA" sz="2800" b="1" dirty="0" smtClean="0">
                <a:solidFill>
                  <a:srgbClr val="000000"/>
                </a:solidFill>
                <a:ea typeface="Calibri"/>
                <a:cs typeface="+mn-cs"/>
              </a:rPr>
              <a:t>والشعور بالنقص والانطواء </a:t>
            </a:r>
            <a:r>
              <a:rPr lang="ar-SA" sz="2800" b="1" dirty="0">
                <a:solidFill>
                  <a:srgbClr val="000000"/>
                </a:solidFill>
                <a:ea typeface="Calibri"/>
                <a:cs typeface="+mn-cs"/>
              </a:rPr>
              <a:t>والانسحاب من الحياة وتساهم </a:t>
            </a:r>
            <a:r>
              <a:rPr lang="ar-SA" sz="2800" b="1" dirty="0" smtClean="0">
                <a:solidFill>
                  <a:srgbClr val="000000"/>
                </a:solidFill>
                <a:ea typeface="Calibri"/>
                <a:cs typeface="+mn-cs"/>
              </a:rPr>
              <a:t>الخدمة</a:t>
            </a:r>
            <a:r>
              <a:rPr lang="ar-SA" sz="2800" dirty="0" smtClean="0">
                <a:ea typeface="Calibri"/>
                <a:cs typeface="+mn-cs"/>
              </a:rPr>
              <a:t> </a:t>
            </a:r>
            <a:r>
              <a:rPr lang="ar-SA" sz="2800" b="1" dirty="0" smtClean="0">
                <a:solidFill>
                  <a:srgbClr val="000000"/>
                </a:solidFill>
                <a:ea typeface="Calibri"/>
                <a:cs typeface="+mn-cs"/>
              </a:rPr>
              <a:t>الاجتماعية </a:t>
            </a:r>
            <a:r>
              <a:rPr lang="ar-SA" sz="2800" b="1" dirty="0">
                <a:solidFill>
                  <a:srgbClr val="000000"/>
                </a:solidFill>
                <a:ea typeface="Calibri"/>
                <a:cs typeface="+mn-cs"/>
              </a:rPr>
              <a:t>في التخفيف </a:t>
            </a:r>
            <a:r>
              <a:rPr lang="ar-SA" sz="2800" b="1" dirty="0" smtClean="0">
                <a:solidFill>
                  <a:srgbClr val="000000"/>
                </a:solidFill>
                <a:ea typeface="Calibri"/>
                <a:cs typeface="+mn-cs"/>
              </a:rPr>
              <a:t>من حدة </a:t>
            </a:r>
            <a:r>
              <a:rPr lang="ar-SA" sz="2800" b="1" dirty="0">
                <a:solidFill>
                  <a:srgbClr val="000000"/>
                </a:solidFill>
                <a:ea typeface="Calibri"/>
                <a:cs typeface="+mn-cs"/>
              </a:rPr>
              <a:t>هذه المشاعر السلبية</a:t>
            </a:r>
            <a:r>
              <a:rPr lang="en-US" sz="2800" b="1" dirty="0">
                <a:solidFill>
                  <a:srgbClr val="000000"/>
                </a:solidFill>
                <a:latin typeface="Simplified Arabic"/>
                <a:ea typeface="Calibri"/>
                <a:cs typeface="+mn-cs"/>
              </a:rPr>
              <a:t>.</a:t>
            </a:r>
            <a:endParaRPr lang="en-US" sz="2800" dirty="0">
              <a:ea typeface="Calibri"/>
              <a:cs typeface="+mn-cs"/>
            </a:endParaRPr>
          </a:p>
          <a:p>
            <a:pPr rtl="1">
              <a:lnSpc>
                <a:spcPct val="115000"/>
              </a:lnSpc>
              <a:spcAft>
                <a:spcPts val="0"/>
              </a:spcAft>
            </a:pPr>
            <a:endParaRPr lang="en-US" sz="2000" dirty="0">
              <a:solidFill>
                <a:srgbClr val="FF0000"/>
              </a:solidFill>
              <a:ea typeface="Calibri"/>
              <a:cs typeface="Arial"/>
            </a:endParaRPr>
          </a:p>
          <a:p>
            <a:pPr rtl="1">
              <a:lnSpc>
                <a:spcPct val="115000"/>
              </a:lnSpc>
              <a:spcAft>
                <a:spcPts val="0"/>
              </a:spcAft>
            </a:pPr>
            <a:endParaRPr lang="en-US" sz="2800" b="1" dirty="0">
              <a:ea typeface="Calibri"/>
              <a:cs typeface="Arial"/>
            </a:endParaRPr>
          </a:p>
        </p:txBody>
      </p:sp>
    </p:spTree>
    <p:extLst>
      <p:ext uri="{BB962C8B-B14F-4D97-AF65-F5344CB8AC3E}">
        <p14:creationId xmlns:p14="http://schemas.microsoft.com/office/powerpoint/2010/main" xmlns="" val="11144426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algn="just" rtl="1">
              <a:lnSpc>
                <a:spcPct val="115000"/>
              </a:lnSpc>
              <a:spcAft>
                <a:spcPts val="0"/>
              </a:spcAft>
            </a:pPr>
            <a:endParaRPr lang="ar-SA" sz="2800" b="1" dirty="0" smtClean="0">
              <a:solidFill>
                <a:srgbClr val="000000"/>
              </a:solidFill>
              <a:ea typeface="Calibri"/>
              <a:cs typeface="+mn-cs"/>
            </a:endParaRPr>
          </a:p>
          <a:p>
            <a:pPr algn="just" rtl="1">
              <a:lnSpc>
                <a:spcPct val="115000"/>
              </a:lnSpc>
              <a:spcAft>
                <a:spcPts val="0"/>
              </a:spcAft>
            </a:pPr>
            <a:r>
              <a:rPr lang="ar-SA" sz="2800" b="1" dirty="0">
                <a:solidFill>
                  <a:srgbClr val="000000"/>
                </a:solidFill>
                <a:ea typeface="Calibri"/>
                <a:cs typeface="+mn-cs"/>
              </a:rPr>
              <a:t>2</a:t>
            </a:r>
            <a:r>
              <a:rPr lang="ar-SA" sz="2800" b="1" dirty="0" smtClean="0">
                <a:solidFill>
                  <a:srgbClr val="000000"/>
                </a:solidFill>
                <a:ea typeface="Calibri"/>
                <a:cs typeface="+mn-cs"/>
              </a:rPr>
              <a:t>- </a:t>
            </a:r>
            <a:r>
              <a:rPr lang="ar-SA" sz="2800" b="1" dirty="0">
                <a:solidFill>
                  <a:srgbClr val="000000"/>
                </a:solidFill>
                <a:ea typeface="Calibri"/>
                <a:cs typeface="+mn-cs"/>
              </a:rPr>
              <a:t>مساعدة المصابين بالبتر وأسرهم على القيام بمسئولياتهم بأكبر كفاءة ممكنة</a:t>
            </a:r>
            <a:r>
              <a:rPr lang="ar-SA" sz="2800" b="1" dirty="0" smtClean="0">
                <a:solidFill>
                  <a:srgbClr val="000000"/>
                </a:solidFill>
                <a:ea typeface="Calibri"/>
                <a:cs typeface="+mn-cs"/>
              </a:rPr>
              <a:t>.</a:t>
            </a:r>
          </a:p>
          <a:p>
            <a:pPr rtl="1">
              <a:lnSpc>
                <a:spcPct val="115000"/>
              </a:lnSpc>
              <a:spcAft>
                <a:spcPts val="0"/>
              </a:spcAft>
            </a:pPr>
            <a:r>
              <a:rPr lang="ar-SA" sz="2800" b="1" dirty="0" smtClean="0">
                <a:solidFill>
                  <a:srgbClr val="000000"/>
                </a:solidFill>
                <a:latin typeface="Simplified Arabic"/>
                <a:ea typeface="Calibri"/>
                <a:cs typeface="Arial"/>
              </a:rPr>
              <a:t>3- </a:t>
            </a:r>
            <a:r>
              <a:rPr lang="en-US" sz="2800" b="1" dirty="0" smtClean="0">
                <a:solidFill>
                  <a:srgbClr val="000000"/>
                </a:solidFill>
                <a:latin typeface="Simplified Arabic"/>
                <a:ea typeface="Calibri"/>
                <a:cs typeface="Arial"/>
              </a:rPr>
              <a:t> </a:t>
            </a:r>
            <a:r>
              <a:rPr lang="ar-SA" sz="2800" b="1" dirty="0">
                <a:solidFill>
                  <a:srgbClr val="000000"/>
                </a:solidFill>
                <a:ea typeface="Calibri"/>
                <a:cs typeface="Simplified Arabic"/>
              </a:rPr>
              <a:t>تحقيق التوازن المتبادل بين الأفراد المصابين بالبتر وبيئاتهم الاجتماعية</a:t>
            </a:r>
            <a:r>
              <a:rPr lang="en-US" sz="2800" b="1" dirty="0">
                <a:solidFill>
                  <a:srgbClr val="000000"/>
                </a:solidFill>
                <a:latin typeface="Simplified Arabic"/>
                <a:ea typeface="Calibri"/>
                <a:cs typeface="Arial"/>
              </a:rPr>
              <a:t>.</a:t>
            </a:r>
            <a:endParaRPr lang="en-US" sz="2000" dirty="0">
              <a:ea typeface="Calibri"/>
              <a:cs typeface="Arial"/>
            </a:endParaRPr>
          </a:p>
          <a:p>
            <a:pPr algn="just" rtl="1">
              <a:lnSpc>
                <a:spcPct val="115000"/>
              </a:lnSpc>
              <a:spcAft>
                <a:spcPts val="0"/>
              </a:spcAft>
            </a:pPr>
            <a:r>
              <a:rPr lang="ar-SA" sz="2800" b="1" dirty="0" smtClean="0">
                <a:solidFill>
                  <a:srgbClr val="000000"/>
                </a:solidFill>
                <a:ea typeface="Calibri"/>
                <a:cs typeface="Simplified Arabic"/>
              </a:rPr>
              <a:t>٤</a:t>
            </a:r>
            <a:r>
              <a:rPr lang="ar-SA" sz="2800" b="1" dirty="0" smtClean="0">
                <a:solidFill>
                  <a:srgbClr val="000000"/>
                </a:solidFill>
                <a:latin typeface="Simplified Arabic"/>
                <a:ea typeface="Calibri"/>
                <a:cs typeface="Arial"/>
              </a:rPr>
              <a:t>- </a:t>
            </a:r>
            <a:r>
              <a:rPr lang="ar-SA" sz="2800" b="1" dirty="0" smtClean="0">
                <a:solidFill>
                  <a:srgbClr val="000000"/>
                </a:solidFill>
                <a:ea typeface="Calibri"/>
                <a:cs typeface="Simplified Arabic"/>
              </a:rPr>
              <a:t>مساعدة </a:t>
            </a:r>
            <a:r>
              <a:rPr lang="ar-SA" sz="2800" b="1" dirty="0">
                <a:solidFill>
                  <a:srgbClr val="000000"/>
                </a:solidFill>
                <a:ea typeface="Calibri"/>
                <a:cs typeface="Simplified Arabic"/>
              </a:rPr>
              <a:t>المصابين بالبتر على مواجهة مشكلات العمل سواء بالعمل </a:t>
            </a:r>
            <a:r>
              <a:rPr lang="ar-SA" sz="2800" b="1" dirty="0" smtClean="0">
                <a:solidFill>
                  <a:srgbClr val="000000"/>
                </a:solidFill>
                <a:ea typeface="Calibri"/>
                <a:cs typeface="Simplified Arabic"/>
              </a:rPr>
              <a:t>على</a:t>
            </a:r>
            <a:r>
              <a:rPr lang="ar-SA" sz="2000" dirty="0" smtClean="0">
                <a:ea typeface="Calibri"/>
                <a:cs typeface="Arial"/>
              </a:rPr>
              <a:t> </a:t>
            </a:r>
            <a:r>
              <a:rPr lang="ar-SA" sz="2800" b="1" dirty="0" smtClean="0">
                <a:solidFill>
                  <a:srgbClr val="000000"/>
                </a:solidFill>
                <a:ea typeface="Calibri"/>
                <a:cs typeface="Simplified Arabic"/>
              </a:rPr>
              <a:t>عودتهم </a:t>
            </a:r>
            <a:r>
              <a:rPr lang="ar-SA" sz="2800" b="1" dirty="0">
                <a:solidFill>
                  <a:srgbClr val="000000"/>
                </a:solidFill>
                <a:ea typeface="Calibri"/>
                <a:cs typeface="Simplified Arabic"/>
              </a:rPr>
              <a:t>لمهنتهم السابقة أو تأهيلهم على مهن جديدة تتناسب مع </a:t>
            </a:r>
            <a:r>
              <a:rPr lang="ar-SA" sz="2800" b="1" dirty="0" smtClean="0">
                <a:solidFill>
                  <a:srgbClr val="000000"/>
                </a:solidFill>
                <a:ea typeface="Calibri"/>
                <a:cs typeface="Simplified Arabic"/>
              </a:rPr>
              <a:t>ما</a:t>
            </a:r>
            <a:r>
              <a:rPr lang="ar-SA" sz="2000" dirty="0" smtClean="0">
                <a:ea typeface="Calibri"/>
                <a:cs typeface="Arial"/>
              </a:rPr>
              <a:t> </a:t>
            </a:r>
            <a:r>
              <a:rPr lang="ar-SA" sz="2800" b="1" dirty="0" smtClean="0">
                <a:solidFill>
                  <a:srgbClr val="000000"/>
                </a:solidFill>
                <a:ea typeface="Calibri"/>
                <a:cs typeface="Simplified Arabic"/>
              </a:rPr>
              <a:t>تعرضوا له من </a:t>
            </a:r>
            <a:r>
              <a:rPr lang="ar-SA" sz="2800" b="1" dirty="0">
                <a:solidFill>
                  <a:srgbClr val="000000"/>
                </a:solidFill>
                <a:ea typeface="Calibri"/>
                <a:cs typeface="Simplified Arabic"/>
              </a:rPr>
              <a:t>إعاقة</a:t>
            </a:r>
            <a:r>
              <a:rPr lang="en-US" sz="2800" b="1" dirty="0">
                <a:solidFill>
                  <a:srgbClr val="000000"/>
                </a:solidFill>
                <a:latin typeface="Simplified Arabic"/>
                <a:ea typeface="Calibri"/>
                <a:cs typeface="Arial"/>
              </a:rPr>
              <a:t> .</a:t>
            </a:r>
            <a:endParaRPr lang="en-US" sz="2000" dirty="0">
              <a:ea typeface="Calibri"/>
              <a:cs typeface="Arial"/>
            </a:endParaRPr>
          </a:p>
          <a:p>
            <a:pPr algn="just" rtl="1">
              <a:lnSpc>
                <a:spcPct val="115000"/>
              </a:lnSpc>
              <a:spcAft>
                <a:spcPts val="0"/>
              </a:spcAft>
            </a:pPr>
            <a:endParaRPr lang="en-US" sz="2800" dirty="0">
              <a:ea typeface="Calibri"/>
              <a:cs typeface="+mn-cs"/>
            </a:endParaRPr>
          </a:p>
          <a:p>
            <a:pPr rtl="1">
              <a:lnSpc>
                <a:spcPct val="115000"/>
              </a:lnSpc>
              <a:spcAft>
                <a:spcPts val="0"/>
              </a:spcAft>
            </a:pPr>
            <a:endParaRPr lang="en-US" sz="2000" dirty="0">
              <a:solidFill>
                <a:srgbClr val="FF0000"/>
              </a:solidFill>
              <a:ea typeface="Calibri"/>
              <a:cs typeface="Arial"/>
            </a:endParaRPr>
          </a:p>
          <a:p>
            <a:pPr rtl="1">
              <a:lnSpc>
                <a:spcPct val="115000"/>
              </a:lnSpc>
              <a:spcAft>
                <a:spcPts val="0"/>
              </a:spcAft>
            </a:pPr>
            <a:endParaRPr lang="en-US" sz="2800" b="1" dirty="0">
              <a:ea typeface="Calibri"/>
              <a:cs typeface="Arial"/>
            </a:endParaRPr>
          </a:p>
        </p:txBody>
      </p:sp>
    </p:spTree>
    <p:extLst>
      <p:ext uri="{BB962C8B-B14F-4D97-AF65-F5344CB8AC3E}">
        <p14:creationId xmlns:p14="http://schemas.microsoft.com/office/powerpoint/2010/main" xmlns="" val="31182034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algn="just" rtl="1">
              <a:lnSpc>
                <a:spcPct val="115000"/>
              </a:lnSpc>
              <a:spcAft>
                <a:spcPts val="0"/>
              </a:spcAft>
            </a:pPr>
            <a:r>
              <a:rPr lang="ar-SA" b="1" dirty="0">
                <a:solidFill>
                  <a:srgbClr val="FF0000"/>
                </a:solidFill>
                <a:ea typeface="Calibri"/>
                <a:cs typeface="Simplified Arabic"/>
              </a:rPr>
              <a:t>ثالثا</a:t>
            </a:r>
            <a:r>
              <a:rPr lang="en-US" b="1" dirty="0">
                <a:solidFill>
                  <a:srgbClr val="FF0000"/>
                </a:solidFill>
                <a:latin typeface="Simplified Arabic"/>
                <a:ea typeface="Calibri"/>
              </a:rPr>
              <a:t>: </a:t>
            </a:r>
            <a:r>
              <a:rPr lang="ar-SA" b="1" dirty="0">
                <a:solidFill>
                  <a:srgbClr val="FF0000"/>
                </a:solidFill>
                <a:latin typeface="Simplified Arabic"/>
                <a:ea typeface="Calibri"/>
              </a:rPr>
              <a:t>المستوى </a:t>
            </a:r>
            <a:r>
              <a:rPr lang="ar-SA" b="1" dirty="0" smtClean="0">
                <a:solidFill>
                  <a:srgbClr val="FF0000"/>
                </a:solidFill>
                <a:latin typeface="Simplified Arabic"/>
                <a:ea typeface="Calibri"/>
              </a:rPr>
              <a:t>التأهيلي</a:t>
            </a:r>
          </a:p>
          <a:p>
            <a:pPr algn="just" rtl="1">
              <a:lnSpc>
                <a:spcPct val="115000"/>
              </a:lnSpc>
              <a:spcAft>
                <a:spcPts val="0"/>
              </a:spcAft>
            </a:pPr>
            <a:r>
              <a:rPr lang="ar-SA" sz="2800" b="1" dirty="0">
                <a:ea typeface="Calibri"/>
                <a:cs typeface="Arial"/>
              </a:rPr>
              <a:t>١) المساهمة في تحديد البرامج التدريبية التي تقدم </a:t>
            </a:r>
            <a:r>
              <a:rPr lang="ar-SA" sz="2800" b="1" dirty="0" smtClean="0">
                <a:ea typeface="Calibri"/>
                <a:cs typeface="Arial"/>
              </a:rPr>
              <a:t>للمعاق </a:t>
            </a:r>
            <a:r>
              <a:rPr lang="ar-SA" sz="2800" b="1" dirty="0">
                <a:ea typeface="Calibri"/>
                <a:cs typeface="Arial"/>
              </a:rPr>
              <a:t>بهدف </a:t>
            </a:r>
            <a:r>
              <a:rPr lang="ar-SA" sz="2800" b="1" dirty="0" smtClean="0">
                <a:ea typeface="Calibri"/>
                <a:cs typeface="Arial"/>
              </a:rPr>
              <a:t>تزويده بالمهارات </a:t>
            </a:r>
            <a:r>
              <a:rPr lang="ar-SA" sz="2800" b="1" dirty="0">
                <a:ea typeface="Calibri"/>
                <a:cs typeface="Arial"/>
              </a:rPr>
              <a:t>الجديدة وبذلك عن طريق توضيح صورة </a:t>
            </a:r>
            <a:r>
              <a:rPr lang="ar-SA" sz="2800" b="1" dirty="0" smtClean="0">
                <a:ea typeface="Calibri"/>
                <a:cs typeface="Arial"/>
              </a:rPr>
              <a:t>المعاق </a:t>
            </a:r>
            <a:r>
              <a:rPr lang="ar-SA" sz="2800" b="1" dirty="0">
                <a:ea typeface="Calibri"/>
                <a:cs typeface="Arial"/>
              </a:rPr>
              <a:t>وظروفه.</a:t>
            </a:r>
          </a:p>
          <a:p>
            <a:pPr algn="just" rtl="1">
              <a:lnSpc>
                <a:spcPct val="115000"/>
              </a:lnSpc>
              <a:spcAft>
                <a:spcPts val="0"/>
              </a:spcAft>
            </a:pPr>
            <a:r>
              <a:rPr lang="ar-SA" sz="2800" b="1" dirty="0">
                <a:ea typeface="Calibri"/>
                <a:cs typeface="Arial"/>
              </a:rPr>
              <a:t>٢) مساعدة </a:t>
            </a:r>
            <a:r>
              <a:rPr lang="ar-SA" sz="2800" b="1" dirty="0" smtClean="0">
                <a:ea typeface="Calibri"/>
                <a:cs typeface="Arial"/>
              </a:rPr>
              <a:t>المعاق </a:t>
            </a:r>
            <a:r>
              <a:rPr lang="ar-SA" sz="2800" b="1" dirty="0">
                <a:ea typeface="Calibri"/>
                <a:cs typeface="Arial"/>
              </a:rPr>
              <a:t>في الحصول على الأجهزة التعويضية إذا ما احتاج </a:t>
            </a:r>
            <a:r>
              <a:rPr lang="ar-SA" sz="2800" b="1" dirty="0" smtClean="0">
                <a:ea typeface="Calibri"/>
                <a:cs typeface="Arial"/>
              </a:rPr>
              <a:t>إلى استخدامها</a:t>
            </a:r>
            <a:r>
              <a:rPr lang="ar-SA" sz="2800" b="1" dirty="0">
                <a:ea typeface="Calibri"/>
                <a:cs typeface="Arial"/>
              </a:rPr>
              <a:t>.</a:t>
            </a:r>
          </a:p>
          <a:p>
            <a:pPr algn="just" rtl="1">
              <a:lnSpc>
                <a:spcPct val="115000"/>
              </a:lnSpc>
              <a:spcAft>
                <a:spcPts val="0"/>
              </a:spcAft>
            </a:pPr>
            <a:r>
              <a:rPr lang="ar-SA" sz="2800" b="1" dirty="0">
                <a:ea typeface="Calibri"/>
                <a:cs typeface="Arial"/>
              </a:rPr>
              <a:t>٣) تتبع </a:t>
            </a:r>
            <a:r>
              <a:rPr lang="ar-SA" sz="2800" b="1" dirty="0" smtClean="0">
                <a:ea typeface="Calibri"/>
                <a:cs typeface="Arial"/>
              </a:rPr>
              <a:t>المعاقين </a:t>
            </a:r>
            <a:r>
              <a:rPr lang="ar-SA" sz="2800" b="1" dirty="0">
                <a:ea typeface="Calibri"/>
                <a:cs typeface="Arial"/>
              </a:rPr>
              <a:t>للتأكد من استفادتهم من عملية التأهيل والتدريب التي </a:t>
            </a:r>
            <a:r>
              <a:rPr lang="ar-SA" sz="2800" b="1" dirty="0" smtClean="0">
                <a:ea typeface="Calibri"/>
                <a:cs typeface="Arial"/>
              </a:rPr>
              <a:t>قامت لهم وأنهم </a:t>
            </a:r>
            <a:r>
              <a:rPr lang="ar-SA" sz="2800" b="1" dirty="0">
                <a:ea typeface="Calibri"/>
                <a:cs typeface="Arial"/>
              </a:rPr>
              <a:t>الحقوا بعمل يتناسب مع قدراتهم كذلك متابعة </a:t>
            </a:r>
            <a:r>
              <a:rPr lang="ar-SA" sz="2800" b="1" dirty="0" smtClean="0">
                <a:ea typeface="Calibri"/>
                <a:cs typeface="Arial"/>
              </a:rPr>
              <a:t>المعاقين الذين يلتحقون </a:t>
            </a:r>
            <a:r>
              <a:rPr lang="ar-SA" sz="2800" b="1" dirty="0">
                <a:ea typeface="Calibri"/>
                <a:cs typeface="Arial"/>
              </a:rPr>
              <a:t>بالدراسة.</a:t>
            </a:r>
          </a:p>
          <a:p>
            <a:pPr algn="just" rtl="1">
              <a:lnSpc>
                <a:spcPct val="115000"/>
              </a:lnSpc>
              <a:spcAft>
                <a:spcPts val="0"/>
              </a:spcAft>
            </a:pPr>
            <a:endParaRPr lang="en-US" sz="2800" b="1" dirty="0">
              <a:solidFill>
                <a:srgbClr val="FF0000"/>
              </a:solidFill>
              <a:ea typeface="Calibri"/>
              <a:cs typeface="Arial"/>
            </a:endParaRPr>
          </a:p>
        </p:txBody>
      </p:sp>
    </p:spTree>
    <p:extLst>
      <p:ext uri="{BB962C8B-B14F-4D97-AF65-F5344CB8AC3E}">
        <p14:creationId xmlns:p14="http://schemas.microsoft.com/office/powerpoint/2010/main" xmlns="" val="11720402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algn="just" rtl="1">
              <a:lnSpc>
                <a:spcPct val="115000"/>
              </a:lnSpc>
              <a:spcAft>
                <a:spcPts val="0"/>
              </a:spcAft>
            </a:pPr>
            <a:r>
              <a:rPr lang="ar-SA" sz="2800" b="1" dirty="0">
                <a:ea typeface="Calibri"/>
                <a:cs typeface="Arial"/>
              </a:rPr>
              <a:t>٤) المساهمة في وضع خطة التأهيل لكل </a:t>
            </a:r>
            <a:r>
              <a:rPr lang="ar-SA" sz="2800" b="1" dirty="0" smtClean="0">
                <a:ea typeface="Calibri"/>
                <a:cs typeface="Arial"/>
              </a:rPr>
              <a:t>معاق </a:t>
            </a:r>
            <a:r>
              <a:rPr lang="ar-SA" sz="2800" b="1" dirty="0">
                <a:ea typeface="Calibri"/>
                <a:cs typeface="Arial"/>
              </a:rPr>
              <a:t>تتسم بالفردية تساعد </a:t>
            </a:r>
            <a:r>
              <a:rPr lang="ar-SA" sz="2800" b="1" dirty="0" smtClean="0">
                <a:ea typeface="Calibri"/>
                <a:cs typeface="Arial"/>
              </a:rPr>
              <a:t>المعوق في </a:t>
            </a:r>
            <a:r>
              <a:rPr lang="ar-SA" sz="2800" b="1" dirty="0">
                <a:ea typeface="Calibri"/>
                <a:cs typeface="Arial"/>
              </a:rPr>
              <a:t>رسم وتحديد مستقبل حياته المهنية والاجتماعية في ضوء </a:t>
            </a:r>
            <a:r>
              <a:rPr lang="ar-SA" sz="2800" b="1" dirty="0" smtClean="0">
                <a:ea typeface="Calibri"/>
                <a:cs typeface="Arial"/>
              </a:rPr>
              <a:t>قدراته وإمكانياته </a:t>
            </a:r>
            <a:r>
              <a:rPr lang="ar-SA" sz="2800" b="1" dirty="0">
                <a:ea typeface="Calibri"/>
                <a:cs typeface="Arial"/>
              </a:rPr>
              <a:t>الحالية.</a:t>
            </a:r>
          </a:p>
          <a:p>
            <a:pPr algn="just" rtl="1">
              <a:lnSpc>
                <a:spcPct val="115000"/>
              </a:lnSpc>
              <a:spcAft>
                <a:spcPts val="0"/>
              </a:spcAft>
            </a:pPr>
            <a:r>
              <a:rPr lang="ar-SA" sz="2800" b="1" dirty="0">
                <a:ea typeface="Calibri"/>
                <a:cs typeface="Arial"/>
              </a:rPr>
              <a:t>٥) دعم المراكز التأهيلية حتى تتمكن من تأدية وظائفها بفاعلية.</a:t>
            </a:r>
          </a:p>
          <a:p>
            <a:pPr algn="just" rtl="1">
              <a:lnSpc>
                <a:spcPct val="115000"/>
              </a:lnSpc>
              <a:spcAft>
                <a:spcPts val="0"/>
              </a:spcAft>
            </a:pPr>
            <a:r>
              <a:rPr lang="ar-SA" sz="2800" b="1" dirty="0">
                <a:ea typeface="Calibri"/>
                <a:cs typeface="Arial"/>
              </a:rPr>
              <a:t>٦) المساهمة في إجراء البحوث التي تساهم في تحسين مستويات أداء </a:t>
            </a:r>
            <a:r>
              <a:rPr lang="ar-SA" sz="2800" b="1" dirty="0" smtClean="0">
                <a:ea typeface="Calibri"/>
                <a:cs typeface="Arial"/>
              </a:rPr>
              <a:t>برامج التأهيل </a:t>
            </a:r>
            <a:r>
              <a:rPr lang="ar-SA" sz="2800" b="1" dirty="0">
                <a:ea typeface="Calibri"/>
                <a:cs typeface="Arial"/>
              </a:rPr>
              <a:t>المهني والاجتماعي </a:t>
            </a:r>
            <a:r>
              <a:rPr lang="ar-SA" sz="2800" b="1" dirty="0" smtClean="0">
                <a:ea typeface="Calibri"/>
                <a:cs typeface="Arial"/>
              </a:rPr>
              <a:t>للمعاقين</a:t>
            </a:r>
            <a:r>
              <a:rPr lang="ar-SA" sz="2800" b="1" dirty="0">
                <a:ea typeface="Calibri"/>
                <a:cs typeface="Arial"/>
              </a:rPr>
              <a:t>. </a:t>
            </a:r>
          </a:p>
        </p:txBody>
      </p:sp>
    </p:spTree>
    <p:extLst>
      <p:ext uri="{BB962C8B-B14F-4D97-AF65-F5344CB8AC3E}">
        <p14:creationId xmlns:p14="http://schemas.microsoft.com/office/powerpoint/2010/main" xmlns="" val="24224171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3476</TotalTime>
  <Words>1419</Words>
  <Application>Microsoft Office PowerPoint</Application>
  <PresentationFormat>A4 Paper (210x297 mm)‎</PresentationFormat>
  <Paragraphs>86</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الثانية عشر </vt:lpstr>
      <vt:lpstr>عناصر المحاضرة:</vt:lpstr>
      <vt:lpstr>مفهوم البتر:</vt:lpstr>
      <vt:lpstr>مشكلات مبتوري الأطراف :</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الخدمة الاجتماعية ورعاية المصابين بالبتر :</vt:lpstr>
      <vt:lpstr>الشريحة 17</vt:lpstr>
      <vt:lpstr>الشريحة 18</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Computer-Pc</cp:lastModifiedBy>
  <cp:revision>602</cp:revision>
  <dcterms:created xsi:type="dcterms:W3CDTF">2009-10-14T19:14:34Z</dcterms:created>
  <dcterms:modified xsi:type="dcterms:W3CDTF">2013-11-20T22:48:29Z</dcterms:modified>
</cp:coreProperties>
</file>