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6" r:id="rId2"/>
    <p:sldId id="257" r:id="rId3"/>
    <p:sldId id="288" r:id="rId4"/>
    <p:sldId id="290" r:id="rId5"/>
    <p:sldId id="345" r:id="rId6"/>
    <p:sldId id="346" r:id="rId7"/>
    <p:sldId id="347" r:id="rId8"/>
    <p:sldId id="327" r:id="rId9"/>
    <p:sldId id="335" r:id="rId10"/>
    <p:sldId id="295" r:id="rId11"/>
    <p:sldId id="296" r:id="rId12"/>
    <p:sldId id="297" r:id="rId13"/>
    <p:sldId id="323" r:id="rId14"/>
    <p:sldId id="324" r:id="rId15"/>
    <p:sldId id="325" r:id="rId16"/>
    <p:sldId id="326" r:id="rId17"/>
    <p:sldId id="328" r:id="rId18"/>
    <p:sldId id="329" r:id="rId19"/>
    <p:sldId id="348" r:id="rId20"/>
    <p:sldId id="349" r:id="rId21"/>
    <p:sldId id="266" r:id="rId22"/>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3B84AF"/>
    <a:srgbClr val="FF0066"/>
    <a:srgbClr val="FF3300"/>
    <a:srgbClr val="709256"/>
    <a:srgbClr val="AD9968"/>
    <a:srgbClr val="0000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3265" autoAdjust="0"/>
    <p:restoredTop sz="94664" autoAdjust="0"/>
  </p:normalViewPr>
  <p:slideViewPr>
    <p:cSldViewPr>
      <p:cViewPr>
        <p:scale>
          <a:sx n="90" d="100"/>
          <a:sy n="90" d="100"/>
        </p:scale>
        <p:origin x="24" y="821"/>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11/21/2013</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176157607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3200" b="1" dirty="0" smtClean="0">
                <a:solidFill>
                  <a:srgbClr val="FF0000"/>
                </a:solidFill>
                <a:latin typeface="Calibri" pitchFamily="34" charset="0"/>
                <a:cs typeface="Times New Roman" pitchFamily="18" charset="0"/>
              </a:rPr>
              <a:t>رعاية الفئات الخاصة</a:t>
            </a:r>
          </a:p>
          <a:p>
            <a:pPr algn="ctr"/>
            <a:r>
              <a:rPr lang="ar-SA" sz="2800" b="1" dirty="0" smtClean="0">
                <a:solidFill>
                  <a:srgbClr val="00B050"/>
                </a:solidFill>
                <a:latin typeface="Calibri" pitchFamily="34" charset="0"/>
                <a:cs typeface="Times New Roman" pitchFamily="18" charset="0"/>
              </a:rPr>
              <a:t>المستوي الثامن</a:t>
            </a:r>
            <a:endParaRPr lang="en-US" sz="2800" b="1" dirty="0" smtClean="0">
              <a:solidFill>
                <a:srgbClr val="00B050"/>
              </a:solidFill>
              <a:latin typeface="Calibri" pitchFamily="34" charset="0"/>
            </a:endParaRPr>
          </a:p>
          <a:p>
            <a:pPr algn="ctr"/>
            <a:r>
              <a:rPr lang="ar-SA" sz="2600" b="1" dirty="0" smtClean="0">
                <a:solidFill>
                  <a:srgbClr val="0070C0"/>
                </a:solidFill>
                <a:latin typeface="Calibri" pitchFamily="34" charset="0"/>
                <a:cs typeface="Times New Roman" pitchFamily="18" charset="0"/>
              </a:rPr>
              <a:t>د. أيمن محمود عبد العال</a:t>
            </a:r>
            <a:endParaRPr lang="en-US" sz="2600" b="1" dirty="0">
              <a:solidFill>
                <a:srgbClr val="0070C0"/>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SA" sz="4800" b="1" spc="-150">
                <a:solidFill>
                  <a:srgbClr val="376092"/>
                </a:solidFill>
                <a:latin typeface="ae_AlMateen" pitchFamily="2" charset="-78"/>
                <a:cs typeface="ae_AlMateen" pitchFamily="2" charset="-78"/>
              </a:rPr>
              <a:t>المحاضرة </a:t>
            </a:r>
            <a:r>
              <a:rPr lang="ar-SA" sz="4800" b="1" spc="-150" smtClean="0">
                <a:solidFill>
                  <a:srgbClr val="376092"/>
                </a:solidFill>
                <a:latin typeface="ae_AlMateen" pitchFamily="2" charset="-78"/>
                <a:cs typeface="ae_AlMateen" pitchFamily="2" charset="-78"/>
              </a:rPr>
              <a:t>الثالثة عشر</a:t>
            </a:r>
            <a:r>
              <a:rPr lang="ar-SA" sz="4800" b="1" spc="-150" dirty="0">
                <a:solidFill>
                  <a:srgbClr val="376092"/>
                </a:solidFill>
                <a:latin typeface="ae_AlMateen" pitchFamily="2" charset="-78"/>
                <a:cs typeface="ae_AlMateen" pitchFamily="2" charset="-78"/>
              </a:rPr>
              <a:t/>
            </a:r>
            <a:br>
              <a:rPr lang="ar-SA" sz="4800" b="1" spc="-150" dirty="0">
                <a:solidFill>
                  <a:srgbClr val="376092"/>
                </a:solidFill>
                <a:latin typeface="ae_AlMateen" pitchFamily="2" charset="-78"/>
                <a:cs typeface="ae_AlMateen" pitchFamily="2" charset="-78"/>
              </a:rPr>
            </a:br>
            <a:endParaRPr lang="en-US" sz="4800" b="1"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2057400"/>
          </a:xfrm>
        </p:spPr>
        <p:txBody>
          <a:bodyPr/>
          <a:lstStyle/>
          <a:p>
            <a:pPr indent="457200" rtl="1">
              <a:lnSpc>
                <a:spcPct val="115000"/>
              </a:lnSpc>
              <a:spcAft>
                <a:spcPts val="1000"/>
              </a:spcAft>
            </a:pPr>
            <a:r>
              <a:rPr lang="ar-SA" sz="3600" b="1" dirty="0" smtClean="0">
                <a:solidFill>
                  <a:srgbClr val="FF0000"/>
                </a:solidFill>
                <a:ea typeface="Calibri"/>
                <a:cs typeface="Arial"/>
              </a:rPr>
              <a:t>فئات خاصة من الناحية الاجتماعية الخُلقية</a:t>
            </a:r>
          </a:p>
          <a:p>
            <a:pPr indent="457200" rtl="1">
              <a:lnSpc>
                <a:spcPct val="115000"/>
              </a:lnSpc>
              <a:spcAft>
                <a:spcPts val="1000"/>
              </a:spcAft>
            </a:pPr>
            <a:r>
              <a:rPr lang="ar-SA" sz="3600" b="1" dirty="0" smtClean="0">
                <a:solidFill>
                  <a:srgbClr val="FF0000"/>
                </a:solidFill>
                <a:ea typeface="Calibri"/>
                <a:cs typeface="Arial"/>
              </a:rPr>
              <a:t>( مدمني المخدرات)</a:t>
            </a:r>
            <a:endParaRPr lang="en-US" sz="3600" b="1" dirty="0">
              <a:solidFill>
                <a:srgbClr val="FF0000"/>
              </a:solidFill>
              <a:ea typeface="Calibri"/>
              <a:cs typeface="Aria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lnSpc>
                <a:spcPct val="115000"/>
              </a:lnSpc>
              <a:spcAft>
                <a:spcPts val="1000"/>
              </a:spcAft>
            </a:pPr>
            <a:r>
              <a:rPr lang="ar-SA" sz="4000" b="1" dirty="0" smtClean="0">
                <a:ea typeface="Calibri"/>
                <a:cs typeface="Arial"/>
              </a:rPr>
              <a:t>عناصر المحاضرة:</a:t>
            </a:r>
            <a:endParaRPr lang="en-US" sz="4000" b="1" dirty="0">
              <a:ea typeface="Calibri"/>
              <a:cs typeface="Arial"/>
            </a:endParaRPr>
          </a:p>
        </p:txBody>
      </p:sp>
      <p:sp>
        <p:nvSpPr>
          <p:cNvPr id="3" name="عنصر نائب للمحتوى 2"/>
          <p:cNvSpPr>
            <a:spLocks noGrp="1"/>
          </p:cNvSpPr>
          <p:nvPr>
            <p:ph idx="1"/>
          </p:nvPr>
        </p:nvSpPr>
        <p:spPr>
          <a:xfrm>
            <a:off x="495300" y="1447800"/>
            <a:ext cx="8915400" cy="4678363"/>
          </a:xfrm>
        </p:spPr>
        <p:txBody>
          <a:bodyPr/>
          <a:lstStyle/>
          <a:p>
            <a:pPr marL="457200" indent="-457200" rtl="1">
              <a:lnSpc>
                <a:spcPct val="115000"/>
              </a:lnSpc>
              <a:spcAft>
                <a:spcPts val="1000"/>
              </a:spcAft>
              <a:buFontTx/>
              <a:buChar char="-"/>
            </a:pPr>
            <a:r>
              <a:rPr lang="ar-SA" b="1" dirty="0" smtClean="0">
                <a:solidFill>
                  <a:prstClr val="black"/>
                </a:solidFill>
                <a:ea typeface="Calibri"/>
                <a:cs typeface="Arial"/>
              </a:rPr>
              <a:t>مقدمة</a:t>
            </a:r>
          </a:p>
          <a:p>
            <a:pPr marL="457200" lvl="0" indent="-457200" rtl="1">
              <a:lnSpc>
                <a:spcPct val="115000"/>
              </a:lnSpc>
              <a:spcAft>
                <a:spcPts val="1000"/>
              </a:spcAft>
              <a:buFontTx/>
              <a:buChar char="-"/>
            </a:pPr>
            <a:r>
              <a:rPr lang="ar-SA" b="1" dirty="0">
                <a:solidFill>
                  <a:prstClr val="black"/>
                </a:solidFill>
                <a:ea typeface="Calibri"/>
                <a:cs typeface="Arial"/>
              </a:rPr>
              <a:t>مفهوم إدمان </a:t>
            </a:r>
            <a:r>
              <a:rPr lang="ar-SA" b="1" dirty="0" smtClean="0">
                <a:solidFill>
                  <a:prstClr val="black"/>
                </a:solidFill>
                <a:ea typeface="Calibri"/>
                <a:cs typeface="Arial"/>
              </a:rPr>
              <a:t>المخدرات</a:t>
            </a:r>
          </a:p>
          <a:p>
            <a:pPr marL="457200" lvl="0" indent="-457200" rtl="1">
              <a:lnSpc>
                <a:spcPct val="115000"/>
              </a:lnSpc>
              <a:spcAft>
                <a:spcPts val="1000"/>
              </a:spcAft>
              <a:buFontTx/>
              <a:buChar char="-"/>
            </a:pPr>
            <a:r>
              <a:rPr lang="ar-SA" b="1" dirty="0" smtClean="0">
                <a:solidFill>
                  <a:prstClr val="black"/>
                </a:solidFill>
                <a:ea typeface="Calibri"/>
                <a:cs typeface="Arial"/>
              </a:rPr>
              <a:t>تصنيف المخدرات</a:t>
            </a:r>
          </a:p>
          <a:p>
            <a:pPr marL="457200" lvl="0" indent="-457200" rtl="1">
              <a:lnSpc>
                <a:spcPct val="115000"/>
              </a:lnSpc>
              <a:spcAft>
                <a:spcPts val="1000"/>
              </a:spcAft>
              <a:buFontTx/>
              <a:buChar char="-"/>
            </a:pPr>
            <a:r>
              <a:rPr lang="ar-SA" b="1" dirty="0" smtClean="0">
                <a:solidFill>
                  <a:prstClr val="black"/>
                </a:solidFill>
                <a:ea typeface="Calibri"/>
                <a:cs typeface="Arial"/>
              </a:rPr>
              <a:t>أسباب الإدمان</a:t>
            </a:r>
          </a:p>
          <a:p>
            <a:pPr marL="457200" lvl="0" indent="-457200" rtl="1">
              <a:lnSpc>
                <a:spcPct val="115000"/>
              </a:lnSpc>
              <a:spcAft>
                <a:spcPts val="1000"/>
              </a:spcAft>
              <a:buFontTx/>
              <a:buChar char="-"/>
            </a:pPr>
            <a:r>
              <a:rPr lang="ar-SA" b="1" dirty="0" smtClean="0">
                <a:solidFill>
                  <a:prstClr val="black"/>
                </a:solidFill>
                <a:ea typeface="Calibri"/>
                <a:cs typeface="Arial"/>
              </a:rPr>
              <a:t>آثار الإدمان</a:t>
            </a:r>
          </a:p>
          <a:p>
            <a:pPr marL="457200" lvl="0" indent="-457200" rtl="1">
              <a:lnSpc>
                <a:spcPct val="115000"/>
              </a:lnSpc>
              <a:spcAft>
                <a:spcPts val="1000"/>
              </a:spcAft>
              <a:buFontTx/>
              <a:buChar char="-"/>
            </a:pPr>
            <a:r>
              <a:rPr lang="ar-SA" b="1" dirty="0">
                <a:solidFill>
                  <a:prstClr val="black"/>
                </a:solidFill>
                <a:ea typeface="Calibri"/>
                <a:cs typeface="Arial"/>
              </a:rPr>
              <a:t>أدوار الاخصائي الاجتماعي مع </a:t>
            </a:r>
            <a:r>
              <a:rPr lang="ar-SA" b="1">
                <a:solidFill>
                  <a:prstClr val="black"/>
                </a:solidFill>
                <a:ea typeface="Calibri"/>
                <a:cs typeface="Arial"/>
              </a:rPr>
              <a:t>مدمني </a:t>
            </a:r>
            <a:r>
              <a:rPr lang="ar-SA" b="1" smtClean="0">
                <a:solidFill>
                  <a:prstClr val="black"/>
                </a:solidFill>
                <a:ea typeface="Calibri"/>
                <a:cs typeface="Arial"/>
              </a:rPr>
              <a:t>المخدرات</a:t>
            </a:r>
            <a:endParaRPr lang="ar-SA" b="1" dirty="0" smtClean="0">
              <a:solidFill>
                <a:prstClr val="black"/>
              </a:solidFill>
              <a:ea typeface="Calibri"/>
              <a:cs typeface="Arial"/>
            </a:endParaRPr>
          </a:p>
          <a:p>
            <a:pPr marL="457200" lvl="0" indent="-457200" rtl="1">
              <a:lnSpc>
                <a:spcPct val="115000"/>
              </a:lnSpc>
              <a:spcAft>
                <a:spcPts val="1000"/>
              </a:spcAft>
              <a:buFontTx/>
              <a:buChar char="-"/>
            </a:pPr>
            <a:endParaRPr lang="ar-SA" sz="3600" b="1" dirty="0" smtClean="0">
              <a:solidFill>
                <a:prstClr val="black"/>
              </a:solidFill>
              <a:ea typeface="Calibri"/>
              <a:cs typeface="Arial"/>
            </a:endParaRPr>
          </a:p>
          <a:p>
            <a:pPr marL="457200" indent="-457200" rtl="1">
              <a:lnSpc>
                <a:spcPct val="115000"/>
              </a:lnSpc>
              <a:spcAft>
                <a:spcPts val="1000"/>
              </a:spcAft>
              <a:buFontTx/>
              <a:buChar char="-"/>
            </a:pPr>
            <a:endParaRPr lang="ar-SA" b="1" dirty="0" smtClean="0">
              <a:solidFill>
                <a:prstClr val="black"/>
              </a:solidFill>
              <a:ea typeface="Calibri"/>
              <a:cs typeface="Arial"/>
            </a:endParaRPr>
          </a:p>
          <a:p>
            <a:pPr marL="457200" indent="-457200" rtl="1">
              <a:lnSpc>
                <a:spcPct val="115000"/>
              </a:lnSpc>
              <a:spcAft>
                <a:spcPts val="1000"/>
              </a:spcAft>
              <a:buFontTx/>
              <a:buChar char="-"/>
            </a:pPr>
            <a:endParaRPr lang="ar-SA" sz="4000" b="1" dirty="0" smtClean="0">
              <a:solidFill>
                <a:prstClr val="black"/>
              </a:solidFill>
              <a:ea typeface="Calibri"/>
              <a:cs typeface="Arial"/>
            </a:endParaRPr>
          </a:p>
          <a:p>
            <a:pPr marL="0" indent="0" rtl="1">
              <a:lnSpc>
                <a:spcPct val="115000"/>
              </a:lnSpc>
              <a:spcAft>
                <a:spcPts val="1000"/>
              </a:spcAft>
            </a:pPr>
            <a:r>
              <a:rPr lang="ar-SA" b="1" dirty="0">
                <a:solidFill>
                  <a:prstClr val="black"/>
                </a:solidFill>
                <a:ea typeface="Calibri"/>
                <a:cs typeface="Arial"/>
              </a:rPr>
              <a:t/>
            </a:r>
            <a:br>
              <a:rPr lang="ar-SA" b="1" dirty="0">
                <a:solidFill>
                  <a:prstClr val="black"/>
                </a:solidFill>
                <a:ea typeface="Calibri"/>
                <a:cs typeface="Arial"/>
              </a:rPr>
            </a:br>
            <a:endParaRPr lang="ar-SA" b="1" dirty="0" smtClean="0">
              <a:solidFill>
                <a:prstClr val="black"/>
              </a:solidFill>
              <a:ea typeface="Calibri"/>
              <a:cs typeface="Arial"/>
            </a:endParaRPr>
          </a:p>
          <a:p>
            <a:pPr marL="457200" indent="-457200" rtl="1">
              <a:lnSpc>
                <a:spcPct val="115000"/>
              </a:lnSpc>
              <a:spcAft>
                <a:spcPts val="1000"/>
              </a:spcAft>
              <a:buFontTx/>
              <a:buChar char="-"/>
            </a:pPr>
            <a:endParaRPr lang="ar-SA" b="1" dirty="0" smtClean="0">
              <a:solidFill>
                <a:prstClr val="black"/>
              </a:solidFill>
              <a:ea typeface="Calibri"/>
              <a:cs typeface="Arial"/>
            </a:endParaRPr>
          </a:p>
          <a:p>
            <a:pPr marL="457200" indent="-457200" rtl="1">
              <a:lnSpc>
                <a:spcPct val="115000"/>
              </a:lnSpc>
              <a:spcAft>
                <a:spcPts val="1000"/>
              </a:spcAft>
              <a:buFontTx/>
              <a:buChar char="-"/>
            </a:pPr>
            <a:endParaRPr lang="ar-SA" b="1" dirty="0" smtClean="0">
              <a:solidFill>
                <a:prstClr val="black"/>
              </a:solidFill>
              <a:ea typeface="Calibri"/>
              <a:cs typeface="Arial"/>
            </a:endParaRPr>
          </a:p>
          <a:p>
            <a:pPr marL="457200" indent="-457200" rtl="1">
              <a:lnSpc>
                <a:spcPct val="115000"/>
              </a:lnSpc>
              <a:spcAft>
                <a:spcPts val="1000"/>
              </a:spcAft>
              <a:buFontTx/>
              <a:buChar char="-"/>
            </a:pPr>
            <a:endParaRPr lang="ar-SA" b="1" dirty="0" smtClean="0">
              <a:solidFill>
                <a:prstClr val="black"/>
              </a:solidFill>
              <a:ea typeface="Calibri"/>
              <a:cs typeface="Arial"/>
            </a:endParaRPr>
          </a:p>
          <a:p>
            <a:pPr marL="457200" indent="-457200" rtl="1">
              <a:lnSpc>
                <a:spcPct val="115000"/>
              </a:lnSpc>
              <a:spcAft>
                <a:spcPts val="1000"/>
              </a:spcAft>
              <a:buFontTx/>
              <a:buChar char="-"/>
            </a:pPr>
            <a:endParaRPr lang="ar-SA" b="1" dirty="0" smtClean="0">
              <a:solidFill>
                <a:prstClr val="black"/>
              </a:solidFill>
              <a:ea typeface="Calibri"/>
              <a:cs typeface="Arial"/>
            </a:endParaRPr>
          </a:p>
          <a:p>
            <a:pPr rtl="1">
              <a:lnSpc>
                <a:spcPct val="115000"/>
              </a:lnSpc>
              <a:spcAft>
                <a:spcPts val="0"/>
              </a:spcAft>
            </a:pPr>
            <a:endParaRPr lang="ar-SA" b="1" dirty="0" smtClean="0">
              <a:ea typeface="Calibri"/>
              <a:cs typeface="Arial"/>
            </a:endParaRPr>
          </a:p>
        </p:txBody>
      </p:sp>
    </p:spTree>
    <p:extLst>
      <p:ext uri="{BB962C8B-B14F-4D97-AF65-F5344CB8AC3E}">
        <p14:creationId xmlns:p14="http://schemas.microsoft.com/office/powerpoint/2010/main" xmlns="" val="44120355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3400" y="457200"/>
            <a:ext cx="8915400" cy="914400"/>
          </a:xfrm>
        </p:spPr>
        <p:txBody>
          <a:bodyPr/>
          <a:lstStyle/>
          <a:p>
            <a:pPr algn="justLow" rtl="1">
              <a:lnSpc>
                <a:spcPct val="115000"/>
              </a:lnSpc>
              <a:spcAft>
                <a:spcPts val="0"/>
              </a:spcAft>
              <a:tabLst>
                <a:tab pos="1689100" algn="l"/>
              </a:tabLst>
            </a:pPr>
            <a:r>
              <a:rPr lang="ar-SA" sz="3600" b="1" dirty="0" smtClean="0">
                <a:ea typeface="Calibri"/>
                <a:cs typeface="Arial"/>
              </a:rPr>
              <a:t>مقدمة:</a:t>
            </a:r>
            <a:endParaRPr lang="ar-SA" sz="3600" b="1" dirty="0">
              <a:solidFill>
                <a:schemeClr val="accent1"/>
              </a:solidFill>
            </a:endParaRPr>
          </a:p>
        </p:txBody>
      </p:sp>
      <p:sp>
        <p:nvSpPr>
          <p:cNvPr id="3" name="عنصر نائب للمحتوى 2"/>
          <p:cNvSpPr>
            <a:spLocks noGrp="1"/>
          </p:cNvSpPr>
          <p:nvPr>
            <p:ph idx="1"/>
          </p:nvPr>
        </p:nvSpPr>
        <p:spPr>
          <a:xfrm>
            <a:off x="495300" y="1371600"/>
            <a:ext cx="8915400" cy="4953000"/>
          </a:xfrm>
        </p:spPr>
        <p:txBody>
          <a:bodyPr/>
          <a:lstStyle/>
          <a:p>
            <a:pPr algn="just" rtl="1">
              <a:lnSpc>
                <a:spcPct val="115000"/>
              </a:lnSpc>
              <a:spcAft>
                <a:spcPts val="1000"/>
              </a:spcAft>
            </a:pPr>
            <a:r>
              <a:rPr lang="ar-SA" sz="2800" b="1" dirty="0" smtClean="0">
                <a:ea typeface="Calibri"/>
                <a:cs typeface="+mn-cs"/>
              </a:rPr>
              <a:t>- تعتبر </a:t>
            </a:r>
            <a:r>
              <a:rPr lang="ar-SA" sz="2800" b="1" dirty="0">
                <a:ea typeface="Calibri"/>
                <a:cs typeface="+mn-cs"/>
              </a:rPr>
              <a:t>مشكلة إدمان المخدرات من أخطر المشكلات التي تهدد سلامة وأمن المجتمعات المختلفة في العالم المعاصر وتعوق ازدهارها الاقتصادي ونموها الإنتاجي حيث تستنفذ الكثير من موارد المجتمع وتقضي علي الكثير من طاقاته وتعطل الكثير من قدرات أفراده وتوجهها إلي مسارات ضارة مهلكة علي نحو ما يقترف من جرائم بشعة من جانب متعاطو المخدرات أو مدمنوها أو تجارها أو مهربوها أو مروجوها وتقدر بعض المصادر الجرائم التي يرتكبها الأفراد في حالات التعاطي أو من </a:t>
            </a:r>
            <a:r>
              <a:rPr lang="ar-SA" sz="2800" b="1" dirty="0" smtClean="0">
                <a:ea typeface="Calibri"/>
                <a:cs typeface="+mn-cs"/>
              </a:rPr>
              <a:t>أجل </a:t>
            </a:r>
            <a:r>
              <a:rPr lang="ar-SA" sz="2800" b="1" dirty="0">
                <a:ea typeface="Calibri"/>
                <a:cs typeface="+mn-cs"/>
              </a:rPr>
              <a:t>الحصول علي الأموال اللازمة للإنفاق علي الإدمان بحوالي نصف ما يرتكب من جرائم بشكل عام</a:t>
            </a:r>
            <a:r>
              <a:rPr lang="ar-SA" sz="1800" dirty="0">
                <a:ea typeface="Calibri"/>
                <a:cs typeface="+mn-cs"/>
              </a:rPr>
              <a:t>.</a:t>
            </a:r>
            <a:endParaRPr lang="en-US" sz="1800" dirty="0">
              <a:ea typeface="Calibri"/>
              <a:cs typeface="+mn-cs"/>
            </a:endParaRPr>
          </a:p>
          <a:p>
            <a:pPr rtl="1">
              <a:lnSpc>
                <a:spcPct val="115000"/>
              </a:lnSpc>
              <a:spcAft>
                <a:spcPts val="0"/>
              </a:spcAft>
            </a:pPr>
            <a:endParaRPr lang="en-US" sz="2800" dirty="0">
              <a:ea typeface="Calibri"/>
              <a:cs typeface="Arial"/>
            </a:endParaRPr>
          </a:p>
        </p:txBody>
      </p:sp>
    </p:spTree>
    <p:extLst>
      <p:ext uri="{BB962C8B-B14F-4D97-AF65-F5344CB8AC3E}">
        <p14:creationId xmlns:p14="http://schemas.microsoft.com/office/powerpoint/2010/main" xmlns="" val="204835394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3400" y="457200"/>
            <a:ext cx="8915400" cy="914400"/>
          </a:xfrm>
        </p:spPr>
        <p:txBody>
          <a:bodyPr/>
          <a:lstStyle/>
          <a:p>
            <a:pPr algn="justLow" rtl="1">
              <a:lnSpc>
                <a:spcPct val="115000"/>
              </a:lnSpc>
              <a:spcAft>
                <a:spcPts val="0"/>
              </a:spcAft>
              <a:tabLst>
                <a:tab pos="1689100" algn="l"/>
              </a:tabLst>
            </a:pPr>
            <a:endParaRPr lang="ar-SA" sz="3600" b="1" dirty="0">
              <a:solidFill>
                <a:schemeClr val="accent1"/>
              </a:solidFill>
            </a:endParaRPr>
          </a:p>
        </p:txBody>
      </p:sp>
      <p:sp>
        <p:nvSpPr>
          <p:cNvPr id="3" name="عنصر نائب للمحتوى 2"/>
          <p:cNvSpPr>
            <a:spLocks noGrp="1"/>
          </p:cNvSpPr>
          <p:nvPr>
            <p:ph idx="1"/>
          </p:nvPr>
        </p:nvSpPr>
        <p:spPr>
          <a:xfrm>
            <a:off x="495300" y="1371600"/>
            <a:ext cx="8915400" cy="4953000"/>
          </a:xfrm>
        </p:spPr>
        <p:txBody>
          <a:bodyPr/>
          <a:lstStyle/>
          <a:p>
            <a:pPr marL="457200" indent="-457200" algn="just" rtl="1">
              <a:lnSpc>
                <a:spcPct val="115000"/>
              </a:lnSpc>
              <a:spcAft>
                <a:spcPts val="1000"/>
              </a:spcAft>
              <a:buFontTx/>
              <a:buChar char="-"/>
            </a:pPr>
            <a:r>
              <a:rPr lang="ar-SA" sz="2600" b="1" dirty="0" smtClean="0">
                <a:ea typeface="Calibri"/>
                <a:cs typeface="+mn-cs"/>
              </a:rPr>
              <a:t>وقد </a:t>
            </a:r>
            <a:r>
              <a:rPr lang="ar-SA" sz="2600" b="1" dirty="0">
                <a:ea typeface="Calibri"/>
                <a:cs typeface="+mn-cs"/>
              </a:rPr>
              <a:t>تزايد الاهتمام في السنوات الأخيرة بمشكلة الإدمان ، وينعكس هذا الاهتمام فيما تقوم به الدولة علي اختلاف أجهزتها من جهود سواء علي المستوي المحلي أو علي المستوي العالمي عن طريق التعاون الدولي في سبيل مواجهة هذه الظاهرة والتصدي لها والذي يتخذ أشكالا متعددة للمقاومة </a:t>
            </a:r>
            <a:r>
              <a:rPr lang="ar-SA" sz="2600" b="1" dirty="0">
                <a:solidFill>
                  <a:srgbClr val="FF0000"/>
                </a:solidFill>
                <a:ea typeface="Calibri"/>
                <a:cs typeface="+mn-cs"/>
              </a:rPr>
              <a:t>منها</a:t>
            </a:r>
            <a:r>
              <a:rPr lang="ar-SA" sz="2600" b="1" dirty="0">
                <a:ea typeface="Calibri"/>
                <a:cs typeface="+mn-cs"/>
              </a:rPr>
              <a:t> : </a:t>
            </a:r>
            <a:r>
              <a:rPr lang="ar-SA" sz="2600" b="1" dirty="0" smtClean="0">
                <a:ea typeface="Calibri"/>
                <a:cs typeface="+mn-cs"/>
              </a:rPr>
              <a:t>المكافحة </a:t>
            </a:r>
            <a:r>
              <a:rPr lang="ar-SA" sz="2600" b="1" dirty="0">
                <a:ea typeface="Calibri"/>
                <a:cs typeface="+mn-cs"/>
              </a:rPr>
              <a:t>الأمنية ، القانون ، الاتفاقيات الدولية ، ثم ما بعد ذلك ما تتطلبه جهود الوقاية بأشكالها المختلفة ثم التوعية والعلاج سواء أكان هذا العلاج طبي أو نفسي أو اجتماعي وأخيرا إعادة تأهيل ثم إعادة استيعاب اجتماعي للمدمنين في المجتمع بعد شفائهم</a:t>
            </a:r>
            <a:r>
              <a:rPr lang="ar-SA" sz="2600" dirty="0" smtClean="0">
                <a:ea typeface="Calibri"/>
                <a:cs typeface="+mn-cs"/>
              </a:rPr>
              <a:t>.</a:t>
            </a:r>
          </a:p>
          <a:p>
            <a:pPr marL="457200" indent="-457200" algn="just" rtl="1">
              <a:lnSpc>
                <a:spcPct val="115000"/>
              </a:lnSpc>
              <a:spcAft>
                <a:spcPts val="1000"/>
              </a:spcAft>
              <a:buFontTx/>
              <a:buChar char="-"/>
            </a:pPr>
            <a:r>
              <a:rPr lang="ar-SA" sz="2600" b="1" dirty="0">
                <a:ea typeface="Calibri"/>
                <a:cs typeface="+mn-cs"/>
              </a:rPr>
              <a:t>ولقد اهتمت كافة المهن والتخصصات العلمية ومراكز البحث العلمي بالإسهام في الجهود العلاجية والوقائية لمواجهة هذه المشكلة ، ومن هذه المهن مهنة الخدمة الاجتماعية.</a:t>
            </a:r>
            <a:endParaRPr lang="en-US" sz="2600" b="1" dirty="0">
              <a:ea typeface="Calibri"/>
              <a:cs typeface="+mn-cs"/>
            </a:endParaRPr>
          </a:p>
          <a:p>
            <a:pPr algn="just" rtl="1">
              <a:lnSpc>
                <a:spcPct val="115000"/>
              </a:lnSpc>
              <a:spcAft>
                <a:spcPts val="0"/>
              </a:spcAft>
            </a:pPr>
            <a:endParaRPr lang="en-US" sz="2600" dirty="0">
              <a:ea typeface="Calibri"/>
              <a:cs typeface="+mn-cs"/>
            </a:endParaRPr>
          </a:p>
        </p:txBody>
      </p:sp>
    </p:spTree>
    <p:extLst>
      <p:ext uri="{BB962C8B-B14F-4D97-AF65-F5344CB8AC3E}">
        <p14:creationId xmlns:p14="http://schemas.microsoft.com/office/powerpoint/2010/main" xmlns="" val="139084144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3400" y="457200"/>
            <a:ext cx="8915400" cy="914400"/>
          </a:xfrm>
        </p:spPr>
        <p:txBody>
          <a:bodyPr/>
          <a:lstStyle/>
          <a:p>
            <a:pPr algn="justLow" rtl="1">
              <a:lnSpc>
                <a:spcPct val="115000"/>
              </a:lnSpc>
              <a:spcAft>
                <a:spcPts val="0"/>
              </a:spcAft>
              <a:tabLst>
                <a:tab pos="1689100" algn="l"/>
              </a:tabLst>
            </a:pPr>
            <a:r>
              <a:rPr lang="ar-EG" sz="3600" b="1" dirty="0">
                <a:latin typeface="Times New Roman"/>
                <a:ea typeface="Times New Roman"/>
                <a:cs typeface="Simplified Arabic"/>
              </a:rPr>
              <a:t>مفهوم </a:t>
            </a:r>
            <a:r>
              <a:rPr lang="ar-SA" sz="3600" b="1" dirty="0">
                <a:latin typeface="Times New Roman"/>
                <a:ea typeface="Times New Roman"/>
                <a:cs typeface="Simplified Arabic"/>
              </a:rPr>
              <a:t>إ</a:t>
            </a:r>
            <a:r>
              <a:rPr lang="ar-EG" sz="3600" b="1" dirty="0" smtClean="0">
                <a:latin typeface="Times New Roman"/>
                <a:ea typeface="Times New Roman"/>
                <a:cs typeface="Simplified Arabic"/>
              </a:rPr>
              <a:t>دمان </a:t>
            </a:r>
            <a:r>
              <a:rPr lang="ar-SA" sz="3600" b="1" dirty="0" smtClean="0">
                <a:latin typeface="Times New Roman"/>
                <a:ea typeface="Times New Roman"/>
                <a:cs typeface="Simplified Arabic"/>
              </a:rPr>
              <a:t>ا</a:t>
            </a:r>
            <a:r>
              <a:rPr lang="ar-EG" sz="3600" b="1" dirty="0" smtClean="0">
                <a:latin typeface="Times New Roman"/>
                <a:ea typeface="Times New Roman"/>
                <a:cs typeface="Simplified Arabic"/>
              </a:rPr>
              <a:t>لمخدرات</a:t>
            </a:r>
            <a:r>
              <a:rPr lang="ar-SA" sz="3600" b="1" dirty="0" smtClean="0">
                <a:latin typeface="Times New Roman"/>
                <a:ea typeface="Times New Roman"/>
                <a:cs typeface="Simplified Arabic"/>
              </a:rPr>
              <a:t>:</a:t>
            </a:r>
            <a:endParaRPr lang="ar-SA" sz="3600" b="1" dirty="0">
              <a:solidFill>
                <a:schemeClr val="accent1"/>
              </a:solidFill>
            </a:endParaRPr>
          </a:p>
        </p:txBody>
      </p:sp>
      <p:sp>
        <p:nvSpPr>
          <p:cNvPr id="3" name="عنصر نائب للمحتوى 2"/>
          <p:cNvSpPr>
            <a:spLocks noGrp="1"/>
          </p:cNvSpPr>
          <p:nvPr>
            <p:ph idx="1"/>
          </p:nvPr>
        </p:nvSpPr>
        <p:spPr>
          <a:xfrm>
            <a:off x="495300" y="1371600"/>
            <a:ext cx="8915400" cy="4953000"/>
          </a:xfrm>
        </p:spPr>
        <p:txBody>
          <a:bodyPr/>
          <a:lstStyle/>
          <a:p>
            <a:pPr marL="457200" indent="-457200" algn="just" rtl="1">
              <a:lnSpc>
                <a:spcPct val="115000"/>
              </a:lnSpc>
              <a:spcAft>
                <a:spcPts val="0"/>
              </a:spcAft>
              <a:buFontTx/>
              <a:buChar char="-"/>
            </a:pPr>
            <a:r>
              <a:rPr lang="ar-EG" sz="2800" b="1" dirty="0" smtClean="0">
                <a:latin typeface="Times New Roman"/>
                <a:ea typeface="Times New Roman"/>
                <a:cs typeface="+mn-cs"/>
              </a:rPr>
              <a:t>يعرف </a:t>
            </a:r>
            <a:r>
              <a:rPr lang="ar-EG" sz="2800" b="1" dirty="0">
                <a:solidFill>
                  <a:srgbClr val="FF0000"/>
                </a:solidFill>
                <a:latin typeface="Times New Roman"/>
                <a:ea typeface="Times New Roman"/>
                <a:cs typeface="+mn-cs"/>
              </a:rPr>
              <a:t>الإدمان</a:t>
            </a:r>
            <a:r>
              <a:rPr lang="ar-EG" sz="2800" b="1" dirty="0">
                <a:latin typeface="Times New Roman"/>
                <a:ea typeface="Times New Roman"/>
                <a:cs typeface="+mn-cs"/>
              </a:rPr>
              <a:t> بأنه الحد الذي تفسد معه الحياة الاجتماعية والمهنية للفرد المدمن حيث يصل إلي صورة مركبة معقدة تتميز ببعض السمات مثل الرغبة الملحة في تكرار التعاطي والاتجاه نحو زيادة الكمية والتأثيرات السلبية علي الفرد وعلي الوسط الاجتماعي المحيط </a:t>
            </a:r>
            <a:r>
              <a:rPr lang="ar-EG" sz="2800" b="1" dirty="0" smtClean="0">
                <a:latin typeface="Times New Roman"/>
                <a:ea typeface="Times New Roman"/>
                <a:cs typeface="+mn-cs"/>
              </a:rPr>
              <a:t>به.</a:t>
            </a:r>
            <a:endParaRPr lang="ar-SA" sz="2800" b="1" dirty="0" smtClean="0">
              <a:latin typeface="Times New Roman"/>
              <a:ea typeface="Times New Roman"/>
              <a:cs typeface="+mn-cs"/>
            </a:endParaRPr>
          </a:p>
          <a:p>
            <a:pPr marL="0" indent="0" algn="just" rtl="1">
              <a:lnSpc>
                <a:spcPct val="115000"/>
              </a:lnSpc>
              <a:spcAft>
                <a:spcPts val="0"/>
              </a:spcAft>
            </a:pPr>
            <a:endParaRPr lang="ar-SA" sz="2800" b="1" dirty="0" smtClean="0">
              <a:latin typeface="Times New Roman"/>
              <a:ea typeface="Times New Roman"/>
              <a:cs typeface="+mn-cs"/>
            </a:endParaRPr>
          </a:p>
          <a:p>
            <a:pPr lvl="0" algn="justLow" rtl="1">
              <a:lnSpc>
                <a:spcPct val="115000"/>
              </a:lnSpc>
              <a:spcAft>
                <a:spcPts val="0"/>
              </a:spcAft>
            </a:pPr>
            <a:r>
              <a:rPr lang="ar-SA" sz="1800" b="1" dirty="0">
                <a:solidFill>
                  <a:prstClr val="black"/>
                </a:solidFill>
                <a:latin typeface="Times New Roman"/>
                <a:ea typeface="Times New Roman"/>
                <a:cs typeface="+mn-cs"/>
              </a:rPr>
              <a:t>- </a:t>
            </a:r>
            <a:r>
              <a:rPr lang="ar-SA" sz="1800" b="1" dirty="0" smtClean="0">
                <a:solidFill>
                  <a:prstClr val="black"/>
                </a:solidFill>
                <a:latin typeface="Times New Roman"/>
                <a:ea typeface="Times New Roman"/>
                <a:cs typeface="+mn-cs"/>
              </a:rPr>
              <a:t>    </a:t>
            </a:r>
            <a:r>
              <a:rPr lang="ar-SA" sz="2800" b="1" dirty="0" smtClean="0">
                <a:solidFill>
                  <a:srgbClr val="FF0000"/>
                </a:solidFill>
                <a:latin typeface="Times New Roman"/>
                <a:ea typeface="Times New Roman"/>
                <a:cs typeface="+mn-cs"/>
              </a:rPr>
              <a:t>والإدمان</a:t>
            </a:r>
            <a:r>
              <a:rPr lang="ar-SA" sz="2800" b="1" dirty="0" smtClean="0">
                <a:solidFill>
                  <a:prstClr val="black"/>
                </a:solidFill>
                <a:latin typeface="Times New Roman"/>
                <a:ea typeface="Times New Roman"/>
                <a:cs typeface="+mn-cs"/>
              </a:rPr>
              <a:t> </a:t>
            </a:r>
            <a:r>
              <a:rPr lang="ar-SA" sz="2800" b="1" dirty="0">
                <a:solidFill>
                  <a:prstClr val="black"/>
                </a:solidFill>
                <a:latin typeface="Times New Roman"/>
                <a:ea typeface="Times New Roman"/>
                <a:cs typeface="+mn-cs"/>
              </a:rPr>
              <a:t>عرفته دوائر المعرفة العالمية بأنه الحالة التي يحتاج الفرد فيها إلي الاستمرار في تناول الكحوليات والمخدرات وبالتالي يصبح نوعا من الاعتياد والذي إذا توقف عنه الفرد أصيب بأعراض جسمانية وهذيان نفسي مثل </a:t>
            </a:r>
            <a:r>
              <a:rPr lang="ar-SA" sz="2800" b="1" dirty="0" err="1">
                <a:solidFill>
                  <a:prstClr val="black"/>
                </a:solidFill>
                <a:latin typeface="Times New Roman"/>
                <a:ea typeface="Times New Roman"/>
                <a:cs typeface="+mn-cs"/>
              </a:rPr>
              <a:t>الهلاوس</a:t>
            </a:r>
            <a:r>
              <a:rPr lang="ar-SA" sz="2800" b="1" dirty="0">
                <a:solidFill>
                  <a:prstClr val="black"/>
                </a:solidFill>
                <a:latin typeface="Times New Roman"/>
                <a:ea typeface="Times New Roman"/>
                <a:cs typeface="+mn-cs"/>
              </a:rPr>
              <a:t> والتشنجات العصبية.</a:t>
            </a:r>
            <a:endParaRPr lang="en-US" sz="1800" dirty="0">
              <a:solidFill>
                <a:prstClr val="black"/>
              </a:solidFill>
              <a:ea typeface="Calibri"/>
              <a:cs typeface="+mn-cs"/>
            </a:endParaRPr>
          </a:p>
          <a:p>
            <a:pPr marL="457200" indent="-457200" algn="just" rtl="1">
              <a:lnSpc>
                <a:spcPct val="115000"/>
              </a:lnSpc>
              <a:spcAft>
                <a:spcPts val="0"/>
              </a:spcAft>
              <a:buFontTx/>
              <a:buChar char="-"/>
            </a:pPr>
            <a:endParaRPr lang="ar-SA" sz="2800" b="1" dirty="0" smtClean="0">
              <a:latin typeface="Times New Roman"/>
              <a:ea typeface="Times New Roman"/>
              <a:cs typeface="+mn-cs"/>
            </a:endParaRPr>
          </a:p>
          <a:p>
            <a:pPr marL="457200" indent="-457200" algn="just" rtl="1">
              <a:lnSpc>
                <a:spcPct val="115000"/>
              </a:lnSpc>
              <a:spcAft>
                <a:spcPts val="0"/>
              </a:spcAft>
              <a:buFontTx/>
              <a:buChar char="-"/>
            </a:pPr>
            <a:endParaRPr lang="ar-SA" sz="2800" b="1" dirty="0" smtClean="0">
              <a:latin typeface="Times New Roman"/>
              <a:ea typeface="Times New Roman"/>
              <a:cs typeface="+mn-cs"/>
            </a:endParaRPr>
          </a:p>
          <a:p>
            <a:pPr algn="justLow" rtl="1">
              <a:lnSpc>
                <a:spcPct val="115000"/>
              </a:lnSpc>
              <a:spcAft>
                <a:spcPts val="0"/>
              </a:spcAft>
            </a:pPr>
            <a:endParaRPr lang="ar-SA" sz="1800" dirty="0" smtClean="0">
              <a:ea typeface="Times New Roman"/>
              <a:cs typeface="+mn-cs"/>
            </a:endParaRPr>
          </a:p>
          <a:p>
            <a:pPr lvl="0" algn="just" rtl="1">
              <a:lnSpc>
                <a:spcPct val="115000"/>
              </a:lnSpc>
              <a:spcAft>
                <a:spcPts val="0"/>
              </a:spcAft>
            </a:pPr>
            <a:endParaRPr lang="ar-SA" sz="2800" b="1" dirty="0">
              <a:solidFill>
                <a:prstClr val="black"/>
              </a:solidFill>
              <a:ea typeface="Calibri"/>
              <a:cs typeface="+mn-cs"/>
            </a:endParaRPr>
          </a:p>
        </p:txBody>
      </p:sp>
    </p:spTree>
    <p:extLst>
      <p:ext uri="{BB962C8B-B14F-4D97-AF65-F5344CB8AC3E}">
        <p14:creationId xmlns:p14="http://schemas.microsoft.com/office/powerpoint/2010/main" xmlns="" val="342465936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3400" y="457200"/>
            <a:ext cx="8915400" cy="914400"/>
          </a:xfrm>
        </p:spPr>
        <p:txBody>
          <a:bodyPr/>
          <a:lstStyle/>
          <a:p>
            <a:pPr algn="justLow" rtl="1">
              <a:lnSpc>
                <a:spcPct val="115000"/>
              </a:lnSpc>
              <a:spcAft>
                <a:spcPts val="0"/>
              </a:spcAft>
              <a:tabLst>
                <a:tab pos="1689100" algn="l"/>
              </a:tabLst>
            </a:pPr>
            <a:endParaRPr lang="ar-SA" sz="3600" b="1" dirty="0">
              <a:solidFill>
                <a:schemeClr val="accent1"/>
              </a:solidFill>
            </a:endParaRPr>
          </a:p>
        </p:txBody>
      </p:sp>
      <p:sp>
        <p:nvSpPr>
          <p:cNvPr id="3" name="عنصر نائب للمحتوى 2"/>
          <p:cNvSpPr>
            <a:spLocks noGrp="1"/>
          </p:cNvSpPr>
          <p:nvPr>
            <p:ph idx="1"/>
          </p:nvPr>
        </p:nvSpPr>
        <p:spPr>
          <a:xfrm>
            <a:off x="495300" y="1371600"/>
            <a:ext cx="8915400" cy="4953000"/>
          </a:xfrm>
        </p:spPr>
        <p:txBody>
          <a:bodyPr/>
          <a:lstStyle/>
          <a:p>
            <a:pPr algn="justLow" rtl="1">
              <a:lnSpc>
                <a:spcPct val="115000"/>
              </a:lnSpc>
              <a:spcAft>
                <a:spcPts val="0"/>
              </a:spcAft>
            </a:pPr>
            <a:r>
              <a:rPr lang="ar-SA" sz="2800" b="1" dirty="0" smtClean="0">
                <a:latin typeface="Times New Roman"/>
                <a:ea typeface="Times New Roman"/>
                <a:cs typeface="+mn-cs"/>
              </a:rPr>
              <a:t>- وتعرف </a:t>
            </a:r>
            <a:r>
              <a:rPr lang="ar-SA" sz="2800" b="1" dirty="0">
                <a:latin typeface="Times New Roman"/>
                <a:ea typeface="Times New Roman"/>
                <a:cs typeface="+mn-cs"/>
              </a:rPr>
              <a:t>المخدرات بأنها مجموعة العقاقير التي تؤثر علي النشاط الذهني والحالة النفسية لمتعاطيها ، إما بتنشيط الجهاز العصبي المركزي أو بإبطاء نشاطه ، أو بما تؤدي إليه من هلوسة وتخيلات ، وهي في كل الأحوال تؤدي باعتيادها إلي حالة من التعود الملزم والإدمان تضر بالصحة وتؤدي إلي مشكلات اجتماعية متعددة وضارة تنعكس أثارها علي الفرد والأسرة والمجتمع .</a:t>
            </a:r>
          </a:p>
          <a:p>
            <a:pPr algn="justLow" rtl="1">
              <a:lnSpc>
                <a:spcPct val="115000"/>
              </a:lnSpc>
              <a:spcAft>
                <a:spcPts val="0"/>
              </a:spcAft>
            </a:pPr>
            <a:r>
              <a:rPr lang="ar-SA" sz="2800" b="1" dirty="0" smtClean="0">
                <a:latin typeface="Times New Roman"/>
                <a:ea typeface="Times New Roman"/>
                <a:cs typeface="+mn-cs"/>
              </a:rPr>
              <a:t>- كما أنها </a:t>
            </a:r>
            <a:r>
              <a:rPr lang="ar-SA" sz="2800" b="1" dirty="0">
                <a:latin typeface="Times New Roman"/>
                <a:ea typeface="Times New Roman"/>
                <a:cs typeface="+mn-cs"/>
              </a:rPr>
              <a:t>هي كل مادة خام أو مستحضرة تحتوي علي جواهر منبهة أو مسكنة من شأنها إذا استخدمت في غير الأغراض الطبية والصناعية الموجهة أن تؤول إلي حالة من التعود أو الاعتماد عليها مما يضر بالفرد والمجتمع جسمانيا ونفسيا واجتماعيا.</a:t>
            </a:r>
            <a:endParaRPr lang="en-US" sz="1800" dirty="0">
              <a:ea typeface="Calibri"/>
              <a:cs typeface="+mn-cs"/>
            </a:endParaRPr>
          </a:p>
          <a:p>
            <a:pPr marL="457200" indent="-457200" algn="justLow" rtl="1">
              <a:spcAft>
                <a:spcPts val="0"/>
              </a:spcAft>
              <a:buFontTx/>
              <a:buChar char="-"/>
            </a:pPr>
            <a:endParaRPr lang="ar-SA" sz="2800" b="1" dirty="0">
              <a:ea typeface="Times New Roman"/>
              <a:cs typeface="+mn-cs"/>
            </a:endParaRPr>
          </a:p>
        </p:txBody>
      </p:sp>
    </p:spTree>
    <p:extLst>
      <p:ext uri="{BB962C8B-B14F-4D97-AF65-F5344CB8AC3E}">
        <p14:creationId xmlns:p14="http://schemas.microsoft.com/office/powerpoint/2010/main" xmlns="" val="204787389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3400" y="228600"/>
            <a:ext cx="8915400" cy="1066800"/>
          </a:xfrm>
        </p:spPr>
        <p:txBody>
          <a:bodyPr/>
          <a:lstStyle/>
          <a:p>
            <a:pPr algn="justLow" rtl="1">
              <a:lnSpc>
                <a:spcPct val="115000"/>
              </a:lnSpc>
              <a:spcAft>
                <a:spcPts val="0"/>
              </a:spcAft>
              <a:tabLst>
                <a:tab pos="1689100" algn="l"/>
              </a:tabLst>
            </a:pPr>
            <a:r>
              <a:rPr lang="ar-SA" b="1" dirty="0">
                <a:solidFill>
                  <a:schemeClr val="accent1"/>
                </a:solidFill>
              </a:rPr>
              <a:t>تصنيف المخدرات:</a:t>
            </a:r>
          </a:p>
        </p:txBody>
      </p:sp>
      <p:sp>
        <p:nvSpPr>
          <p:cNvPr id="3" name="عنصر نائب للمحتوى 2"/>
          <p:cNvSpPr>
            <a:spLocks noGrp="1"/>
          </p:cNvSpPr>
          <p:nvPr>
            <p:ph idx="1"/>
          </p:nvPr>
        </p:nvSpPr>
        <p:spPr>
          <a:xfrm>
            <a:off x="457200" y="1371600"/>
            <a:ext cx="8915400" cy="5029200"/>
          </a:xfrm>
        </p:spPr>
        <p:txBody>
          <a:bodyPr/>
          <a:lstStyle/>
          <a:p>
            <a:pPr marL="457200" indent="-457200" algn="justLow" rtl="1">
              <a:spcAft>
                <a:spcPts val="0"/>
              </a:spcAft>
              <a:buFontTx/>
              <a:buChar char="-"/>
            </a:pPr>
            <a:r>
              <a:rPr lang="ar-SA" sz="2800" b="1" dirty="0" smtClean="0">
                <a:latin typeface="Simplified Arabic" pitchFamily="18" charset="-78"/>
                <a:ea typeface="Times New Roman"/>
                <a:cs typeface="+mn-cs"/>
              </a:rPr>
              <a:t>كان </a:t>
            </a:r>
            <a:r>
              <a:rPr lang="ar-SA" sz="2800" b="1" dirty="0">
                <a:latin typeface="Simplified Arabic" pitchFamily="18" charset="-78"/>
                <a:ea typeface="Times New Roman"/>
                <a:cs typeface="+mn-cs"/>
              </a:rPr>
              <a:t>لتعدد أنواع المخدرات وتأثيراتها ومكوناتها ومناطق إنتاجها أثر بالغ في المعايير المستخدمة أساساً في </a:t>
            </a:r>
            <a:r>
              <a:rPr lang="ar-SA" sz="2800" b="1" dirty="0" smtClean="0">
                <a:latin typeface="Simplified Arabic" pitchFamily="18" charset="-78"/>
                <a:ea typeface="Times New Roman"/>
                <a:cs typeface="+mn-cs"/>
              </a:rPr>
              <a:t>تصنيفها.</a:t>
            </a:r>
          </a:p>
          <a:p>
            <a:pPr marL="457200" indent="-457200" algn="justLow" rtl="1">
              <a:spcAft>
                <a:spcPts val="0"/>
              </a:spcAft>
              <a:buFontTx/>
              <a:buChar char="-"/>
            </a:pPr>
            <a:r>
              <a:rPr lang="ar-SA" sz="2800" b="1" dirty="0">
                <a:latin typeface="Simplified Arabic" pitchFamily="18" charset="-78"/>
                <a:ea typeface="Times New Roman"/>
                <a:cs typeface="+mn-cs"/>
              </a:rPr>
              <a:t>ومن أبسط </a:t>
            </a:r>
            <a:r>
              <a:rPr lang="ar-SA" sz="2800" b="1" dirty="0" smtClean="0">
                <a:latin typeface="Simplified Arabic" pitchFamily="18" charset="-78"/>
                <a:ea typeface="Times New Roman"/>
                <a:cs typeface="+mn-cs"/>
              </a:rPr>
              <a:t>تصنيفاتها </a:t>
            </a:r>
            <a:r>
              <a:rPr lang="ar-SA" sz="2800" b="1" dirty="0">
                <a:latin typeface="Simplified Arabic" pitchFamily="18" charset="-78"/>
                <a:ea typeface="Times New Roman"/>
                <a:cs typeface="+mn-cs"/>
              </a:rPr>
              <a:t>ذلك التصنيف الذي قسم المخدرات حسب </a:t>
            </a:r>
            <a:r>
              <a:rPr lang="ar-SA" sz="2800" b="1" u="sng" dirty="0">
                <a:solidFill>
                  <a:srgbClr val="FF0000"/>
                </a:solidFill>
                <a:latin typeface="Simplified Arabic" pitchFamily="18" charset="-78"/>
                <a:ea typeface="Times New Roman"/>
                <a:cs typeface="+mn-cs"/>
              </a:rPr>
              <a:t>لونها</a:t>
            </a:r>
            <a:r>
              <a:rPr lang="ar-SA" sz="2800" b="1" dirty="0">
                <a:latin typeface="Simplified Arabic" pitchFamily="18" charset="-78"/>
                <a:ea typeface="Times New Roman"/>
                <a:cs typeface="+mn-cs"/>
              </a:rPr>
              <a:t>، حيث هناك مخدرات داكنة اللون أطلق عليها </a:t>
            </a:r>
            <a:r>
              <a:rPr lang="ar-SA" sz="2800" b="1" dirty="0">
                <a:solidFill>
                  <a:srgbClr val="0070C0"/>
                </a:solidFill>
                <a:latin typeface="Simplified Arabic" pitchFamily="18" charset="-78"/>
                <a:ea typeface="Times New Roman"/>
                <a:cs typeface="+mn-cs"/>
              </a:rPr>
              <a:t>المخدرات السوداء </a:t>
            </a:r>
            <a:r>
              <a:rPr lang="ar-SA" sz="2800" b="1" dirty="0">
                <a:latin typeface="Simplified Arabic" pitchFamily="18" charset="-78"/>
                <a:ea typeface="Times New Roman"/>
                <a:cs typeface="+mn-cs"/>
              </a:rPr>
              <a:t>كالحشيش والأفيون، ومخدرات ليست داكنة اللون أطلق عليها </a:t>
            </a:r>
            <a:r>
              <a:rPr lang="ar-SA" sz="2800" b="1" dirty="0">
                <a:solidFill>
                  <a:srgbClr val="0070C0"/>
                </a:solidFill>
                <a:latin typeface="Simplified Arabic" pitchFamily="18" charset="-78"/>
                <a:ea typeface="Times New Roman"/>
                <a:cs typeface="+mn-cs"/>
              </a:rPr>
              <a:t>المخدرات</a:t>
            </a:r>
            <a:r>
              <a:rPr lang="ar-SA" sz="2800" b="1" dirty="0">
                <a:latin typeface="Simplified Arabic" pitchFamily="18" charset="-78"/>
                <a:ea typeface="Times New Roman"/>
                <a:cs typeface="+mn-cs"/>
              </a:rPr>
              <a:t> </a:t>
            </a:r>
            <a:r>
              <a:rPr lang="ar-SA" sz="2800" b="1" dirty="0">
                <a:solidFill>
                  <a:srgbClr val="0070C0"/>
                </a:solidFill>
                <a:latin typeface="Simplified Arabic" pitchFamily="18" charset="-78"/>
                <a:ea typeface="Times New Roman"/>
                <a:cs typeface="+mn-cs"/>
              </a:rPr>
              <a:t>البيضاء</a:t>
            </a:r>
            <a:r>
              <a:rPr lang="ar-SA" sz="2800" b="1" dirty="0">
                <a:latin typeface="Simplified Arabic" pitchFamily="18" charset="-78"/>
                <a:ea typeface="Times New Roman"/>
                <a:cs typeface="+mn-cs"/>
              </a:rPr>
              <a:t> كالهيروين والكوكايين</a:t>
            </a:r>
            <a:r>
              <a:rPr lang="ar-SA" sz="2800" b="1" dirty="0" smtClean="0">
                <a:latin typeface="Simplified Arabic" pitchFamily="18" charset="-78"/>
                <a:ea typeface="Times New Roman"/>
                <a:cs typeface="+mn-cs"/>
              </a:rPr>
              <a:t>.</a:t>
            </a:r>
          </a:p>
          <a:p>
            <a:pPr marL="0" indent="0" algn="justLow" rtl="1">
              <a:spcAft>
                <a:spcPts val="0"/>
              </a:spcAft>
            </a:pPr>
            <a:endParaRPr lang="ar-SA" sz="2800" b="1" dirty="0" smtClean="0">
              <a:latin typeface="Simplified Arabic" pitchFamily="18" charset="-78"/>
              <a:ea typeface="Times New Roman"/>
              <a:cs typeface="+mn-cs"/>
            </a:endParaRPr>
          </a:p>
          <a:p>
            <a:pPr marL="457200" indent="-457200" algn="justLow" rtl="1">
              <a:spcAft>
                <a:spcPts val="0"/>
              </a:spcAft>
              <a:buFontTx/>
              <a:buChar char="-"/>
            </a:pPr>
            <a:r>
              <a:rPr lang="ar-SA" sz="2800" b="1" dirty="0">
                <a:latin typeface="Simplified Arabic" pitchFamily="18" charset="-78"/>
                <a:ea typeface="Times New Roman"/>
                <a:cs typeface="+mn-cs"/>
              </a:rPr>
              <a:t>وهناك من قسمها على أساس </a:t>
            </a:r>
            <a:r>
              <a:rPr lang="ar-SA" sz="2800" b="1" u="sng" dirty="0">
                <a:solidFill>
                  <a:srgbClr val="FF0000"/>
                </a:solidFill>
                <a:latin typeface="Simplified Arabic" pitchFamily="18" charset="-78"/>
                <a:ea typeface="Times New Roman"/>
                <a:cs typeface="+mn-cs"/>
              </a:rPr>
              <a:t>خطورتها</a:t>
            </a:r>
            <a:r>
              <a:rPr lang="ar-SA" sz="2800" b="1" dirty="0">
                <a:latin typeface="Simplified Arabic" pitchFamily="18" charset="-78"/>
                <a:ea typeface="Times New Roman"/>
                <a:cs typeface="+mn-cs"/>
              </a:rPr>
              <a:t> أو تأثيرها فقسمها إلى مخدرات </a:t>
            </a:r>
            <a:r>
              <a:rPr lang="ar-SA" sz="2800" b="1" dirty="0">
                <a:solidFill>
                  <a:srgbClr val="0070C0"/>
                </a:solidFill>
                <a:latin typeface="Simplified Arabic" pitchFamily="18" charset="-78"/>
                <a:ea typeface="Times New Roman"/>
                <a:cs typeface="+mn-cs"/>
              </a:rPr>
              <a:t>كبرى</a:t>
            </a:r>
            <a:r>
              <a:rPr lang="ar-SA" sz="2800" b="1" dirty="0">
                <a:latin typeface="Simplified Arabic" pitchFamily="18" charset="-78"/>
                <a:ea typeface="Times New Roman"/>
                <a:cs typeface="+mn-cs"/>
              </a:rPr>
              <a:t> كالهيروين والأفيون وأخرى </a:t>
            </a:r>
            <a:r>
              <a:rPr lang="ar-SA" sz="2800" b="1" dirty="0">
                <a:solidFill>
                  <a:srgbClr val="0070C0"/>
                </a:solidFill>
                <a:latin typeface="Simplified Arabic" pitchFamily="18" charset="-78"/>
                <a:ea typeface="Times New Roman"/>
                <a:cs typeface="+mn-cs"/>
              </a:rPr>
              <a:t>صغرى</a:t>
            </a:r>
            <a:r>
              <a:rPr lang="ar-SA" sz="2800" b="1" dirty="0">
                <a:latin typeface="Simplified Arabic" pitchFamily="18" charset="-78"/>
                <a:ea typeface="Times New Roman"/>
                <a:cs typeface="+mn-cs"/>
              </a:rPr>
              <a:t> كالمسكنات والمهدئات.</a:t>
            </a:r>
          </a:p>
          <a:p>
            <a:pPr marL="457200" indent="-457200" algn="justLow" rtl="1">
              <a:spcAft>
                <a:spcPts val="0"/>
              </a:spcAft>
              <a:buFontTx/>
              <a:buChar char="-"/>
            </a:pPr>
            <a:endParaRPr lang="ar-SA" sz="2800" b="1" dirty="0">
              <a:latin typeface="Simplified Arabic" pitchFamily="18" charset="-78"/>
              <a:ea typeface="Times New Roman"/>
              <a:cs typeface="+mn-cs"/>
            </a:endParaRPr>
          </a:p>
          <a:p>
            <a:pPr marL="457200" indent="-457200" algn="justLow" rtl="1">
              <a:spcAft>
                <a:spcPts val="0"/>
              </a:spcAft>
              <a:buFontTx/>
              <a:buChar char="-"/>
            </a:pPr>
            <a:endParaRPr lang="ar-SA" sz="2800" b="1" dirty="0" smtClean="0">
              <a:latin typeface="Simplified Arabic" pitchFamily="18" charset="-78"/>
              <a:ea typeface="Times New Roman"/>
              <a:cs typeface="+mn-cs"/>
            </a:endParaRPr>
          </a:p>
          <a:p>
            <a:pPr marL="457200" indent="-457200" algn="justLow" rtl="1">
              <a:spcAft>
                <a:spcPts val="0"/>
              </a:spcAft>
              <a:buFontTx/>
              <a:buChar char="-"/>
            </a:pPr>
            <a:endParaRPr lang="ar-SA" sz="2800" b="1" dirty="0" smtClean="0">
              <a:latin typeface="Simplified Arabic" pitchFamily="18" charset="-78"/>
              <a:ea typeface="Times New Roman"/>
              <a:cs typeface="+mn-cs"/>
            </a:endParaRPr>
          </a:p>
          <a:p>
            <a:pPr marL="0" indent="0" algn="justLow" rtl="1">
              <a:spcAft>
                <a:spcPts val="0"/>
              </a:spcAft>
            </a:pPr>
            <a:endParaRPr lang="ar-SA" sz="2800" b="1" dirty="0">
              <a:latin typeface="Simplified Arabic" pitchFamily="18" charset="-78"/>
              <a:ea typeface="Times New Roman"/>
              <a:cs typeface="+mn-cs"/>
            </a:endParaRPr>
          </a:p>
        </p:txBody>
      </p:sp>
    </p:spTree>
    <p:extLst>
      <p:ext uri="{BB962C8B-B14F-4D97-AF65-F5344CB8AC3E}">
        <p14:creationId xmlns:p14="http://schemas.microsoft.com/office/powerpoint/2010/main" xmlns="" val="149027843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3400" y="228600"/>
            <a:ext cx="8915400" cy="1143000"/>
          </a:xfrm>
        </p:spPr>
        <p:txBody>
          <a:bodyPr/>
          <a:lstStyle/>
          <a:p>
            <a:pPr algn="justLow" rtl="1">
              <a:spcAft>
                <a:spcPts val="0"/>
              </a:spcAft>
            </a:pPr>
            <a:endParaRPr lang="en-US" sz="3400" b="1" dirty="0">
              <a:effectLst/>
              <a:latin typeface="Times New Roman"/>
              <a:ea typeface="Times New Roman"/>
            </a:endParaRPr>
          </a:p>
        </p:txBody>
      </p:sp>
      <p:sp>
        <p:nvSpPr>
          <p:cNvPr id="3" name="عنصر نائب للمحتوى 2"/>
          <p:cNvSpPr>
            <a:spLocks noGrp="1"/>
          </p:cNvSpPr>
          <p:nvPr>
            <p:ph idx="1"/>
          </p:nvPr>
        </p:nvSpPr>
        <p:spPr>
          <a:xfrm>
            <a:off x="457200" y="1447800"/>
            <a:ext cx="8915400" cy="5029200"/>
          </a:xfrm>
        </p:spPr>
        <p:txBody>
          <a:bodyPr/>
          <a:lstStyle/>
          <a:p>
            <a:pPr marL="0" indent="0" algn="justLow" rtl="1">
              <a:spcAft>
                <a:spcPts val="0"/>
              </a:spcAft>
            </a:pPr>
            <a:r>
              <a:rPr lang="ar-SA" sz="2800" b="1" dirty="0">
                <a:latin typeface="Simplified Arabic" pitchFamily="18" charset="-78"/>
                <a:ea typeface="Times New Roman"/>
                <a:cs typeface="+mn-cs"/>
              </a:rPr>
              <a:t>ومن التصانيف الأكثر وضوحاً من سابقتيها التصنيف الذي صنفها على أساس </a:t>
            </a:r>
            <a:r>
              <a:rPr lang="ar-SA" sz="2800" b="1" u="sng" dirty="0">
                <a:solidFill>
                  <a:srgbClr val="FF0000"/>
                </a:solidFill>
                <a:latin typeface="Simplified Arabic" pitchFamily="18" charset="-78"/>
                <a:ea typeface="Times New Roman"/>
                <a:cs typeface="+mn-cs"/>
              </a:rPr>
              <a:t>تأثيرها على الجهاز العصبي </a:t>
            </a:r>
            <a:r>
              <a:rPr lang="ar-SA" sz="2800" b="1" dirty="0">
                <a:latin typeface="Simplified Arabic" pitchFamily="18" charset="-78"/>
                <a:ea typeface="Times New Roman"/>
                <a:cs typeface="+mn-cs"/>
              </a:rPr>
              <a:t>حيث قسمها إلى ما يلي: </a:t>
            </a:r>
            <a:endParaRPr lang="ar-SA" sz="2800" b="1" dirty="0" smtClean="0">
              <a:latin typeface="Simplified Arabic" pitchFamily="18" charset="-78"/>
              <a:ea typeface="Times New Roman"/>
              <a:cs typeface="+mn-cs"/>
            </a:endParaRPr>
          </a:p>
          <a:p>
            <a:pPr marL="0" indent="0" algn="justLow" rtl="1">
              <a:spcAft>
                <a:spcPts val="0"/>
              </a:spcAft>
            </a:pPr>
            <a:endParaRPr lang="ar-SA" sz="2800" b="1" dirty="0">
              <a:latin typeface="Simplified Arabic" pitchFamily="18" charset="-78"/>
              <a:ea typeface="Times New Roman"/>
              <a:cs typeface="+mn-cs"/>
            </a:endParaRPr>
          </a:p>
          <a:p>
            <a:pPr marL="0" indent="0" algn="justLow" rtl="1">
              <a:spcAft>
                <a:spcPts val="0"/>
              </a:spcAft>
            </a:pPr>
            <a:r>
              <a:rPr lang="ar-SA" sz="2800" b="1" dirty="0">
                <a:latin typeface="Simplified Arabic" pitchFamily="18" charset="-78"/>
                <a:ea typeface="Times New Roman"/>
                <a:cs typeface="+mn-cs"/>
              </a:rPr>
              <a:t>1.	</a:t>
            </a:r>
            <a:r>
              <a:rPr lang="ar-SA" sz="2800" b="1" dirty="0">
                <a:solidFill>
                  <a:srgbClr val="00B0F0"/>
                </a:solidFill>
                <a:latin typeface="Simplified Arabic" pitchFamily="18" charset="-78"/>
                <a:ea typeface="Times New Roman"/>
                <a:cs typeface="+mn-cs"/>
              </a:rPr>
              <a:t>المنبهات أو المنشطات</a:t>
            </a:r>
            <a:r>
              <a:rPr lang="ar-SA" sz="2800" b="1" dirty="0">
                <a:latin typeface="Simplified Arabic" pitchFamily="18" charset="-78"/>
                <a:ea typeface="Times New Roman"/>
                <a:cs typeface="+mn-cs"/>
              </a:rPr>
              <a:t>: ومنها الكوكايين والقات </a:t>
            </a:r>
            <a:r>
              <a:rPr lang="ar-SA" sz="2800" b="1" dirty="0" err="1">
                <a:latin typeface="Simplified Arabic" pitchFamily="18" charset="-78"/>
                <a:ea typeface="Times New Roman"/>
                <a:cs typeface="+mn-cs"/>
              </a:rPr>
              <a:t>والامفيتامينات</a:t>
            </a:r>
            <a:r>
              <a:rPr lang="ar-SA" sz="2800" b="1" dirty="0">
                <a:latin typeface="Simplified Arabic" pitchFamily="18" charset="-78"/>
                <a:ea typeface="Times New Roman"/>
                <a:cs typeface="+mn-cs"/>
              </a:rPr>
              <a:t> وأشباهها والتي منها </a:t>
            </a:r>
            <a:r>
              <a:rPr lang="ar-SA" sz="2800" b="1" dirty="0" err="1">
                <a:latin typeface="Simplified Arabic" pitchFamily="18" charset="-78"/>
                <a:ea typeface="Times New Roman"/>
                <a:cs typeface="+mn-cs"/>
              </a:rPr>
              <a:t>الكبتاجون</a:t>
            </a:r>
            <a:r>
              <a:rPr lang="ar-SA" sz="2800" b="1" dirty="0">
                <a:latin typeface="Simplified Arabic" pitchFamily="18" charset="-78"/>
                <a:ea typeface="Times New Roman"/>
                <a:cs typeface="+mn-cs"/>
              </a:rPr>
              <a:t>.</a:t>
            </a:r>
          </a:p>
          <a:p>
            <a:pPr marL="0" indent="0" algn="justLow" rtl="1">
              <a:spcAft>
                <a:spcPts val="0"/>
              </a:spcAft>
            </a:pPr>
            <a:r>
              <a:rPr lang="ar-SA" sz="2800" b="1" dirty="0">
                <a:latin typeface="Simplified Arabic" pitchFamily="18" charset="-78"/>
                <a:ea typeface="Times New Roman"/>
                <a:cs typeface="+mn-cs"/>
              </a:rPr>
              <a:t>2.	</a:t>
            </a:r>
            <a:r>
              <a:rPr lang="ar-SA" sz="2800" b="1" dirty="0">
                <a:solidFill>
                  <a:srgbClr val="00B0F0"/>
                </a:solidFill>
                <a:latin typeface="Simplified Arabic" pitchFamily="18" charset="-78"/>
                <a:ea typeface="Times New Roman"/>
                <a:cs typeface="+mn-cs"/>
              </a:rPr>
              <a:t>المنومات والمهدئات</a:t>
            </a:r>
            <a:r>
              <a:rPr lang="ar-SA" sz="2800" b="1" dirty="0">
                <a:latin typeface="Simplified Arabic" pitchFamily="18" charset="-78"/>
                <a:ea typeface="Times New Roman"/>
                <a:cs typeface="+mn-cs"/>
              </a:rPr>
              <a:t>: ومنها </a:t>
            </a:r>
            <a:r>
              <a:rPr lang="ar-SA" sz="2800" b="1" dirty="0" err="1">
                <a:latin typeface="Simplified Arabic" pitchFamily="18" charset="-78"/>
                <a:ea typeface="Times New Roman"/>
                <a:cs typeface="+mn-cs"/>
              </a:rPr>
              <a:t>الباربيتورات</a:t>
            </a:r>
            <a:r>
              <a:rPr lang="ar-SA" sz="2800" b="1" dirty="0">
                <a:latin typeface="Simplified Arabic" pitchFamily="18" charset="-78"/>
                <a:ea typeface="Times New Roman"/>
                <a:cs typeface="+mn-cs"/>
              </a:rPr>
              <a:t> </a:t>
            </a:r>
            <a:r>
              <a:rPr lang="ar-SA" sz="2800" b="1" dirty="0" err="1">
                <a:latin typeface="Simplified Arabic" pitchFamily="18" charset="-78"/>
                <a:ea typeface="Times New Roman"/>
                <a:cs typeface="+mn-cs"/>
              </a:rPr>
              <a:t>والسيكونال</a:t>
            </a:r>
            <a:r>
              <a:rPr lang="ar-SA" sz="2800" b="1" dirty="0">
                <a:latin typeface="Simplified Arabic" pitchFamily="18" charset="-78"/>
                <a:ea typeface="Times New Roman"/>
                <a:cs typeface="+mn-cs"/>
              </a:rPr>
              <a:t>.</a:t>
            </a:r>
          </a:p>
          <a:p>
            <a:pPr marL="0" indent="0" algn="justLow" rtl="1">
              <a:spcAft>
                <a:spcPts val="0"/>
              </a:spcAft>
            </a:pPr>
            <a:r>
              <a:rPr lang="ar-SA" sz="2800" b="1" dirty="0">
                <a:latin typeface="Simplified Arabic" pitchFamily="18" charset="-78"/>
                <a:ea typeface="Times New Roman"/>
                <a:cs typeface="+mn-cs"/>
              </a:rPr>
              <a:t>3.	</a:t>
            </a:r>
            <a:r>
              <a:rPr lang="ar-SA" sz="2800" b="1" dirty="0">
                <a:solidFill>
                  <a:srgbClr val="00B0F0"/>
                </a:solidFill>
                <a:latin typeface="Simplified Arabic" pitchFamily="18" charset="-78"/>
                <a:ea typeface="Times New Roman"/>
                <a:cs typeface="+mn-cs"/>
              </a:rPr>
              <a:t>المهبطات</a:t>
            </a:r>
            <a:r>
              <a:rPr lang="ar-SA" sz="2800" b="1" dirty="0">
                <a:latin typeface="Simplified Arabic" pitchFamily="18" charset="-78"/>
                <a:ea typeface="Times New Roman"/>
                <a:cs typeface="+mn-cs"/>
              </a:rPr>
              <a:t>: ومنها الأفيون والمورفين والهيروين.</a:t>
            </a:r>
          </a:p>
          <a:p>
            <a:pPr marL="514350" indent="-514350" algn="justLow" rtl="1">
              <a:spcAft>
                <a:spcPts val="0"/>
              </a:spcAft>
              <a:buAutoNum type="arabicPeriod" startAt="4"/>
            </a:pPr>
            <a:r>
              <a:rPr lang="ar-SA" sz="2800" b="1" dirty="0" smtClean="0">
                <a:solidFill>
                  <a:srgbClr val="00B0F0"/>
                </a:solidFill>
                <a:latin typeface="Simplified Arabic" pitchFamily="18" charset="-78"/>
                <a:ea typeface="Times New Roman"/>
                <a:cs typeface="+mn-cs"/>
              </a:rPr>
              <a:t>المهلوسات</a:t>
            </a:r>
            <a:r>
              <a:rPr lang="ar-SA" sz="2800" b="1" dirty="0">
                <a:latin typeface="Simplified Arabic" pitchFamily="18" charset="-78"/>
                <a:ea typeface="Times New Roman"/>
                <a:cs typeface="+mn-cs"/>
              </a:rPr>
              <a:t>: ومنها مشتقات القنب الحشيش – </a:t>
            </a:r>
            <a:r>
              <a:rPr lang="ar-SA" sz="2800" b="1" dirty="0" err="1">
                <a:latin typeface="Simplified Arabic" pitchFamily="18" charset="-78"/>
                <a:ea typeface="Times New Roman"/>
                <a:cs typeface="+mn-cs"/>
              </a:rPr>
              <a:t>الماريجوانا</a:t>
            </a:r>
            <a:r>
              <a:rPr lang="ar-SA" sz="2800" b="1" dirty="0">
                <a:latin typeface="Simplified Arabic" pitchFamily="18" charset="-78"/>
                <a:ea typeface="Times New Roman"/>
                <a:cs typeface="+mn-cs"/>
              </a:rPr>
              <a:t> – زيت الحشيش  وعقار </a:t>
            </a:r>
            <a:r>
              <a:rPr lang="en-US" sz="2800" b="1" dirty="0">
                <a:latin typeface="Simplified Arabic" pitchFamily="18" charset="-78"/>
                <a:ea typeface="Times New Roman"/>
                <a:cs typeface="+mn-cs"/>
              </a:rPr>
              <a:t>LSD </a:t>
            </a:r>
            <a:r>
              <a:rPr lang="ar-SA" sz="2800" b="1" dirty="0">
                <a:latin typeface="Simplified Arabic" pitchFamily="18" charset="-78"/>
                <a:ea typeface="Times New Roman"/>
                <a:cs typeface="+mn-cs"/>
              </a:rPr>
              <a:t>المهلوس</a:t>
            </a:r>
            <a:r>
              <a:rPr lang="ar-SA" sz="2800" b="1" dirty="0" smtClean="0">
                <a:latin typeface="Simplified Arabic" pitchFamily="18" charset="-78"/>
                <a:ea typeface="Times New Roman"/>
                <a:cs typeface="+mn-cs"/>
              </a:rPr>
              <a:t>.</a:t>
            </a:r>
          </a:p>
          <a:p>
            <a:pPr marL="0" indent="0" algn="justLow" rtl="1">
              <a:spcAft>
                <a:spcPts val="0"/>
              </a:spcAft>
            </a:pPr>
            <a:endParaRPr lang="ar-SA" sz="2800" b="1" dirty="0">
              <a:latin typeface="Simplified Arabic" pitchFamily="18" charset="-78"/>
              <a:ea typeface="Times New Roman"/>
              <a:cs typeface="+mn-cs"/>
            </a:endParaRPr>
          </a:p>
        </p:txBody>
      </p:sp>
    </p:spTree>
    <p:extLst>
      <p:ext uri="{BB962C8B-B14F-4D97-AF65-F5344CB8AC3E}">
        <p14:creationId xmlns:p14="http://schemas.microsoft.com/office/powerpoint/2010/main" xmlns="" val="10373693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359699"/>
            <a:ext cx="8915400" cy="1096962"/>
          </a:xfrm>
        </p:spPr>
        <p:txBody>
          <a:bodyPr/>
          <a:lstStyle/>
          <a:p>
            <a:pPr algn="justLow" rtl="1">
              <a:spcAft>
                <a:spcPts val="0"/>
              </a:spcAft>
            </a:pPr>
            <a:endParaRPr lang="en-US" sz="3600" b="1" dirty="0">
              <a:solidFill>
                <a:schemeClr val="accent1"/>
              </a:solidFill>
              <a:ea typeface="Calibri"/>
              <a:cs typeface="Arial"/>
            </a:endParaRPr>
          </a:p>
        </p:txBody>
      </p:sp>
      <p:sp>
        <p:nvSpPr>
          <p:cNvPr id="3" name="عنصر نائب للمحتوى 2"/>
          <p:cNvSpPr>
            <a:spLocks noGrp="1"/>
          </p:cNvSpPr>
          <p:nvPr>
            <p:ph idx="1"/>
          </p:nvPr>
        </p:nvSpPr>
        <p:spPr>
          <a:xfrm>
            <a:off x="495300" y="1447800"/>
            <a:ext cx="8915400" cy="4876800"/>
          </a:xfrm>
        </p:spPr>
        <p:txBody>
          <a:bodyPr/>
          <a:lstStyle/>
          <a:p>
            <a:pPr marL="0" indent="0" algn="just" rtl="1">
              <a:spcAft>
                <a:spcPts val="0"/>
              </a:spcAft>
            </a:pPr>
            <a:r>
              <a:rPr lang="ar-SA" sz="2800" b="1" dirty="0">
                <a:ea typeface="Calibri"/>
                <a:cs typeface="Arial"/>
              </a:rPr>
              <a:t> ورغم تداخل العوامل المختلفة في تصنيف المخدرات إلا أنه اصبح في حكم المتفق عليه بين الباحثين في موضوع المخدرات وعلماء </a:t>
            </a:r>
            <a:r>
              <a:rPr lang="ar-SA" sz="2800" b="1" dirty="0" err="1" smtClean="0">
                <a:ea typeface="Calibri"/>
                <a:cs typeface="Arial"/>
              </a:rPr>
              <a:t>الفارماكولوجي</a:t>
            </a:r>
            <a:r>
              <a:rPr lang="ar-SA" sz="2800" b="1" dirty="0" smtClean="0">
                <a:ea typeface="Calibri"/>
                <a:cs typeface="Arial"/>
              </a:rPr>
              <a:t> والفسيولوجي </a:t>
            </a:r>
            <a:r>
              <a:rPr lang="ar-SA" sz="2800" b="1" dirty="0">
                <a:ea typeface="Calibri"/>
                <a:cs typeface="Arial"/>
              </a:rPr>
              <a:t>والطب العقلي أن المخدرات تصنف وفق </a:t>
            </a:r>
            <a:r>
              <a:rPr lang="ar-SA" sz="2800" b="1" dirty="0">
                <a:solidFill>
                  <a:srgbClr val="FF0000"/>
                </a:solidFill>
                <a:ea typeface="Calibri"/>
                <a:cs typeface="Arial"/>
              </a:rPr>
              <a:t>أصلها</a:t>
            </a:r>
            <a:r>
              <a:rPr lang="ar-SA" sz="2800" b="1" dirty="0">
                <a:ea typeface="Calibri"/>
                <a:cs typeface="Arial"/>
              </a:rPr>
              <a:t> وهي كالتالي</a:t>
            </a:r>
            <a:r>
              <a:rPr lang="ar-SA" sz="2800" b="1" dirty="0" smtClean="0">
                <a:ea typeface="Calibri"/>
                <a:cs typeface="Arial"/>
              </a:rPr>
              <a:t>:</a:t>
            </a:r>
            <a:endParaRPr lang="ar-SA" sz="2800" b="1" dirty="0">
              <a:ea typeface="Calibri"/>
              <a:cs typeface="Arial"/>
            </a:endParaRPr>
          </a:p>
          <a:p>
            <a:pPr marL="0" indent="0" algn="just" rtl="1">
              <a:spcAft>
                <a:spcPts val="0"/>
              </a:spcAft>
            </a:pPr>
            <a:r>
              <a:rPr lang="ar-SA" sz="2800" b="1" dirty="0" smtClean="0">
                <a:solidFill>
                  <a:srgbClr val="0070C0"/>
                </a:solidFill>
                <a:ea typeface="Calibri"/>
                <a:cs typeface="Arial"/>
              </a:rPr>
              <a:t>‌أ. المخدرات </a:t>
            </a:r>
            <a:r>
              <a:rPr lang="ar-SA" sz="2800" b="1" dirty="0">
                <a:solidFill>
                  <a:srgbClr val="0070C0"/>
                </a:solidFill>
                <a:ea typeface="Calibri"/>
                <a:cs typeface="Arial"/>
              </a:rPr>
              <a:t>الطبيعية</a:t>
            </a:r>
            <a:r>
              <a:rPr lang="ar-SA" sz="2800" b="1" dirty="0" smtClean="0">
                <a:solidFill>
                  <a:srgbClr val="0070C0"/>
                </a:solidFill>
                <a:ea typeface="Calibri"/>
                <a:cs typeface="Arial"/>
              </a:rPr>
              <a:t>:</a:t>
            </a:r>
          </a:p>
          <a:p>
            <a:pPr marL="0" indent="0" algn="just" rtl="1">
              <a:spcAft>
                <a:spcPts val="0"/>
              </a:spcAft>
            </a:pPr>
            <a:r>
              <a:rPr lang="ar-SA" sz="2800" b="1" dirty="0" smtClean="0">
                <a:ea typeface="Calibri"/>
                <a:cs typeface="Arial"/>
              </a:rPr>
              <a:t> </a:t>
            </a:r>
            <a:r>
              <a:rPr lang="ar-SA" sz="2800" b="1" dirty="0">
                <a:ea typeface="Calibri"/>
                <a:cs typeface="Arial"/>
              </a:rPr>
              <a:t>وهي المواد المستخرجة من النباتات مثل الحشيش والأفيون ونبات شجرة  الكوكا والقات.</a:t>
            </a:r>
          </a:p>
          <a:p>
            <a:pPr marL="0" indent="0" algn="just" rtl="1">
              <a:spcAft>
                <a:spcPts val="0"/>
              </a:spcAft>
            </a:pPr>
            <a:r>
              <a:rPr lang="ar-SA" sz="2800" b="1" dirty="0" smtClean="0">
                <a:solidFill>
                  <a:srgbClr val="0070C0"/>
                </a:solidFill>
                <a:ea typeface="Calibri"/>
                <a:cs typeface="Arial"/>
              </a:rPr>
              <a:t>‌ب. المخدرات المصنعة(النصف </a:t>
            </a:r>
            <a:r>
              <a:rPr lang="ar-SA" sz="2800" b="1" dirty="0" err="1">
                <a:solidFill>
                  <a:srgbClr val="0070C0"/>
                </a:solidFill>
                <a:ea typeface="Calibri"/>
                <a:cs typeface="Arial"/>
              </a:rPr>
              <a:t>تخليقية</a:t>
            </a:r>
            <a:r>
              <a:rPr lang="ar-SA" sz="2800" b="1" dirty="0" smtClean="0">
                <a:solidFill>
                  <a:srgbClr val="0070C0"/>
                </a:solidFill>
                <a:ea typeface="Calibri"/>
                <a:cs typeface="Arial"/>
              </a:rPr>
              <a:t>):</a:t>
            </a:r>
          </a:p>
          <a:p>
            <a:pPr marL="0" indent="0" algn="just" rtl="1">
              <a:spcAft>
                <a:spcPts val="0"/>
              </a:spcAft>
            </a:pPr>
            <a:r>
              <a:rPr lang="ar-SA" sz="2800" b="1" dirty="0" smtClean="0">
                <a:solidFill>
                  <a:srgbClr val="0070C0"/>
                </a:solidFill>
                <a:ea typeface="Calibri"/>
                <a:cs typeface="Arial"/>
              </a:rPr>
              <a:t> </a:t>
            </a:r>
            <a:r>
              <a:rPr lang="ar-SA" sz="2800" b="1" dirty="0">
                <a:ea typeface="Calibri"/>
                <a:cs typeface="Arial"/>
              </a:rPr>
              <a:t>وهي تستنتج من المخدرات الطبيعية ثم يجرى عليها بعض العمليات الكيميائية البسيطة التي تجعلها في صورة أخرى مختلفة ومن أمثلتها المورفين، والهيروين، والكوكايين.</a:t>
            </a:r>
          </a:p>
          <a:p>
            <a:pPr marL="0" indent="0" algn="just" rtl="1">
              <a:spcAft>
                <a:spcPts val="0"/>
              </a:spcAft>
            </a:pPr>
            <a:r>
              <a:rPr lang="ar-SA" sz="2800" b="1" dirty="0" smtClean="0">
                <a:ea typeface="Calibri"/>
                <a:cs typeface="Arial"/>
              </a:rPr>
              <a:t> </a:t>
            </a:r>
            <a:endParaRPr lang="ar-SA" sz="2800" b="1" dirty="0">
              <a:ea typeface="Calibri"/>
              <a:cs typeface="Arial"/>
            </a:endParaRPr>
          </a:p>
          <a:p>
            <a:pPr marL="0" indent="0" algn="just" rtl="1">
              <a:spcAft>
                <a:spcPts val="0"/>
              </a:spcAft>
            </a:pPr>
            <a:endParaRPr lang="ar-SA" sz="2800" b="1" u="sng" dirty="0">
              <a:ea typeface="Calibri"/>
              <a:cs typeface="Arial"/>
            </a:endParaRPr>
          </a:p>
        </p:txBody>
      </p:sp>
    </p:spTree>
    <p:extLst>
      <p:ext uri="{BB962C8B-B14F-4D97-AF65-F5344CB8AC3E}">
        <p14:creationId xmlns:p14="http://schemas.microsoft.com/office/powerpoint/2010/main" xmlns="" val="234231501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justLow" rtl="1">
              <a:spcAft>
                <a:spcPts val="0"/>
              </a:spcAft>
            </a:pPr>
            <a:endParaRPr lang="en-US" sz="4000" b="1" dirty="0">
              <a:solidFill>
                <a:srgbClr val="FF0000"/>
              </a:solidFill>
              <a:ea typeface="Calibri"/>
              <a:cs typeface="Arial"/>
            </a:endParaRPr>
          </a:p>
        </p:txBody>
      </p:sp>
      <p:sp>
        <p:nvSpPr>
          <p:cNvPr id="3" name="عنصر نائب للمحتوى 2"/>
          <p:cNvSpPr>
            <a:spLocks noGrp="1"/>
          </p:cNvSpPr>
          <p:nvPr>
            <p:ph idx="1"/>
          </p:nvPr>
        </p:nvSpPr>
        <p:spPr>
          <a:xfrm>
            <a:off x="495300" y="1371600"/>
            <a:ext cx="8915400" cy="4953000"/>
          </a:xfrm>
        </p:spPr>
        <p:txBody>
          <a:bodyPr/>
          <a:lstStyle/>
          <a:p>
            <a:pPr marL="0" indent="0" algn="justLow" rtl="1">
              <a:spcAft>
                <a:spcPts val="0"/>
              </a:spcAft>
            </a:pPr>
            <a:r>
              <a:rPr lang="ar-SA" sz="2800" b="1" dirty="0" smtClean="0">
                <a:solidFill>
                  <a:srgbClr val="0070C0"/>
                </a:solidFill>
                <a:latin typeface="Simplified Arabic" pitchFamily="18" charset="-78"/>
                <a:ea typeface="Times New Roman"/>
                <a:cs typeface="+mn-cs"/>
              </a:rPr>
              <a:t>‌ج. المخدرات </a:t>
            </a:r>
            <a:r>
              <a:rPr lang="ar-SA" sz="2800" b="1" dirty="0" err="1">
                <a:solidFill>
                  <a:srgbClr val="0070C0"/>
                </a:solidFill>
                <a:latin typeface="Simplified Arabic" pitchFamily="18" charset="-78"/>
                <a:ea typeface="Times New Roman"/>
                <a:cs typeface="+mn-cs"/>
              </a:rPr>
              <a:t>التخليقية</a:t>
            </a:r>
            <a:r>
              <a:rPr lang="ar-SA" sz="2800" b="1" dirty="0">
                <a:solidFill>
                  <a:srgbClr val="0070C0"/>
                </a:solidFill>
                <a:latin typeface="Simplified Arabic" pitchFamily="18" charset="-78"/>
                <a:ea typeface="Times New Roman"/>
                <a:cs typeface="+mn-cs"/>
              </a:rPr>
              <a:t>: </a:t>
            </a:r>
            <a:endParaRPr lang="ar-SA" sz="2800" b="1" dirty="0" smtClean="0">
              <a:solidFill>
                <a:srgbClr val="0070C0"/>
              </a:solidFill>
              <a:latin typeface="Simplified Arabic" pitchFamily="18" charset="-78"/>
              <a:ea typeface="Times New Roman"/>
              <a:cs typeface="+mn-cs"/>
            </a:endParaRPr>
          </a:p>
          <a:p>
            <a:pPr marL="0" indent="0" algn="justLow" rtl="1">
              <a:spcAft>
                <a:spcPts val="0"/>
              </a:spcAft>
            </a:pPr>
            <a:r>
              <a:rPr lang="ar-SA" sz="2800" b="1" dirty="0" smtClean="0">
                <a:latin typeface="Simplified Arabic" pitchFamily="18" charset="-78"/>
                <a:ea typeface="Times New Roman"/>
                <a:cs typeface="+mn-cs"/>
              </a:rPr>
              <a:t>وهي </a:t>
            </a:r>
            <a:r>
              <a:rPr lang="ar-SA" sz="2800" b="1" dirty="0">
                <a:latin typeface="Simplified Arabic" pitchFamily="18" charset="-78"/>
                <a:ea typeface="Times New Roman"/>
                <a:cs typeface="+mn-cs"/>
              </a:rPr>
              <a:t>التي لا ترجع إلى أصول طبيعية وإنما عبارة عن مواد كيميائية تحدث نفس تأثير المخدرات الطبيعية والمصنعة، ومنها بعض المهلوسات </a:t>
            </a:r>
            <a:r>
              <a:rPr lang="ar-SA" sz="2800" b="1" dirty="0" err="1" smtClean="0">
                <a:latin typeface="Simplified Arabic" pitchFamily="18" charset="-78"/>
                <a:ea typeface="Times New Roman"/>
                <a:cs typeface="+mn-cs"/>
              </a:rPr>
              <a:t>والامفيتامين</a:t>
            </a:r>
            <a:r>
              <a:rPr lang="ar-SA" sz="2800" b="1" dirty="0" smtClean="0">
                <a:latin typeface="Simplified Arabic" pitchFamily="18" charset="-78"/>
                <a:ea typeface="Times New Roman"/>
                <a:cs typeface="+mn-cs"/>
              </a:rPr>
              <a:t> </a:t>
            </a:r>
            <a:r>
              <a:rPr lang="ar-SA" sz="2800" b="1" dirty="0">
                <a:latin typeface="Simplified Arabic" pitchFamily="18" charset="-78"/>
                <a:ea typeface="Times New Roman"/>
                <a:cs typeface="+mn-cs"/>
              </a:rPr>
              <a:t>وأشباه الامفيتامين ويدخل ضمنها </a:t>
            </a:r>
            <a:r>
              <a:rPr lang="ar-SA" sz="2800" b="1" dirty="0" err="1">
                <a:latin typeface="Simplified Arabic" pitchFamily="18" charset="-78"/>
                <a:ea typeface="Times New Roman"/>
                <a:cs typeface="+mn-cs"/>
              </a:rPr>
              <a:t>الكبتاجون</a:t>
            </a:r>
            <a:r>
              <a:rPr lang="ar-SA" sz="2800" b="1" dirty="0">
                <a:latin typeface="Simplified Arabic" pitchFamily="18" charset="-78"/>
                <a:ea typeface="Times New Roman"/>
                <a:cs typeface="+mn-cs"/>
              </a:rPr>
              <a:t>، ومواد أخرى تعرف بين المدمنين باسم (الروش)، وهذا المصطلح يعتبر أحد المصطلحات المتداولة في المملكة العربية السعودية، ويعبر عن جميع الأدوية النفسية المضادة للذهان المصنعة من شركة (روش للأدوية)، وهي حبوب مثبطة للجهاز العصبي المركزي تسبب </a:t>
            </a:r>
            <a:r>
              <a:rPr lang="ar-SA" sz="2800" b="1" dirty="0" err="1" smtClean="0">
                <a:latin typeface="Simplified Arabic" pitchFamily="18" charset="-78"/>
                <a:ea typeface="Times New Roman"/>
                <a:cs typeface="+mn-cs"/>
              </a:rPr>
              <a:t>تخديرالجسم</a:t>
            </a:r>
            <a:r>
              <a:rPr lang="ar-SA" sz="2800" b="1" dirty="0">
                <a:latin typeface="Simplified Arabic" pitchFamily="18" charset="-78"/>
                <a:ea typeface="Times New Roman"/>
                <a:cs typeface="+mn-cs"/>
              </a:rPr>
              <a:t>، وسوء استعمالها يؤدي إلى سرعة الإدمان. </a:t>
            </a:r>
          </a:p>
        </p:txBody>
      </p:sp>
    </p:spTree>
    <p:extLst>
      <p:ext uri="{BB962C8B-B14F-4D97-AF65-F5344CB8AC3E}">
        <p14:creationId xmlns:p14="http://schemas.microsoft.com/office/powerpoint/2010/main" xmlns="" val="249047336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justLow" rtl="1">
              <a:spcAft>
                <a:spcPts val="0"/>
              </a:spcAft>
            </a:pPr>
            <a:r>
              <a:rPr lang="ar-SA" sz="4000" b="1" dirty="0">
                <a:solidFill>
                  <a:schemeClr val="accent1"/>
                </a:solidFill>
                <a:latin typeface="Simplified Arabic" pitchFamily="18" charset="-78"/>
                <a:ea typeface="Calibri"/>
                <a:cs typeface="Simplified Arabic" pitchFamily="18" charset="-78"/>
              </a:rPr>
              <a:t>أسباب الإدمان:</a:t>
            </a:r>
            <a:endParaRPr lang="en-US" sz="4000" b="1" dirty="0">
              <a:solidFill>
                <a:schemeClr val="accent1"/>
              </a:solidFill>
              <a:latin typeface="Simplified Arabic" pitchFamily="18" charset="-78"/>
              <a:ea typeface="Calibri"/>
              <a:cs typeface="Simplified Arabic" pitchFamily="18" charset="-78"/>
            </a:endParaRPr>
          </a:p>
        </p:txBody>
      </p:sp>
      <p:sp>
        <p:nvSpPr>
          <p:cNvPr id="3" name="عنصر نائب للمحتوى 2"/>
          <p:cNvSpPr>
            <a:spLocks noGrp="1"/>
          </p:cNvSpPr>
          <p:nvPr>
            <p:ph idx="1"/>
          </p:nvPr>
        </p:nvSpPr>
        <p:spPr>
          <a:xfrm>
            <a:off x="442138" y="1350335"/>
            <a:ext cx="8915400" cy="4953000"/>
          </a:xfrm>
        </p:spPr>
        <p:txBody>
          <a:bodyPr/>
          <a:lstStyle/>
          <a:p>
            <a:pPr marL="0" indent="0" algn="justLow" rtl="1">
              <a:spcAft>
                <a:spcPts val="0"/>
              </a:spcAft>
            </a:pPr>
            <a:r>
              <a:rPr lang="ar-SA" sz="2800" b="1" dirty="0">
                <a:latin typeface="Simplified Arabic" pitchFamily="18" charset="-78"/>
                <a:ea typeface="Times New Roman"/>
                <a:cs typeface="+mn-cs"/>
              </a:rPr>
              <a:t>هناك العديد من الأسباب التي تؤدي إلى إدمان الفرد، منها</a:t>
            </a:r>
            <a:r>
              <a:rPr lang="ar-SA" sz="2800" b="1" dirty="0" smtClean="0">
                <a:latin typeface="Simplified Arabic" pitchFamily="18" charset="-78"/>
                <a:ea typeface="Times New Roman"/>
                <a:cs typeface="+mn-cs"/>
              </a:rPr>
              <a:t>:</a:t>
            </a:r>
          </a:p>
          <a:p>
            <a:pPr marL="0" indent="0" algn="justLow" rtl="1">
              <a:spcAft>
                <a:spcPts val="0"/>
              </a:spcAft>
            </a:pPr>
            <a:endParaRPr lang="ar-SA" sz="2800" b="1" dirty="0">
              <a:latin typeface="Simplified Arabic" pitchFamily="18" charset="-78"/>
              <a:ea typeface="Times New Roman"/>
              <a:cs typeface="+mn-cs"/>
            </a:endParaRPr>
          </a:p>
          <a:p>
            <a:pPr marL="0" indent="0" algn="justLow" rtl="1">
              <a:spcAft>
                <a:spcPts val="0"/>
              </a:spcAft>
            </a:pPr>
            <a:r>
              <a:rPr lang="ar-SA" b="1" dirty="0">
                <a:solidFill>
                  <a:srgbClr val="0070C0"/>
                </a:solidFill>
                <a:latin typeface="Simplified Arabic" pitchFamily="18" charset="-78"/>
                <a:ea typeface="Times New Roman"/>
                <a:cs typeface="+mn-cs"/>
              </a:rPr>
              <a:t>أ. أسباب نفسية </a:t>
            </a:r>
            <a:r>
              <a:rPr lang="ar-SA" b="1" dirty="0" smtClean="0">
                <a:solidFill>
                  <a:srgbClr val="0070C0"/>
                </a:solidFill>
                <a:latin typeface="Simplified Arabic" pitchFamily="18" charset="-78"/>
                <a:ea typeface="Times New Roman"/>
                <a:cs typeface="+mn-cs"/>
              </a:rPr>
              <a:t>:</a:t>
            </a:r>
            <a:endParaRPr lang="ar-SA" b="1" dirty="0">
              <a:solidFill>
                <a:srgbClr val="0070C0"/>
              </a:solidFill>
              <a:latin typeface="Simplified Arabic" pitchFamily="18" charset="-78"/>
              <a:ea typeface="Times New Roman"/>
              <a:cs typeface="+mn-cs"/>
            </a:endParaRPr>
          </a:p>
          <a:p>
            <a:pPr marL="0" indent="0" algn="justLow" rtl="1">
              <a:spcAft>
                <a:spcPts val="0"/>
              </a:spcAft>
            </a:pPr>
            <a:r>
              <a:rPr lang="ar-SA" sz="2800" b="1" dirty="0">
                <a:solidFill>
                  <a:prstClr val="black"/>
                </a:solidFill>
                <a:latin typeface="Simplified Arabic" pitchFamily="18" charset="-78"/>
                <a:ea typeface="Times New Roman"/>
                <a:cs typeface="Arial"/>
              </a:rPr>
              <a:t>وأهمها </a:t>
            </a:r>
            <a:r>
              <a:rPr lang="ar-SA" sz="2800" b="1" dirty="0" smtClean="0">
                <a:latin typeface="Simplified Arabic" pitchFamily="18" charset="-78"/>
                <a:ea typeface="Times New Roman"/>
                <a:cs typeface="+mn-cs"/>
              </a:rPr>
              <a:t>اضطراب </a:t>
            </a:r>
            <a:r>
              <a:rPr lang="ar-SA" sz="2800" b="1" dirty="0">
                <a:latin typeface="Simplified Arabic" pitchFamily="18" charset="-78"/>
                <a:ea typeface="Times New Roman"/>
                <a:cs typeface="+mn-cs"/>
              </a:rPr>
              <a:t>الشخصية، وخاصة الاضطراب العاطفي والتوتر المستمر وعدم الاستقرار والقلق والاكتئاب والوساوس القهرية والهروب من الواقع المؤلم نفسياً وسوء التوافق أو عدم الارتواء أو الضعف الجنسي والمشكلات الشخصية والانفعالية دون حلول والصدمات النفسية العنيفة.</a:t>
            </a:r>
          </a:p>
          <a:p>
            <a:pPr marL="0" indent="0" algn="justLow" rtl="1">
              <a:spcAft>
                <a:spcPts val="0"/>
              </a:spcAft>
            </a:pPr>
            <a:endParaRPr lang="ar-SA" sz="2800" b="1" dirty="0">
              <a:latin typeface="Simplified Arabic" pitchFamily="18" charset="-78"/>
              <a:ea typeface="Times New Roman"/>
              <a:cs typeface="+mn-cs"/>
            </a:endParaRPr>
          </a:p>
        </p:txBody>
      </p:sp>
    </p:spTree>
    <p:extLst>
      <p:ext uri="{BB962C8B-B14F-4D97-AF65-F5344CB8AC3E}">
        <p14:creationId xmlns:p14="http://schemas.microsoft.com/office/powerpoint/2010/main" xmlns="" val="403094076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lnSpc>
                <a:spcPct val="115000"/>
              </a:lnSpc>
              <a:spcAft>
                <a:spcPts val="1000"/>
              </a:spcAft>
            </a:pPr>
            <a:endParaRPr lang="en-US" sz="4000" b="1" dirty="0">
              <a:solidFill>
                <a:schemeClr val="accent1"/>
              </a:solidFill>
              <a:ea typeface="Calibri"/>
              <a:cs typeface="Arial"/>
            </a:endParaRPr>
          </a:p>
        </p:txBody>
      </p:sp>
      <p:sp>
        <p:nvSpPr>
          <p:cNvPr id="3" name="عنصر نائب للمحتوى 2"/>
          <p:cNvSpPr>
            <a:spLocks noGrp="1"/>
          </p:cNvSpPr>
          <p:nvPr>
            <p:ph idx="1"/>
          </p:nvPr>
        </p:nvSpPr>
        <p:spPr>
          <a:xfrm>
            <a:off x="533400" y="1371600"/>
            <a:ext cx="8915400" cy="4953000"/>
          </a:xfrm>
        </p:spPr>
        <p:txBody>
          <a:bodyPr/>
          <a:lstStyle/>
          <a:p>
            <a:pPr marL="228600" algn="justLow" rtl="1">
              <a:spcAft>
                <a:spcPts val="0"/>
              </a:spcAft>
            </a:pPr>
            <a:r>
              <a:rPr lang="ar-SA" b="1" dirty="0">
                <a:solidFill>
                  <a:srgbClr val="0070C0"/>
                </a:solidFill>
                <a:latin typeface="Simplified Arabic" pitchFamily="18" charset="-78"/>
                <a:ea typeface="Times New Roman"/>
                <a:cs typeface="+mn-cs"/>
              </a:rPr>
              <a:t>ب. أسباب اجتماعية </a:t>
            </a:r>
            <a:r>
              <a:rPr lang="ar-SA" b="1" dirty="0" smtClean="0">
                <a:solidFill>
                  <a:srgbClr val="0070C0"/>
                </a:solidFill>
                <a:latin typeface="Simplified Arabic" pitchFamily="18" charset="-78"/>
                <a:ea typeface="Times New Roman"/>
                <a:cs typeface="+mn-cs"/>
              </a:rPr>
              <a:t>:</a:t>
            </a:r>
            <a:endParaRPr lang="ar-SA" b="1" dirty="0">
              <a:solidFill>
                <a:srgbClr val="0070C0"/>
              </a:solidFill>
              <a:latin typeface="Simplified Arabic" pitchFamily="18" charset="-78"/>
              <a:ea typeface="Times New Roman"/>
              <a:cs typeface="+mn-cs"/>
            </a:endParaRPr>
          </a:p>
          <a:p>
            <a:pPr marL="228600" algn="justLow" rtl="1">
              <a:spcAft>
                <a:spcPts val="0"/>
              </a:spcAft>
            </a:pPr>
            <a:r>
              <a:rPr lang="ar-SA" sz="2800" b="1" dirty="0">
                <a:latin typeface="Simplified Arabic" pitchFamily="18" charset="-78"/>
                <a:ea typeface="Times New Roman"/>
                <a:cs typeface="+mn-cs"/>
              </a:rPr>
              <a:t> </a:t>
            </a:r>
            <a:r>
              <a:rPr lang="ar-SA" sz="2800" b="1" dirty="0">
                <a:solidFill>
                  <a:prstClr val="black"/>
                </a:solidFill>
                <a:latin typeface="Simplified Arabic" pitchFamily="18" charset="-78"/>
                <a:ea typeface="Times New Roman"/>
                <a:cs typeface="Arial"/>
              </a:rPr>
              <a:t>وأهمها</a:t>
            </a:r>
            <a:r>
              <a:rPr lang="ar-SA" sz="2800" b="1" dirty="0" smtClean="0">
                <a:latin typeface="Simplified Arabic" pitchFamily="18" charset="-78"/>
                <a:ea typeface="Times New Roman"/>
                <a:cs typeface="+mn-cs"/>
              </a:rPr>
              <a:t> </a:t>
            </a:r>
            <a:r>
              <a:rPr lang="ar-SA" sz="2800" b="1" dirty="0">
                <a:latin typeface="Simplified Arabic" pitchFamily="18" charset="-78"/>
                <a:ea typeface="Times New Roman"/>
                <a:cs typeface="+mn-cs"/>
              </a:rPr>
              <a:t>رفاق السوء من المدمنين، والخضوع للضغط والإغراء، وتيسير الحصول على مواد التعاطي، مع الترغيب والترهيب والتهديد بالإضافة إلى حب الاستطلاع والفضول، على سبيل </a:t>
            </a:r>
            <a:r>
              <a:rPr lang="ar-SA" sz="2800" b="1" dirty="0" smtClean="0">
                <a:latin typeface="Simplified Arabic" pitchFamily="18" charset="-78"/>
                <a:ea typeface="Times New Roman"/>
                <a:cs typeface="+mn-cs"/>
              </a:rPr>
              <a:t>التجريب، </a:t>
            </a:r>
            <a:r>
              <a:rPr lang="ar-SA" sz="2800" b="1" dirty="0">
                <a:latin typeface="Simplified Arabic" pitchFamily="18" charset="-78"/>
                <a:ea typeface="Times New Roman"/>
                <a:cs typeface="+mn-cs"/>
              </a:rPr>
              <a:t>والتدليل الزائد للأبناء ونقص الرقابة على تصرفاتهم  والتقليد الأعمى للمدمنين والظروف السيئة لبيئة العمل وضغط العمل المستمر، وعدم الأمن مادياً واقتصادياً ونقص التربية الدينية والبحث المستمر عن المتعة واللهو والتسلية في وقت الفراغ </a:t>
            </a:r>
            <a:r>
              <a:rPr lang="ar-SA" sz="2800" b="1" dirty="0" smtClean="0">
                <a:latin typeface="Simplified Arabic" pitchFamily="18" charset="-78"/>
                <a:ea typeface="Times New Roman"/>
                <a:cs typeface="+mn-cs"/>
              </a:rPr>
              <a:t>،وتوافر </a:t>
            </a:r>
            <a:r>
              <a:rPr lang="ar-SA" sz="2800" b="1" dirty="0">
                <a:latin typeface="Simplified Arabic" pitchFamily="18" charset="-78"/>
                <a:ea typeface="Times New Roman"/>
                <a:cs typeface="+mn-cs"/>
              </a:rPr>
              <a:t>مادة التعاطي وكبر حجم دخل الأسرة وزيادة مصروف الأبناء والانحلال الأخلاقي داخل الأسرة وضعف القيم الدينية واختلال الانضباط وسوء التوافق الزواجي وتفكك الأسرة نتيجة للهجر والانفصال والطلاق، وإقامة الأبناء بعيداً عن الأسرة.</a:t>
            </a:r>
          </a:p>
          <a:p>
            <a:pPr marL="228600" algn="justLow" rtl="1">
              <a:spcAft>
                <a:spcPts val="0"/>
              </a:spcAft>
            </a:pPr>
            <a:endParaRPr lang="ar-SA" sz="2800" b="1" dirty="0">
              <a:latin typeface="Simplified Arabic" pitchFamily="18" charset="-78"/>
              <a:ea typeface="Times New Roman"/>
              <a:cs typeface="+mn-cs"/>
            </a:endParaRPr>
          </a:p>
        </p:txBody>
      </p:sp>
    </p:spTree>
    <p:extLst>
      <p:ext uri="{BB962C8B-B14F-4D97-AF65-F5344CB8AC3E}">
        <p14:creationId xmlns:p14="http://schemas.microsoft.com/office/powerpoint/2010/main" xmlns="" val="32031447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lnSpc>
                <a:spcPct val="115000"/>
              </a:lnSpc>
              <a:spcAft>
                <a:spcPts val="1000"/>
              </a:spcAft>
            </a:pPr>
            <a:endParaRPr lang="en-US" sz="4000" b="1" dirty="0">
              <a:solidFill>
                <a:schemeClr val="accent1"/>
              </a:solidFill>
              <a:ea typeface="Calibri"/>
              <a:cs typeface="Arial"/>
            </a:endParaRPr>
          </a:p>
        </p:txBody>
      </p:sp>
      <p:sp>
        <p:nvSpPr>
          <p:cNvPr id="3" name="عنصر نائب للمحتوى 2"/>
          <p:cNvSpPr>
            <a:spLocks noGrp="1"/>
          </p:cNvSpPr>
          <p:nvPr>
            <p:ph idx="1"/>
          </p:nvPr>
        </p:nvSpPr>
        <p:spPr>
          <a:xfrm>
            <a:off x="457200" y="1371600"/>
            <a:ext cx="8915400" cy="4953000"/>
          </a:xfrm>
        </p:spPr>
        <p:txBody>
          <a:bodyPr/>
          <a:lstStyle/>
          <a:p>
            <a:pPr marL="228600" algn="justLow" rtl="1">
              <a:spcAft>
                <a:spcPts val="0"/>
              </a:spcAft>
            </a:pPr>
            <a:r>
              <a:rPr lang="ar-SA" b="1" dirty="0">
                <a:solidFill>
                  <a:srgbClr val="0070C0"/>
                </a:solidFill>
                <a:latin typeface="Simplified Arabic" pitchFamily="18" charset="-78"/>
                <a:ea typeface="Times New Roman"/>
                <a:cs typeface="+mn-cs"/>
              </a:rPr>
              <a:t>ج. أسباب حيوية (بيولوجية) </a:t>
            </a:r>
            <a:r>
              <a:rPr lang="ar-SA" b="1" dirty="0" smtClean="0">
                <a:solidFill>
                  <a:srgbClr val="0070C0"/>
                </a:solidFill>
                <a:latin typeface="Simplified Arabic" pitchFamily="18" charset="-78"/>
                <a:ea typeface="Times New Roman"/>
                <a:cs typeface="+mn-cs"/>
              </a:rPr>
              <a:t>:</a:t>
            </a:r>
          </a:p>
          <a:p>
            <a:pPr marL="228600" algn="justLow" rtl="1">
              <a:spcAft>
                <a:spcPts val="0"/>
              </a:spcAft>
            </a:pPr>
            <a:r>
              <a:rPr lang="ar-SA" sz="2800" b="1" dirty="0" smtClean="0">
                <a:solidFill>
                  <a:prstClr val="black"/>
                </a:solidFill>
                <a:latin typeface="Simplified Arabic" pitchFamily="18" charset="-78"/>
                <a:ea typeface="Times New Roman"/>
                <a:cs typeface="Arial"/>
              </a:rPr>
              <a:t>وأهمها:</a:t>
            </a:r>
            <a:endParaRPr lang="ar-SA" sz="2800" b="1" dirty="0">
              <a:latin typeface="Simplified Arabic" pitchFamily="18" charset="-78"/>
              <a:ea typeface="Times New Roman"/>
              <a:cs typeface="+mn-cs"/>
            </a:endParaRPr>
          </a:p>
          <a:p>
            <a:pPr marL="228600" algn="justLow" rtl="1">
              <a:spcAft>
                <a:spcPts val="0"/>
              </a:spcAft>
            </a:pPr>
            <a:r>
              <a:rPr lang="ar-SA" sz="2800" b="1" dirty="0" smtClean="0">
                <a:latin typeface="Simplified Arabic" pitchFamily="18" charset="-78"/>
                <a:ea typeface="Times New Roman"/>
                <a:cs typeface="+mn-cs"/>
              </a:rPr>
              <a:t>1.اعتماد </a:t>
            </a:r>
            <a:r>
              <a:rPr lang="ar-SA" sz="2800" b="1" dirty="0">
                <a:latin typeface="Simplified Arabic" pitchFamily="18" charset="-78"/>
                <a:ea typeface="Times New Roman"/>
                <a:cs typeface="+mn-cs"/>
              </a:rPr>
              <a:t>الجسم على العقار؛ أي إساءة استخدام العقار المسموح به طبيا إلى درجة تسمم الجسم </a:t>
            </a:r>
            <a:r>
              <a:rPr lang="ar-SA" sz="2800" b="1" dirty="0" smtClean="0">
                <a:latin typeface="Simplified Arabic" pitchFamily="18" charset="-78"/>
                <a:ea typeface="Times New Roman"/>
                <a:cs typeface="+mn-cs"/>
              </a:rPr>
              <a:t>به.</a:t>
            </a:r>
            <a:endParaRPr lang="ar-SA" sz="2800" b="1" dirty="0">
              <a:latin typeface="Simplified Arabic" pitchFamily="18" charset="-78"/>
              <a:ea typeface="Times New Roman"/>
              <a:cs typeface="+mn-cs"/>
            </a:endParaRPr>
          </a:p>
          <a:p>
            <a:pPr marL="228600" algn="justLow" rtl="1">
              <a:spcAft>
                <a:spcPts val="0"/>
              </a:spcAft>
            </a:pPr>
            <a:r>
              <a:rPr lang="ar-SA" sz="2800" b="1" dirty="0" smtClean="0">
                <a:latin typeface="Simplified Arabic" pitchFamily="18" charset="-78"/>
                <a:ea typeface="Times New Roman"/>
                <a:cs typeface="+mn-cs"/>
              </a:rPr>
              <a:t>2.الآلام </a:t>
            </a:r>
            <a:r>
              <a:rPr lang="ar-SA" sz="2800" b="1" dirty="0">
                <a:latin typeface="Simplified Arabic" pitchFamily="18" charset="-78"/>
                <a:ea typeface="Times New Roman"/>
                <a:cs typeface="+mn-cs"/>
              </a:rPr>
              <a:t>الجسمية، ومحاولة التخلص من الألم الجسمي للمرض، خاصة في الأمراض المزمنة أو المستعصية، والآلام المتكررة، وخاصة في حالة العلاج المستمر لتهدئة الآلام الجسيمة.</a:t>
            </a:r>
          </a:p>
          <a:p>
            <a:pPr marL="228600" algn="justLow" rtl="1">
              <a:spcAft>
                <a:spcPts val="0"/>
              </a:spcAft>
            </a:pPr>
            <a:r>
              <a:rPr lang="ar-SA" sz="2800" b="1" dirty="0" smtClean="0">
                <a:latin typeface="Simplified Arabic" pitchFamily="18" charset="-78"/>
                <a:ea typeface="Times New Roman"/>
                <a:cs typeface="+mn-cs"/>
              </a:rPr>
              <a:t>3.سهولة </a:t>
            </a:r>
            <a:r>
              <a:rPr lang="ar-SA" sz="2800" b="1" dirty="0">
                <a:latin typeface="Simplified Arabic" pitchFamily="18" charset="-78"/>
                <a:ea typeface="Times New Roman"/>
                <a:cs typeface="+mn-cs"/>
              </a:rPr>
              <a:t>صرف العقاقير الطبية من الصيدليات دون "وصفة طبية"</a:t>
            </a:r>
          </a:p>
          <a:p>
            <a:pPr marL="228600" algn="justLow" rtl="1">
              <a:spcAft>
                <a:spcPts val="0"/>
              </a:spcAft>
            </a:pPr>
            <a:endParaRPr lang="ar-SA" sz="2800" b="1" dirty="0">
              <a:latin typeface="Simplified Arabic" pitchFamily="18" charset="-78"/>
              <a:ea typeface="Times New Roman"/>
              <a:cs typeface="+mn-cs"/>
            </a:endParaRPr>
          </a:p>
        </p:txBody>
      </p:sp>
    </p:spTree>
    <p:extLst>
      <p:ext uri="{BB962C8B-B14F-4D97-AF65-F5344CB8AC3E}">
        <p14:creationId xmlns:p14="http://schemas.microsoft.com/office/powerpoint/2010/main" xmlns="" val="340046201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lnSpc>
                <a:spcPct val="115000"/>
              </a:lnSpc>
              <a:spcAft>
                <a:spcPts val="1000"/>
              </a:spcAft>
            </a:pPr>
            <a:r>
              <a:rPr lang="ar-SA" sz="3800" b="1" dirty="0">
                <a:solidFill>
                  <a:schemeClr val="accent1"/>
                </a:solidFill>
                <a:ea typeface="Calibri"/>
                <a:cs typeface="Arial"/>
              </a:rPr>
              <a:t>آثار الإدمان:</a:t>
            </a:r>
            <a:endParaRPr lang="en-US" sz="3800" b="1" dirty="0">
              <a:solidFill>
                <a:schemeClr val="accent1"/>
              </a:solidFill>
              <a:ea typeface="Calibri"/>
              <a:cs typeface="Arial"/>
            </a:endParaRPr>
          </a:p>
        </p:txBody>
      </p:sp>
      <p:sp>
        <p:nvSpPr>
          <p:cNvPr id="3" name="عنصر نائب للمحتوى 2"/>
          <p:cNvSpPr>
            <a:spLocks noGrp="1"/>
          </p:cNvSpPr>
          <p:nvPr>
            <p:ph idx="1"/>
          </p:nvPr>
        </p:nvSpPr>
        <p:spPr>
          <a:xfrm>
            <a:off x="495300" y="1371600"/>
            <a:ext cx="8915400" cy="4953000"/>
          </a:xfrm>
        </p:spPr>
        <p:txBody>
          <a:bodyPr/>
          <a:lstStyle/>
          <a:p>
            <a:pPr marL="228600" algn="justLow" rtl="1">
              <a:spcAft>
                <a:spcPts val="0"/>
              </a:spcAft>
            </a:pPr>
            <a:r>
              <a:rPr lang="ar-SA" sz="2800" b="1" dirty="0">
                <a:latin typeface="Simplified Arabic" pitchFamily="18" charset="-78"/>
                <a:ea typeface="Times New Roman"/>
                <a:cs typeface="+mn-cs"/>
              </a:rPr>
              <a:t> تتعد آثار الإدمان جسيماً ونفسياً واجتماعياً، وفيما يلي عرض لأهم آثارها:</a:t>
            </a:r>
          </a:p>
          <a:p>
            <a:pPr marL="228600" algn="justLow" rtl="1">
              <a:spcAft>
                <a:spcPts val="0"/>
              </a:spcAft>
            </a:pPr>
            <a:r>
              <a:rPr lang="ar-SA" b="1" dirty="0">
                <a:solidFill>
                  <a:srgbClr val="0070C0"/>
                </a:solidFill>
                <a:latin typeface="Simplified Arabic" pitchFamily="18" charset="-78"/>
                <a:ea typeface="Times New Roman"/>
                <a:cs typeface="+mn-cs"/>
              </a:rPr>
              <a:t>1. الآثار الجسمية:</a:t>
            </a:r>
          </a:p>
          <a:p>
            <a:pPr marL="228600" algn="justLow" rtl="1">
              <a:spcAft>
                <a:spcPts val="0"/>
              </a:spcAft>
            </a:pPr>
            <a:r>
              <a:rPr lang="ar-SA" sz="2800" b="1" dirty="0">
                <a:latin typeface="Simplified Arabic" pitchFamily="18" charset="-78"/>
                <a:ea typeface="Times New Roman"/>
                <a:cs typeface="+mn-cs"/>
              </a:rPr>
              <a:t>من المؤكد أن للإدمان آثار جسمية سيئة </a:t>
            </a:r>
            <a:r>
              <a:rPr lang="ar-SA" sz="2800" b="1" dirty="0" err="1">
                <a:latin typeface="Simplified Arabic" pitchFamily="18" charset="-78"/>
                <a:ea typeface="Times New Roman"/>
                <a:cs typeface="+mn-cs"/>
              </a:rPr>
              <a:t>أخطرها</a:t>
            </a:r>
            <a:r>
              <a:rPr lang="ar-SA" sz="2800" b="1" dirty="0">
                <a:latin typeface="Simplified Arabic" pitchFamily="18" charset="-78"/>
                <a:ea typeface="Times New Roman"/>
                <a:cs typeface="+mn-cs"/>
              </a:rPr>
              <a:t> ما يحدث في الجهاز العصبي خاصة المخ والمخيخ والحبل الشوكي والأعصاب، وللإدمان كذلك آثار سيئة ومباشرة على وظائف سائر أجهزة الجسم مثل الجهاز الدوري والجهاز التنفسي والجهاز الهضمي، حيث تصاب بأمراض مثل أمراض الدم والقلب والصدر والكبد والإيدز (نقص المناعة المكتسب). ومن الآثار الجسيمة السيئة الأخرى التي تشاهد الصرع والرعشة والتشنج والضعف الجنسي. وقد يحدث الموت المفاجئ في بعض الحالات نتيجة تعاطي جرعات زائدة من مادة الإدمان.</a:t>
            </a:r>
          </a:p>
        </p:txBody>
      </p:sp>
    </p:spTree>
    <p:extLst>
      <p:ext uri="{BB962C8B-B14F-4D97-AF65-F5344CB8AC3E}">
        <p14:creationId xmlns:p14="http://schemas.microsoft.com/office/powerpoint/2010/main" xmlns="" val="117806458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justLow" rtl="1">
              <a:spcAft>
                <a:spcPts val="0"/>
              </a:spcAft>
            </a:pPr>
            <a:endParaRPr lang="en-US" sz="3600" b="1" dirty="0">
              <a:solidFill>
                <a:schemeClr val="accent1"/>
              </a:solidFill>
              <a:ea typeface="Calibri"/>
              <a:cs typeface="Arial"/>
            </a:endParaRPr>
          </a:p>
        </p:txBody>
      </p:sp>
      <p:sp>
        <p:nvSpPr>
          <p:cNvPr id="3" name="عنصر نائب للمحتوى 2"/>
          <p:cNvSpPr>
            <a:spLocks noGrp="1"/>
          </p:cNvSpPr>
          <p:nvPr>
            <p:ph idx="1"/>
          </p:nvPr>
        </p:nvSpPr>
        <p:spPr>
          <a:xfrm>
            <a:off x="533400" y="1371600"/>
            <a:ext cx="8915400" cy="4953000"/>
          </a:xfrm>
        </p:spPr>
        <p:txBody>
          <a:bodyPr/>
          <a:lstStyle/>
          <a:p>
            <a:pPr algn="just" rtl="1">
              <a:lnSpc>
                <a:spcPct val="115000"/>
              </a:lnSpc>
              <a:spcAft>
                <a:spcPts val="0"/>
              </a:spcAft>
            </a:pPr>
            <a:r>
              <a:rPr lang="ar-SA" b="1" dirty="0">
                <a:solidFill>
                  <a:srgbClr val="0070C0"/>
                </a:solidFill>
                <a:latin typeface="Simplified Arabic" pitchFamily="18" charset="-78"/>
                <a:ea typeface="Times New Roman"/>
                <a:cs typeface="+mn-cs"/>
              </a:rPr>
              <a:t>2. الآثار الاجتماعية:</a:t>
            </a:r>
          </a:p>
          <a:p>
            <a:pPr algn="just" rtl="1">
              <a:lnSpc>
                <a:spcPct val="115000"/>
              </a:lnSpc>
              <a:spcAft>
                <a:spcPts val="0"/>
              </a:spcAft>
            </a:pPr>
            <a:r>
              <a:rPr lang="ar-SA" sz="2800" b="1" dirty="0">
                <a:latin typeface="Simplified Arabic" pitchFamily="18" charset="-78"/>
                <a:ea typeface="Times New Roman"/>
                <a:cs typeface="+mn-cs"/>
              </a:rPr>
              <a:t>من الآثار الاجتماعية للإدمان هيمنة سلوك البحث عن مادة التعاطي، والإهمال، وتفكيك الأسرة، والانخراط في السلوك الإجرامي، والمعاناة من الأمراض الجنسية، والسرقة، والعنف، والتعرض للحوادث، وانخفاض الإنتاج، والبطالة، وربما الإقبال على الدعارة.</a:t>
            </a:r>
          </a:p>
          <a:p>
            <a:pPr algn="just" rtl="1">
              <a:lnSpc>
                <a:spcPct val="115000"/>
              </a:lnSpc>
              <a:spcAft>
                <a:spcPts val="0"/>
              </a:spcAft>
            </a:pPr>
            <a:endParaRPr lang="ar-SA" sz="2800" b="1" dirty="0">
              <a:latin typeface="Simplified Arabic" pitchFamily="18" charset="-78"/>
              <a:ea typeface="Times New Roman"/>
              <a:cs typeface="+mn-cs"/>
            </a:endParaRPr>
          </a:p>
          <a:p>
            <a:pPr algn="just" rtl="1">
              <a:lnSpc>
                <a:spcPct val="115000"/>
              </a:lnSpc>
              <a:spcAft>
                <a:spcPts val="0"/>
              </a:spcAft>
            </a:pPr>
            <a:endParaRPr lang="ar-SA" sz="2800" b="1" dirty="0">
              <a:latin typeface="Simplified Arabic" pitchFamily="18" charset="-78"/>
              <a:ea typeface="Times New Roman"/>
              <a:cs typeface="+mn-cs"/>
            </a:endParaRPr>
          </a:p>
        </p:txBody>
      </p:sp>
    </p:spTree>
    <p:extLst>
      <p:ext uri="{BB962C8B-B14F-4D97-AF65-F5344CB8AC3E}">
        <p14:creationId xmlns:p14="http://schemas.microsoft.com/office/powerpoint/2010/main" xmlns="" val="173381819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152400"/>
            <a:ext cx="8915400" cy="1265238"/>
          </a:xfrm>
        </p:spPr>
        <p:txBody>
          <a:bodyPr/>
          <a:lstStyle/>
          <a:p>
            <a:pPr rtl="1">
              <a:lnSpc>
                <a:spcPct val="115000"/>
              </a:lnSpc>
              <a:spcAft>
                <a:spcPts val="0"/>
              </a:spcAft>
            </a:pPr>
            <a:endParaRPr lang="en-US" sz="3600" b="1" dirty="0">
              <a:solidFill>
                <a:schemeClr val="accent1"/>
              </a:solidFill>
              <a:latin typeface="Simplified Arabic" pitchFamily="18" charset="-78"/>
              <a:ea typeface="Calibri"/>
              <a:cs typeface="Simplified Arabic" pitchFamily="18" charset="-78"/>
            </a:endParaRPr>
          </a:p>
        </p:txBody>
      </p:sp>
      <p:sp>
        <p:nvSpPr>
          <p:cNvPr id="3" name="عنصر نائب للمحتوى 2"/>
          <p:cNvSpPr>
            <a:spLocks noGrp="1"/>
          </p:cNvSpPr>
          <p:nvPr>
            <p:ph idx="1"/>
          </p:nvPr>
        </p:nvSpPr>
        <p:spPr>
          <a:xfrm>
            <a:off x="457200" y="1371600"/>
            <a:ext cx="8991600" cy="4953000"/>
          </a:xfrm>
        </p:spPr>
        <p:txBody>
          <a:bodyPr/>
          <a:lstStyle/>
          <a:p>
            <a:pPr marL="0" lvl="0" indent="0" algn="justLow" rtl="1">
              <a:spcAft>
                <a:spcPts val="0"/>
              </a:spcAft>
            </a:pPr>
            <a:r>
              <a:rPr lang="ar-SA" b="1" dirty="0">
                <a:solidFill>
                  <a:srgbClr val="0070C0"/>
                </a:solidFill>
                <a:latin typeface="Simplified Arabic" pitchFamily="18" charset="-78"/>
                <a:ea typeface="Times New Roman"/>
                <a:cs typeface="+mn-cs"/>
              </a:rPr>
              <a:t>3. الآثار السياسية:</a:t>
            </a:r>
          </a:p>
          <a:p>
            <a:pPr marL="0" lvl="0" indent="0" algn="justLow" rtl="1">
              <a:spcAft>
                <a:spcPts val="0"/>
              </a:spcAft>
            </a:pPr>
            <a:r>
              <a:rPr lang="ar-SA" sz="2800" b="1" dirty="0">
                <a:solidFill>
                  <a:prstClr val="black"/>
                </a:solidFill>
                <a:latin typeface="Simplified Arabic" pitchFamily="18" charset="-78"/>
                <a:ea typeface="Times New Roman"/>
                <a:cs typeface="+mn-cs"/>
              </a:rPr>
              <a:t>يؤدي انتشار التعاطي والإدمان إلى ظهور وسطوة الزراع والصناع والتجار في مواد التعاطي، وهم عصبة من الأشرار على المستوى المحلي والإقليمي، والعالمي، وهم على مستوى عال من التنظيم، يكونون شبكات ذات خطط وأساليب مدروسة، ولها اتجاهات اقتصادية وسياسية، وتنتهج هذه الشبكات أساليب لا إنسانية للكسب غير المشروع، ويستهدف بعضها تحطيم الشباب وسلب إرادة الأفراد وإشاعة اللامبالاة بدوافع متنوعة قد </a:t>
            </a:r>
            <a:r>
              <a:rPr lang="ar-SA" sz="2800" b="1" dirty="0" smtClean="0">
                <a:solidFill>
                  <a:prstClr val="black"/>
                </a:solidFill>
                <a:latin typeface="Simplified Arabic" pitchFamily="18" charset="-78"/>
                <a:ea typeface="Times New Roman"/>
                <a:cs typeface="+mn-cs"/>
              </a:rPr>
              <a:t>تصل </a:t>
            </a:r>
            <a:r>
              <a:rPr lang="ar-SA" sz="2800" b="1" dirty="0">
                <a:solidFill>
                  <a:prstClr val="black"/>
                </a:solidFill>
                <a:latin typeface="Simplified Arabic" pitchFamily="18" charset="-78"/>
                <a:ea typeface="Times New Roman"/>
                <a:cs typeface="+mn-cs"/>
              </a:rPr>
              <a:t>إلى دوافع سياسية تستهدف إضعاف قوى دول معينة مستهدفة.</a:t>
            </a:r>
            <a:endParaRPr lang="ar-SA" sz="2800" b="1" dirty="0">
              <a:latin typeface="Simplified Arabic" pitchFamily="18" charset="-78"/>
              <a:ea typeface="Times New Roman"/>
              <a:cs typeface="+mn-cs"/>
            </a:endParaRPr>
          </a:p>
        </p:txBody>
      </p:sp>
    </p:spTree>
    <p:extLst>
      <p:ext uri="{BB962C8B-B14F-4D97-AF65-F5344CB8AC3E}">
        <p14:creationId xmlns:p14="http://schemas.microsoft.com/office/powerpoint/2010/main" xmlns="" val="83237065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lnSpc>
                <a:spcPct val="115000"/>
              </a:lnSpc>
              <a:spcAft>
                <a:spcPts val="1000"/>
              </a:spcAft>
            </a:pPr>
            <a:r>
              <a:rPr lang="ar-SA" sz="3800" b="1" dirty="0" smtClean="0">
                <a:solidFill>
                  <a:schemeClr val="accent1"/>
                </a:solidFill>
                <a:ea typeface="Calibri"/>
                <a:cs typeface="Arial"/>
              </a:rPr>
              <a:t>أدوار الاخصائي الاجتماعي مع مدمني المخدرات:</a:t>
            </a:r>
            <a:endParaRPr lang="en-US" sz="3800" b="1" dirty="0">
              <a:solidFill>
                <a:schemeClr val="accent1"/>
              </a:solidFill>
              <a:ea typeface="Calibri"/>
              <a:cs typeface="Arial"/>
            </a:endParaRPr>
          </a:p>
        </p:txBody>
      </p:sp>
      <p:sp>
        <p:nvSpPr>
          <p:cNvPr id="3" name="عنصر نائب للمحتوى 2"/>
          <p:cNvSpPr>
            <a:spLocks noGrp="1"/>
          </p:cNvSpPr>
          <p:nvPr>
            <p:ph idx="1"/>
          </p:nvPr>
        </p:nvSpPr>
        <p:spPr>
          <a:xfrm>
            <a:off x="152400" y="1371600"/>
            <a:ext cx="9448800" cy="4876800"/>
          </a:xfrm>
        </p:spPr>
        <p:txBody>
          <a:bodyPr/>
          <a:lstStyle/>
          <a:p>
            <a:pPr rtl="1">
              <a:lnSpc>
                <a:spcPct val="115000"/>
              </a:lnSpc>
              <a:spcAft>
                <a:spcPts val="0"/>
              </a:spcAft>
            </a:pPr>
            <a:r>
              <a:rPr lang="ar-SA" sz="2800" b="1" dirty="0">
                <a:ea typeface="Calibri"/>
                <a:cs typeface="Arial"/>
              </a:rPr>
              <a:t>يمكن توقع أدوار </a:t>
            </a:r>
            <a:r>
              <a:rPr lang="ar-SA" sz="2800" b="1" dirty="0" smtClean="0">
                <a:ea typeface="Calibri"/>
                <a:cs typeface="Arial"/>
              </a:rPr>
              <a:t>الأخصائي الاجتماعي مع المدمنين كتالي </a:t>
            </a:r>
            <a:r>
              <a:rPr lang="ar-SA" sz="2800" b="1" dirty="0">
                <a:ea typeface="Calibri"/>
                <a:cs typeface="Arial"/>
              </a:rPr>
              <a:t>:</a:t>
            </a:r>
          </a:p>
          <a:p>
            <a:pPr rtl="1">
              <a:lnSpc>
                <a:spcPct val="115000"/>
              </a:lnSpc>
              <a:spcAft>
                <a:spcPts val="0"/>
              </a:spcAft>
            </a:pPr>
            <a:r>
              <a:rPr lang="ar-SA" sz="2800" b="1" dirty="0">
                <a:ea typeface="Calibri"/>
                <a:cs typeface="Arial"/>
              </a:rPr>
              <a:t>1- المسئوليات والأعمال التي يؤديها </a:t>
            </a:r>
            <a:r>
              <a:rPr lang="ar-SA" sz="2800" b="1" dirty="0">
                <a:solidFill>
                  <a:prstClr val="black"/>
                </a:solidFill>
                <a:ea typeface="Calibri"/>
                <a:cs typeface="Arial"/>
              </a:rPr>
              <a:t>الأخصائي الاجتماعي </a:t>
            </a:r>
            <a:r>
              <a:rPr lang="ar-SA" sz="2800" b="1" dirty="0" smtClean="0">
                <a:ea typeface="Calibri"/>
                <a:cs typeface="Arial"/>
              </a:rPr>
              <a:t>في </a:t>
            </a:r>
            <a:r>
              <a:rPr lang="ar-SA" sz="2800" b="1" dirty="0">
                <a:ea typeface="Calibri"/>
                <a:cs typeface="Arial"/>
              </a:rPr>
              <a:t>الخدمة الاجتماعية في المؤسسات المختلفة الخاصة برعاية الإدمان </a:t>
            </a:r>
            <a:r>
              <a:rPr lang="ar-SA" sz="2800" b="1" dirty="0" smtClean="0">
                <a:ea typeface="Calibri"/>
                <a:cs typeface="Arial"/>
              </a:rPr>
              <a:t>علي </a:t>
            </a:r>
            <a:r>
              <a:rPr lang="ar-SA" sz="2800" b="1" dirty="0">
                <a:ea typeface="Calibri"/>
                <a:cs typeface="Arial"/>
              </a:rPr>
              <a:t>أي مستوي من مستويات الممارسة المهنية .</a:t>
            </a:r>
          </a:p>
          <a:p>
            <a:pPr rtl="1">
              <a:lnSpc>
                <a:spcPct val="115000"/>
              </a:lnSpc>
              <a:spcAft>
                <a:spcPts val="0"/>
              </a:spcAft>
            </a:pPr>
            <a:r>
              <a:rPr lang="ar-SA" sz="2800" b="1" dirty="0">
                <a:ea typeface="Calibri"/>
                <a:cs typeface="Arial"/>
              </a:rPr>
              <a:t>2- مساعدة </a:t>
            </a:r>
            <a:r>
              <a:rPr lang="ar-SA" sz="2800" b="1" dirty="0" smtClean="0">
                <a:ea typeface="Calibri"/>
                <a:cs typeface="Arial"/>
              </a:rPr>
              <a:t>المدمن وأسرته </a:t>
            </a:r>
            <a:r>
              <a:rPr lang="ar-SA" sz="2800" b="1" dirty="0">
                <a:ea typeface="Calibri"/>
                <a:cs typeface="Arial"/>
              </a:rPr>
              <a:t>علي المواجهة الفعالة للمواقف والصعوبات التي تحد من تعافيه .</a:t>
            </a:r>
          </a:p>
          <a:p>
            <a:pPr rtl="1">
              <a:lnSpc>
                <a:spcPct val="115000"/>
              </a:lnSpc>
              <a:spcAft>
                <a:spcPts val="0"/>
              </a:spcAft>
            </a:pPr>
            <a:r>
              <a:rPr lang="ar-SA" sz="2800" b="1" dirty="0">
                <a:ea typeface="Calibri"/>
                <a:cs typeface="Arial"/>
              </a:rPr>
              <a:t>3- جمع وتصنيف وتحليل البيانات المرتبطة باحتياجات </a:t>
            </a:r>
            <a:r>
              <a:rPr lang="ar-SA" sz="2800" b="1" dirty="0" smtClean="0">
                <a:ea typeface="Calibri"/>
                <a:cs typeface="Arial"/>
              </a:rPr>
              <a:t>المدمن.</a:t>
            </a:r>
            <a:endParaRPr lang="ar-SA" sz="2800" b="1" dirty="0">
              <a:ea typeface="Calibri"/>
              <a:cs typeface="Arial"/>
            </a:endParaRPr>
          </a:p>
          <a:p>
            <a:pPr rtl="1">
              <a:lnSpc>
                <a:spcPct val="115000"/>
              </a:lnSpc>
              <a:spcAft>
                <a:spcPts val="0"/>
              </a:spcAft>
            </a:pPr>
            <a:r>
              <a:rPr lang="ar-SA" sz="2800" b="1" dirty="0">
                <a:ea typeface="Calibri"/>
                <a:cs typeface="Arial"/>
              </a:rPr>
              <a:t>4- إجراء أبحاث لتحديد الموارد التي يمكن استخدامها لمساعدة </a:t>
            </a:r>
            <a:r>
              <a:rPr lang="ar-SA" sz="2800" b="1" dirty="0" smtClean="0">
                <a:ea typeface="Calibri"/>
                <a:cs typeface="Arial"/>
              </a:rPr>
              <a:t>المدمنين.</a:t>
            </a:r>
            <a:endParaRPr lang="ar-SA" sz="2800" b="1" dirty="0">
              <a:ea typeface="Calibri"/>
              <a:cs typeface="Arial"/>
            </a:endParaRPr>
          </a:p>
          <a:p>
            <a:pPr rtl="1">
              <a:lnSpc>
                <a:spcPct val="115000"/>
              </a:lnSpc>
              <a:spcAft>
                <a:spcPts val="0"/>
              </a:spcAft>
            </a:pPr>
            <a:endParaRPr lang="en-US" sz="2800" b="1" dirty="0">
              <a:ea typeface="Calibri"/>
              <a:cs typeface="Arial"/>
            </a:endParaRPr>
          </a:p>
        </p:txBody>
      </p:sp>
    </p:spTree>
    <p:extLst>
      <p:ext uri="{BB962C8B-B14F-4D97-AF65-F5344CB8AC3E}">
        <p14:creationId xmlns:p14="http://schemas.microsoft.com/office/powerpoint/2010/main" xmlns="" val="111444269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lnSpc>
                <a:spcPct val="115000"/>
              </a:lnSpc>
              <a:spcAft>
                <a:spcPts val="1000"/>
              </a:spcAft>
            </a:pPr>
            <a:endParaRPr lang="en-US" sz="3800" b="1" dirty="0">
              <a:solidFill>
                <a:schemeClr val="accent1"/>
              </a:solidFill>
              <a:ea typeface="Calibri"/>
              <a:cs typeface="Arial"/>
            </a:endParaRPr>
          </a:p>
        </p:txBody>
      </p:sp>
      <p:sp>
        <p:nvSpPr>
          <p:cNvPr id="3" name="عنصر نائب للمحتوى 2"/>
          <p:cNvSpPr>
            <a:spLocks noGrp="1"/>
          </p:cNvSpPr>
          <p:nvPr>
            <p:ph idx="1"/>
          </p:nvPr>
        </p:nvSpPr>
        <p:spPr>
          <a:xfrm>
            <a:off x="152400" y="1371600"/>
            <a:ext cx="9448800" cy="4876800"/>
          </a:xfrm>
        </p:spPr>
        <p:txBody>
          <a:bodyPr/>
          <a:lstStyle/>
          <a:p>
            <a:pPr algn="just" rtl="1">
              <a:lnSpc>
                <a:spcPct val="115000"/>
              </a:lnSpc>
              <a:spcAft>
                <a:spcPts val="0"/>
              </a:spcAft>
            </a:pPr>
            <a:r>
              <a:rPr lang="ar-SA" sz="2800" b="1" dirty="0">
                <a:solidFill>
                  <a:srgbClr val="000000"/>
                </a:solidFill>
                <a:ea typeface="Calibri"/>
                <a:cs typeface="+mn-cs"/>
              </a:rPr>
              <a:t>5- المساهمة في توفير البيانات التي يحتاجها فريق العمل بالمؤسسة .</a:t>
            </a:r>
          </a:p>
          <a:p>
            <a:pPr algn="just" rtl="1">
              <a:lnSpc>
                <a:spcPct val="115000"/>
              </a:lnSpc>
              <a:spcAft>
                <a:spcPts val="0"/>
              </a:spcAft>
            </a:pPr>
            <a:r>
              <a:rPr lang="ar-SA" sz="2800" b="1" dirty="0">
                <a:solidFill>
                  <a:srgbClr val="000000"/>
                </a:solidFill>
                <a:ea typeface="Calibri"/>
                <a:cs typeface="+mn-cs"/>
              </a:rPr>
              <a:t>6- المساهمة في زيادة كفاءة تقديم الخدمات التي تقدم </a:t>
            </a:r>
            <a:r>
              <a:rPr lang="ar-SA" sz="2800" b="1" dirty="0" smtClean="0">
                <a:solidFill>
                  <a:srgbClr val="000000"/>
                </a:solidFill>
                <a:ea typeface="Calibri"/>
                <a:cs typeface="+mn-cs"/>
              </a:rPr>
              <a:t>للمدمنين.</a:t>
            </a:r>
            <a:endParaRPr lang="ar-SA" sz="2800" b="1" dirty="0">
              <a:solidFill>
                <a:srgbClr val="000000"/>
              </a:solidFill>
              <a:ea typeface="Calibri"/>
              <a:cs typeface="+mn-cs"/>
            </a:endParaRPr>
          </a:p>
          <a:p>
            <a:pPr algn="just" rtl="1">
              <a:lnSpc>
                <a:spcPct val="115000"/>
              </a:lnSpc>
              <a:spcAft>
                <a:spcPts val="0"/>
              </a:spcAft>
            </a:pPr>
            <a:r>
              <a:rPr lang="ar-SA" sz="2800" b="1" dirty="0">
                <a:solidFill>
                  <a:srgbClr val="000000"/>
                </a:solidFill>
                <a:ea typeface="Calibri"/>
                <a:cs typeface="+mn-cs"/>
              </a:rPr>
              <a:t>7- زيادة فعالية استثمار الموارد المتاحة في المؤسسة التي يعمل بها </a:t>
            </a:r>
            <a:r>
              <a:rPr lang="ar-SA" sz="2800" b="1" dirty="0" smtClean="0">
                <a:solidFill>
                  <a:srgbClr val="000000"/>
                </a:solidFill>
                <a:ea typeface="Calibri"/>
                <a:cs typeface="+mn-cs"/>
              </a:rPr>
              <a:t>الاخصائي الاجتماعي.</a:t>
            </a:r>
          </a:p>
          <a:p>
            <a:pPr algn="just" rtl="1">
              <a:lnSpc>
                <a:spcPct val="115000"/>
              </a:lnSpc>
              <a:spcAft>
                <a:spcPts val="0"/>
              </a:spcAft>
            </a:pPr>
            <a:r>
              <a:rPr lang="ar-SA" sz="2800" b="1" dirty="0" smtClean="0">
                <a:solidFill>
                  <a:srgbClr val="000000"/>
                </a:solidFill>
                <a:ea typeface="Calibri"/>
                <a:cs typeface="+mn-cs"/>
              </a:rPr>
              <a:t>8- </a:t>
            </a:r>
            <a:r>
              <a:rPr lang="ar-SA" sz="2800" b="1" dirty="0">
                <a:solidFill>
                  <a:srgbClr val="000000"/>
                </a:solidFill>
                <a:ea typeface="Calibri"/>
                <a:cs typeface="+mn-cs"/>
              </a:rPr>
              <a:t>مساعدة فريق العمل علي فهم طبيعة احتياجات ومشكلات </a:t>
            </a:r>
            <a:r>
              <a:rPr lang="ar-SA" sz="2800" b="1" dirty="0" smtClean="0">
                <a:solidFill>
                  <a:srgbClr val="000000"/>
                </a:solidFill>
                <a:ea typeface="Calibri"/>
                <a:cs typeface="+mn-cs"/>
              </a:rPr>
              <a:t>المدمنين.</a:t>
            </a:r>
          </a:p>
          <a:p>
            <a:pPr algn="just" rtl="1">
              <a:lnSpc>
                <a:spcPct val="115000"/>
              </a:lnSpc>
              <a:spcAft>
                <a:spcPts val="0"/>
              </a:spcAft>
            </a:pPr>
            <a:r>
              <a:rPr lang="ar-SA" sz="2800" b="1" dirty="0">
                <a:solidFill>
                  <a:srgbClr val="000000"/>
                </a:solidFill>
                <a:ea typeface="Calibri"/>
                <a:cs typeface="+mn-cs"/>
              </a:rPr>
              <a:t>9- مساعدة </a:t>
            </a:r>
            <a:r>
              <a:rPr lang="ar-SA" sz="2800" b="1" dirty="0" smtClean="0">
                <a:solidFill>
                  <a:srgbClr val="000000"/>
                </a:solidFill>
                <a:ea typeface="Calibri"/>
                <a:cs typeface="+mn-cs"/>
              </a:rPr>
              <a:t>المدمنين في </a:t>
            </a:r>
            <a:r>
              <a:rPr lang="ar-SA" sz="2800" b="1" dirty="0">
                <a:solidFill>
                  <a:srgbClr val="000000"/>
                </a:solidFill>
                <a:ea typeface="Calibri"/>
                <a:cs typeface="+mn-cs"/>
              </a:rPr>
              <a:t>التعبير عن أنفسهم ومشاعرهم .</a:t>
            </a:r>
          </a:p>
          <a:p>
            <a:pPr algn="just" rtl="1">
              <a:lnSpc>
                <a:spcPct val="115000"/>
              </a:lnSpc>
              <a:spcAft>
                <a:spcPts val="0"/>
              </a:spcAft>
            </a:pPr>
            <a:r>
              <a:rPr lang="ar-SA" sz="2800" b="1" dirty="0">
                <a:solidFill>
                  <a:srgbClr val="000000"/>
                </a:solidFill>
                <a:ea typeface="Calibri"/>
                <a:cs typeface="+mn-cs"/>
              </a:rPr>
              <a:t>10- التدخل لإزالة أي معوقات تعوق عملية التعافي .</a:t>
            </a:r>
          </a:p>
          <a:p>
            <a:pPr algn="just" rtl="1">
              <a:lnSpc>
                <a:spcPct val="115000"/>
              </a:lnSpc>
              <a:spcAft>
                <a:spcPts val="0"/>
              </a:spcAft>
            </a:pPr>
            <a:r>
              <a:rPr lang="ar-SA" sz="2800" b="1" dirty="0">
                <a:solidFill>
                  <a:srgbClr val="000000"/>
                </a:solidFill>
                <a:ea typeface="Calibri"/>
                <a:cs typeface="+mn-cs"/>
              </a:rPr>
              <a:t>11- مساعدة </a:t>
            </a:r>
            <a:r>
              <a:rPr lang="ar-SA" sz="2800" b="1" dirty="0" smtClean="0">
                <a:solidFill>
                  <a:srgbClr val="000000"/>
                </a:solidFill>
                <a:ea typeface="Calibri"/>
                <a:cs typeface="+mn-cs"/>
              </a:rPr>
              <a:t>المدمنين علي </a:t>
            </a:r>
            <a:r>
              <a:rPr lang="ar-SA" sz="2800" b="1" dirty="0">
                <a:solidFill>
                  <a:srgbClr val="000000"/>
                </a:solidFill>
                <a:ea typeface="Calibri"/>
                <a:cs typeface="+mn-cs"/>
              </a:rPr>
              <a:t>استخدام قدراتهم الذاتية لمواجهة المشكلات التي يتعرضون لها .</a:t>
            </a:r>
          </a:p>
          <a:p>
            <a:pPr algn="just" rtl="1">
              <a:lnSpc>
                <a:spcPct val="115000"/>
              </a:lnSpc>
              <a:spcAft>
                <a:spcPts val="0"/>
              </a:spcAft>
            </a:pPr>
            <a:endParaRPr lang="ar-SA" sz="2800" b="1" dirty="0">
              <a:solidFill>
                <a:srgbClr val="000000"/>
              </a:solidFill>
              <a:ea typeface="Calibri"/>
              <a:cs typeface="+mn-cs"/>
            </a:endParaRPr>
          </a:p>
        </p:txBody>
      </p:sp>
    </p:spTree>
    <p:extLst>
      <p:ext uri="{BB962C8B-B14F-4D97-AF65-F5344CB8AC3E}">
        <p14:creationId xmlns:p14="http://schemas.microsoft.com/office/powerpoint/2010/main" xmlns="" val="311820342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lnSpc>
                <a:spcPct val="115000"/>
              </a:lnSpc>
              <a:spcAft>
                <a:spcPts val="1000"/>
              </a:spcAft>
            </a:pPr>
            <a:endParaRPr lang="en-US" sz="3800" b="1" dirty="0">
              <a:solidFill>
                <a:schemeClr val="accent1"/>
              </a:solidFill>
              <a:ea typeface="Calibri"/>
              <a:cs typeface="Arial"/>
            </a:endParaRPr>
          </a:p>
        </p:txBody>
      </p:sp>
      <p:sp>
        <p:nvSpPr>
          <p:cNvPr id="3" name="عنصر نائب للمحتوى 2"/>
          <p:cNvSpPr>
            <a:spLocks noGrp="1"/>
          </p:cNvSpPr>
          <p:nvPr>
            <p:ph idx="1"/>
          </p:nvPr>
        </p:nvSpPr>
        <p:spPr>
          <a:xfrm>
            <a:off x="152400" y="1371600"/>
            <a:ext cx="9448800" cy="4876800"/>
          </a:xfrm>
        </p:spPr>
        <p:txBody>
          <a:bodyPr/>
          <a:lstStyle/>
          <a:p>
            <a:pPr algn="just" rtl="1">
              <a:lnSpc>
                <a:spcPct val="115000"/>
              </a:lnSpc>
              <a:spcAft>
                <a:spcPts val="0"/>
              </a:spcAft>
            </a:pPr>
            <a:r>
              <a:rPr lang="ar-SA" sz="2800" b="1" dirty="0">
                <a:ea typeface="Calibri"/>
                <a:cs typeface="Arial"/>
              </a:rPr>
              <a:t>12- مساعدة المدمنين علي إقامة ترابط بينه وبين </a:t>
            </a:r>
            <a:r>
              <a:rPr lang="ar-SA" sz="2800" b="1" dirty="0" err="1">
                <a:ea typeface="Calibri"/>
                <a:cs typeface="Arial"/>
              </a:rPr>
              <a:t>الأنساق</a:t>
            </a:r>
            <a:r>
              <a:rPr lang="ar-SA" sz="2800" b="1" dirty="0">
                <a:ea typeface="Calibri"/>
                <a:cs typeface="Arial"/>
              </a:rPr>
              <a:t> الأخرى المجتمع .</a:t>
            </a:r>
          </a:p>
          <a:p>
            <a:pPr algn="just" rtl="1">
              <a:lnSpc>
                <a:spcPct val="115000"/>
              </a:lnSpc>
              <a:spcAft>
                <a:spcPts val="0"/>
              </a:spcAft>
            </a:pPr>
            <a:r>
              <a:rPr lang="ar-SA" sz="2800" b="1" dirty="0">
                <a:ea typeface="Calibri"/>
                <a:cs typeface="Arial"/>
              </a:rPr>
              <a:t>13- تيسير التفاعل وبناء علاقات جديدة بين المدمنين </a:t>
            </a:r>
            <a:r>
              <a:rPr lang="ar-SA" sz="2800" b="1" dirty="0" err="1">
                <a:ea typeface="Calibri"/>
                <a:cs typeface="Arial"/>
              </a:rPr>
              <a:t>والأنساق</a:t>
            </a:r>
            <a:r>
              <a:rPr lang="ar-SA" sz="2800" b="1" dirty="0">
                <a:ea typeface="Calibri"/>
                <a:cs typeface="Arial"/>
              </a:rPr>
              <a:t> المختلفة بالمجتمع .</a:t>
            </a:r>
          </a:p>
          <a:p>
            <a:pPr algn="just" rtl="1">
              <a:lnSpc>
                <a:spcPct val="115000"/>
              </a:lnSpc>
              <a:spcAft>
                <a:spcPts val="0"/>
              </a:spcAft>
            </a:pPr>
            <a:r>
              <a:rPr lang="ar-SA" sz="2800" b="1" dirty="0">
                <a:ea typeface="Calibri"/>
                <a:cs typeface="Arial"/>
              </a:rPr>
              <a:t>14- القيام بوضع خطة والمساهمة في إنجازها لمساعدة المتعافين حتى لا يعودوا للإدمان من جديد </a:t>
            </a:r>
            <a:r>
              <a:rPr lang="ar-SA" sz="2800" b="1" dirty="0" smtClean="0">
                <a:ea typeface="Calibri"/>
                <a:cs typeface="Arial"/>
              </a:rPr>
              <a:t>.</a:t>
            </a:r>
          </a:p>
          <a:p>
            <a:pPr algn="just" rtl="1">
              <a:lnSpc>
                <a:spcPct val="115000"/>
              </a:lnSpc>
              <a:spcAft>
                <a:spcPts val="0"/>
              </a:spcAft>
            </a:pPr>
            <a:r>
              <a:rPr lang="ar-SA" sz="2800" b="1" dirty="0" smtClean="0">
                <a:ea typeface="Calibri"/>
                <a:cs typeface="Arial"/>
              </a:rPr>
              <a:t>15- القيام </a:t>
            </a:r>
            <a:r>
              <a:rPr lang="ar-SA" sz="2800" b="1" dirty="0">
                <a:ea typeface="Calibri"/>
                <a:cs typeface="Arial"/>
              </a:rPr>
              <a:t>بالدراسات العلمية للعمل علي تطوير أشكال الخدمات المقدمة </a:t>
            </a:r>
            <a:r>
              <a:rPr lang="ar-SA" sz="2800" b="1" dirty="0" smtClean="0">
                <a:ea typeface="Calibri"/>
                <a:cs typeface="Arial"/>
              </a:rPr>
              <a:t>للمدمنين لتحقيق </a:t>
            </a:r>
            <a:r>
              <a:rPr lang="ar-SA" sz="2800" b="1" dirty="0">
                <a:ea typeface="Calibri"/>
                <a:cs typeface="Arial"/>
              </a:rPr>
              <a:t>أهدافها .</a:t>
            </a:r>
          </a:p>
          <a:p>
            <a:pPr algn="just" rtl="1">
              <a:lnSpc>
                <a:spcPct val="115000"/>
              </a:lnSpc>
              <a:spcAft>
                <a:spcPts val="0"/>
              </a:spcAft>
            </a:pPr>
            <a:endParaRPr lang="en-US" sz="2800" b="1" dirty="0">
              <a:ea typeface="Calibri"/>
              <a:cs typeface="Arial"/>
            </a:endParaRPr>
          </a:p>
        </p:txBody>
      </p:sp>
    </p:spTree>
    <p:extLst>
      <p:ext uri="{BB962C8B-B14F-4D97-AF65-F5344CB8AC3E}">
        <p14:creationId xmlns:p14="http://schemas.microsoft.com/office/powerpoint/2010/main" xmlns="" val="117204026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3545</TotalTime>
  <Words>1389</Words>
  <Application>Microsoft Office PowerPoint</Application>
  <PresentationFormat>A4 Paper (210x297 mm)‎</PresentationFormat>
  <Paragraphs>98</Paragraphs>
  <Slides>21</Slides>
  <Notes>0</Notes>
  <HiddenSlides>0</HiddenSlides>
  <MMClips>0</MMClips>
  <ScaleCrop>false</ScaleCrop>
  <HeadingPairs>
    <vt:vector size="4" baseType="variant">
      <vt:variant>
        <vt:lpstr>سمة</vt:lpstr>
      </vt:variant>
      <vt:variant>
        <vt:i4>1</vt:i4>
      </vt:variant>
      <vt:variant>
        <vt:lpstr>عناوين الشرائح</vt:lpstr>
      </vt:variant>
      <vt:variant>
        <vt:i4>21</vt:i4>
      </vt:variant>
    </vt:vector>
  </HeadingPairs>
  <TitlesOfParts>
    <vt:vector size="22" baseType="lpstr">
      <vt:lpstr>Office Theme</vt:lpstr>
      <vt:lpstr>الشريحة 1</vt:lpstr>
      <vt:lpstr>المحاضرة الثالثة عشر </vt:lpstr>
      <vt:lpstr>عناصر المحاضرة:</vt:lpstr>
      <vt:lpstr>مقدمة:</vt:lpstr>
      <vt:lpstr>الشريحة 5</vt:lpstr>
      <vt:lpstr>مفهوم إدمان المخدرات:</vt:lpstr>
      <vt:lpstr>الشريحة 7</vt:lpstr>
      <vt:lpstr>تصنيف المخدرات:</vt:lpstr>
      <vt:lpstr>الشريحة 9</vt:lpstr>
      <vt:lpstr>الشريحة 10</vt:lpstr>
      <vt:lpstr>الشريحة 11</vt:lpstr>
      <vt:lpstr>أسباب الإدمان:</vt:lpstr>
      <vt:lpstr>الشريحة 13</vt:lpstr>
      <vt:lpstr>الشريحة 14</vt:lpstr>
      <vt:lpstr>آثار الإدمان:</vt:lpstr>
      <vt:lpstr>الشريحة 16</vt:lpstr>
      <vt:lpstr>الشريحة 17</vt:lpstr>
      <vt:lpstr>أدوار الاخصائي الاجتماعي مع مدمني المخدرات:</vt:lpstr>
      <vt:lpstr>الشريحة 19</vt:lpstr>
      <vt:lpstr>الشريحة 20</vt:lpstr>
      <vt:lpstr>الشريحة 21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Computer-Pc</cp:lastModifiedBy>
  <cp:revision>626</cp:revision>
  <dcterms:created xsi:type="dcterms:W3CDTF">2009-10-14T19:14:34Z</dcterms:created>
  <dcterms:modified xsi:type="dcterms:W3CDTF">2013-11-20T22:49:14Z</dcterms:modified>
</cp:coreProperties>
</file>