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7" r:id="rId3"/>
    <p:sldId id="288" r:id="rId4"/>
    <p:sldId id="290" r:id="rId5"/>
    <p:sldId id="345" r:id="rId6"/>
    <p:sldId id="346" r:id="rId7"/>
    <p:sldId id="347" r:id="rId8"/>
    <p:sldId id="327" r:id="rId9"/>
    <p:sldId id="335" r:id="rId10"/>
    <p:sldId id="295" r:id="rId11"/>
    <p:sldId id="296" r:id="rId12"/>
    <p:sldId id="297" r:id="rId13"/>
    <p:sldId id="323" r:id="rId14"/>
    <p:sldId id="324" r:id="rId15"/>
    <p:sldId id="325" r:id="rId16"/>
    <p:sldId id="326" r:id="rId17"/>
    <p:sldId id="328" r:id="rId18"/>
    <p:sldId id="329" r:id="rId19"/>
    <p:sldId id="348" r:id="rId20"/>
    <p:sldId id="349" r:id="rId21"/>
    <p:sldId id="350" r:id="rId22"/>
    <p:sldId id="351" r:id="rId23"/>
    <p:sldId id="352" r:id="rId24"/>
    <p:sldId id="353" r:id="rId25"/>
    <p:sldId id="354" r:id="rId26"/>
    <p:sldId id="266" r:id="rId27"/>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3B84AF"/>
    <a:srgbClr val="FF0066"/>
    <a:srgbClr val="FF3300"/>
    <a:srgbClr val="709256"/>
    <a:srgbClr val="AD9968"/>
    <a:srgbClr val="0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3265" autoAdjust="0"/>
    <p:restoredTop sz="94664" autoAdjust="0"/>
  </p:normalViewPr>
  <p:slideViewPr>
    <p:cSldViewPr>
      <p:cViewPr>
        <p:scale>
          <a:sx n="90" d="100"/>
          <a:sy n="90" d="100"/>
        </p:scale>
        <p:origin x="24" y="821"/>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11/21/2013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76157607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4927600" y="6356350"/>
            <a:ext cx="482600" cy="365125"/>
          </a:xfrm>
          <a:prstGeom prst="rect">
            <a:avLst/>
          </a:prstGeom>
        </p:spPr>
        <p:txBody>
          <a:bodyPr/>
          <a:lstStyle>
            <a:lvl1pPr>
              <a:defRPr/>
            </a:lvl1pPr>
          </a:lstStyle>
          <a:p>
            <a:pPr>
              <a:defRPr/>
            </a:pPr>
            <a:fld id="{7B8EA862-7DD5-4A06-BDE1-DB7EC5FAA60C}" type="slidenum">
              <a:rPr lang="ar-SA"/>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4786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التعليم</a:t>
            </a:r>
            <a:r>
              <a:rPr lang="ar-SA" sz="1600" b="1" baseline="0" dirty="0" smtClean="0">
                <a:solidFill>
                  <a:schemeClr val="bg1"/>
                </a:solidFill>
                <a:latin typeface="+mn-lt"/>
                <a:cs typeface="+mn-cs"/>
              </a:rPr>
              <a:t> الإكتروني والتعلم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solidFill>
            <a:srgbClr val="709256"/>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5822950" y="4648200"/>
            <a:ext cx="4083050" cy="1066800"/>
          </a:xfrm>
          <a:prstGeom prst="rect">
            <a:avLst/>
          </a:prstGeom>
          <a:noFill/>
          <a:ln w="9525">
            <a:noFill/>
            <a:miter lim="800000"/>
            <a:headEnd/>
            <a:tailEnd/>
          </a:ln>
        </p:spPr>
        <p:txBody>
          <a:bodyPr/>
          <a:lstStyle/>
          <a:p>
            <a:pPr algn="ctr" rtl="0">
              <a:spcBef>
                <a:spcPct val="20000"/>
              </a:spcBef>
              <a:buFont typeface="Arial" pitchFamily="34" charset="0"/>
              <a:buNone/>
            </a:pPr>
            <a:r>
              <a:rPr lang="ar-SA" sz="2400" b="1" dirty="0" smtClean="0">
                <a:solidFill>
                  <a:schemeClr val="tx2">
                    <a:lumMod val="75000"/>
                  </a:schemeClr>
                </a:solidFill>
                <a:latin typeface="Calibri" pitchFamily="34" charset="0"/>
              </a:rPr>
              <a:t>جامعة الملك فيصل</a:t>
            </a:r>
          </a:p>
          <a:p>
            <a:pPr algn="ctr" rtl="0">
              <a:spcBef>
                <a:spcPct val="20000"/>
              </a:spcBef>
              <a:buFont typeface="Arial" pitchFamily="34" charset="0"/>
              <a:buNone/>
            </a:pPr>
            <a:r>
              <a:rPr lang="ar-SA" sz="2400" b="1" dirty="0" smtClean="0">
                <a:solidFill>
                  <a:schemeClr val="tx2">
                    <a:lumMod val="75000"/>
                  </a:schemeClr>
                </a:solidFill>
                <a:latin typeface="Calibri" pitchFamily="34" charset="0"/>
              </a:rPr>
              <a:t>عمادة التعلم الإلكتروني والتعليم عن بعد</a:t>
            </a:r>
            <a:endParaRPr lang="en-US" sz="2400" b="1" dirty="0">
              <a:solidFill>
                <a:schemeClr val="tx2">
                  <a:lumMod val="75000"/>
                </a:schemeClr>
              </a:solidFill>
              <a:latin typeface="Calibri" pitchFamily="34" charset="0"/>
            </a:endParaRPr>
          </a:p>
          <a:p>
            <a:pPr algn="ctr" rtl="0">
              <a:spcBef>
                <a:spcPct val="20000"/>
              </a:spcBef>
              <a:buFont typeface="Arial" pitchFamily="34" charset="0"/>
              <a:buNone/>
            </a:pPr>
            <a:r>
              <a:rPr lang="ar-SA" sz="2400" dirty="0" smtClean="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457200" y="2819400"/>
            <a:ext cx="5099050" cy="1981200"/>
          </a:xfrm>
          <a:prstGeom prst="rect">
            <a:avLst/>
          </a:prstGeom>
          <a:noFill/>
          <a:ln w="9525">
            <a:noFill/>
            <a:miter lim="800000"/>
            <a:headEnd/>
            <a:tailEnd/>
          </a:ln>
        </p:spPr>
        <p:txBody>
          <a:bodyPr anchor="ctr"/>
          <a:lstStyle/>
          <a:p>
            <a:pPr algn="ctr"/>
            <a:r>
              <a:rPr lang="ar-EG" sz="3700" b="1" dirty="0">
                <a:solidFill>
                  <a:schemeClr val="accent1">
                    <a:lumMod val="50000"/>
                  </a:schemeClr>
                </a:solidFill>
                <a:latin typeface="AYM Wadiy S_U normal."/>
                <a:cs typeface="Times New Roman" pitchFamily="18" charset="0"/>
              </a:rPr>
              <a:t>اسم </a:t>
            </a:r>
            <a:r>
              <a:rPr lang="ar-EG" sz="3700" b="1" dirty="0" smtClean="0">
                <a:solidFill>
                  <a:schemeClr val="accent1">
                    <a:lumMod val="50000"/>
                  </a:schemeClr>
                </a:solidFill>
                <a:latin typeface="AYM Wadiy S_U normal."/>
                <a:cs typeface="Times New Roman" pitchFamily="18" charset="0"/>
              </a:rPr>
              <a:t>المقرر</a:t>
            </a:r>
            <a:endParaRPr lang="ar-SA" sz="3700" b="1" dirty="0">
              <a:solidFill>
                <a:schemeClr val="accent1">
                  <a:lumMod val="50000"/>
                </a:schemeClr>
              </a:solidFill>
              <a:latin typeface="AYM Wadiy S_U normal."/>
              <a:cs typeface="Times New Roman" pitchFamily="18" charset="0"/>
            </a:endParaRPr>
          </a:p>
          <a:p>
            <a:pPr algn="ctr"/>
            <a:r>
              <a:rPr lang="ar-SA" sz="3200" b="1" dirty="0" smtClean="0">
                <a:solidFill>
                  <a:srgbClr val="FF0000"/>
                </a:solidFill>
                <a:latin typeface="Calibri" pitchFamily="34" charset="0"/>
                <a:cs typeface="Times New Roman" pitchFamily="18" charset="0"/>
              </a:rPr>
              <a:t>رعاية الفئات الخاصة</a:t>
            </a:r>
          </a:p>
          <a:p>
            <a:pPr algn="ctr"/>
            <a:r>
              <a:rPr lang="ar-SA" sz="2800" b="1" dirty="0" smtClean="0">
                <a:solidFill>
                  <a:srgbClr val="00B050"/>
                </a:solidFill>
                <a:latin typeface="Calibri" pitchFamily="34" charset="0"/>
                <a:cs typeface="Times New Roman" pitchFamily="18" charset="0"/>
              </a:rPr>
              <a:t>المستوي الثامن</a:t>
            </a:r>
            <a:endParaRPr lang="en-US" sz="2800" b="1" dirty="0" smtClean="0">
              <a:solidFill>
                <a:srgbClr val="00B050"/>
              </a:solidFill>
              <a:latin typeface="Calibri" pitchFamily="34" charset="0"/>
            </a:endParaRPr>
          </a:p>
          <a:p>
            <a:pPr algn="ctr"/>
            <a:r>
              <a:rPr lang="ar-SA" sz="2600" b="1" dirty="0" smtClean="0">
                <a:solidFill>
                  <a:srgbClr val="0070C0"/>
                </a:solidFill>
                <a:latin typeface="Calibri" pitchFamily="34" charset="0"/>
                <a:cs typeface="Times New Roman" pitchFamily="18" charset="0"/>
              </a:rPr>
              <a:t>د. أيمن محمود عبد العال</a:t>
            </a:r>
            <a:endParaRPr lang="en-US" sz="2600" b="1" dirty="0">
              <a:solidFill>
                <a:srgbClr val="0070C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3"/>
          <p:cNvSpPr>
            <a:spLocks noGrp="1"/>
          </p:cNvSpPr>
          <p:nvPr>
            <p:ph type="sldNum" sz="quarter" idx="10"/>
          </p:nvPr>
        </p:nvSpPr>
        <p:spPr bwMode="auto">
          <a:xfrm>
            <a:off x="4876800" y="6356350"/>
            <a:ext cx="482600" cy="365125"/>
          </a:xfrm>
          <a:noFill/>
          <a:ln>
            <a:miter lim="800000"/>
            <a:headEnd/>
            <a:tailEnd/>
          </a:ln>
        </p:spPr>
        <p:txBody>
          <a:bodyPr/>
          <a:lstStyle/>
          <a:p>
            <a:fld id="{E1D16D93-8795-4AD6-9A1F-54CC01E741BE}" type="slidenum">
              <a:rPr lang="ar-SA" smtClean="0">
                <a:cs typeface="Arial" pitchFamily="34" charset="0"/>
              </a:rPr>
              <a:pPr/>
              <a:t>2</a:t>
            </a:fld>
            <a:endParaRPr lang="en-US" dirty="0" smtClean="0">
              <a:cs typeface="Arial" pitchFamily="34" charset="0"/>
            </a:endParaRPr>
          </a:p>
        </p:txBody>
      </p:sp>
      <p:sp>
        <p:nvSpPr>
          <p:cNvPr id="6146" name="Title 4"/>
          <p:cNvSpPr>
            <a:spLocks noGrp="1"/>
          </p:cNvSpPr>
          <p:nvPr>
            <p:ph type="ctrTitle"/>
          </p:nvPr>
        </p:nvSpPr>
        <p:spPr>
          <a:xfrm>
            <a:off x="762000" y="2133600"/>
            <a:ext cx="8420100" cy="1470025"/>
          </a:xfrm>
        </p:spPr>
        <p:txBody>
          <a:bodyPr/>
          <a:lstStyle/>
          <a:p>
            <a:pPr eaLnBrk="1" hangingPunct="1"/>
            <a:r>
              <a:rPr lang="ar-SA" sz="4800" b="1" spc="-150" dirty="0">
                <a:solidFill>
                  <a:srgbClr val="376092"/>
                </a:solidFill>
                <a:latin typeface="ae_AlMateen" pitchFamily="2" charset="-78"/>
                <a:cs typeface="ae_AlMateen" pitchFamily="2" charset="-78"/>
              </a:rPr>
              <a:t>المحاضرة </a:t>
            </a:r>
            <a:r>
              <a:rPr lang="ar-SA" sz="4800" b="1" spc="-150" dirty="0" smtClean="0">
                <a:solidFill>
                  <a:srgbClr val="376092"/>
                </a:solidFill>
                <a:latin typeface="ae_AlMateen" pitchFamily="2" charset="-78"/>
                <a:cs typeface="ae_AlMateen" pitchFamily="2" charset="-78"/>
              </a:rPr>
              <a:t>الرابعة عشر</a:t>
            </a:r>
            <a:r>
              <a:rPr lang="ar-SA" sz="4800" b="1" spc="-150" dirty="0">
                <a:solidFill>
                  <a:srgbClr val="376092"/>
                </a:solidFill>
                <a:latin typeface="ae_AlMateen" pitchFamily="2" charset="-78"/>
                <a:cs typeface="ae_AlMateen" pitchFamily="2" charset="-78"/>
              </a:rPr>
              <a:t/>
            </a:r>
            <a:br>
              <a:rPr lang="ar-SA" sz="4800" b="1" spc="-150" dirty="0">
                <a:solidFill>
                  <a:srgbClr val="376092"/>
                </a:solidFill>
                <a:latin typeface="ae_AlMateen" pitchFamily="2" charset="-78"/>
                <a:cs typeface="ae_AlMateen" pitchFamily="2" charset="-78"/>
              </a:rPr>
            </a:br>
            <a:endParaRPr lang="en-US" sz="4800" b="1" spc="-150" dirty="0" smtClean="0">
              <a:solidFill>
                <a:srgbClr val="376092"/>
              </a:solidFill>
              <a:latin typeface="ae_AlMateen" pitchFamily="2" charset="-78"/>
              <a:cs typeface="ae_AlMateen" pitchFamily="2" charset="-78"/>
            </a:endParaRPr>
          </a:p>
        </p:txBody>
      </p:sp>
      <p:sp>
        <p:nvSpPr>
          <p:cNvPr id="6147" name="Subtitle 5"/>
          <p:cNvSpPr>
            <a:spLocks noGrp="1"/>
          </p:cNvSpPr>
          <p:nvPr>
            <p:ph type="subTitle" idx="1"/>
          </p:nvPr>
        </p:nvSpPr>
        <p:spPr>
          <a:xfrm>
            <a:off x="990600" y="3886200"/>
            <a:ext cx="7429500" cy="2057400"/>
          </a:xfrm>
        </p:spPr>
        <p:txBody>
          <a:bodyPr/>
          <a:lstStyle/>
          <a:p>
            <a:pPr indent="457200" rtl="1">
              <a:lnSpc>
                <a:spcPct val="115000"/>
              </a:lnSpc>
              <a:spcAft>
                <a:spcPts val="1000"/>
              </a:spcAft>
            </a:pPr>
            <a:r>
              <a:rPr lang="ar-SA" sz="3600" b="1" dirty="0" smtClean="0">
                <a:solidFill>
                  <a:srgbClr val="FF0000"/>
                </a:solidFill>
                <a:ea typeface="Calibri"/>
                <a:cs typeface="Arial"/>
              </a:rPr>
              <a:t>فئات خاصة (</a:t>
            </a:r>
            <a:r>
              <a:rPr lang="ar-SA" sz="3600" b="1" dirty="0" err="1" smtClean="0">
                <a:solidFill>
                  <a:srgbClr val="FF0000"/>
                </a:solidFill>
                <a:ea typeface="Calibri"/>
                <a:cs typeface="Arial"/>
              </a:rPr>
              <a:t>اللاسواء</a:t>
            </a:r>
            <a:r>
              <a:rPr lang="ar-SA" sz="3600" b="1" dirty="0" smtClean="0">
                <a:solidFill>
                  <a:srgbClr val="FF0000"/>
                </a:solidFill>
                <a:ea typeface="Calibri"/>
                <a:cs typeface="Arial"/>
              </a:rPr>
              <a:t> الايجابي)</a:t>
            </a:r>
          </a:p>
          <a:p>
            <a:pPr indent="457200" rtl="1">
              <a:lnSpc>
                <a:spcPct val="115000"/>
              </a:lnSpc>
              <a:spcAft>
                <a:spcPts val="1000"/>
              </a:spcAft>
            </a:pPr>
            <a:r>
              <a:rPr lang="ar-SA" sz="3600" b="1" dirty="0" smtClean="0">
                <a:solidFill>
                  <a:srgbClr val="FF0000"/>
                </a:solidFill>
                <a:ea typeface="Calibri"/>
                <a:cs typeface="Arial"/>
              </a:rPr>
              <a:t>( الموهوبون)</a:t>
            </a:r>
            <a:endParaRPr lang="en-US" sz="3600" b="1" dirty="0">
              <a:solidFill>
                <a:srgbClr val="FF0000"/>
              </a:solidFill>
              <a:ea typeface="Calibri"/>
              <a:cs typeface="Aria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r>
              <a:rPr lang="ar-SA" sz="4000" b="1" dirty="0" smtClean="0">
                <a:ea typeface="Calibri"/>
                <a:cs typeface="Arial"/>
              </a:rPr>
              <a:t>عناصر المحاضرة:</a:t>
            </a:r>
            <a:endParaRPr lang="en-US" sz="4000" b="1" dirty="0">
              <a:ea typeface="Calibri"/>
              <a:cs typeface="Arial"/>
            </a:endParaRPr>
          </a:p>
        </p:txBody>
      </p:sp>
      <p:sp>
        <p:nvSpPr>
          <p:cNvPr id="3" name="عنصر نائب للمحتوى 2"/>
          <p:cNvSpPr>
            <a:spLocks noGrp="1"/>
          </p:cNvSpPr>
          <p:nvPr>
            <p:ph idx="1"/>
          </p:nvPr>
        </p:nvSpPr>
        <p:spPr>
          <a:xfrm>
            <a:off x="495300" y="1447800"/>
            <a:ext cx="8915400" cy="4678363"/>
          </a:xfrm>
        </p:spPr>
        <p:txBody>
          <a:bodyPr/>
          <a:lstStyle/>
          <a:p>
            <a:pPr marL="457200" indent="-457200" rtl="1">
              <a:lnSpc>
                <a:spcPct val="115000"/>
              </a:lnSpc>
              <a:spcAft>
                <a:spcPts val="1000"/>
              </a:spcAft>
              <a:buFontTx/>
              <a:buChar char="-"/>
            </a:pPr>
            <a:r>
              <a:rPr lang="ar-SA" b="1" dirty="0">
                <a:solidFill>
                  <a:prstClr val="black"/>
                </a:solidFill>
                <a:ea typeface="Calibri"/>
                <a:cs typeface="Arial"/>
              </a:rPr>
              <a:t>من هو الموهوب وما </a:t>
            </a:r>
            <a:r>
              <a:rPr lang="ar-SA" b="1" dirty="0" smtClean="0">
                <a:solidFill>
                  <a:prstClr val="black"/>
                </a:solidFill>
                <a:ea typeface="Calibri"/>
                <a:cs typeface="Arial"/>
              </a:rPr>
              <a:t>هي </a:t>
            </a:r>
            <a:r>
              <a:rPr lang="ar-SA" b="1" dirty="0">
                <a:solidFill>
                  <a:prstClr val="black"/>
                </a:solidFill>
                <a:ea typeface="Calibri"/>
                <a:cs typeface="Arial"/>
              </a:rPr>
              <a:t>الموهبة ؟</a:t>
            </a:r>
            <a:endParaRPr lang="ar-SA" b="1" dirty="0" smtClean="0">
              <a:solidFill>
                <a:prstClr val="black"/>
              </a:solidFill>
              <a:ea typeface="Calibri"/>
              <a:cs typeface="Arial"/>
            </a:endParaRPr>
          </a:p>
          <a:p>
            <a:pPr marL="457200" lvl="0" indent="-457200" rtl="1">
              <a:lnSpc>
                <a:spcPct val="115000"/>
              </a:lnSpc>
              <a:spcAft>
                <a:spcPts val="1000"/>
              </a:spcAft>
              <a:buFontTx/>
              <a:buChar char="-"/>
            </a:pPr>
            <a:r>
              <a:rPr lang="ar-SA" b="1" dirty="0" smtClean="0">
                <a:solidFill>
                  <a:prstClr val="black"/>
                </a:solidFill>
                <a:ea typeface="Calibri"/>
                <a:cs typeface="Arial"/>
              </a:rPr>
              <a:t>خصائص الموهوبين</a:t>
            </a:r>
          </a:p>
          <a:p>
            <a:pPr marL="457200" lvl="0" indent="-457200" rtl="1">
              <a:lnSpc>
                <a:spcPct val="115000"/>
              </a:lnSpc>
              <a:spcAft>
                <a:spcPts val="1000"/>
              </a:spcAft>
              <a:buFontTx/>
              <a:buChar char="-"/>
            </a:pPr>
            <a:r>
              <a:rPr lang="ar-SA" b="1" dirty="0" smtClean="0">
                <a:solidFill>
                  <a:prstClr val="black"/>
                </a:solidFill>
                <a:ea typeface="Calibri"/>
                <a:cs typeface="Arial"/>
              </a:rPr>
              <a:t>مشكلات الموهوبين</a:t>
            </a:r>
          </a:p>
          <a:p>
            <a:pPr marL="457200" lvl="0" indent="-457200" rtl="1">
              <a:lnSpc>
                <a:spcPct val="115000"/>
              </a:lnSpc>
              <a:spcAft>
                <a:spcPts val="1000"/>
              </a:spcAft>
              <a:buFontTx/>
              <a:buChar char="-"/>
            </a:pPr>
            <a:r>
              <a:rPr lang="ar-SA" b="1" dirty="0" smtClean="0">
                <a:solidFill>
                  <a:prstClr val="black"/>
                </a:solidFill>
                <a:ea typeface="Calibri"/>
                <a:cs typeface="Arial"/>
              </a:rPr>
              <a:t>احتياجات الموهوبين</a:t>
            </a:r>
          </a:p>
          <a:p>
            <a:pPr marL="457200" lvl="0" indent="-457200" rtl="1">
              <a:lnSpc>
                <a:spcPct val="115000"/>
              </a:lnSpc>
              <a:spcAft>
                <a:spcPts val="1000"/>
              </a:spcAft>
              <a:buFontTx/>
              <a:buChar char="-"/>
            </a:pPr>
            <a:r>
              <a:rPr lang="ar-SA" b="1" dirty="0">
                <a:solidFill>
                  <a:prstClr val="black"/>
                </a:solidFill>
                <a:ea typeface="Calibri"/>
                <a:cs typeface="Arial"/>
              </a:rPr>
              <a:t>تصور مقترح لدور الأخصائي الاجتماعي المدرسي في رعاية الطلبة </a:t>
            </a:r>
            <a:r>
              <a:rPr lang="ar-SA" b="1" dirty="0" smtClean="0">
                <a:solidFill>
                  <a:prstClr val="black"/>
                </a:solidFill>
                <a:ea typeface="Calibri"/>
                <a:cs typeface="Arial"/>
              </a:rPr>
              <a:t>الموهوبين</a:t>
            </a:r>
          </a:p>
          <a:p>
            <a:pPr marL="457200" lvl="0" indent="-457200" rtl="1">
              <a:lnSpc>
                <a:spcPct val="115000"/>
              </a:lnSpc>
              <a:spcAft>
                <a:spcPts val="1000"/>
              </a:spcAft>
              <a:buFontTx/>
              <a:buChar char="-"/>
            </a:pPr>
            <a:endParaRPr lang="ar-SA" sz="3600" b="1" dirty="0" smtClean="0">
              <a:solidFill>
                <a:prstClr val="black"/>
              </a:solidFill>
              <a:ea typeface="Calibri"/>
              <a:cs typeface="Arial"/>
            </a:endParaRPr>
          </a:p>
          <a:p>
            <a:pPr marL="457200" indent="-457200" rtl="1">
              <a:lnSpc>
                <a:spcPct val="115000"/>
              </a:lnSpc>
              <a:spcAft>
                <a:spcPts val="1000"/>
              </a:spcAft>
              <a:buFontTx/>
              <a:buChar char="-"/>
            </a:pPr>
            <a:endParaRPr lang="ar-SA" b="1" dirty="0" smtClean="0">
              <a:solidFill>
                <a:prstClr val="black"/>
              </a:solidFill>
              <a:ea typeface="Calibri"/>
              <a:cs typeface="Arial"/>
            </a:endParaRPr>
          </a:p>
          <a:p>
            <a:pPr marL="457200" indent="-457200" rtl="1">
              <a:lnSpc>
                <a:spcPct val="115000"/>
              </a:lnSpc>
              <a:spcAft>
                <a:spcPts val="1000"/>
              </a:spcAft>
              <a:buFontTx/>
              <a:buChar char="-"/>
            </a:pPr>
            <a:endParaRPr lang="ar-SA" sz="4000" b="1" dirty="0" smtClean="0">
              <a:solidFill>
                <a:prstClr val="black"/>
              </a:solidFill>
              <a:ea typeface="Calibri"/>
              <a:cs typeface="Arial"/>
            </a:endParaRPr>
          </a:p>
          <a:p>
            <a:pPr marL="0" indent="0" rtl="1">
              <a:lnSpc>
                <a:spcPct val="115000"/>
              </a:lnSpc>
              <a:spcAft>
                <a:spcPts val="1000"/>
              </a:spcAft>
            </a:pPr>
            <a:r>
              <a:rPr lang="ar-SA" b="1" dirty="0">
                <a:solidFill>
                  <a:prstClr val="black"/>
                </a:solidFill>
                <a:ea typeface="Calibri"/>
                <a:cs typeface="Arial"/>
              </a:rPr>
              <a:t/>
            </a:r>
            <a:br>
              <a:rPr lang="ar-SA" b="1" dirty="0">
                <a:solidFill>
                  <a:prstClr val="black"/>
                </a:solidFill>
                <a:ea typeface="Calibri"/>
                <a:cs typeface="Arial"/>
              </a:rPr>
            </a:br>
            <a:endParaRPr lang="ar-SA" b="1" dirty="0" smtClean="0">
              <a:solidFill>
                <a:prstClr val="black"/>
              </a:solidFill>
              <a:ea typeface="Calibri"/>
              <a:cs typeface="Arial"/>
            </a:endParaRPr>
          </a:p>
          <a:p>
            <a:pPr marL="457200" indent="-457200" rtl="1">
              <a:lnSpc>
                <a:spcPct val="115000"/>
              </a:lnSpc>
              <a:spcAft>
                <a:spcPts val="1000"/>
              </a:spcAft>
              <a:buFontTx/>
              <a:buChar char="-"/>
            </a:pPr>
            <a:endParaRPr lang="ar-SA" b="1" dirty="0" smtClean="0">
              <a:solidFill>
                <a:prstClr val="black"/>
              </a:solidFill>
              <a:ea typeface="Calibri"/>
              <a:cs typeface="Arial"/>
            </a:endParaRPr>
          </a:p>
          <a:p>
            <a:pPr marL="457200" indent="-457200" rtl="1">
              <a:lnSpc>
                <a:spcPct val="115000"/>
              </a:lnSpc>
              <a:spcAft>
                <a:spcPts val="1000"/>
              </a:spcAft>
              <a:buFontTx/>
              <a:buChar char="-"/>
            </a:pPr>
            <a:endParaRPr lang="ar-SA" b="1" dirty="0" smtClean="0">
              <a:solidFill>
                <a:prstClr val="black"/>
              </a:solidFill>
              <a:ea typeface="Calibri"/>
              <a:cs typeface="Arial"/>
            </a:endParaRPr>
          </a:p>
          <a:p>
            <a:pPr marL="457200" indent="-457200" rtl="1">
              <a:lnSpc>
                <a:spcPct val="115000"/>
              </a:lnSpc>
              <a:spcAft>
                <a:spcPts val="1000"/>
              </a:spcAft>
              <a:buFontTx/>
              <a:buChar char="-"/>
            </a:pPr>
            <a:endParaRPr lang="ar-SA" b="1" dirty="0" smtClean="0">
              <a:solidFill>
                <a:prstClr val="black"/>
              </a:solidFill>
              <a:ea typeface="Calibri"/>
              <a:cs typeface="Arial"/>
            </a:endParaRPr>
          </a:p>
          <a:p>
            <a:pPr marL="457200" indent="-457200" rtl="1">
              <a:lnSpc>
                <a:spcPct val="115000"/>
              </a:lnSpc>
              <a:spcAft>
                <a:spcPts val="1000"/>
              </a:spcAft>
              <a:buFontTx/>
              <a:buChar char="-"/>
            </a:pPr>
            <a:endParaRPr lang="ar-SA" b="1" dirty="0" smtClean="0">
              <a:solidFill>
                <a:prstClr val="black"/>
              </a:solidFill>
              <a:ea typeface="Calibri"/>
              <a:cs typeface="Arial"/>
            </a:endParaRPr>
          </a:p>
          <a:p>
            <a:pPr rtl="1">
              <a:lnSpc>
                <a:spcPct val="115000"/>
              </a:lnSpc>
              <a:spcAft>
                <a:spcPts val="0"/>
              </a:spcAft>
            </a:pPr>
            <a:endParaRPr lang="ar-SA" b="1" dirty="0" smtClean="0">
              <a:ea typeface="Calibri"/>
              <a:cs typeface="Arial"/>
            </a:endParaRPr>
          </a:p>
        </p:txBody>
      </p:sp>
    </p:spTree>
    <p:extLst>
      <p:ext uri="{BB962C8B-B14F-4D97-AF65-F5344CB8AC3E}">
        <p14:creationId xmlns:p14="http://schemas.microsoft.com/office/powerpoint/2010/main" xmlns="" val="4412035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457200"/>
            <a:ext cx="8915400" cy="914400"/>
          </a:xfrm>
        </p:spPr>
        <p:txBody>
          <a:bodyPr/>
          <a:lstStyle/>
          <a:p>
            <a:pPr algn="justLow" rtl="1">
              <a:lnSpc>
                <a:spcPct val="115000"/>
              </a:lnSpc>
              <a:spcAft>
                <a:spcPts val="0"/>
              </a:spcAft>
              <a:tabLst>
                <a:tab pos="1689100" algn="l"/>
              </a:tabLst>
            </a:pPr>
            <a:r>
              <a:rPr lang="ar-SA" sz="3600" b="1" dirty="0">
                <a:ea typeface="Calibri"/>
                <a:cs typeface="Arial"/>
              </a:rPr>
              <a:t>من هو الموهوب وما </a:t>
            </a:r>
            <a:r>
              <a:rPr lang="ar-SA" sz="3600" b="1" dirty="0" err="1">
                <a:ea typeface="Calibri"/>
                <a:cs typeface="Arial"/>
              </a:rPr>
              <a:t>هى</a:t>
            </a:r>
            <a:r>
              <a:rPr lang="ar-SA" sz="3600" b="1" dirty="0">
                <a:ea typeface="Calibri"/>
                <a:cs typeface="Arial"/>
              </a:rPr>
              <a:t> الموهبة </a:t>
            </a:r>
            <a:r>
              <a:rPr lang="ar-SA" sz="3600" b="1" dirty="0" smtClean="0">
                <a:ea typeface="Calibri"/>
                <a:cs typeface="Arial"/>
              </a:rPr>
              <a:t>؟</a:t>
            </a:r>
            <a:endParaRPr lang="ar-SA" sz="3600" b="1" dirty="0">
              <a:solidFill>
                <a:schemeClr val="accent1"/>
              </a:solidFill>
            </a:endParaRPr>
          </a:p>
        </p:txBody>
      </p:sp>
      <p:sp>
        <p:nvSpPr>
          <p:cNvPr id="3" name="عنصر نائب للمحتوى 2"/>
          <p:cNvSpPr>
            <a:spLocks noGrp="1"/>
          </p:cNvSpPr>
          <p:nvPr>
            <p:ph idx="1"/>
          </p:nvPr>
        </p:nvSpPr>
        <p:spPr>
          <a:xfrm>
            <a:off x="495300" y="1371600"/>
            <a:ext cx="8915400" cy="4953000"/>
          </a:xfrm>
        </p:spPr>
        <p:txBody>
          <a:bodyPr/>
          <a:lstStyle/>
          <a:p>
            <a:pPr marL="457200" indent="-457200" algn="just" rtl="1">
              <a:lnSpc>
                <a:spcPct val="115000"/>
              </a:lnSpc>
              <a:spcAft>
                <a:spcPts val="1000"/>
              </a:spcAft>
              <a:buFontTx/>
              <a:buChar char="-"/>
            </a:pPr>
            <a:r>
              <a:rPr lang="ar-SA" sz="2800" b="1" dirty="0" smtClean="0">
                <a:ea typeface="Calibri"/>
                <a:cs typeface="+mn-cs"/>
              </a:rPr>
              <a:t>الموهبة </a:t>
            </a:r>
            <a:r>
              <a:rPr lang="ar-SA" sz="2800" b="1" dirty="0">
                <a:ea typeface="Calibri"/>
                <a:cs typeface="+mn-cs"/>
              </a:rPr>
              <a:t>فهي قدرة متميزة وذاتية, ولكنها تتميز بالخصوصية, والموهبة تختلف عن الهواية فالموهبة توجد لدى الفرد منذ نشأته لكنها تتبلور عن طريق التدريب والتزود </a:t>
            </a:r>
            <a:r>
              <a:rPr lang="ar-SA" sz="2800" b="1" dirty="0" smtClean="0">
                <a:ea typeface="Calibri"/>
                <a:cs typeface="+mn-cs"/>
              </a:rPr>
              <a:t>بالمعرفة</a:t>
            </a:r>
            <a:r>
              <a:rPr lang="ar-SA" sz="2800" b="1" dirty="0">
                <a:ea typeface="Calibri"/>
                <a:cs typeface="+mn-cs"/>
              </a:rPr>
              <a:t>.</a:t>
            </a:r>
            <a:endParaRPr lang="ar-SA" sz="2800" b="1" dirty="0" smtClean="0">
              <a:ea typeface="Calibri"/>
              <a:cs typeface="+mn-cs"/>
            </a:endParaRPr>
          </a:p>
          <a:p>
            <a:pPr marL="457200" indent="-457200" algn="just" rtl="1">
              <a:lnSpc>
                <a:spcPct val="115000"/>
              </a:lnSpc>
              <a:spcAft>
                <a:spcPts val="1000"/>
              </a:spcAft>
              <a:buFontTx/>
              <a:buChar char="-"/>
            </a:pPr>
            <a:r>
              <a:rPr lang="ar-SA" sz="2800" b="1" dirty="0" smtClean="0">
                <a:ea typeface="Calibri"/>
                <a:cs typeface="+mn-cs"/>
              </a:rPr>
              <a:t> </a:t>
            </a:r>
            <a:r>
              <a:rPr lang="ar-SA" sz="2800" b="1" dirty="0">
                <a:ea typeface="Calibri"/>
                <a:cs typeface="+mn-cs"/>
              </a:rPr>
              <a:t>أما الهواية فنستطيع أن نكتسبها ونخلقها داخل نفوس الأطفال ولكن لابد أن نراعي مسألة تقاربها وتناسبها مع إمكانيات الطفل ورغباته وتلعب الموهبة والهواية دورًا إيجابيًا في حياة الإنسان فهي تساعده علي تحقيق ذاته .</a:t>
            </a:r>
          </a:p>
        </p:txBody>
      </p:sp>
    </p:spTree>
    <p:extLst>
      <p:ext uri="{BB962C8B-B14F-4D97-AF65-F5344CB8AC3E}">
        <p14:creationId xmlns:p14="http://schemas.microsoft.com/office/powerpoint/2010/main" xmlns="" val="20483539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457200"/>
            <a:ext cx="8915400" cy="914400"/>
          </a:xfrm>
        </p:spPr>
        <p:txBody>
          <a:bodyPr/>
          <a:lstStyle/>
          <a:p>
            <a:pPr algn="justLow" rtl="1">
              <a:lnSpc>
                <a:spcPct val="115000"/>
              </a:lnSpc>
              <a:spcAft>
                <a:spcPts val="0"/>
              </a:spcAft>
              <a:tabLst>
                <a:tab pos="1689100" algn="l"/>
              </a:tabLst>
            </a:pPr>
            <a:endParaRPr lang="ar-SA" sz="3600" b="1" dirty="0">
              <a:solidFill>
                <a:schemeClr val="accent1"/>
              </a:solidFill>
            </a:endParaRPr>
          </a:p>
        </p:txBody>
      </p:sp>
      <p:sp>
        <p:nvSpPr>
          <p:cNvPr id="3" name="عنصر نائب للمحتوى 2"/>
          <p:cNvSpPr>
            <a:spLocks noGrp="1"/>
          </p:cNvSpPr>
          <p:nvPr>
            <p:ph idx="1"/>
          </p:nvPr>
        </p:nvSpPr>
        <p:spPr>
          <a:xfrm>
            <a:off x="495300" y="1371600"/>
            <a:ext cx="8915400" cy="4953000"/>
          </a:xfrm>
        </p:spPr>
        <p:txBody>
          <a:bodyPr/>
          <a:lstStyle/>
          <a:p>
            <a:pPr marL="457200" indent="-457200" algn="just" rtl="1">
              <a:lnSpc>
                <a:spcPct val="115000"/>
              </a:lnSpc>
              <a:spcAft>
                <a:spcPts val="1000"/>
              </a:spcAft>
              <a:buFontTx/>
              <a:buChar char="-"/>
            </a:pPr>
            <a:r>
              <a:rPr lang="ar-SA" sz="2600" b="1" dirty="0" smtClean="0">
                <a:ea typeface="Calibri"/>
                <a:cs typeface="+mn-cs"/>
              </a:rPr>
              <a:t>الموهوب </a:t>
            </a:r>
            <a:r>
              <a:rPr lang="ar-SA" sz="2600" b="1" dirty="0">
                <a:ea typeface="Calibri"/>
                <a:cs typeface="+mn-cs"/>
              </a:rPr>
              <a:t>هو من وهب استعدادات وقدرات غير عادية أو أداء متميز عن بقية أقرانه في مجال أو أكثر من المجالات التي يقدرها المجتمع بغض النظر عن زمن اكتشاف </a:t>
            </a:r>
            <a:r>
              <a:rPr lang="ar-SA" sz="2600" b="1" dirty="0" smtClean="0">
                <a:ea typeface="Calibri"/>
                <a:cs typeface="+mn-cs"/>
              </a:rPr>
              <a:t>الموهبة، إن الطفل </a:t>
            </a:r>
            <a:r>
              <a:rPr lang="ar-SA" sz="2600" b="1" dirty="0">
                <a:ea typeface="Calibri"/>
                <a:cs typeface="+mn-cs"/>
              </a:rPr>
              <a:t>الموهوب يتصف بنمو لغوي يفوق المعدل العام ، ومثابرة في المهمات الصعبة ، وقدرة على التعميم ورؤية العلاقات ، وفضول غير عادي وتنوع كبير في </a:t>
            </a:r>
            <a:r>
              <a:rPr lang="ar-SA" sz="2600" b="1" dirty="0" smtClean="0">
                <a:ea typeface="Calibri"/>
                <a:cs typeface="+mn-cs"/>
              </a:rPr>
              <a:t>الميول.</a:t>
            </a:r>
          </a:p>
          <a:p>
            <a:pPr marL="457200" indent="-457200" algn="just" rtl="1">
              <a:lnSpc>
                <a:spcPct val="115000"/>
              </a:lnSpc>
              <a:spcAft>
                <a:spcPts val="1000"/>
              </a:spcAft>
              <a:buFontTx/>
              <a:buChar char="-"/>
            </a:pPr>
            <a:r>
              <a:rPr lang="ar-SA" sz="2600" b="1" dirty="0">
                <a:solidFill>
                  <a:srgbClr val="FF0000"/>
                </a:solidFill>
                <a:ea typeface="Calibri"/>
                <a:cs typeface="+mn-cs"/>
              </a:rPr>
              <a:t>فالتعريف النظري للموهوب </a:t>
            </a:r>
            <a:r>
              <a:rPr lang="ar-SA" sz="2600" b="1" dirty="0" smtClean="0">
                <a:ea typeface="Calibri"/>
                <a:cs typeface="+mn-cs"/>
              </a:rPr>
              <a:t>: هو </a:t>
            </a:r>
            <a:r>
              <a:rPr lang="ar-SA" sz="2600" b="1" dirty="0">
                <a:ea typeface="Calibri"/>
                <a:cs typeface="+mn-cs"/>
              </a:rPr>
              <a:t>الشخص الذي يظهر أداء متميزا في جميع النواحي </a:t>
            </a:r>
            <a:r>
              <a:rPr lang="ar-SA" sz="2600" b="1" dirty="0" smtClean="0">
                <a:ea typeface="Calibri"/>
                <a:cs typeface="+mn-cs"/>
              </a:rPr>
              <a:t>ولديه </a:t>
            </a:r>
            <a:r>
              <a:rPr lang="ar-SA" sz="2600" b="1" dirty="0">
                <a:ea typeface="Calibri"/>
                <a:cs typeface="+mn-cs"/>
              </a:rPr>
              <a:t>قدرات عقلية عالية ولديه قدرة على التحصيل في مختلف المجالات وكذلك هو الذي لديه قدرة على الإبداع وحل المشكلات ويتمتع بقدرات قيادية والاستقلالية في التفكير ويتمتع بالالتزام وكذلك يستطيع تطوير نفسه باستمرار وبشكل دائم.</a:t>
            </a:r>
          </a:p>
          <a:p>
            <a:pPr marL="457200" indent="-457200" algn="just" rtl="1">
              <a:lnSpc>
                <a:spcPct val="115000"/>
              </a:lnSpc>
              <a:spcAft>
                <a:spcPts val="1000"/>
              </a:spcAft>
              <a:buFontTx/>
              <a:buChar char="-"/>
            </a:pPr>
            <a:endParaRPr lang="ar-SA" sz="2600" b="1" dirty="0">
              <a:ea typeface="Calibri"/>
              <a:cs typeface="+mn-cs"/>
            </a:endParaRPr>
          </a:p>
        </p:txBody>
      </p:sp>
    </p:spTree>
    <p:extLst>
      <p:ext uri="{BB962C8B-B14F-4D97-AF65-F5344CB8AC3E}">
        <p14:creationId xmlns:p14="http://schemas.microsoft.com/office/powerpoint/2010/main" xmlns="" val="13908414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457200"/>
            <a:ext cx="8915400" cy="914400"/>
          </a:xfrm>
        </p:spPr>
        <p:txBody>
          <a:bodyPr/>
          <a:lstStyle/>
          <a:p>
            <a:pPr algn="justLow" rtl="1">
              <a:lnSpc>
                <a:spcPct val="115000"/>
              </a:lnSpc>
              <a:spcAft>
                <a:spcPts val="0"/>
              </a:spcAft>
              <a:tabLst>
                <a:tab pos="1689100" algn="l"/>
              </a:tabLst>
            </a:pPr>
            <a:endParaRPr lang="ar-SA" sz="3600" b="1" dirty="0">
              <a:solidFill>
                <a:schemeClr val="accent1"/>
              </a:solidFill>
            </a:endParaRPr>
          </a:p>
        </p:txBody>
      </p:sp>
      <p:sp>
        <p:nvSpPr>
          <p:cNvPr id="3" name="عنصر نائب للمحتوى 2"/>
          <p:cNvSpPr>
            <a:spLocks noGrp="1"/>
          </p:cNvSpPr>
          <p:nvPr>
            <p:ph idx="1"/>
          </p:nvPr>
        </p:nvSpPr>
        <p:spPr>
          <a:xfrm>
            <a:off x="495300" y="1371600"/>
            <a:ext cx="8915400" cy="4953000"/>
          </a:xfrm>
        </p:spPr>
        <p:txBody>
          <a:bodyPr/>
          <a:lstStyle/>
          <a:p>
            <a:pPr marL="457200" indent="-457200" algn="just" rtl="1">
              <a:lnSpc>
                <a:spcPct val="115000"/>
              </a:lnSpc>
              <a:spcAft>
                <a:spcPts val="0"/>
              </a:spcAft>
              <a:buFontTx/>
              <a:buChar char="-"/>
            </a:pPr>
            <a:r>
              <a:rPr lang="ar-EG" sz="2800" b="1" u="sng" dirty="0">
                <a:latin typeface="Times New Roman"/>
                <a:ea typeface="Times New Roman"/>
                <a:cs typeface="+mn-cs"/>
              </a:rPr>
              <a:t>الموهوب شخص متميز عن </a:t>
            </a:r>
            <a:r>
              <a:rPr lang="ar-EG" sz="2800" b="1" u="sng" dirty="0" smtClean="0">
                <a:latin typeface="Times New Roman"/>
                <a:ea typeface="Times New Roman"/>
                <a:cs typeface="+mn-cs"/>
              </a:rPr>
              <a:t>غيره</a:t>
            </a:r>
            <a:r>
              <a:rPr lang="ar-SA" sz="2800" b="1" u="sng" dirty="0" smtClean="0">
                <a:latin typeface="Times New Roman"/>
                <a:ea typeface="Times New Roman"/>
                <a:cs typeface="+mn-cs"/>
              </a:rPr>
              <a:t>:</a:t>
            </a:r>
            <a:endParaRPr lang="ar-EG" sz="2800" b="1" u="sng" dirty="0">
              <a:latin typeface="Times New Roman"/>
              <a:ea typeface="Times New Roman"/>
              <a:cs typeface="+mn-cs"/>
            </a:endParaRPr>
          </a:p>
          <a:p>
            <a:pPr marL="0" indent="0" algn="just" rtl="1">
              <a:lnSpc>
                <a:spcPct val="115000"/>
              </a:lnSpc>
              <a:spcAft>
                <a:spcPts val="0"/>
              </a:spcAft>
            </a:pPr>
            <a:r>
              <a:rPr lang="ar-EG" sz="2600" b="1" dirty="0">
                <a:latin typeface="Times New Roman"/>
                <a:ea typeface="Times New Roman"/>
                <a:cs typeface="+mn-cs"/>
              </a:rPr>
              <a:t>* يتمتع بأداء متميز . </a:t>
            </a:r>
            <a:endParaRPr lang="ar-SA" sz="2600" b="1" dirty="0" smtClean="0">
              <a:latin typeface="Times New Roman"/>
              <a:ea typeface="Times New Roman"/>
              <a:cs typeface="+mn-cs"/>
            </a:endParaRPr>
          </a:p>
          <a:p>
            <a:pPr marL="0" indent="0" algn="just" rtl="1">
              <a:lnSpc>
                <a:spcPct val="115000"/>
              </a:lnSpc>
              <a:spcAft>
                <a:spcPts val="0"/>
              </a:spcAft>
            </a:pPr>
            <a:r>
              <a:rPr lang="ar-EG" sz="2600" b="1" dirty="0" smtClean="0">
                <a:latin typeface="Times New Roman"/>
                <a:ea typeface="Times New Roman"/>
                <a:cs typeface="+mn-cs"/>
              </a:rPr>
              <a:t>* </a:t>
            </a:r>
            <a:r>
              <a:rPr lang="ar-EG" sz="2600" b="1" dirty="0">
                <a:latin typeface="Times New Roman"/>
                <a:ea typeface="Times New Roman"/>
                <a:cs typeface="+mn-cs"/>
              </a:rPr>
              <a:t>لديه قدرات إبداعية عالية </a:t>
            </a:r>
            <a:r>
              <a:rPr lang="ar-EG" sz="2600" b="1" dirty="0" smtClean="0">
                <a:latin typeface="Times New Roman"/>
                <a:ea typeface="Times New Roman"/>
                <a:cs typeface="+mn-cs"/>
              </a:rPr>
              <a:t>.</a:t>
            </a:r>
            <a:endParaRPr lang="ar-SA" sz="2600" b="1" dirty="0" smtClean="0">
              <a:latin typeface="Times New Roman"/>
              <a:ea typeface="Times New Roman"/>
              <a:cs typeface="+mn-cs"/>
            </a:endParaRPr>
          </a:p>
          <a:p>
            <a:pPr marL="0" indent="0" algn="just" rtl="1">
              <a:lnSpc>
                <a:spcPct val="115000"/>
              </a:lnSpc>
              <a:spcAft>
                <a:spcPts val="0"/>
              </a:spcAft>
            </a:pPr>
            <a:r>
              <a:rPr lang="ar-EG" sz="2600" b="1" dirty="0" smtClean="0">
                <a:latin typeface="Times New Roman"/>
                <a:ea typeface="Times New Roman"/>
                <a:cs typeface="+mn-cs"/>
              </a:rPr>
              <a:t>*</a:t>
            </a:r>
            <a:r>
              <a:rPr lang="ar-EG" sz="2600" b="1" dirty="0">
                <a:latin typeface="Times New Roman"/>
                <a:ea typeface="Times New Roman"/>
                <a:cs typeface="+mn-cs"/>
              </a:rPr>
              <a:t>لديه قدرات عقلية .</a:t>
            </a:r>
          </a:p>
          <a:p>
            <a:pPr marL="0" indent="0" algn="just" rtl="1">
              <a:lnSpc>
                <a:spcPct val="115000"/>
              </a:lnSpc>
              <a:spcAft>
                <a:spcPts val="0"/>
              </a:spcAft>
            </a:pPr>
            <a:r>
              <a:rPr lang="ar-EG" sz="2600" b="1" dirty="0">
                <a:latin typeface="Times New Roman"/>
                <a:ea typeface="Times New Roman"/>
                <a:cs typeface="+mn-cs"/>
              </a:rPr>
              <a:t>*لديه قدرة على حل المشاكل. </a:t>
            </a:r>
            <a:endParaRPr lang="ar-SA" sz="2600" b="1" dirty="0" smtClean="0">
              <a:latin typeface="Times New Roman"/>
              <a:ea typeface="Times New Roman"/>
              <a:cs typeface="+mn-cs"/>
            </a:endParaRPr>
          </a:p>
          <a:p>
            <a:pPr marL="0" indent="0" algn="just" rtl="1">
              <a:lnSpc>
                <a:spcPct val="115000"/>
              </a:lnSpc>
              <a:spcAft>
                <a:spcPts val="0"/>
              </a:spcAft>
            </a:pPr>
            <a:r>
              <a:rPr lang="ar-EG" sz="2600" b="1" dirty="0" smtClean="0">
                <a:latin typeface="Times New Roman"/>
                <a:ea typeface="Times New Roman"/>
                <a:cs typeface="+mn-cs"/>
              </a:rPr>
              <a:t>* </a:t>
            </a:r>
            <a:r>
              <a:rPr lang="ar-EG" sz="2600" b="1" dirty="0">
                <a:latin typeface="Times New Roman"/>
                <a:ea typeface="Times New Roman"/>
                <a:cs typeface="+mn-cs"/>
              </a:rPr>
              <a:t>يتمتع بقدرات قيادية </a:t>
            </a:r>
            <a:endParaRPr lang="ar-SA" sz="2600" b="1" dirty="0" smtClean="0">
              <a:latin typeface="Times New Roman"/>
              <a:ea typeface="Times New Roman"/>
              <a:cs typeface="+mn-cs"/>
            </a:endParaRPr>
          </a:p>
          <a:p>
            <a:pPr marL="0" indent="0" algn="just" rtl="1">
              <a:lnSpc>
                <a:spcPct val="115000"/>
              </a:lnSpc>
              <a:spcAft>
                <a:spcPts val="0"/>
              </a:spcAft>
            </a:pPr>
            <a:r>
              <a:rPr lang="ar-EG" sz="2600" b="1" dirty="0" smtClean="0">
                <a:latin typeface="Times New Roman"/>
                <a:ea typeface="Times New Roman"/>
                <a:cs typeface="+mn-cs"/>
              </a:rPr>
              <a:t>* </a:t>
            </a:r>
            <a:r>
              <a:rPr lang="ar-EG" sz="2600" b="1" dirty="0">
                <a:latin typeface="Times New Roman"/>
                <a:ea typeface="Times New Roman"/>
                <a:cs typeface="+mn-cs"/>
              </a:rPr>
              <a:t>لديه استقلالية في التفكير </a:t>
            </a:r>
            <a:endParaRPr lang="ar-SA" sz="2600" b="1" dirty="0" smtClean="0">
              <a:latin typeface="Times New Roman"/>
              <a:ea typeface="Times New Roman"/>
              <a:cs typeface="+mn-cs"/>
            </a:endParaRPr>
          </a:p>
          <a:p>
            <a:pPr marL="0" indent="0" algn="just" rtl="1">
              <a:lnSpc>
                <a:spcPct val="115000"/>
              </a:lnSpc>
              <a:spcAft>
                <a:spcPts val="0"/>
              </a:spcAft>
            </a:pPr>
            <a:r>
              <a:rPr lang="ar-EG" sz="2600" b="1" dirty="0" smtClean="0">
                <a:latin typeface="Times New Roman"/>
                <a:ea typeface="Times New Roman"/>
                <a:cs typeface="+mn-cs"/>
              </a:rPr>
              <a:t>*</a:t>
            </a:r>
            <a:r>
              <a:rPr lang="ar-EG" sz="2600" b="1" dirty="0">
                <a:latin typeface="Times New Roman"/>
                <a:ea typeface="Times New Roman"/>
                <a:cs typeface="+mn-cs"/>
              </a:rPr>
              <a:t>يتمتع بالالتزام. </a:t>
            </a:r>
            <a:endParaRPr lang="ar-SA" sz="2600" b="1" dirty="0" smtClean="0">
              <a:latin typeface="Times New Roman"/>
              <a:ea typeface="Times New Roman"/>
              <a:cs typeface="+mn-cs"/>
            </a:endParaRPr>
          </a:p>
          <a:p>
            <a:pPr marL="0" indent="0" algn="just" rtl="1">
              <a:lnSpc>
                <a:spcPct val="115000"/>
              </a:lnSpc>
              <a:spcAft>
                <a:spcPts val="0"/>
              </a:spcAft>
            </a:pPr>
            <a:r>
              <a:rPr lang="ar-EG" sz="2600" b="1" dirty="0" smtClean="0">
                <a:latin typeface="Times New Roman"/>
                <a:ea typeface="Times New Roman"/>
                <a:cs typeface="+mn-cs"/>
              </a:rPr>
              <a:t>*</a:t>
            </a:r>
            <a:r>
              <a:rPr lang="ar-EG" sz="2600" b="1" dirty="0">
                <a:latin typeface="Times New Roman"/>
                <a:ea typeface="Times New Roman"/>
                <a:cs typeface="+mn-cs"/>
              </a:rPr>
              <a:t>يطور نفسه باستمرار </a:t>
            </a:r>
            <a:r>
              <a:rPr lang="ar-EG" sz="2800" b="1" dirty="0">
                <a:latin typeface="Times New Roman"/>
                <a:ea typeface="Times New Roman"/>
                <a:cs typeface="+mn-cs"/>
              </a:rPr>
              <a:t>.</a:t>
            </a:r>
          </a:p>
        </p:txBody>
      </p:sp>
    </p:spTree>
    <p:extLst>
      <p:ext uri="{BB962C8B-B14F-4D97-AF65-F5344CB8AC3E}">
        <p14:creationId xmlns:p14="http://schemas.microsoft.com/office/powerpoint/2010/main" xmlns="" val="34246593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457200"/>
            <a:ext cx="8915400" cy="914400"/>
          </a:xfrm>
        </p:spPr>
        <p:txBody>
          <a:bodyPr/>
          <a:lstStyle/>
          <a:p>
            <a:pPr algn="justLow" rtl="1">
              <a:lnSpc>
                <a:spcPct val="115000"/>
              </a:lnSpc>
              <a:spcAft>
                <a:spcPts val="0"/>
              </a:spcAft>
              <a:tabLst>
                <a:tab pos="1689100" algn="l"/>
              </a:tabLst>
            </a:pPr>
            <a:r>
              <a:rPr lang="ar-SA" sz="3600" b="1" dirty="0">
                <a:solidFill>
                  <a:schemeClr val="accent1"/>
                </a:solidFill>
              </a:rPr>
              <a:t>خصائص </a:t>
            </a:r>
            <a:r>
              <a:rPr lang="ar-SA" sz="3600" b="1" dirty="0" smtClean="0">
                <a:solidFill>
                  <a:schemeClr val="accent1"/>
                </a:solidFill>
              </a:rPr>
              <a:t>الموهوبين:</a:t>
            </a:r>
            <a:endParaRPr lang="ar-SA" sz="3600" b="1" dirty="0">
              <a:solidFill>
                <a:schemeClr val="accent1"/>
              </a:solidFill>
            </a:endParaRPr>
          </a:p>
        </p:txBody>
      </p:sp>
      <p:sp>
        <p:nvSpPr>
          <p:cNvPr id="3" name="عنصر نائب للمحتوى 2"/>
          <p:cNvSpPr>
            <a:spLocks noGrp="1"/>
          </p:cNvSpPr>
          <p:nvPr>
            <p:ph idx="1"/>
          </p:nvPr>
        </p:nvSpPr>
        <p:spPr>
          <a:xfrm>
            <a:off x="495300" y="1371600"/>
            <a:ext cx="8915400" cy="4953000"/>
          </a:xfrm>
        </p:spPr>
        <p:txBody>
          <a:bodyPr/>
          <a:lstStyle/>
          <a:p>
            <a:pPr algn="justLow" rtl="1">
              <a:lnSpc>
                <a:spcPct val="115000"/>
              </a:lnSpc>
              <a:spcAft>
                <a:spcPts val="0"/>
              </a:spcAft>
            </a:pPr>
            <a:r>
              <a:rPr lang="ar-SA" sz="2800" b="1" dirty="0">
                <a:latin typeface="Times New Roman"/>
                <a:ea typeface="Times New Roman"/>
                <a:cs typeface="+mn-cs"/>
              </a:rPr>
              <a:t>أدرك الإنسان منذ فجر الإنسانية وجود فروق عقلية بين الأفراد قد تعلو </a:t>
            </a:r>
            <a:r>
              <a:rPr lang="ar-SA" sz="2800" b="1" dirty="0" smtClean="0">
                <a:latin typeface="Times New Roman"/>
                <a:ea typeface="Times New Roman"/>
                <a:cs typeface="+mn-cs"/>
              </a:rPr>
              <a:t>ببعضهم فتصل </a:t>
            </a:r>
            <a:r>
              <a:rPr lang="ar-SA" sz="2800" b="1" dirty="0">
                <a:latin typeface="Times New Roman"/>
                <a:ea typeface="Times New Roman"/>
                <a:cs typeface="+mn-cs"/>
              </a:rPr>
              <a:t>بهم إلى مراتب الإبداع، الاختراع، الاكتشاف، الحكمة، والقيادة، والعكس </a:t>
            </a:r>
            <a:r>
              <a:rPr lang="ar-SA" sz="2800" b="1" dirty="0" smtClean="0">
                <a:latin typeface="Times New Roman"/>
                <a:ea typeface="Times New Roman"/>
                <a:cs typeface="+mn-cs"/>
              </a:rPr>
              <a:t>قد يحدث </a:t>
            </a:r>
            <a:r>
              <a:rPr lang="ar-SA" sz="2800" b="1" dirty="0">
                <a:latin typeface="Times New Roman"/>
                <a:ea typeface="Times New Roman"/>
                <a:cs typeface="+mn-cs"/>
              </a:rPr>
              <a:t>حيث توجد اختلافات واضحة بين الناس في القدرات والموهبة والذكاء </a:t>
            </a:r>
            <a:r>
              <a:rPr lang="ar-SA" sz="2800" b="1" dirty="0" smtClean="0">
                <a:latin typeface="Times New Roman"/>
                <a:ea typeface="Times New Roman"/>
                <a:cs typeface="+mn-cs"/>
              </a:rPr>
              <a:t>مثلما تظهر </a:t>
            </a:r>
            <a:r>
              <a:rPr lang="ar-SA" sz="2800" b="1" dirty="0">
                <a:latin typeface="Times New Roman"/>
                <a:ea typeface="Times New Roman"/>
                <a:cs typeface="+mn-cs"/>
              </a:rPr>
              <a:t>عليهم اختلافات في الصفات الجسمية من طول ووزن </a:t>
            </a:r>
            <a:r>
              <a:rPr lang="ar-SA" sz="2800" b="1" dirty="0" smtClean="0">
                <a:latin typeface="Times New Roman"/>
                <a:ea typeface="Times New Roman"/>
                <a:cs typeface="+mn-cs"/>
              </a:rPr>
              <a:t>ولون. </a:t>
            </a:r>
            <a:endParaRPr lang="ar-SA" sz="2800" b="1" dirty="0">
              <a:latin typeface="Times New Roman"/>
              <a:ea typeface="Times New Roman"/>
              <a:cs typeface="+mn-cs"/>
            </a:endParaRPr>
          </a:p>
          <a:p>
            <a:pPr algn="justLow" rtl="1">
              <a:lnSpc>
                <a:spcPct val="115000"/>
              </a:lnSpc>
              <a:spcAft>
                <a:spcPts val="0"/>
              </a:spcAft>
            </a:pPr>
            <a:r>
              <a:rPr lang="ar-SA" sz="2800" b="1" dirty="0">
                <a:latin typeface="Times New Roman"/>
                <a:ea typeface="Times New Roman"/>
                <a:cs typeface="+mn-cs"/>
              </a:rPr>
              <a:t>* ويتسم </a:t>
            </a:r>
            <a:r>
              <a:rPr lang="ar-SA" sz="2800" b="1" dirty="0" smtClean="0">
                <a:latin typeface="Times New Roman"/>
                <a:ea typeface="Times New Roman"/>
                <a:cs typeface="+mn-cs"/>
              </a:rPr>
              <a:t>الموهوبين بمجموعة </a:t>
            </a:r>
            <a:r>
              <a:rPr lang="ar-SA" sz="2800" b="1" dirty="0">
                <a:latin typeface="Times New Roman"/>
                <a:ea typeface="Times New Roman"/>
                <a:cs typeface="+mn-cs"/>
              </a:rPr>
              <a:t>من الخصائص والتي تظهر عليهم في مرحلة </a:t>
            </a:r>
            <a:r>
              <a:rPr lang="ar-SA" sz="2800" b="1" dirty="0" smtClean="0">
                <a:latin typeface="Times New Roman"/>
                <a:ea typeface="Times New Roman"/>
                <a:cs typeface="+mn-cs"/>
              </a:rPr>
              <a:t>الطفولة، من </a:t>
            </a:r>
            <a:r>
              <a:rPr lang="ar-SA" sz="2800" b="1" dirty="0">
                <a:latin typeface="Times New Roman"/>
                <a:ea typeface="Times New Roman"/>
                <a:cs typeface="+mn-cs"/>
              </a:rPr>
              <a:t>أهم هذه الخصائص</a:t>
            </a:r>
            <a:r>
              <a:rPr lang="ar-SA" sz="2800" b="1" dirty="0">
                <a:solidFill>
                  <a:srgbClr val="FF0000"/>
                </a:solidFill>
                <a:latin typeface="Times New Roman"/>
                <a:ea typeface="Times New Roman"/>
                <a:cs typeface="+mn-cs"/>
              </a:rPr>
              <a:t> ما يلي:</a:t>
            </a:r>
          </a:p>
          <a:p>
            <a:pPr algn="justLow" rtl="1">
              <a:lnSpc>
                <a:spcPct val="115000"/>
              </a:lnSpc>
              <a:spcAft>
                <a:spcPts val="0"/>
              </a:spcAft>
            </a:pPr>
            <a:r>
              <a:rPr lang="ar-SA" sz="2800" b="1" dirty="0">
                <a:latin typeface="Times New Roman"/>
                <a:ea typeface="Times New Roman"/>
                <a:cs typeface="+mn-cs"/>
              </a:rPr>
              <a:t>- قدرة متميزة على التفكير: فهم يمتلكون قدرات هائلة على التفكير وفهم </a:t>
            </a:r>
            <a:r>
              <a:rPr lang="ar-SA" sz="2800" b="1" dirty="0" smtClean="0">
                <a:latin typeface="Times New Roman"/>
                <a:ea typeface="Times New Roman"/>
                <a:cs typeface="+mn-cs"/>
              </a:rPr>
              <a:t>المعاني، والقدرة </a:t>
            </a:r>
            <a:r>
              <a:rPr lang="ar-SA" sz="2800" b="1" dirty="0">
                <a:latin typeface="Times New Roman"/>
                <a:ea typeface="Times New Roman"/>
                <a:cs typeface="+mn-cs"/>
              </a:rPr>
              <a:t>على توليد الأفكار، وهذه القدرات تجعل </a:t>
            </a:r>
            <a:r>
              <a:rPr lang="ar-SA" sz="2800" b="1" dirty="0" smtClean="0">
                <a:latin typeface="Times New Roman"/>
                <a:ea typeface="Times New Roman"/>
                <a:cs typeface="+mn-cs"/>
              </a:rPr>
              <a:t>الموهوب يبدو </a:t>
            </a:r>
            <a:r>
              <a:rPr lang="ar-SA" sz="2800" b="1" dirty="0">
                <a:latin typeface="Times New Roman"/>
                <a:ea typeface="Times New Roman"/>
                <a:cs typeface="+mn-cs"/>
              </a:rPr>
              <a:t>أكبر سنا مًما هو عليه</a:t>
            </a:r>
            <a:r>
              <a:rPr lang="ar-SA" sz="2800" b="1" dirty="0" smtClean="0">
                <a:latin typeface="Times New Roman"/>
                <a:ea typeface="Times New Roman"/>
                <a:cs typeface="+mn-cs"/>
              </a:rPr>
              <a:t>.</a:t>
            </a:r>
            <a:endParaRPr lang="ar-SA" sz="2800" b="1" dirty="0">
              <a:latin typeface="Times New Roman"/>
              <a:ea typeface="Times New Roman"/>
              <a:cs typeface="+mn-cs"/>
            </a:endParaRPr>
          </a:p>
        </p:txBody>
      </p:sp>
    </p:spTree>
    <p:extLst>
      <p:ext uri="{BB962C8B-B14F-4D97-AF65-F5344CB8AC3E}">
        <p14:creationId xmlns:p14="http://schemas.microsoft.com/office/powerpoint/2010/main" xmlns="" val="20478738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228600"/>
            <a:ext cx="8915400" cy="1066800"/>
          </a:xfrm>
        </p:spPr>
        <p:txBody>
          <a:bodyPr/>
          <a:lstStyle/>
          <a:p>
            <a:pPr algn="justLow" rtl="1">
              <a:lnSpc>
                <a:spcPct val="115000"/>
              </a:lnSpc>
              <a:spcAft>
                <a:spcPts val="0"/>
              </a:spcAft>
              <a:tabLst>
                <a:tab pos="1689100" algn="l"/>
              </a:tabLst>
            </a:pPr>
            <a:endParaRPr lang="ar-SA" b="1" dirty="0">
              <a:solidFill>
                <a:schemeClr val="accent1"/>
              </a:solidFill>
            </a:endParaRPr>
          </a:p>
        </p:txBody>
      </p:sp>
      <p:sp>
        <p:nvSpPr>
          <p:cNvPr id="3" name="عنصر نائب للمحتوى 2"/>
          <p:cNvSpPr>
            <a:spLocks noGrp="1"/>
          </p:cNvSpPr>
          <p:nvPr>
            <p:ph idx="1"/>
          </p:nvPr>
        </p:nvSpPr>
        <p:spPr>
          <a:xfrm>
            <a:off x="457200" y="1371600"/>
            <a:ext cx="8915400" cy="5029200"/>
          </a:xfrm>
        </p:spPr>
        <p:txBody>
          <a:bodyPr/>
          <a:lstStyle/>
          <a:p>
            <a:pPr marL="457200" lvl="0" indent="-457200" algn="justLow" rtl="1">
              <a:lnSpc>
                <a:spcPct val="115000"/>
              </a:lnSpc>
              <a:spcAft>
                <a:spcPts val="0"/>
              </a:spcAft>
              <a:buFontTx/>
              <a:buChar char="-"/>
            </a:pPr>
            <a:r>
              <a:rPr lang="ar-SA" sz="2800" b="1" dirty="0" smtClean="0">
                <a:solidFill>
                  <a:prstClr val="black"/>
                </a:solidFill>
                <a:latin typeface="Times New Roman"/>
                <a:ea typeface="Times New Roman"/>
                <a:cs typeface="Arial"/>
              </a:rPr>
              <a:t>الفضول </a:t>
            </a:r>
            <a:r>
              <a:rPr lang="ar-SA" sz="2800" b="1" dirty="0">
                <a:solidFill>
                  <a:prstClr val="black"/>
                </a:solidFill>
                <a:latin typeface="Times New Roman"/>
                <a:ea typeface="Times New Roman"/>
                <a:cs typeface="Arial"/>
              </a:rPr>
              <a:t>العلمي والرغبة في الفهم: وهذا الفضول يدفعهم إلى التعرف على كل </a:t>
            </a:r>
            <a:r>
              <a:rPr lang="ar-SA" sz="2800" b="1" dirty="0" smtClean="0">
                <a:solidFill>
                  <a:prstClr val="black"/>
                </a:solidFill>
                <a:latin typeface="Times New Roman"/>
                <a:ea typeface="Times New Roman"/>
                <a:cs typeface="Arial"/>
              </a:rPr>
              <a:t>ما حولهم </a:t>
            </a:r>
            <a:r>
              <a:rPr lang="ar-SA" sz="2800" b="1" dirty="0">
                <a:solidFill>
                  <a:prstClr val="black"/>
                </a:solidFill>
                <a:latin typeface="Times New Roman"/>
                <a:ea typeface="Times New Roman"/>
                <a:cs typeface="Arial"/>
              </a:rPr>
              <a:t>وإلقاء الأسئلة العميقة واكتشاف أنفسهم، ويدفعهم هذا الفضول دفعا إًلى الرغبة في فهم طبيعة ما حولهم وليس مجرد المشاهدة والتفاعل فقط</a:t>
            </a:r>
            <a:r>
              <a:rPr lang="ar-SA" sz="2800" b="1" dirty="0" smtClean="0">
                <a:solidFill>
                  <a:prstClr val="black"/>
                </a:solidFill>
                <a:latin typeface="Times New Roman"/>
                <a:ea typeface="Times New Roman"/>
                <a:cs typeface="Arial"/>
              </a:rPr>
              <a:t>.</a:t>
            </a:r>
          </a:p>
          <a:p>
            <a:pPr marL="457200" lvl="0" indent="-457200" algn="justLow" rtl="1">
              <a:lnSpc>
                <a:spcPct val="115000"/>
              </a:lnSpc>
              <a:spcAft>
                <a:spcPts val="0"/>
              </a:spcAft>
              <a:buFontTx/>
              <a:buChar char="-"/>
            </a:pPr>
            <a:r>
              <a:rPr lang="ar-SA" sz="2800" b="1" dirty="0">
                <a:solidFill>
                  <a:prstClr val="black"/>
                </a:solidFill>
                <a:latin typeface="Times New Roman"/>
                <a:ea typeface="Times New Roman"/>
                <a:cs typeface="Arial"/>
              </a:rPr>
              <a:t>البحث عن كل ما يثير عقولهم: فهم لا تستهويهم غالبا اًلأشياء المعتادة بل </a:t>
            </a:r>
            <a:r>
              <a:rPr lang="ar-SA" sz="2800" b="1" dirty="0" smtClean="0">
                <a:solidFill>
                  <a:prstClr val="black"/>
                </a:solidFill>
                <a:latin typeface="Times New Roman"/>
                <a:ea typeface="Times New Roman"/>
                <a:cs typeface="Arial"/>
              </a:rPr>
              <a:t>يبحثون عن </a:t>
            </a:r>
            <a:r>
              <a:rPr lang="ar-SA" sz="2800" b="1" dirty="0">
                <a:solidFill>
                  <a:prstClr val="black"/>
                </a:solidFill>
                <a:latin typeface="Times New Roman"/>
                <a:ea typeface="Times New Roman"/>
                <a:cs typeface="Arial"/>
              </a:rPr>
              <a:t>كل ما هو مثير، يساعدهم على ذلك ذاكرة قوية وقدرة متطورة على التعلم </a:t>
            </a:r>
            <a:r>
              <a:rPr lang="ar-SA" sz="2800" b="1" dirty="0" smtClean="0">
                <a:solidFill>
                  <a:prstClr val="black"/>
                </a:solidFill>
                <a:latin typeface="Times New Roman"/>
                <a:ea typeface="Times New Roman"/>
                <a:cs typeface="Arial"/>
              </a:rPr>
              <a:t>بسرعة تفوق </a:t>
            </a:r>
            <a:r>
              <a:rPr lang="ar-SA" sz="2800" b="1" dirty="0">
                <a:solidFill>
                  <a:prstClr val="black"/>
                </a:solidFill>
                <a:latin typeface="Times New Roman"/>
                <a:ea typeface="Times New Roman"/>
                <a:cs typeface="Arial"/>
              </a:rPr>
              <a:t>أقرانهم، وتجعلهم يشعرون بالملل إزاء النشاطات العادية المعتمدة على الفصل ، لذلك فهم يحتاجون لتوفير بيئة محفزة على أساس تقييم مسبق لمعارفهم.</a:t>
            </a:r>
          </a:p>
          <a:p>
            <a:pPr marL="457200" lvl="0" indent="-457200" algn="justLow" rtl="1">
              <a:lnSpc>
                <a:spcPct val="115000"/>
              </a:lnSpc>
              <a:spcAft>
                <a:spcPts val="0"/>
              </a:spcAft>
              <a:buFontTx/>
              <a:buChar char="-"/>
            </a:pPr>
            <a:endParaRPr lang="ar-SA" sz="2800" b="1" dirty="0">
              <a:solidFill>
                <a:prstClr val="black"/>
              </a:solidFill>
              <a:latin typeface="Times New Roman"/>
              <a:ea typeface="Times New Roman"/>
              <a:cs typeface="Arial"/>
            </a:endParaRPr>
          </a:p>
          <a:p>
            <a:pPr marL="0" indent="0" algn="justLow" rtl="1">
              <a:spcAft>
                <a:spcPts val="0"/>
              </a:spcAft>
            </a:pPr>
            <a:endParaRPr lang="ar-SA" sz="2800" b="1" dirty="0">
              <a:latin typeface="Simplified Arabic" pitchFamily="18" charset="-78"/>
              <a:ea typeface="Times New Roman"/>
              <a:cs typeface="+mn-cs"/>
            </a:endParaRPr>
          </a:p>
        </p:txBody>
      </p:sp>
    </p:spTree>
    <p:extLst>
      <p:ext uri="{BB962C8B-B14F-4D97-AF65-F5344CB8AC3E}">
        <p14:creationId xmlns:p14="http://schemas.microsoft.com/office/powerpoint/2010/main" xmlns="" val="14902784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228600"/>
            <a:ext cx="8915400" cy="1143000"/>
          </a:xfrm>
        </p:spPr>
        <p:txBody>
          <a:bodyPr/>
          <a:lstStyle/>
          <a:p>
            <a:pPr algn="justLow" rtl="1">
              <a:spcAft>
                <a:spcPts val="0"/>
              </a:spcAft>
            </a:pPr>
            <a:endParaRPr lang="en-US" sz="3400" b="1" dirty="0">
              <a:effectLst/>
              <a:latin typeface="Times New Roman"/>
              <a:ea typeface="Times New Roman"/>
            </a:endParaRPr>
          </a:p>
        </p:txBody>
      </p:sp>
      <p:sp>
        <p:nvSpPr>
          <p:cNvPr id="3" name="عنصر نائب للمحتوى 2"/>
          <p:cNvSpPr>
            <a:spLocks noGrp="1"/>
          </p:cNvSpPr>
          <p:nvPr>
            <p:ph idx="1"/>
          </p:nvPr>
        </p:nvSpPr>
        <p:spPr>
          <a:xfrm>
            <a:off x="457200" y="1447800"/>
            <a:ext cx="8915400" cy="5029200"/>
          </a:xfrm>
        </p:spPr>
        <p:txBody>
          <a:bodyPr/>
          <a:lstStyle/>
          <a:p>
            <a:pPr marL="457200" indent="-457200" algn="justLow" rtl="1">
              <a:spcAft>
                <a:spcPts val="0"/>
              </a:spcAft>
              <a:buFontTx/>
              <a:buChar char="-"/>
            </a:pPr>
            <a:r>
              <a:rPr lang="ar-SA" sz="2700" b="1" dirty="0" smtClean="0">
                <a:latin typeface="Simplified Arabic" pitchFamily="18" charset="-78"/>
                <a:ea typeface="Times New Roman"/>
                <a:cs typeface="+mn-cs"/>
              </a:rPr>
              <a:t>الرغبة </a:t>
            </a:r>
            <a:r>
              <a:rPr lang="ar-SA" sz="2700" b="1" dirty="0">
                <a:latin typeface="Simplified Arabic" pitchFamily="18" charset="-78"/>
                <a:ea typeface="Times New Roman"/>
                <a:cs typeface="+mn-cs"/>
              </a:rPr>
              <a:t>في تحقيق ما هو أفضل: </a:t>
            </a:r>
            <a:r>
              <a:rPr lang="ar-SA" sz="2700" b="1" dirty="0" smtClean="0">
                <a:latin typeface="Simplified Arabic" pitchFamily="18" charset="-78"/>
                <a:ea typeface="Times New Roman"/>
                <a:cs typeface="+mn-cs"/>
              </a:rPr>
              <a:t>فالموهوب لديه </a:t>
            </a:r>
            <a:r>
              <a:rPr lang="ar-SA" sz="2700" b="1" dirty="0">
                <a:latin typeface="Simplified Arabic" pitchFamily="18" charset="-78"/>
                <a:ea typeface="Times New Roman"/>
                <a:cs typeface="+mn-cs"/>
              </a:rPr>
              <a:t>رغبة دائمة بتحقيق الأفضل </a:t>
            </a:r>
            <a:r>
              <a:rPr lang="ar-SA" sz="2700" b="1" dirty="0" smtClean="0">
                <a:latin typeface="Simplified Arabic" pitchFamily="18" charset="-78"/>
                <a:ea typeface="Times New Roman"/>
                <a:cs typeface="+mn-cs"/>
              </a:rPr>
              <a:t>وهذه الرغبة </a:t>
            </a:r>
            <a:r>
              <a:rPr lang="ar-SA" sz="2700" b="1" dirty="0">
                <a:latin typeface="Simplified Arabic" pitchFamily="18" charset="-78"/>
                <a:ea typeface="Times New Roman"/>
                <a:cs typeface="+mn-cs"/>
              </a:rPr>
              <a:t>تجعل عقله متطورا أًكثر من جسده، حيث يصبح جسده قاصرا عًلى </a:t>
            </a:r>
            <a:r>
              <a:rPr lang="ar-SA" sz="2700" b="1" dirty="0" smtClean="0">
                <a:latin typeface="Simplified Arabic" pitchFamily="18" charset="-78"/>
                <a:ea typeface="Times New Roman"/>
                <a:cs typeface="+mn-cs"/>
              </a:rPr>
              <a:t>تلبية متطلبات </a:t>
            </a:r>
            <a:r>
              <a:rPr lang="ar-SA" sz="2700" b="1" dirty="0">
                <a:latin typeface="Simplified Arabic" pitchFamily="18" charset="-78"/>
                <a:ea typeface="Times New Roman"/>
                <a:cs typeface="+mn-cs"/>
              </a:rPr>
              <a:t>عقله، مما يؤدي إلى الشعور بالخيبة أمام حقيقة أن تطلعاته ورغباته في تحقيق ما هو أفضل تحتاج إلى الوقت لكي ينضج جسمه وينمو، لذا فهو يحتاج للتدريب على مهارات وضع أولوياته حتى لا يحاول إنجاز العديد من المهام في الوقت نفسه، وبذلك نجنبه بعضا مًن خيبة الأمل</a:t>
            </a:r>
            <a:r>
              <a:rPr lang="ar-SA" sz="2700" b="1" dirty="0" smtClean="0">
                <a:latin typeface="Simplified Arabic" pitchFamily="18" charset="-78"/>
                <a:ea typeface="Times New Roman"/>
                <a:cs typeface="+mn-cs"/>
              </a:rPr>
              <a:t>.</a:t>
            </a:r>
          </a:p>
          <a:p>
            <a:pPr marL="457200" indent="-457200" algn="justLow" rtl="1">
              <a:spcAft>
                <a:spcPts val="0"/>
              </a:spcAft>
              <a:buFontTx/>
              <a:buChar char="-"/>
            </a:pPr>
            <a:r>
              <a:rPr lang="ar-SA" sz="2700" b="1" dirty="0">
                <a:latin typeface="Simplified Arabic" pitchFamily="18" charset="-78"/>
                <a:ea typeface="Times New Roman"/>
                <a:cs typeface="+mn-cs"/>
              </a:rPr>
              <a:t>الرغبة في الدقة وعمليات التفكير المركبة</a:t>
            </a:r>
            <a:r>
              <a:rPr lang="ar-SA" sz="2700" b="1" dirty="0" smtClean="0">
                <a:latin typeface="Simplified Arabic" pitchFamily="18" charset="-78"/>
                <a:ea typeface="Times New Roman"/>
                <a:cs typeface="+mn-cs"/>
              </a:rPr>
              <a:t>: </a:t>
            </a:r>
            <a:r>
              <a:rPr lang="ar-SA" sz="2700" b="1" dirty="0">
                <a:latin typeface="Simplified Arabic" pitchFamily="18" charset="-78"/>
                <a:ea typeface="Times New Roman"/>
                <a:cs typeface="+mn-cs"/>
              </a:rPr>
              <a:t>حيث لا يستطيع رؤية ما حوله إلا </a:t>
            </a:r>
            <a:r>
              <a:rPr lang="ar-SA" sz="2700" b="1" dirty="0" smtClean="0">
                <a:latin typeface="Simplified Arabic" pitchFamily="18" charset="-78"/>
                <a:ea typeface="Times New Roman"/>
                <a:cs typeface="+mn-cs"/>
              </a:rPr>
              <a:t>مركباً بطريقة </a:t>
            </a:r>
            <a:r>
              <a:rPr lang="ar-SA" sz="2700" b="1" dirty="0">
                <a:latin typeface="Simplified Arabic" pitchFamily="18" charset="-78"/>
                <a:ea typeface="Times New Roman"/>
                <a:cs typeface="+mn-cs"/>
              </a:rPr>
              <a:t>دقيقة، كل جزء فيه يعتمد على الآخر، وهذا ما يدفعه إلى لفت النظر إلى كل ما هو خاطئ، مما يجعل علاقاته الاجتماعية في خطر، فهو يحتاج التدريب على طرق التعبير المقبولة اجتماعيا لًلتخفيف من وطأة </a:t>
            </a:r>
            <a:r>
              <a:rPr lang="ar-SA" sz="2700" b="1" dirty="0" smtClean="0">
                <a:latin typeface="Simplified Arabic" pitchFamily="18" charset="-78"/>
                <a:ea typeface="Times New Roman"/>
                <a:cs typeface="+mn-cs"/>
              </a:rPr>
              <a:t>انتقاداتهم</a:t>
            </a:r>
            <a:r>
              <a:rPr lang="ar-SA" sz="2700" b="1" dirty="0">
                <a:latin typeface="Simplified Arabic" pitchFamily="18" charset="-78"/>
                <a:ea typeface="Times New Roman"/>
                <a:cs typeface="+mn-cs"/>
              </a:rPr>
              <a:t>.</a:t>
            </a:r>
          </a:p>
        </p:txBody>
      </p:sp>
    </p:spTree>
    <p:extLst>
      <p:ext uri="{BB962C8B-B14F-4D97-AF65-F5344CB8AC3E}">
        <p14:creationId xmlns:p14="http://schemas.microsoft.com/office/powerpoint/2010/main" xmlns="" val="1037369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359699"/>
            <a:ext cx="8915400" cy="1096962"/>
          </a:xfrm>
        </p:spPr>
        <p:txBody>
          <a:bodyPr/>
          <a:lstStyle/>
          <a:p>
            <a:pPr algn="justLow" rtl="1">
              <a:spcAft>
                <a:spcPts val="0"/>
              </a:spcAft>
            </a:pPr>
            <a:endParaRPr lang="en-US" sz="3600" b="1" dirty="0">
              <a:solidFill>
                <a:schemeClr val="accent1"/>
              </a:solidFill>
              <a:ea typeface="Calibri"/>
              <a:cs typeface="Arial"/>
            </a:endParaRPr>
          </a:p>
        </p:txBody>
      </p:sp>
      <p:sp>
        <p:nvSpPr>
          <p:cNvPr id="3" name="عنصر نائب للمحتوى 2"/>
          <p:cNvSpPr>
            <a:spLocks noGrp="1"/>
          </p:cNvSpPr>
          <p:nvPr>
            <p:ph idx="1"/>
          </p:nvPr>
        </p:nvSpPr>
        <p:spPr>
          <a:xfrm>
            <a:off x="495300" y="1447800"/>
            <a:ext cx="8915400" cy="4876800"/>
          </a:xfrm>
        </p:spPr>
        <p:txBody>
          <a:bodyPr/>
          <a:lstStyle/>
          <a:p>
            <a:pPr marL="457200" indent="-457200" algn="just" rtl="1">
              <a:spcAft>
                <a:spcPts val="0"/>
              </a:spcAft>
              <a:buFontTx/>
              <a:buChar char="-"/>
            </a:pPr>
            <a:r>
              <a:rPr lang="ar-SA" sz="2800" b="1" dirty="0" smtClean="0">
                <a:ea typeface="Calibri"/>
                <a:cs typeface="Arial"/>
              </a:rPr>
              <a:t>الحساسية </a:t>
            </a:r>
            <a:r>
              <a:rPr lang="ar-SA" sz="2800" b="1" dirty="0">
                <a:ea typeface="Calibri"/>
                <a:cs typeface="Arial"/>
              </a:rPr>
              <a:t>المفرطة والحس الأخلاقي المبكر: </a:t>
            </a:r>
            <a:r>
              <a:rPr lang="ar-SA" sz="2800" b="1" dirty="0" smtClean="0">
                <a:ea typeface="Calibri"/>
                <a:cs typeface="Arial"/>
              </a:rPr>
              <a:t>فالموهوب سريع </a:t>
            </a:r>
            <a:r>
              <a:rPr lang="ar-SA" sz="2800" b="1" dirty="0">
                <a:ea typeface="Calibri"/>
                <a:cs typeface="Arial"/>
              </a:rPr>
              <a:t>التأثر من الصغر، ولديه حساسية عاطفية وحساسية فكرية عالية، فالحساسية العاطفية تظهر في </a:t>
            </a:r>
            <a:r>
              <a:rPr lang="ar-SA" sz="2800" b="1" dirty="0" smtClean="0">
                <a:ea typeface="Calibri"/>
                <a:cs typeface="Arial"/>
              </a:rPr>
              <a:t>ردود الفعل </a:t>
            </a:r>
            <a:r>
              <a:rPr lang="ar-SA" sz="2800" b="1" dirty="0">
                <a:ea typeface="Calibri"/>
                <a:cs typeface="Arial"/>
              </a:rPr>
              <a:t>العنيفة ضد أي انتقاد يوجه إليه، أما الحساسية الفكرية فتظهر في اهتمامه المبكر بالجانب الأخلاقي، وطرح أسئلة يحار البالغون فيها</a:t>
            </a:r>
            <a:r>
              <a:rPr lang="ar-SA" sz="2800" b="1" dirty="0" smtClean="0">
                <a:ea typeface="Calibri"/>
                <a:cs typeface="Arial"/>
              </a:rPr>
              <a:t>.</a:t>
            </a:r>
          </a:p>
          <a:p>
            <a:pPr marL="0" indent="0" algn="just" rtl="1">
              <a:spcAft>
                <a:spcPts val="0"/>
              </a:spcAft>
            </a:pPr>
            <a:endParaRPr lang="ar-SA" sz="2800" b="1" dirty="0">
              <a:ea typeface="Calibri"/>
              <a:cs typeface="Arial"/>
            </a:endParaRPr>
          </a:p>
          <a:p>
            <a:pPr marL="457200" indent="-457200" algn="just" rtl="1">
              <a:spcAft>
                <a:spcPts val="0"/>
              </a:spcAft>
              <a:buFontTx/>
              <a:buChar char="-"/>
            </a:pPr>
            <a:r>
              <a:rPr lang="ar-SA" sz="2800" b="1" dirty="0" smtClean="0">
                <a:ea typeface="Calibri"/>
                <a:cs typeface="Arial"/>
              </a:rPr>
              <a:t>القدرة </a:t>
            </a:r>
            <a:r>
              <a:rPr lang="ar-SA" sz="2800" b="1" dirty="0">
                <a:ea typeface="Calibri"/>
                <a:cs typeface="Arial"/>
              </a:rPr>
              <a:t>على التحليل والوعي الحاد بالذات: ينظر </a:t>
            </a:r>
            <a:r>
              <a:rPr lang="ar-SA" sz="2800" b="1" dirty="0" smtClean="0">
                <a:ea typeface="Calibri"/>
                <a:cs typeface="Arial"/>
              </a:rPr>
              <a:t>الموهوب نظرة </a:t>
            </a:r>
            <a:r>
              <a:rPr lang="ar-SA" sz="2800" b="1" dirty="0">
                <a:ea typeface="Calibri"/>
                <a:cs typeface="Arial"/>
              </a:rPr>
              <a:t>تحليلية للأمور </a:t>
            </a:r>
            <a:r>
              <a:rPr lang="ar-SA" sz="2800" b="1" dirty="0" smtClean="0">
                <a:ea typeface="Calibri"/>
                <a:cs typeface="Arial"/>
              </a:rPr>
              <a:t>فهو قادر </a:t>
            </a:r>
            <a:r>
              <a:rPr lang="ar-SA" sz="2800" b="1" dirty="0">
                <a:ea typeface="Calibri"/>
                <a:cs typeface="Arial"/>
              </a:rPr>
              <a:t>على تفكيك المعضلات ورؤية أجزائها على حدة، وينسحب ذلك حتى على ذواتهم إلى حد الانتقاد الحاد لها، مما يعرضه أحيانا إًلى الضغوطات النفسية كلما زادت درجة التفوق والموهبة</a:t>
            </a:r>
            <a:r>
              <a:rPr lang="ar-SA" sz="2800" b="1" dirty="0" smtClean="0">
                <a:ea typeface="Calibri"/>
                <a:cs typeface="Arial"/>
              </a:rPr>
              <a:t>.</a:t>
            </a:r>
          </a:p>
          <a:p>
            <a:pPr marL="457200" indent="-457200" algn="just" rtl="1">
              <a:spcAft>
                <a:spcPts val="0"/>
              </a:spcAft>
              <a:buFontTx/>
              <a:buChar char="-"/>
            </a:pPr>
            <a:endParaRPr lang="ar-SA" sz="2800" b="1" dirty="0">
              <a:ea typeface="Calibri"/>
              <a:cs typeface="Arial"/>
            </a:endParaRPr>
          </a:p>
          <a:p>
            <a:pPr marL="0" indent="0" algn="just" rtl="1">
              <a:spcAft>
                <a:spcPts val="0"/>
              </a:spcAft>
            </a:pPr>
            <a:endParaRPr lang="ar-SA" sz="2800" b="1" dirty="0">
              <a:ea typeface="Calibri"/>
              <a:cs typeface="Arial"/>
            </a:endParaRPr>
          </a:p>
        </p:txBody>
      </p:sp>
    </p:spTree>
    <p:extLst>
      <p:ext uri="{BB962C8B-B14F-4D97-AF65-F5344CB8AC3E}">
        <p14:creationId xmlns:p14="http://schemas.microsoft.com/office/powerpoint/2010/main" xmlns="" val="23423150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Low" rtl="1">
              <a:spcAft>
                <a:spcPts val="0"/>
              </a:spcAft>
            </a:pPr>
            <a:endParaRPr lang="en-US" sz="4000" b="1" dirty="0">
              <a:solidFill>
                <a:srgbClr val="FF0000"/>
              </a:solidFill>
              <a:ea typeface="Calibri"/>
              <a:cs typeface="Arial"/>
            </a:endParaRPr>
          </a:p>
        </p:txBody>
      </p:sp>
      <p:sp>
        <p:nvSpPr>
          <p:cNvPr id="3" name="عنصر نائب للمحتوى 2"/>
          <p:cNvSpPr>
            <a:spLocks noGrp="1"/>
          </p:cNvSpPr>
          <p:nvPr>
            <p:ph idx="1"/>
          </p:nvPr>
        </p:nvSpPr>
        <p:spPr>
          <a:xfrm>
            <a:off x="495300" y="1371600"/>
            <a:ext cx="8915400" cy="4953000"/>
          </a:xfrm>
        </p:spPr>
        <p:txBody>
          <a:bodyPr/>
          <a:lstStyle/>
          <a:p>
            <a:pPr marL="457200" indent="-457200" algn="justLow" rtl="1">
              <a:spcAft>
                <a:spcPts val="0"/>
              </a:spcAft>
              <a:buFontTx/>
              <a:buChar char="-"/>
            </a:pPr>
            <a:r>
              <a:rPr lang="ar-SA" sz="2800" b="1" dirty="0" smtClean="0">
                <a:latin typeface="Simplified Arabic" pitchFamily="18" charset="-78"/>
                <a:ea typeface="Times New Roman"/>
                <a:cs typeface="+mn-cs"/>
              </a:rPr>
              <a:t>الإحساس </a:t>
            </a:r>
            <a:r>
              <a:rPr lang="ar-SA" sz="2800" b="1" dirty="0">
                <a:latin typeface="Simplified Arabic" pitchFamily="18" charset="-78"/>
                <a:ea typeface="Times New Roman"/>
                <a:cs typeface="+mn-cs"/>
              </a:rPr>
              <a:t>بالمظلومية ومساءلة رموز السلطة: ينفعل </a:t>
            </a:r>
            <a:r>
              <a:rPr lang="ar-SA" sz="2800" b="1" dirty="0" smtClean="0">
                <a:latin typeface="Simplified Arabic" pitchFamily="18" charset="-78"/>
                <a:ea typeface="Times New Roman"/>
                <a:cs typeface="+mn-cs"/>
              </a:rPr>
              <a:t>الموهوبون بالظلم </a:t>
            </a:r>
            <a:r>
              <a:rPr lang="ar-SA" sz="2800" b="1" dirty="0">
                <a:latin typeface="Simplified Arabic" pitchFamily="18" charset="-78"/>
                <a:ea typeface="Times New Roman"/>
                <a:cs typeface="+mn-cs"/>
              </a:rPr>
              <a:t>الواقع عليهم أو على غيرهم على حد سواء، وهذا الإحساس بالظلم يدفعهم إلى مساءلة القوانين ورموز السلطة والخوض في النقاشات حول القضايا المختلفة</a:t>
            </a:r>
            <a:r>
              <a:rPr lang="ar-SA" sz="2800" b="1" dirty="0" smtClean="0">
                <a:latin typeface="Simplified Arabic" pitchFamily="18" charset="-78"/>
                <a:ea typeface="Times New Roman"/>
                <a:cs typeface="+mn-cs"/>
              </a:rPr>
              <a:t>.</a:t>
            </a:r>
          </a:p>
          <a:p>
            <a:pPr marL="457200" indent="-457200" algn="justLow" rtl="1">
              <a:spcAft>
                <a:spcPts val="0"/>
              </a:spcAft>
              <a:buFontTx/>
              <a:buChar char="-"/>
            </a:pPr>
            <a:endParaRPr lang="ar-SA" sz="2800" b="1" dirty="0" smtClean="0">
              <a:latin typeface="Simplified Arabic" pitchFamily="18" charset="-78"/>
              <a:ea typeface="Times New Roman"/>
              <a:cs typeface="+mn-cs"/>
            </a:endParaRPr>
          </a:p>
          <a:p>
            <a:pPr marL="457200" indent="-457200" algn="justLow" rtl="1">
              <a:spcAft>
                <a:spcPts val="0"/>
              </a:spcAft>
              <a:buFontTx/>
              <a:buChar char="-"/>
            </a:pPr>
            <a:r>
              <a:rPr lang="ar-SA" sz="2800" b="1" dirty="0">
                <a:latin typeface="Simplified Arabic" pitchFamily="18" charset="-78"/>
                <a:ea typeface="Times New Roman"/>
                <a:cs typeface="+mn-cs"/>
              </a:rPr>
              <a:t>ونتيجة لتلك الخصائص المتميزة للموهوبين، أشارت بعض الدراسات </a:t>
            </a:r>
            <a:r>
              <a:rPr lang="ar-SA" sz="2800" b="1" dirty="0" smtClean="0">
                <a:latin typeface="Simplified Arabic" pitchFamily="18" charset="-78"/>
                <a:ea typeface="Times New Roman"/>
                <a:cs typeface="+mn-cs"/>
              </a:rPr>
              <a:t>إلى إمكانية </a:t>
            </a:r>
            <a:r>
              <a:rPr lang="ar-SA" sz="2800" b="1" dirty="0">
                <a:latin typeface="Simplified Arabic" pitchFamily="18" charset="-78"/>
                <a:ea typeface="Times New Roman"/>
                <a:cs typeface="+mn-cs"/>
              </a:rPr>
              <a:t>وجود بعض المشكلات الاجتماعية والانفعالية والعاطفية لدى هذه الفئة بالمجتمع، ويمكن تصنيف المشكلات التي يعاني منها الموهوبين إلى ثلاثة مجموعات </a:t>
            </a:r>
            <a:r>
              <a:rPr lang="ar-SA" sz="2800" b="1" dirty="0">
                <a:solidFill>
                  <a:srgbClr val="FF0000"/>
                </a:solidFill>
                <a:latin typeface="Simplified Arabic" pitchFamily="18" charset="-78"/>
                <a:ea typeface="Times New Roman"/>
                <a:cs typeface="+mn-cs"/>
              </a:rPr>
              <a:t>هي</a:t>
            </a:r>
            <a:r>
              <a:rPr lang="ar-SA" sz="2800" b="1" dirty="0">
                <a:latin typeface="Simplified Arabic" pitchFamily="18" charset="-78"/>
                <a:ea typeface="Times New Roman"/>
                <a:cs typeface="+mn-cs"/>
              </a:rPr>
              <a:t>:</a:t>
            </a:r>
          </a:p>
          <a:p>
            <a:pPr marL="457200" indent="-457200" algn="justLow" rtl="1">
              <a:spcAft>
                <a:spcPts val="0"/>
              </a:spcAft>
              <a:buFontTx/>
              <a:buChar char="-"/>
            </a:pPr>
            <a:endParaRPr lang="ar-SA" sz="2800" b="1" dirty="0" smtClean="0">
              <a:latin typeface="Simplified Arabic" pitchFamily="18" charset="-78"/>
              <a:ea typeface="Times New Roman"/>
              <a:cs typeface="+mn-cs"/>
            </a:endParaRPr>
          </a:p>
          <a:p>
            <a:pPr marL="457200" indent="-457200" algn="justLow" rtl="1">
              <a:spcAft>
                <a:spcPts val="0"/>
              </a:spcAft>
              <a:buFontTx/>
              <a:buChar char="-"/>
            </a:pPr>
            <a:endParaRPr lang="ar-SA" sz="2800" b="1" dirty="0">
              <a:latin typeface="Simplified Arabic" pitchFamily="18" charset="-78"/>
              <a:ea typeface="Times New Roman"/>
              <a:cs typeface="+mn-cs"/>
            </a:endParaRPr>
          </a:p>
        </p:txBody>
      </p:sp>
    </p:spTree>
    <p:extLst>
      <p:ext uri="{BB962C8B-B14F-4D97-AF65-F5344CB8AC3E}">
        <p14:creationId xmlns:p14="http://schemas.microsoft.com/office/powerpoint/2010/main" xmlns="" val="24904733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Low" rtl="1">
              <a:spcAft>
                <a:spcPts val="0"/>
              </a:spcAft>
            </a:pPr>
            <a:r>
              <a:rPr lang="ar-SA" sz="4000" b="1" dirty="0" smtClean="0">
                <a:solidFill>
                  <a:schemeClr val="accent1"/>
                </a:solidFill>
                <a:latin typeface="Simplified Arabic" pitchFamily="18" charset="-78"/>
                <a:ea typeface="Calibri"/>
                <a:cs typeface="Simplified Arabic" pitchFamily="18" charset="-78"/>
              </a:rPr>
              <a:t>مشكلات الموهوبين:</a:t>
            </a:r>
            <a:endParaRPr lang="en-US" sz="4000" b="1" dirty="0">
              <a:solidFill>
                <a:schemeClr val="accent1"/>
              </a:solidFill>
              <a:latin typeface="Simplified Arabic" pitchFamily="18" charset="-78"/>
              <a:ea typeface="Calibri"/>
              <a:cs typeface="Simplified Arabic" pitchFamily="18" charset="-78"/>
            </a:endParaRPr>
          </a:p>
        </p:txBody>
      </p:sp>
      <p:sp>
        <p:nvSpPr>
          <p:cNvPr id="3" name="عنصر نائب للمحتوى 2"/>
          <p:cNvSpPr>
            <a:spLocks noGrp="1"/>
          </p:cNvSpPr>
          <p:nvPr>
            <p:ph idx="1"/>
          </p:nvPr>
        </p:nvSpPr>
        <p:spPr>
          <a:xfrm>
            <a:off x="442138" y="1350335"/>
            <a:ext cx="8915400" cy="4953000"/>
          </a:xfrm>
        </p:spPr>
        <p:txBody>
          <a:bodyPr/>
          <a:lstStyle/>
          <a:p>
            <a:pPr marL="514350" indent="-514350" algn="justLow" rtl="1">
              <a:spcAft>
                <a:spcPts val="0"/>
              </a:spcAft>
              <a:buAutoNum type="arabic1Minus"/>
            </a:pPr>
            <a:r>
              <a:rPr lang="ar-SA" b="1" dirty="0" smtClean="0">
                <a:solidFill>
                  <a:srgbClr val="0070C0"/>
                </a:solidFill>
                <a:latin typeface="Simplified Arabic" pitchFamily="18" charset="-78"/>
                <a:ea typeface="Times New Roman"/>
                <a:cs typeface="+mn-cs"/>
              </a:rPr>
              <a:t>مشكلات </a:t>
            </a:r>
            <a:r>
              <a:rPr lang="ar-SA" b="1" dirty="0">
                <a:solidFill>
                  <a:srgbClr val="0070C0"/>
                </a:solidFill>
                <a:latin typeface="Simplified Arabic" pitchFamily="18" charset="-78"/>
                <a:ea typeface="Times New Roman"/>
                <a:cs typeface="+mn-cs"/>
              </a:rPr>
              <a:t>معرفية: </a:t>
            </a:r>
            <a:endParaRPr lang="ar-SA" b="1" dirty="0" smtClean="0">
              <a:solidFill>
                <a:srgbClr val="0070C0"/>
              </a:solidFill>
              <a:latin typeface="Simplified Arabic" pitchFamily="18" charset="-78"/>
              <a:ea typeface="Times New Roman"/>
              <a:cs typeface="+mn-cs"/>
            </a:endParaRPr>
          </a:p>
          <a:p>
            <a:pPr marL="0" indent="0" algn="justLow" rtl="1">
              <a:spcAft>
                <a:spcPts val="0"/>
              </a:spcAft>
            </a:pPr>
            <a:r>
              <a:rPr lang="ar-SA" sz="2800" b="1" dirty="0" smtClean="0">
                <a:latin typeface="Simplified Arabic" pitchFamily="18" charset="-78"/>
                <a:ea typeface="Times New Roman"/>
                <a:cs typeface="+mn-cs"/>
              </a:rPr>
              <a:t>وهي </a:t>
            </a:r>
            <a:r>
              <a:rPr lang="ar-SA" sz="2800" b="1" dirty="0">
                <a:latin typeface="Simplified Arabic" pitchFamily="18" charset="-78"/>
                <a:ea typeface="Times New Roman"/>
                <a:cs typeface="+mn-cs"/>
              </a:rPr>
              <a:t>تلك المشكلات المرتبطة بالمناهج الدراسية </a:t>
            </a:r>
            <a:r>
              <a:rPr lang="ar-SA" sz="2800" b="1" dirty="0" smtClean="0">
                <a:latin typeface="Simplified Arabic" pitchFamily="18" charset="-78"/>
                <a:ea typeface="Times New Roman"/>
                <a:cs typeface="+mn-cs"/>
              </a:rPr>
              <a:t>والتحصيل الدراسي </a:t>
            </a:r>
            <a:r>
              <a:rPr lang="ar-SA" sz="2800" b="1" dirty="0">
                <a:latin typeface="Simplified Arabic" pitchFamily="18" charset="-78"/>
                <a:ea typeface="Times New Roman"/>
                <a:cs typeface="+mn-cs"/>
              </a:rPr>
              <a:t>وأساليب التعليم والتقييم والتجميع التي </a:t>
            </a:r>
            <a:r>
              <a:rPr lang="ar-SA" sz="2800" b="1" dirty="0" err="1">
                <a:latin typeface="Simplified Arabic" pitchFamily="18" charset="-78"/>
                <a:ea typeface="Times New Roman"/>
                <a:cs typeface="+mn-cs"/>
              </a:rPr>
              <a:t>يواجهها</a:t>
            </a:r>
            <a:r>
              <a:rPr lang="ar-SA" sz="2800" b="1" dirty="0">
                <a:latin typeface="Simplified Arabic" pitchFamily="18" charset="-78"/>
                <a:ea typeface="Times New Roman"/>
                <a:cs typeface="+mn-cs"/>
              </a:rPr>
              <a:t> الطلبة </a:t>
            </a:r>
            <a:r>
              <a:rPr lang="ar-SA" sz="2800" b="1" dirty="0" smtClean="0">
                <a:latin typeface="Simplified Arabic" pitchFamily="18" charset="-78"/>
                <a:ea typeface="Times New Roman"/>
                <a:cs typeface="+mn-cs"/>
              </a:rPr>
              <a:t>الموهوبين في المراحل الدراسية المختلفة.</a:t>
            </a:r>
          </a:p>
          <a:p>
            <a:pPr marL="0" indent="0" algn="justLow" rtl="1">
              <a:spcAft>
                <a:spcPts val="0"/>
              </a:spcAft>
            </a:pPr>
            <a:r>
              <a:rPr lang="ar-SA" sz="2800" b="1" dirty="0" smtClean="0">
                <a:latin typeface="Simplified Arabic" pitchFamily="18" charset="-78"/>
                <a:ea typeface="Times New Roman"/>
                <a:cs typeface="+mn-cs"/>
              </a:rPr>
              <a:t> </a:t>
            </a:r>
            <a:r>
              <a:rPr lang="ar-SA" sz="2800" b="1" dirty="0">
                <a:latin typeface="Simplified Arabic" pitchFamily="18" charset="-78"/>
                <a:ea typeface="Times New Roman"/>
                <a:cs typeface="+mn-cs"/>
              </a:rPr>
              <a:t>ومنها عدم كفاية المناهج الدراسية العامة وفقا لًخصائصهم المعرفية ، ومنها أيضا تًدني التحصيل الدراسي والذي يرتبط بوجود فجوة بين الأداء في الامتحانات المدرسية وبين أي مؤشر من المؤشرات الاختبارية للقدرة العقلية للطالب </a:t>
            </a:r>
            <a:r>
              <a:rPr lang="ar-SA" sz="2800" b="1" dirty="0" smtClean="0">
                <a:latin typeface="Simplified Arabic" pitchFamily="18" charset="-78"/>
                <a:ea typeface="Times New Roman"/>
                <a:cs typeface="+mn-cs"/>
              </a:rPr>
              <a:t>الموهوب.</a:t>
            </a:r>
            <a:endParaRPr lang="ar-SA" sz="2800" b="1" dirty="0">
              <a:latin typeface="Simplified Arabic" pitchFamily="18" charset="-78"/>
              <a:ea typeface="Times New Roman"/>
              <a:cs typeface="+mn-cs"/>
            </a:endParaRPr>
          </a:p>
        </p:txBody>
      </p:sp>
    </p:spTree>
    <p:extLst>
      <p:ext uri="{BB962C8B-B14F-4D97-AF65-F5344CB8AC3E}">
        <p14:creationId xmlns:p14="http://schemas.microsoft.com/office/powerpoint/2010/main" xmlns="" val="40309407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endParaRPr lang="en-US" sz="4000" b="1" dirty="0">
              <a:solidFill>
                <a:schemeClr val="accent1"/>
              </a:solidFill>
              <a:ea typeface="Calibri"/>
              <a:cs typeface="Arial"/>
            </a:endParaRPr>
          </a:p>
        </p:txBody>
      </p:sp>
      <p:sp>
        <p:nvSpPr>
          <p:cNvPr id="3" name="عنصر نائب للمحتوى 2"/>
          <p:cNvSpPr>
            <a:spLocks noGrp="1"/>
          </p:cNvSpPr>
          <p:nvPr>
            <p:ph idx="1"/>
          </p:nvPr>
        </p:nvSpPr>
        <p:spPr>
          <a:xfrm>
            <a:off x="533400" y="1371600"/>
            <a:ext cx="8915400" cy="4953000"/>
          </a:xfrm>
        </p:spPr>
        <p:txBody>
          <a:bodyPr/>
          <a:lstStyle/>
          <a:p>
            <a:pPr marL="228600" algn="justLow" rtl="1">
              <a:spcAft>
                <a:spcPts val="0"/>
              </a:spcAft>
            </a:pPr>
            <a:r>
              <a:rPr lang="ar-SA" b="1" dirty="0">
                <a:solidFill>
                  <a:srgbClr val="0070C0"/>
                </a:solidFill>
                <a:latin typeface="Simplified Arabic" pitchFamily="18" charset="-78"/>
                <a:ea typeface="Times New Roman"/>
                <a:cs typeface="+mn-cs"/>
              </a:rPr>
              <a:t>ب- مشكلات انفعالية: </a:t>
            </a:r>
            <a:endParaRPr lang="ar-SA" b="1" dirty="0" smtClean="0">
              <a:solidFill>
                <a:srgbClr val="0070C0"/>
              </a:solidFill>
              <a:latin typeface="Simplified Arabic" pitchFamily="18" charset="-78"/>
              <a:ea typeface="Times New Roman"/>
              <a:cs typeface="+mn-cs"/>
            </a:endParaRPr>
          </a:p>
          <a:p>
            <a:pPr marL="228600" algn="justLow" rtl="1">
              <a:spcAft>
                <a:spcPts val="0"/>
              </a:spcAft>
            </a:pPr>
            <a:r>
              <a:rPr lang="ar-SA" sz="2800" b="1" dirty="0" smtClean="0">
                <a:latin typeface="Simplified Arabic" pitchFamily="18" charset="-78"/>
                <a:ea typeface="Times New Roman"/>
                <a:cs typeface="+mn-cs"/>
              </a:rPr>
              <a:t>  وتتمثل </a:t>
            </a:r>
            <a:r>
              <a:rPr lang="ar-SA" sz="2800" b="1" dirty="0">
                <a:latin typeface="Simplified Arabic" pitchFamily="18" charset="-78"/>
                <a:ea typeface="Times New Roman"/>
                <a:cs typeface="+mn-cs"/>
              </a:rPr>
              <a:t>في وجود مشكلات تكيفية حادة للطلبة </a:t>
            </a:r>
            <a:r>
              <a:rPr lang="ar-SA" sz="2800" b="1" dirty="0" smtClean="0">
                <a:latin typeface="Simplified Arabic" pitchFamily="18" charset="-78"/>
                <a:ea typeface="Times New Roman"/>
                <a:cs typeface="+mn-cs"/>
              </a:rPr>
              <a:t>الموهوبين</a:t>
            </a:r>
            <a:r>
              <a:rPr lang="ar-SA" sz="2800" b="1" dirty="0">
                <a:latin typeface="Simplified Arabic" pitchFamily="18" charset="-78"/>
                <a:ea typeface="Times New Roman"/>
                <a:cs typeface="+mn-cs"/>
              </a:rPr>
              <a:t>، وترجع عادة للحساسية المفرطة والحدة الانفعالية في تعامل </a:t>
            </a:r>
            <a:r>
              <a:rPr lang="ar-SA" sz="2800" b="1" dirty="0" smtClean="0">
                <a:latin typeface="Simplified Arabic" pitchFamily="18" charset="-78"/>
                <a:ea typeface="Times New Roman"/>
                <a:cs typeface="+mn-cs"/>
              </a:rPr>
              <a:t>الموهوبين مع </a:t>
            </a:r>
            <a:r>
              <a:rPr lang="ar-SA" sz="2800" b="1" dirty="0">
                <a:latin typeface="Simplified Arabic" pitchFamily="18" charset="-78"/>
                <a:ea typeface="Times New Roman"/>
                <a:cs typeface="+mn-cs"/>
              </a:rPr>
              <a:t>ما يدور في محيطهم الأسري والمدرسي والاجتماعي بشكل عام، وكثيرا مًا يشعرون بالضيق أو الفرح في مواقف قد تبدو عادية لدى غيرهم من الطلبة العاديين، كما يتميز معظمهم بحدة الانفعالات في استجاباتهم للمواقف التي يتعرضون لها، ويعانون من جراء ذلك مشكلات في المدرسة والبيت ومع الرفاق.</a:t>
            </a:r>
          </a:p>
        </p:txBody>
      </p:sp>
    </p:spTree>
    <p:extLst>
      <p:ext uri="{BB962C8B-B14F-4D97-AF65-F5344CB8AC3E}">
        <p14:creationId xmlns:p14="http://schemas.microsoft.com/office/powerpoint/2010/main" xmlns="" val="3203144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endParaRPr lang="en-US" sz="4000" b="1" dirty="0">
              <a:solidFill>
                <a:schemeClr val="accent1"/>
              </a:solidFill>
              <a:ea typeface="Calibri"/>
              <a:cs typeface="Arial"/>
            </a:endParaRPr>
          </a:p>
        </p:txBody>
      </p:sp>
      <p:sp>
        <p:nvSpPr>
          <p:cNvPr id="3" name="عنصر نائب للمحتوى 2"/>
          <p:cNvSpPr>
            <a:spLocks noGrp="1"/>
          </p:cNvSpPr>
          <p:nvPr>
            <p:ph idx="1"/>
          </p:nvPr>
        </p:nvSpPr>
        <p:spPr>
          <a:xfrm>
            <a:off x="457200" y="1371600"/>
            <a:ext cx="8915400" cy="4953000"/>
          </a:xfrm>
        </p:spPr>
        <p:txBody>
          <a:bodyPr/>
          <a:lstStyle/>
          <a:p>
            <a:pPr marL="228600" algn="justLow" rtl="1">
              <a:spcAft>
                <a:spcPts val="0"/>
              </a:spcAft>
            </a:pPr>
            <a:r>
              <a:rPr lang="ar-SA" b="1" dirty="0">
                <a:solidFill>
                  <a:srgbClr val="0070C0"/>
                </a:solidFill>
                <a:latin typeface="Simplified Arabic" pitchFamily="18" charset="-78"/>
                <a:ea typeface="Times New Roman"/>
                <a:cs typeface="+mn-cs"/>
              </a:rPr>
              <a:t>ج- مشكلات مهنية: </a:t>
            </a:r>
            <a:endParaRPr lang="ar-SA" b="1" dirty="0" smtClean="0">
              <a:solidFill>
                <a:srgbClr val="0070C0"/>
              </a:solidFill>
              <a:latin typeface="Simplified Arabic" pitchFamily="18" charset="-78"/>
              <a:ea typeface="Times New Roman"/>
              <a:cs typeface="+mn-cs"/>
            </a:endParaRPr>
          </a:p>
          <a:p>
            <a:pPr marL="228600" algn="justLow" rtl="1">
              <a:spcAft>
                <a:spcPts val="0"/>
              </a:spcAft>
            </a:pPr>
            <a:r>
              <a:rPr lang="ar-SA" sz="2800" b="1" dirty="0" smtClean="0">
                <a:latin typeface="Simplified Arabic" pitchFamily="18" charset="-78"/>
                <a:ea typeface="Times New Roman"/>
                <a:cs typeface="+mn-cs"/>
              </a:rPr>
              <a:t>وتتحدد </a:t>
            </a:r>
            <a:r>
              <a:rPr lang="ar-SA" sz="2800" b="1" dirty="0">
                <a:latin typeface="Simplified Arabic" pitchFamily="18" charset="-78"/>
                <a:ea typeface="Times New Roman"/>
                <a:cs typeface="+mn-cs"/>
              </a:rPr>
              <a:t>في أن معظم الطلبة الموهوبين </a:t>
            </a:r>
            <a:r>
              <a:rPr lang="ar-SA" sz="2800" b="1" dirty="0" smtClean="0">
                <a:latin typeface="Simplified Arabic" pitchFamily="18" charset="-78"/>
                <a:ea typeface="Times New Roman"/>
                <a:cs typeface="+mn-cs"/>
              </a:rPr>
              <a:t>يستطيعون النجاح </a:t>
            </a:r>
            <a:r>
              <a:rPr lang="ar-SA" sz="2800" b="1" dirty="0">
                <a:latin typeface="Simplified Arabic" pitchFamily="18" charset="-78"/>
                <a:ea typeface="Times New Roman"/>
                <a:cs typeface="+mn-cs"/>
              </a:rPr>
              <a:t>في حقول دراسية ومهنية عديدة نظرا لتنوع قدراتهم واهتماماتهم، إلا أن تعدد الخيارات الدراسية المتاحة لهم – بقدر ما هو حالة إيجابية – إلا أنه ربما يقود إلى حالة من الإحباط عند مواجهة موقف الاختيار مع نهاية مرحلة الدراسة الثانوية بوجه خاص، ذلك أن الطالب </a:t>
            </a:r>
            <a:r>
              <a:rPr lang="ar-SA" sz="2800" b="1" dirty="0" smtClean="0">
                <a:latin typeface="Simplified Arabic" pitchFamily="18" charset="-78"/>
                <a:ea typeface="Times New Roman"/>
                <a:cs typeface="+mn-cs"/>
              </a:rPr>
              <a:t>الموهوب لابد </a:t>
            </a:r>
            <a:r>
              <a:rPr lang="ar-SA" sz="2800" b="1" dirty="0">
                <a:latin typeface="Simplified Arabic" pitchFamily="18" charset="-78"/>
                <a:ea typeface="Times New Roman"/>
                <a:cs typeface="+mn-cs"/>
              </a:rPr>
              <a:t>أن يختار هدفا مًهنيا وًاحدا وًيحيد أو يلغي قائمة من الخيارات الممكنة التي يستطيع النجاح فيها، ولاشك أن اختيار مهني واحد يشكل تقييداً وتحديدا لًهامش عريض من الاهتمامات والميول.</a:t>
            </a:r>
          </a:p>
          <a:p>
            <a:pPr marL="228600" algn="justLow" rtl="1">
              <a:spcAft>
                <a:spcPts val="0"/>
              </a:spcAft>
            </a:pPr>
            <a:endParaRPr lang="ar-SA" sz="2800" b="1" dirty="0">
              <a:latin typeface="Simplified Arabic" pitchFamily="18" charset="-78"/>
              <a:ea typeface="Times New Roman"/>
              <a:cs typeface="+mn-cs"/>
            </a:endParaRPr>
          </a:p>
        </p:txBody>
      </p:sp>
    </p:spTree>
    <p:extLst>
      <p:ext uri="{BB962C8B-B14F-4D97-AF65-F5344CB8AC3E}">
        <p14:creationId xmlns:p14="http://schemas.microsoft.com/office/powerpoint/2010/main" xmlns="" val="34004620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r>
              <a:rPr lang="ar-SA" sz="3800" b="1" dirty="0" smtClean="0">
                <a:solidFill>
                  <a:schemeClr val="accent1"/>
                </a:solidFill>
                <a:ea typeface="Calibri"/>
                <a:cs typeface="Arial"/>
              </a:rPr>
              <a:t>احتياجات الموهوبين:</a:t>
            </a:r>
            <a:endParaRPr lang="en-US" sz="3800" b="1" dirty="0">
              <a:solidFill>
                <a:schemeClr val="accent1"/>
              </a:solidFill>
              <a:ea typeface="Calibri"/>
              <a:cs typeface="Arial"/>
            </a:endParaRPr>
          </a:p>
        </p:txBody>
      </p:sp>
      <p:sp>
        <p:nvSpPr>
          <p:cNvPr id="3" name="عنصر نائب للمحتوى 2"/>
          <p:cNvSpPr>
            <a:spLocks noGrp="1"/>
          </p:cNvSpPr>
          <p:nvPr>
            <p:ph idx="1"/>
          </p:nvPr>
        </p:nvSpPr>
        <p:spPr>
          <a:xfrm>
            <a:off x="495300" y="1371600"/>
            <a:ext cx="8915400" cy="4953000"/>
          </a:xfrm>
        </p:spPr>
        <p:txBody>
          <a:bodyPr/>
          <a:lstStyle/>
          <a:p>
            <a:pPr marL="228600" algn="justLow" rtl="1">
              <a:spcAft>
                <a:spcPts val="0"/>
              </a:spcAft>
            </a:pPr>
            <a:r>
              <a:rPr lang="ar-SA" sz="2800" b="1" dirty="0" smtClean="0">
                <a:latin typeface="Simplified Arabic" pitchFamily="18" charset="-78"/>
                <a:ea typeface="Times New Roman"/>
                <a:cs typeface="+mn-cs"/>
              </a:rPr>
              <a:t>يوجد </a:t>
            </a:r>
            <a:r>
              <a:rPr lang="ar-SA" sz="2800" b="1" dirty="0">
                <a:latin typeface="Simplified Arabic" pitchFamily="18" charset="-78"/>
                <a:ea typeface="Times New Roman"/>
                <a:cs typeface="+mn-cs"/>
              </a:rPr>
              <a:t>تصنيف ثلاثي لاحتياجات </a:t>
            </a:r>
            <a:r>
              <a:rPr lang="ar-SA" sz="2800" b="1" dirty="0" smtClean="0">
                <a:latin typeface="Simplified Arabic" pitchFamily="18" charset="-78"/>
                <a:ea typeface="Times New Roman"/>
                <a:cs typeface="+mn-cs"/>
              </a:rPr>
              <a:t>الموهوبين، ويحدد </a:t>
            </a:r>
            <a:r>
              <a:rPr lang="ar-SA" sz="2800" b="1" dirty="0">
                <a:latin typeface="Simplified Arabic" pitchFamily="18" charset="-78"/>
                <a:ea typeface="Times New Roman"/>
                <a:cs typeface="+mn-cs"/>
              </a:rPr>
              <a:t>في :</a:t>
            </a:r>
          </a:p>
          <a:p>
            <a:pPr marL="228600" algn="justLow" rtl="1">
              <a:spcAft>
                <a:spcPts val="0"/>
              </a:spcAft>
            </a:pPr>
            <a:r>
              <a:rPr lang="ar-SA" sz="2800" b="1" dirty="0">
                <a:solidFill>
                  <a:srgbClr val="0070C0"/>
                </a:solidFill>
                <a:latin typeface="Simplified Arabic" pitchFamily="18" charset="-78"/>
                <a:ea typeface="Times New Roman"/>
                <a:cs typeface="+mn-cs"/>
              </a:rPr>
              <a:t>١. الاحتياجات النفسية:-</a:t>
            </a:r>
          </a:p>
          <a:p>
            <a:pPr marL="228600" algn="justLow" rtl="1">
              <a:spcAft>
                <a:spcPts val="0"/>
              </a:spcAft>
            </a:pPr>
            <a:r>
              <a:rPr lang="ar-SA" sz="2800" b="1" dirty="0">
                <a:latin typeface="Simplified Arabic" pitchFamily="18" charset="-78"/>
                <a:ea typeface="Times New Roman"/>
                <a:cs typeface="+mn-cs"/>
              </a:rPr>
              <a:t>- الحاجة إلى الاستبصار الذاتي باستعداداتهم والوعي بها وإدراكها.</a:t>
            </a:r>
          </a:p>
          <a:p>
            <a:pPr marL="228600" algn="justLow" rtl="1">
              <a:spcAft>
                <a:spcPts val="0"/>
              </a:spcAft>
            </a:pPr>
            <a:r>
              <a:rPr lang="ar-SA" sz="2800" b="1" dirty="0">
                <a:latin typeface="Simplified Arabic" pitchFamily="18" charset="-78"/>
                <a:ea typeface="Times New Roman"/>
                <a:cs typeface="+mn-cs"/>
              </a:rPr>
              <a:t>- الحاجة إلى الاعتراف بمواهبهم وقدراتهم.</a:t>
            </a:r>
          </a:p>
          <a:p>
            <a:pPr marL="228600" algn="justLow" rtl="1">
              <a:spcAft>
                <a:spcPts val="0"/>
              </a:spcAft>
            </a:pPr>
            <a:r>
              <a:rPr lang="ar-SA" sz="2800" b="1" dirty="0">
                <a:latin typeface="Simplified Arabic" pitchFamily="18" charset="-78"/>
                <a:ea typeface="Times New Roman"/>
                <a:cs typeface="+mn-cs"/>
              </a:rPr>
              <a:t>- الحاجة إلى الاستقلالية والحرية في التعبير.</a:t>
            </a:r>
          </a:p>
          <a:p>
            <a:pPr marL="228600" algn="justLow" rtl="1">
              <a:spcAft>
                <a:spcPts val="0"/>
              </a:spcAft>
            </a:pPr>
            <a:r>
              <a:rPr lang="ar-SA" sz="2800" b="1" dirty="0">
                <a:latin typeface="Simplified Arabic" pitchFamily="18" charset="-78"/>
                <a:ea typeface="Times New Roman"/>
                <a:cs typeface="+mn-cs"/>
              </a:rPr>
              <a:t>- الحاجة إلى توكيد الذات.</a:t>
            </a:r>
          </a:p>
          <a:p>
            <a:pPr marL="228600" algn="justLow" rtl="1">
              <a:spcAft>
                <a:spcPts val="0"/>
              </a:spcAft>
            </a:pPr>
            <a:r>
              <a:rPr lang="ar-SA" sz="2800" b="1" dirty="0">
                <a:latin typeface="Simplified Arabic" pitchFamily="18" charset="-78"/>
                <a:ea typeface="Times New Roman"/>
                <a:cs typeface="+mn-cs"/>
              </a:rPr>
              <a:t>- الحاجة إلى الفهم المبني على التعاطف، والتقبل من الآخرين.</a:t>
            </a:r>
          </a:p>
          <a:p>
            <a:pPr marL="228600" algn="justLow" rtl="1">
              <a:spcAft>
                <a:spcPts val="0"/>
              </a:spcAft>
            </a:pPr>
            <a:r>
              <a:rPr lang="ar-SA" sz="2800" b="1" dirty="0">
                <a:latin typeface="Simplified Arabic" pitchFamily="18" charset="-78"/>
                <a:ea typeface="Times New Roman"/>
                <a:cs typeface="+mn-cs"/>
              </a:rPr>
              <a:t>- الحاجة إلى احترام أسئلتهم وأفكارهم.</a:t>
            </a:r>
          </a:p>
          <a:p>
            <a:pPr marL="228600" algn="justLow" rtl="1">
              <a:spcAft>
                <a:spcPts val="0"/>
              </a:spcAft>
            </a:pPr>
            <a:r>
              <a:rPr lang="ar-SA" sz="2800" b="1" dirty="0">
                <a:latin typeface="Simplified Arabic" pitchFamily="18" charset="-78"/>
                <a:ea typeface="Times New Roman"/>
                <a:cs typeface="+mn-cs"/>
              </a:rPr>
              <a:t>- الحاجة للشعور بالأمن وعدم التهديد.</a:t>
            </a:r>
          </a:p>
          <a:p>
            <a:pPr marL="228600" algn="justLow" rtl="1">
              <a:spcAft>
                <a:spcPts val="0"/>
              </a:spcAft>
            </a:pPr>
            <a:r>
              <a:rPr lang="ar-SA" sz="2800" b="1" dirty="0">
                <a:latin typeface="Simplified Arabic" pitchFamily="18" charset="-78"/>
                <a:ea typeface="Times New Roman"/>
                <a:cs typeface="+mn-cs"/>
              </a:rPr>
              <a:t>- الحاجة إلى بلورة مفهوم موجب عن الذات.</a:t>
            </a:r>
          </a:p>
          <a:p>
            <a:pPr marL="228600" algn="justLow" rtl="1">
              <a:spcAft>
                <a:spcPts val="0"/>
              </a:spcAft>
            </a:pPr>
            <a:endParaRPr lang="ar-SA" sz="2800" b="1" dirty="0">
              <a:latin typeface="Simplified Arabic" pitchFamily="18" charset="-78"/>
              <a:ea typeface="Times New Roman"/>
              <a:cs typeface="+mn-cs"/>
            </a:endParaRPr>
          </a:p>
        </p:txBody>
      </p:sp>
    </p:spTree>
    <p:extLst>
      <p:ext uri="{BB962C8B-B14F-4D97-AF65-F5344CB8AC3E}">
        <p14:creationId xmlns:p14="http://schemas.microsoft.com/office/powerpoint/2010/main" xmlns="" val="11780645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Low" rtl="1">
              <a:spcAft>
                <a:spcPts val="0"/>
              </a:spcAft>
            </a:pPr>
            <a:endParaRPr lang="en-US" sz="3600" b="1" dirty="0">
              <a:solidFill>
                <a:schemeClr val="accent1"/>
              </a:solidFill>
              <a:ea typeface="Calibri"/>
              <a:cs typeface="Arial"/>
            </a:endParaRPr>
          </a:p>
        </p:txBody>
      </p:sp>
      <p:sp>
        <p:nvSpPr>
          <p:cNvPr id="3" name="عنصر نائب للمحتوى 2"/>
          <p:cNvSpPr>
            <a:spLocks noGrp="1"/>
          </p:cNvSpPr>
          <p:nvPr>
            <p:ph idx="1"/>
          </p:nvPr>
        </p:nvSpPr>
        <p:spPr>
          <a:xfrm>
            <a:off x="533400" y="1371600"/>
            <a:ext cx="8915400" cy="4953000"/>
          </a:xfrm>
        </p:spPr>
        <p:txBody>
          <a:bodyPr/>
          <a:lstStyle/>
          <a:p>
            <a:pPr algn="just" rtl="1">
              <a:lnSpc>
                <a:spcPct val="115000"/>
              </a:lnSpc>
              <a:spcAft>
                <a:spcPts val="0"/>
              </a:spcAft>
            </a:pPr>
            <a:r>
              <a:rPr lang="ar-SA" sz="2800" b="1" dirty="0">
                <a:solidFill>
                  <a:srgbClr val="0070C0"/>
                </a:solidFill>
                <a:latin typeface="Simplified Arabic" pitchFamily="18" charset="-78"/>
                <a:ea typeface="Times New Roman"/>
                <a:cs typeface="+mn-cs"/>
              </a:rPr>
              <a:t>٢. الاحتياجات العقلية والمعرفية:-</a:t>
            </a:r>
          </a:p>
          <a:p>
            <a:pPr algn="just" rtl="1">
              <a:lnSpc>
                <a:spcPct val="115000"/>
              </a:lnSpc>
              <a:spcAft>
                <a:spcPts val="0"/>
              </a:spcAft>
            </a:pPr>
            <a:r>
              <a:rPr lang="ar-SA" sz="2800" b="1" dirty="0">
                <a:latin typeface="Simplified Arabic" pitchFamily="18" charset="-78"/>
                <a:ea typeface="Times New Roman"/>
                <a:cs typeface="+mn-cs"/>
              </a:rPr>
              <a:t>- الحاجة إلى الاستطلاع والاكتشاف والتجريب.</a:t>
            </a:r>
          </a:p>
          <a:p>
            <a:pPr algn="just" rtl="1">
              <a:lnSpc>
                <a:spcPct val="115000"/>
              </a:lnSpc>
              <a:spcAft>
                <a:spcPts val="0"/>
              </a:spcAft>
            </a:pPr>
            <a:r>
              <a:rPr lang="ar-SA" sz="2800" b="1" dirty="0">
                <a:latin typeface="Simplified Arabic" pitchFamily="18" charset="-78"/>
                <a:ea typeface="Times New Roman"/>
                <a:cs typeface="+mn-cs"/>
              </a:rPr>
              <a:t>- الحاجة إلى مهارات التعلم الذاتي واستثمار مصادر التعلم والمعرفة.</a:t>
            </a:r>
          </a:p>
          <a:p>
            <a:pPr algn="just" rtl="1">
              <a:lnSpc>
                <a:spcPct val="115000"/>
              </a:lnSpc>
              <a:spcAft>
                <a:spcPts val="0"/>
              </a:spcAft>
            </a:pPr>
            <a:r>
              <a:rPr lang="ar-SA" sz="2800" b="1" dirty="0">
                <a:latin typeface="Simplified Arabic" pitchFamily="18" charset="-78"/>
                <a:ea typeface="Times New Roman"/>
                <a:cs typeface="+mn-cs"/>
              </a:rPr>
              <a:t>- الحاجة إلى المزيد من التعمق المعرفي في مجال الموهبة والتفوق.</a:t>
            </a:r>
          </a:p>
          <a:p>
            <a:pPr algn="just" rtl="1">
              <a:lnSpc>
                <a:spcPct val="115000"/>
              </a:lnSpc>
              <a:spcAft>
                <a:spcPts val="0"/>
              </a:spcAft>
            </a:pPr>
            <a:r>
              <a:rPr lang="ar-SA" sz="2800" b="1" dirty="0">
                <a:latin typeface="Simplified Arabic" pitchFamily="18" charset="-78"/>
                <a:ea typeface="Times New Roman"/>
                <a:cs typeface="+mn-cs"/>
              </a:rPr>
              <a:t>- الحاجة إلى مناهج تعليمية وأنشطة تربوية متحدية لاستعداداتهم، وأسلوبهم </a:t>
            </a:r>
            <a:r>
              <a:rPr lang="ar-SA" sz="2800" b="1" dirty="0" smtClean="0">
                <a:latin typeface="Simplified Arabic" pitchFamily="18" charset="-78"/>
                <a:ea typeface="Times New Roman"/>
                <a:cs typeface="+mn-cs"/>
              </a:rPr>
              <a:t>الخاص في </a:t>
            </a:r>
            <a:r>
              <a:rPr lang="ar-SA" sz="2800" b="1" dirty="0">
                <a:latin typeface="Simplified Arabic" pitchFamily="18" charset="-78"/>
                <a:ea typeface="Times New Roman"/>
                <a:cs typeface="+mn-cs"/>
              </a:rPr>
              <a:t>التفكير والتعلم.</a:t>
            </a:r>
          </a:p>
          <a:p>
            <a:pPr algn="just" rtl="1">
              <a:lnSpc>
                <a:spcPct val="115000"/>
              </a:lnSpc>
              <a:spcAft>
                <a:spcPts val="0"/>
              </a:spcAft>
            </a:pPr>
            <a:r>
              <a:rPr lang="ar-SA" sz="2800" b="1" dirty="0">
                <a:latin typeface="Simplified Arabic" pitchFamily="18" charset="-78"/>
                <a:ea typeface="Times New Roman"/>
                <a:cs typeface="+mn-cs"/>
              </a:rPr>
              <a:t>- الحاجة إلى اكتساب مهارات التجريب والبحث العلمي.</a:t>
            </a:r>
          </a:p>
        </p:txBody>
      </p:sp>
    </p:spTree>
    <p:extLst>
      <p:ext uri="{BB962C8B-B14F-4D97-AF65-F5344CB8AC3E}">
        <p14:creationId xmlns:p14="http://schemas.microsoft.com/office/powerpoint/2010/main" xmlns="" val="17338181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152400"/>
            <a:ext cx="8915400" cy="1265238"/>
          </a:xfrm>
        </p:spPr>
        <p:txBody>
          <a:bodyPr/>
          <a:lstStyle/>
          <a:p>
            <a:pPr rtl="1">
              <a:lnSpc>
                <a:spcPct val="115000"/>
              </a:lnSpc>
              <a:spcAft>
                <a:spcPts val="0"/>
              </a:spcAft>
            </a:pPr>
            <a:endParaRPr lang="en-US" sz="3600" b="1" dirty="0">
              <a:solidFill>
                <a:schemeClr val="accent1"/>
              </a:solidFill>
              <a:latin typeface="Simplified Arabic" pitchFamily="18" charset="-78"/>
              <a:ea typeface="Calibri"/>
              <a:cs typeface="Simplified Arabic" pitchFamily="18" charset="-78"/>
            </a:endParaRPr>
          </a:p>
        </p:txBody>
      </p:sp>
      <p:sp>
        <p:nvSpPr>
          <p:cNvPr id="3" name="عنصر نائب للمحتوى 2"/>
          <p:cNvSpPr>
            <a:spLocks noGrp="1"/>
          </p:cNvSpPr>
          <p:nvPr>
            <p:ph idx="1"/>
          </p:nvPr>
        </p:nvSpPr>
        <p:spPr>
          <a:xfrm>
            <a:off x="457200" y="1371600"/>
            <a:ext cx="8991600" cy="4953000"/>
          </a:xfrm>
        </p:spPr>
        <p:txBody>
          <a:bodyPr/>
          <a:lstStyle/>
          <a:p>
            <a:pPr marL="0" lvl="0" indent="0" algn="justLow" rtl="1">
              <a:spcAft>
                <a:spcPts val="0"/>
              </a:spcAft>
            </a:pPr>
            <a:r>
              <a:rPr lang="ar-SA" sz="2800" b="1" dirty="0">
                <a:solidFill>
                  <a:srgbClr val="0070C0"/>
                </a:solidFill>
                <a:latin typeface="Simplified Arabic" pitchFamily="18" charset="-78"/>
                <a:ea typeface="Times New Roman"/>
                <a:cs typeface="+mn-cs"/>
              </a:rPr>
              <a:t>٣. الاحتياجات الاجتماعية:-</a:t>
            </a:r>
          </a:p>
          <a:p>
            <a:pPr marL="0" lvl="0" indent="0" algn="justLow" rtl="1">
              <a:spcAft>
                <a:spcPts val="0"/>
              </a:spcAft>
            </a:pPr>
            <a:r>
              <a:rPr lang="ar-SA" sz="2800" b="1" dirty="0">
                <a:latin typeface="Simplified Arabic" pitchFamily="18" charset="-78"/>
                <a:ea typeface="Times New Roman"/>
                <a:cs typeface="+mn-cs"/>
              </a:rPr>
              <a:t>- الحاجة إلى تكوين علاقات اجتماعية مثمرة، وتواصل صحي مع الآخرين.</a:t>
            </a:r>
          </a:p>
          <a:p>
            <a:pPr marL="0" lvl="0" indent="0" algn="justLow" rtl="1">
              <a:spcAft>
                <a:spcPts val="0"/>
              </a:spcAft>
            </a:pPr>
            <a:r>
              <a:rPr lang="ar-SA" sz="2800" b="1" dirty="0">
                <a:latin typeface="Simplified Arabic" pitchFamily="18" charset="-78"/>
                <a:ea typeface="Times New Roman"/>
                <a:cs typeface="+mn-cs"/>
              </a:rPr>
              <a:t>- الحاجة إلى اكتساب المهارات التوافقية ، وكيفية التعامل مع الضغوط.</a:t>
            </a:r>
          </a:p>
          <a:p>
            <a:pPr marL="0" lvl="0" indent="0" algn="justLow" rtl="1">
              <a:spcAft>
                <a:spcPts val="0"/>
              </a:spcAft>
            </a:pPr>
            <a:r>
              <a:rPr lang="ar-SA" sz="2800" b="1" dirty="0">
                <a:latin typeface="Simplified Arabic" pitchFamily="18" charset="-78"/>
                <a:ea typeface="Times New Roman"/>
                <a:cs typeface="+mn-cs"/>
              </a:rPr>
              <a:t>- الحاجة لتنمية مهارات مواجهة المشكلات والصعوبات الانفعالية.</a:t>
            </a:r>
          </a:p>
          <a:p>
            <a:pPr marL="0" lvl="0" indent="0" algn="justLow" rtl="1">
              <a:spcAft>
                <a:spcPts val="0"/>
              </a:spcAft>
            </a:pPr>
            <a:r>
              <a:rPr lang="ar-SA" sz="2800" b="1" dirty="0">
                <a:latin typeface="Simplified Arabic" pitchFamily="18" charset="-78"/>
                <a:ea typeface="Times New Roman"/>
                <a:cs typeface="+mn-cs"/>
              </a:rPr>
              <a:t>- الحاجة لوجود بيئة اجتماعية محفزة، تسمح بتعلمهم من أشخاص لهم </a:t>
            </a:r>
            <a:r>
              <a:rPr lang="ar-SA" sz="2800" b="1" dirty="0" smtClean="0">
                <a:latin typeface="Simplified Arabic" pitchFamily="18" charset="-78"/>
                <a:ea typeface="Times New Roman"/>
                <a:cs typeface="+mn-cs"/>
              </a:rPr>
              <a:t>الاهتمامات نفسها</a:t>
            </a:r>
            <a:r>
              <a:rPr lang="ar-SA" sz="2800" b="1" dirty="0">
                <a:latin typeface="Simplified Arabic" pitchFamily="18" charset="-78"/>
                <a:ea typeface="Times New Roman"/>
                <a:cs typeface="+mn-cs"/>
              </a:rPr>
              <a:t>.</a:t>
            </a:r>
          </a:p>
          <a:p>
            <a:pPr marL="0" lvl="0" indent="0" algn="justLow" rtl="1">
              <a:spcAft>
                <a:spcPts val="0"/>
              </a:spcAft>
            </a:pPr>
            <a:r>
              <a:rPr lang="ar-SA" sz="2800" b="1" dirty="0">
                <a:latin typeface="Simplified Arabic" pitchFamily="18" charset="-78"/>
                <a:ea typeface="Times New Roman"/>
                <a:cs typeface="+mn-cs"/>
              </a:rPr>
              <a:t>- الحاجة لتعلم أساليب اتخاذ القرارات السليمة في إطار القدرة على طرح البدائل.</a:t>
            </a:r>
          </a:p>
          <a:p>
            <a:pPr marL="0" lvl="0" indent="0" algn="justLow" rtl="1">
              <a:spcAft>
                <a:spcPts val="0"/>
              </a:spcAft>
            </a:pPr>
            <a:r>
              <a:rPr lang="ar-SA" sz="2800" b="1" dirty="0">
                <a:latin typeface="Simplified Arabic" pitchFamily="18" charset="-78"/>
                <a:ea typeface="Times New Roman"/>
                <a:cs typeface="+mn-cs"/>
              </a:rPr>
              <a:t>- التخطيط السليم للعلاقات والحياة والمستقبل.</a:t>
            </a:r>
          </a:p>
          <a:p>
            <a:pPr marL="0" lvl="0" indent="0" algn="justLow" rtl="1">
              <a:spcAft>
                <a:spcPts val="0"/>
              </a:spcAft>
            </a:pPr>
            <a:endParaRPr lang="ar-SA" sz="2800" b="1" dirty="0">
              <a:latin typeface="Simplified Arabic" pitchFamily="18" charset="-78"/>
              <a:ea typeface="Times New Roman"/>
              <a:cs typeface="+mn-cs"/>
            </a:endParaRPr>
          </a:p>
        </p:txBody>
      </p:sp>
    </p:spTree>
    <p:extLst>
      <p:ext uri="{BB962C8B-B14F-4D97-AF65-F5344CB8AC3E}">
        <p14:creationId xmlns:p14="http://schemas.microsoft.com/office/powerpoint/2010/main" xmlns="" val="83237065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1">
              <a:lnSpc>
                <a:spcPct val="115000"/>
              </a:lnSpc>
              <a:spcAft>
                <a:spcPts val="1000"/>
              </a:spcAft>
            </a:pPr>
            <a:r>
              <a:rPr lang="ar-SA" sz="3200" b="1" dirty="0">
                <a:solidFill>
                  <a:schemeClr val="accent1"/>
                </a:solidFill>
                <a:ea typeface="Calibri"/>
                <a:cs typeface="Arial"/>
              </a:rPr>
              <a:t>تصور مقترح لدور الأخصائي الاجتماعي المدرسي في رعاية الطلبة </a:t>
            </a:r>
            <a:r>
              <a:rPr lang="ar-SA" sz="3200" b="1" dirty="0" smtClean="0">
                <a:solidFill>
                  <a:schemeClr val="accent1"/>
                </a:solidFill>
                <a:ea typeface="Calibri"/>
                <a:cs typeface="Arial"/>
              </a:rPr>
              <a:t>الموهوبين</a:t>
            </a:r>
            <a:endParaRPr lang="en-US" sz="3200" b="1" dirty="0">
              <a:solidFill>
                <a:schemeClr val="accent1"/>
              </a:solidFill>
              <a:ea typeface="Calibri"/>
              <a:cs typeface="Arial"/>
            </a:endParaRPr>
          </a:p>
        </p:txBody>
      </p:sp>
      <p:sp>
        <p:nvSpPr>
          <p:cNvPr id="3" name="عنصر نائب للمحتوى 2"/>
          <p:cNvSpPr>
            <a:spLocks noGrp="1"/>
          </p:cNvSpPr>
          <p:nvPr>
            <p:ph idx="1"/>
          </p:nvPr>
        </p:nvSpPr>
        <p:spPr>
          <a:xfrm>
            <a:off x="152400" y="1371600"/>
            <a:ext cx="9448800" cy="4876800"/>
          </a:xfrm>
        </p:spPr>
        <p:txBody>
          <a:bodyPr/>
          <a:lstStyle/>
          <a:p>
            <a:pPr marL="457200" indent="-457200" algn="just" rtl="1">
              <a:lnSpc>
                <a:spcPct val="115000"/>
              </a:lnSpc>
              <a:spcAft>
                <a:spcPts val="0"/>
              </a:spcAft>
              <a:buFontTx/>
              <a:buChar char="-"/>
            </a:pPr>
            <a:r>
              <a:rPr lang="ar-SA" sz="2800" b="1" dirty="0" smtClean="0">
                <a:ea typeface="Calibri"/>
                <a:cs typeface="Arial"/>
              </a:rPr>
              <a:t>يستهدف </a:t>
            </a:r>
            <a:r>
              <a:rPr lang="ar-SA" sz="2800" b="1" dirty="0">
                <a:ea typeface="Calibri"/>
                <a:cs typeface="Arial"/>
              </a:rPr>
              <a:t>دور الأخصائي الاجتماعي المدرسي في رعاية الطلبة </a:t>
            </a:r>
            <a:r>
              <a:rPr lang="ar-SA" sz="2800" b="1" dirty="0" smtClean="0">
                <a:ea typeface="Calibri"/>
                <a:cs typeface="Arial"/>
              </a:rPr>
              <a:t>الموهوبين، </a:t>
            </a:r>
            <a:r>
              <a:rPr lang="ar-SA" sz="2800" b="1" dirty="0">
                <a:ea typeface="Calibri"/>
                <a:cs typeface="Arial"/>
              </a:rPr>
              <a:t>تحقيق الاستفادة من الموارد والإمكانيات المتاحة بمجتمع المدرسة لأقصى قدر ممكن ، وتذليل الصعاب التي تحول دون تنمية قدرات ومهارات تلك الفئة من مجتمع الطلبة بالمدرسة</a:t>
            </a:r>
            <a:r>
              <a:rPr lang="ar-SA" sz="2800" b="1" dirty="0" smtClean="0">
                <a:ea typeface="Calibri"/>
                <a:cs typeface="Arial"/>
              </a:rPr>
              <a:t>.</a:t>
            </a:r>
          </a:p>
          <a:p>
            <a:pPr marL="457200" indent="-457200" algn="just" rtl="1">
              <a:lnSpc>
                <a:spcPct val="115000"/>
              </a:lnSpc>
              <a:spcAft>
                <a:spcPts val="0"/>
              </a:spcAft>
              <a:buFontTx/>
              <a:buChar char="-"/>
            </a:pPr>
            <a:r>
              <a:rPr lang="ar-SA" sz="2800" b="1" dirty="0">
                <a:ea typeface="Calibri"/>
                <a:cs typeface="Arial"/>
              </a:rPr>
              <a:t>بجانب قيام الأخصائي الاجتماعي المدرسي بالعمليات المهنية المنوط بها في تقديم الرعاية الاجتماعية لمجتمع الطلبة في المدرسة – حيث يعتبر مجتمع الطلبة </a:t>
            </a:r>
            <a:r>
              <a:rPr lang="ar-SA" sz="2800" b="1" dirty="0" smtClean="0">
                <a:ea typeface="Calibri"/>
                <a:cs typeface="Arial"/>
              </a:rPr>
              <a:t>الموهوبين جزء </a:t>
            </a:r>
            <a:r>
              <a:rPr lang="ar-SA" sz="2800" b="1" dirty="0">
                <a:ea typeface="Calibri"/>
                <a:cs typeface="Arial"/>
              </a:rPr>
              <a:t>منه ويستفيد من تلك العمليات المهنية - فانه يقوم بتقديم رعاية خاصة لمجتمع الطلبة </a:t>
            </a:r>
            <a:r>
              <a:rPr lang="ar-SA" sz="2800" b="1" dirty="0" smtClean="0">
                <a:ea typeface="Calibri"/>
                <a:cs typeface="Arial"/>
              </a:rPr>
              <a:t>الموهوبين بالمدرسة </a:t>
            </a:r>
            <a:r>
              <a:rPr lang="ar-SA" sz="2800" b="1" dirty="0">
                <a:ea typeface="Calibri"/>
                <a:cs typeface="Arial"/>
              </a:rPr>
              <a:t>وذلك في إطار قيامه بالمسئوليات التالية:-</a:t>
            </a:r>
          </a:p>
          <a:p>
            <a:pPr marL="457200" indent="-457200" rtl="1">
              <a:lnSpc>
                <a:spcPct val="115000"/>
              </a:lnSpc>
              <a:spcAft>
                <a:spcPts val="0"/>
              </a:spcAft>
              <a:buFontTx/>
              <a:buChar char="-"/>
            </a:pPr>
            <a:endParaRPr lang="ar-SA" sz="2800" b="1" dirty="0" smtClean="0">
              <a:ea typeface="Calibri"/>
              <a:cs typeface="Arial"/>
            </a:endParaRPr>
          </a:p>
          <a:p>
            <a:pPr marL="457200" indent="-457200" rtl="1">
              <a:lnSpc>
                <a:spcPct val="115000"/>
              </a:lnSpc>
              <a:spcAft>
                <a:spcPts val="0"/>
              </a:spcAft>
              <a:buFontTx/>
              <a:buChar char="-"/>
            </a:pPr>
            <a:endParaRPr lang="ar-SA" sz="2800" b="1" dirty="0">
              <a:ea typeface="Calibri"/>
              <a:cs typeface="Arial"/>
            </a:endParaRPr>
          </a:p>
          <a:p>
            <a:pPr rtl="1">
              <a:lnSpc>
                <a:spcPct val="115000"/>
              </a:lnSpc>
              <a:spcAft>
                <a:spcPts val="0"/>
              </a:spcAft>
            </a:pPr>
            <a:endParaRPr lang="ar-SA" sz="2800" b="1" dirty="0">
              <a:ea typeface="Calibri"/>
              <a:cs typeface="Arial"/>
            </a:endParaRPr>
          </a:p>
        </p:txBody>
      </p:sp>
    </p:spTree>
    <p:extLst>
      <p:ext uri="{BB962C8B-B14F-4D97-AF65-F5344CB8AC3E}">
        <p14:creationId xmlns:p14="http://schemas.microsoft.com/office/powerpoint/2010/main" xmlns="" val="111444269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endParaRPr lang="en-US" sz="3800" b="1" dirty="0">
              <a:solidFill>
                <a:schemeClr val="accent1"/>
              </a:solidFill>
              <a:ea typeface="Calibri"/>
              <a:cs typeface="Arial"/>
            </a:endParaRPr>
          </a:p>
        </p:txBody>
      </p:sp>
      <p:sp>
        <p:nvSpPr>
          <p:cNvPr id="3" name="عنصر نائب للمحتوى 2"/>
          <p:cNvSpPr>
            <a:spLocks noGrp="1"/>
          </p:cNvSpPr>
          <p:nvPr>
            <p:ph idx="1"/>
          </p:nvPr>
        </p:nvSpPr>
        <p:spPr>
          <a:xfrm>
            <a:off x="152400" y="1371600"/>
            <a:ext cx="9448800" cy="4876800"/>
          </a:xfrm>
        </p:spPr>
        <p:txBody>
          <a:bodyPr/>
          <a:lstStyle/>
          <a:p>
            <a:pPr algn="just" rtl="1">
              <a:lnSpc>
                <a:spcPct val="115000"/>
              </a:lnSpc>
              <a:spcAft>
                <a:spcPts val="0"/>
              </a:spcAft>
            </a:pPr>
            <a:r>
              <a:rPr lang="ar-SA" sz="2700" b="1" u="sng" dirty="0">
                <a:solidFill>
                  <a:srgbClr val="FF0000"/>
                </a:solidFill>
                <a:ea typeface="Calibri"/>
                <a:cs typeface="+mn-cs"/>
              </a:rPr>
              <a:t>أولاً:- التعامل مع الطلاب </a:t>
            </a:r>
            <a:r>
              <a:rPr lang="ar-SA" sz="2700" b="1" u="sng" dirty="0" smtClean="0">
                <a:solidFill>
                  <a:srgbClr val="FF0000"/>
                </a:solidFill>
                <a:ea typeface="Calibri"/>
                <a:cs typeface="+mn-cs"/>
              </a:rPr>
              <a:t>الموهوبين أنفسهم </a:t>
            </a:r>
            <a:r>
              <a:rPr lang="ar-SA" sz="2700" b="1" u="sng" dirty="0">
                <a:solidFill>
                  <a:srgbClr val="FF0000"/>
                </a:solidFill>
                <a:ea typeface="Calibri"/>
                <a:cs typeface="+mn-cs"/>
              </a:rPr>
              <a:t>( النسق المستهدف ) </a:t>
            </a:r>
            <a:r>
              <a:rPr lang="ar-SA" sz="2700" b="1" u="sng" dirty="0" smtClean="0">
                <a:solidFill>
                  <a:srgbClr val="FF0000"/>
                </a:solidFill>
                <a:ea typeface="Calibri"/>
                <a:cs typeface="+mn-cs"/>
              </a:rPr>
              <a:t>:</a:t>
            </a:r>
          </a:p>
          <a:p>
            <a:pPr algn="just" rtl="1">
              <a:lnSpc>
                <a:spcPct val="115000"/>
              </a:lnSpc>
              <a:spcAft>
                <a:spcPts val="0"/>
              </a:spcAft>
            </a:pPr>
            <a:r>
              <a:rPr lang="ar-SA" sz="2700" b="1" dirty="0">
                <a:solidFill>
                  <a:srgbClr val="000000"/>
                </a:solidFill>
                <a:ea typeface="Calibri"/>
                <a:cs typeface="+mn-cs"/>
              </a:rPr>
              <a:t>1- اكتشاف الفائقين والموهوبين من الطلاب في المدرسة من خلال الأنشطة الاجتماعية التي تتيح تفاعل الطلاب مع بعضهم ومع </a:t>
            </a:r>
            <a:r>
              <a:rPr lang="ar-SA" sz="2700" b="1" dirty="0" smtClean="0">
                <a:solidFill>
                  <a:srgbClr val="000000"/>
                </a:solidFill>
                <a:ea typeface="Calibri"/>
                <a:cs typeface="+mn-cs"/>
              </a:rPr>
              <a:t>معلميهم، </a:t>
            </a:r>
            <a:r>
              <a:rPr lang="ar-SA" sz="2700" b="1" dirty="0">
                <a:solidFill>
                  <a:srgbClr val="000000"/>
                </a:solidFill>
                <a:ea typeface="Calibri"/>
                <a:cs typeface="+mn-cs"/>
              </a:rPr>
              <a:t>ومع إدارة المدرسة وأولياء الأمور بالمجتمع المحلي ، وتخطيط وتنفيذ الأنشطة </a:t>
            </a:r>
            <a:r>
              <a:rPr lang="ar-SA" sz="2700" b="1" dirty="0" err="1" smtClean="0">
                <a:solidFill>
                  <a:srgbClr val="000000"/>
                </a:solidFill>
                <a:ea typeface="Calibri"/>
                <a:cs typeface="+mn-cs"/>
              </a:rPr>
              <a:t>اللاصفية</a:t>
            </a:r>
            <a:r>
              <a:rPr lang="ar-SA" sz="2700" b="1" dirty="0" smtClean="0">
                <a:solidFill>
                  <a:srgbClr val="000000"/>
                </a:solidFill>
                <a:ea typeface="Calibri"/>
                <a:cs typeface="+mn-cs"/>
              </a:rPr>
              <a:t>.</a:t>
            </a:r>
          </a:p>
          <a:p>
            <a:pPr algn="just" rtl="1">
              <a:lnSpc>
                <a:spcPct val="115000"/>
              </a:lnSpc>
              <a:spcAft>
                <a:spcPts val="0"/>
              </a:spcAft>
            </a:pPr>
            <a:r>
              <a:rPr lang="ar-SA" sz="2700" b="1" dirty="0">
                <a:solidFill>
                  <a:srgbClr val="000000"/>
                </a:solidFill>
                <a:ea typeface="Calibri"/>
                <a:cs typeface="+mn-cs"/>
              </a:rPr>
              <a:t>2- المساهمة في إجراء الاكتشاف المبكر لحالات التفوق عن طريق استخدام الأساليب المتعارف عليها في ذلك مثل " الاختبارات التحصيلية ، ملاحظات المعلمين ، مقاييس الذكاء ، اختبارات التفكير الإبداعي ، ملاحظات </a:t>
            </a:r>
            <a:r>
              <a:rPr lang="ar-SA" sz="2700" b="1" dirty="0" smtClean="0">
                <a:solidFill>
                  <a:srgbClr val="000000"/>
                </a:solidFill>
                <a:ea typeface="Calibri"/>
                <a:cs typeface="+mn-cs"/>
              </a:rPr>
              <a:t>الوالدين.</a:t>
            </a:r>
          </a:p>
          <a:p>
            <a:pPr algn="just" rtl="1">
              <a:lnSpc>
                <a:spcPct val="115000"/>
              </a:lnSpc>
              <a:spcAft>
                <a:spcPts val="0"/>
              </a:spcAft>
            </a:pPr>
            <a:r>
              <a:rPr lang="ar-SA" sz="2700" b="1" dirty="0">
                <a:solidFill>
                  <a:srgbClr val="000000"/>
                </a:solidFill>
                <a:ea typeface="Calibri"/>
                <a:cs typeface="+mn-cs"/>
              </a:rPr>
              <a:t>3- الاتصال بهؤلاء الطلاب وتوثيق الصلات بهم وإقامة علاقة مهنية والقيام بالدراسة الاجتماعية الشاملة لهم ، وإنشاء واستيفاء السجلات والبطاقات </a:t>
            </a:r>
            <a:r>
              <a:rPr lang="ar-SA" sz="2700" b="1" dirty="0" err="1">
                <a:solidFill>
                  <a:srgbClr val="000000"/>
                </a:solidFill>
                <a:ea typeface="Calibri"/>
                <a:cs typeface="+mn-cs"/>
              </a:rPr>
              <a:t>التتبعية</a:t>
            </a:r>
            <a:r>
              <a:rPr lang="ar-SA" sz="2700" b="1" dirty="0">
                <a:solidFill>
                  <a:srgbClr val="000000"/>
                </a:solidFill>
                <a:ea typeface="Calibri"/>
                <a:cs typeface="+mn-cs"/>
              </a:rPr>
              <a:t> الخاصة بهم.</a:t>
            </a:r>
          </a:p>
        </p:txBody>
      </p:sp>
    </p:spTree>
    <p:extLst>
      <p:ext uri="{BB962C8B-B14F-4D97-AF65-F5344CB8AC3E}">
        <p14:creationId xmlns:p14="http://schemas.microsoft.com/office/powerpoint/2010/main" xmlns="" val="311820342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endParaRPr lang="en-US" sz="3800" b="1" dirty="0">
              <a:solidFill>
                <a:schemeClr val="accent1"/>
              </a:solidFill>
              <a:ea typeface="Calibri"/>
              <a:cs typeface="Arial"/>
            </a:endParaRPr>
          </a:p>
        </p:txBody>
      </p:sp>
      <p:sp>
        <p:nvSpPr>
          <p:cNvPr id="3" name="عنصر نائب للمحتوى 2"/>
          <p:cNvSpPr>
            <a:spLocks noGrp="1"/>
          </p:cNvSpPr>
          <p:nvPr>
            <p:ph idx="1"/>
          </p:nvPr>
        </p:nvSpPr>
        <p:spPr>
          <a:xfrm>
            <a:off x="152400" y="1371600"/>
            <a:ext cx="9448800" cy="4876800"/>
          </a:xfrm>
        </p:spPr>
        <p:txBody>
          <a:bodyPr/>
          <a:lstStyle/>
          <a:p>
            <a:pPr algn="just" rtl="1">
              <a:lnSpc>
                <a:spcPct val="115000"/>
              </a:lnSpc>
              <a:spcAft>
                <a:spcPts val="0"/>
              </a:spcAft>
            </a:pPr>
            <a:r>
              <a:rPr lang="ar-SA" sz="2700" b="1" dirty="0">
                <a:ea typeface="Calibri"/>
                <a:cs typeface="Arial"/>
              </a:rPr>
              <a:t>4- تتبع هؤلاء الطلاب والتعامل المهني مع أي مشكلات تواجههم والعمل على مساعدتهم في مواجهتها والتغلب عليها.</a:t>
            </a:r>
          </a:p>
          <a:p>
            <a:pPr algn="just" rtl="1">
              <a:lnSpc>
                <a:spcPct val="115000"/>
              </a:lnSpc>
              <a:spcAft>
                <a:spcPts val="0"/>
              </a:spcAft>
            </a:pPr>
            <a:r>
              <a:rPr lang="ar-SA" sz="2700" b="1" dirty="0">
                <a:ea typeface="Calibri"/>
                <a:cs typeface="Arial"/>
              </a:rPr>
              <a:t>5- اقتراح وتخطيط وتنفيذ ما يراه من مشروعات أو خدمات تقدم للطلاب </a:t>
            </a:r>
            <a:r>
              <a:rPr lang="ar-SA" sz="2700" b="1" dirty="0" smtClean="0">
                <a:ea typeface="Calibri"/>
                <a:cs typeface="Arial"/>
              </a:rPr>
              <a:t>الموهوبين بما </a:t>
            </a:r>
            <a:r>
              <a:rPr lang="ar-SA" sz="2700" b="1" dirty="0">
                <a:ea typeface="Calibri"/>
                <a:cs typeface="Arial"/>
              </a:rPr>
              <a:t>يكفل نمو قدراتهم واستمرار تفوقهم.</a:t>
            </a:r>
          </a:p>
          <a:p>
            <a:pPr algn="just" rtl="1">
              <a:lnSpc>
                <a:spcPct val="115000"/>
              </a:lnSpc>
              <a:spcAft>
                <a:spcPts val="0"/>
              </a:spcAft>
            </a:pPr>
            <a:r>
              <a:rPr lang="ar-SA" sz="2700" b="1" dirty="0">
                <a:ea typeface="Calibri"/>
                <a:cs typeface="Arial"/>
              </a:rPr>
              <a:t>6- الاتصال بالهيئة التدريسية الخاصة بهؤلاء الطلاب ومناقشتهم في سبل رعايتهم وتقديم الخدمات الفردية التي يحتاجون إليها</a:t>
            </a:r>
            <a:r>
              <a:rPr lang="ar-SA" sz="2700" b="1" dirty="0" smtClean="0">
                <a:ea typeface="Calibri"/>
                <a:cs typeface="Arial"/>
              </a:rPr>
              <a:t>.</a:t>
            </a:r>
          </a:p>
          <a:p>
            <a:pPr algn="just" rtl="1">
              <a:lnSpc>
                <a:spcPct val="115000"/>
              </a:lnSpc>
              <a:spcAft>
                <a:spcPts val="0"/>
              </a:spcAft>
            </a:pPr>
            <a:r>
              <a:rPr lang="ar-SA" sz="2700" b="1" dirty="0" smtClean="0">
                <a:ea typeface="Calibri"/>
                <a:cs typeface="Arial"/>
              </a:rPr>
              <a:t>7- استخدام </a:t>
            </a:r>
            <a:r>
              <a:rPr lang="ar-SA" sz="2700" b="1" dirty="0">
                <a:ea typeface="Calibri"/>
                <a:cs typeface="Arial"/>
              </a:rPr>
              <a:t>وتوظيف أساليب الممارسة المهنية المختلفة في الخدمة الاجتماعية لمساعدة نسق الطلاب </a:t>
            </a:r>
            <a:r>
              <a:rPr lang="ar-SA" sz="2700" b="1" dirty="0" smtClean="0">
                <a:ea typeface="Calibri"/>
                <a:cs typeface="Arial"/>
              </a:rPr>
              <a:t>الموهوبين على </a:t>
            </a:r>
            <a:r>
              <a:rPr lang="ar-SA" sz="2700" b="1" dirty="0">
                <a:ea typeface="Calibri"/>
                <a:cs typeface="Arial"/>
              </a:rPr>
              <a:t>إشباع احتياجاتهم </a:t>
            </a:r>
            <a:r>
              <a:rPr lang="ar-SA" sz="2700" b="1" dirty="0" err="1" smtClean="0">
                <a:ea typeface="Calibri"/>
                <a:cs typeface="Arial"/>
              </a:rPr>
              <a:t>النفسية،العقلية</a:t>
            </a:r>
            <a:r>
              <a:rPr lang="ar-SA" sz="2700" b="1" dirty="0" smtClean="0">
                <a:ea typeface="Calibri"/>
                <a:cs typeface="Arial"/>
              </a:rPr>
              <a:t> </a:t>
            </a:r>
            <a:r>
              <a:rPr lang="ar-SA" sz="2700" b="1" dirty="0" err="1" smtClean="0">
                <a:ea typeface="Calibri"/>
                <a:cs typeface="Arial"/>
              </a:rPr>
              <a:t>والمعرفية،الاجتماعية</a:t>
            </a:r>
            <a:r>
              <a:rPr lang="ar-SA" sz="2700" b="1" dirty="0" smtClean="0">
                <a:ea typeface="Calibri"/>
                <a:cs typeface="Arial"/>
              </a:rPr>
              <a:t> </a:t>
            </a:r>
            <a:r>
              <a:rPr lang="ar-SA" sz="2700" b="1" dirty="0">
                <a:ea typeface="Calibri"/>
                <a:cs typeface="Arial"/>
              </a:rPr>
              <a:t>في ضوء علاقاتهم </a:t>
            </a:r>
            <a:r>
              <a:rPr lang="ar-SA" sz="2700" b="1" dirty="0" err="1">
                <a:ea typeface="Calibri"/>
                <a:cs typeface="Arial"/>
              </a:rPr>
              <a:t>بالأنساق</a:t>
            </a:r>
            <a:r>
              <a:rPr lang="ar-SA" sz="2700" b="1" dirty="0">
                <a:ea typeface="Calibri"/>
                <a:cs typeface="Arial"/>
              </a:rPr>
              <a:t> الأخرى المحيطة وفقاً للمنظور البيئي والايكولوجي.</a:t>
            </a:r>
          </a:p>
          <a:p>
            <a:pPr algn="just" rtl="1">
              <a:lnSpc>
                <a:spcPct val="115000"/>
              </a:lnSpc>
              <a:spcAft>
                <a:spcPts val="0"/>
              </a:spcAft>
            </a:pPr>
            <a:endParaRPr lang="en-US" sz="2700" b="1" dirty="0">
              <a:ea typeface="Calibri"/>
              <a:cs typeface="Arial"/>
            </a:endParaRPr>
          </a:p>
        </p:txBody>
      </p:sp>
    </p:spTree>
    <p:extLst>
      <p:ext uri="{BB962C8B-B14F-4D97-AF65-F5344CB8AC3E}">
        <p14:creationId xmlns:p14="http://schemas.microsoft.com/office/powerpoint/2010/main" xmlns="" val="117204026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endParaRPr lang="en-US" sz="3800" b="1" dirty="0">
              <a:solidFill>
                <a:schemeClr val="accent1"/>
              </a:solidFill>
              <a:ea typeface="Calibri"/>
              <a:cs typeface="Arial"/>
            </a:endParaRPr>
          </a:p>
        </p:txBody>
      </p:sp>
      <p:sp>
        <p:nvSpPr>
          <p:cNvPr id="3" name="عنصر نائب للمحتوى 2"/>
          <p:cNvSpPr>
            <a:spLocks noGrp="1"/>
          </p:cNvSpPr>
          <p:nvPr>
            <p:ph idx="1"/>
          </p:nvPr>
        </p:nvSpPr>
        <p:spPr>
          <a:xfrm>
            <a:off x="152400" y="1371600"/>
            <a:ext cx="9448800" cy="4876800"/>
          </a:xfrm>
        </p:spPr>
        <p:txBody>
          <a:bodyPr/>
          <a:lstStyle/>
          <a:p>
            <a:pPr algn="just" rtl="1">
              <a:spcAft>
                <a:spcPts val="0"/>
              </a:spcAft>
            </a:pPr>
            <a:r>
              <a:rPr lang="ar-SA" sz="2700" b="1" u="sng" dirty="0">
                <a:solidFill>
                  <a:srgbClr val="FF0000"/>
                </a:solidFill>
                <a:latin typeface="Times New Roman"/>
                <a:ea typeface="Times New Roman"/>
                <a:cs typeface="Simplified Arabic"/>
              </a:rPr>
              <a:t>ثانياً: التعامل مع نسق المدرسة</a:t>
            </a:r>
            <a:r>
              <a:rPr lang="ar-SA" sz="2700" b="1" u="sng" dirty="0" smtClean="0">
                <a:solidFill>
                  <a:srgbClr val="FF0000"/>
                </a:solidFill>
                <a:latin typeface="Times New Roman"/>
                <a:ea typeface="Times New Roman"/>
                <a:cs typeface="Simplified Arabic"/>
              </a:rPr>
              <a:t>:</a:t>
            </a:r>
            <a:endParaRPr lang="en-US" sz="2700" u="sng" dirty="0">
              <a:solidFill>
                <a:srgbClr val="FF0000"/>
              </a:solidFill>
              <a:latin typeface="Times New Roman"/>
              <a:ea typeface="Times New Roman"/>
            </a:endParaRPr>
          </a:p>
          <a:p>
            <a:pPr algn="just" rtl="1">
              <a:lnSpc>
                <a:spcPct val="115000"/>
              </a:lnSpc>
              <a:spcAft>
                <a:spcPts val="0"/>
              </a:spcAft>
            </a:pPr>
            <a:r>
              <a:rPr lang="ar-SA" sz="2700" b="1" dirty="0">
                <a:ea typeface="Calibri"/>
                <a:cs typeface="Arial"/>
              </a:rPr>
              <a:t>1- تنشيط روح التعاون والمسئولية التضامنية داخل مجتمع المدرسة الواحدة بين الإدارة المدرسية وجميع العاملين وأولياء الأمور والطلبة أنفسهم للنهوض بالعملية التعليمية، بما يضمن تلبية احتياجات مجتمع الطلبة بصفة عامة واحتياجات </a:t>
            </a:r>
            <a:r>
              <a:rPr lang="ar-SA" sz="2700" b="1" dirty="0" smtClean="0">
                <a:ea typeface="Calibri"/>
                <a:cs typeface="Arial"/>
              </a:rPr>
              <a:t>الموهوبين منهم </a:t>
            </a:r>
            <a:r>
              <a:rPr lang="ar-SA" sz="2700" b="1" dirty="0">
                <a:ea typeface="Calibri"/>
                <a:cs typeface="Arial"/>
              </a:rPr>
              <a:t>بصفة خاصة.</a:t>
            </a:r>
          </a:p>
          <a:p>
            <a:pPr algn="just" rtl="1">
              <a:lnSpc>
                <a:spcPct val="115000"/>
              </a:lnSpc>
              <a:spcAft>
                <a:spcPts val="0"/>
              </a:spcAft>
            </a:pPr>
            <a:r>
              <a:rPr lang="ar-SA" sz="2700" b="1" dirty="0">
                <a:ea typeface="Calibri"/>
                <a:cs typeface="Arial"/>
              </a:rPr>
              <a:t>2- وضع </a:t>
            </a:r>
            <a:r>
              <a:rPr lang="ar-SA" sz="2700" b="1" dirty="0" err="1">
                <a:ea typeface="Calibri"/>
                <a:cs typeface="Arial"/>
              </a:rPr>
              <a:t>إستراتيجية</a:t>
            </a:r>
            <a:r>
              <a:rPr lang="ar-SA" sz="2700" b="1" dirty="0">
                <a:ea typeface="Calibri"/>
                <a:cs typeface="Arial"/>
              </a:rPr>
              <a:t> للبرامج والأنشطة المدرسية الفنية والرياضية والعلمية والاجتماعية والثقافية </a:t>
            </a:r>
            <a:r>
              <a:rPr lang="ar-SA" sz="2700" b="1" dirty="0" smtClean="0">
                <a:ea typeface="Calibri"/>
                <a:cs typeface="Arial"/>
              </a:rPr>
              <a:t>والترويجية.</a:t>
            </a:r>
          </a:p>
          <a:p>
            <a:pPr algn="just" rtl="1">
              <a:lnSpc>
                <a:spcPct val="115000"/>
              </a:lnSpc>
              <a:spcAft>
                <a:spcPts val="0"/>
              </a:spcAft>
            </a:pPr>
            <a:r>
              <a:rPr lang="ar-SA" sz="2700" b="1" dirty="0">
                <a:ea typeface="Calibri"/>
                <a:cs typeface="Arial"/>
              </a:rPr>
              <a:t>3- إعداد برنامج شامل حول التفوق </a:t>
            </a:r>
            <a:r>
              <a:rPr lang="ar-SA" sz="2700" b="1" dirty="0" smtClean="0">
                <a:ea typeface="Calibri"/>
                <a:cs typeface="Arial"/>
              </a:rPr>
              <a:t>والموهوبين وأسس رعايتهم، </a:t>
            </a:r>
            <a:r>
              <a:rPr lang="ar-SA" sz="2700" b="1" dirty="0">
                <a:ea typeface="Calibri"/>
                <a:cs typeface="Arial"/>
              </a:rPr>
              <a:t>يشارك فيه أعضاء الهيئة التدريسية </a:t>
            </a:r>
            <a:r>
              <a:rPr lang="ar-SA" sz="2700" b="1" dirty="0" smtClean="0">
                <a:ea typeface="Calibri"/>
                <a:cs typeface="Arial"/>
              </a:rPr>
              <a:t>بالمدرسة، </a:t>
            </a:r>
            <a:r>
              <a:rPr lang="ar-SA" sz="2700" b="1" dirty="0">
                <a:ea typeface="Calibri"/>
                <a:cs typeface="Arial"/>
              </a:rPr>
              <a:t>وذلك لتبادل الآراء واكتساب المهارات التي تثري تعاملهم من الطلاب </a:t>
            </a:r>
            <a:r>
              <a:rPr lang="ar-SA" sz="2700" b="1" dirty="0" smtClean="0">
                <a:ea typeface="Calibri"/>
                <a:cs typeface="Arial"/>
              </a:rPr>
              <a:t>الموهوبين وتطبيق </a:t>
            </a:r>
            <a:r>
              <a:rPr lang="ar-SA" sz="2700" b="1" dirty="0">
                <a:ea typeface="Calibri"/>
                <a:cs typeface="Arial"/>
              </a:rPr>
              <a:t>أنسب الوسائل العلمية في </a:t>
            </a:r>
            <a:r>
              <a:rPr lang="ar-SA" sz="2700" b="1" dirty="0" smtClean="0">
                <a:ea typeface="Calibri"/>
                <a:cs typeface="Arial"/>
              </a:rPr>
              <a:t>رعايتهم.</a:t>
            </a:r>
            <a:endParaRPr lang="en-US" sz="2700" b="1" dirty="0">
              <a:ea typeface="Calibri"/>
              <a:cs typeface="Arial"/>
            </a:endParaRPr>
          </a:p>
        </p:txBody>
      </p:sp>
    </p:spTree>
    <p:extLst>
      <p:ext uri="{BB962C8B-B14F-4D97-AF65-F5344CB8AC3E}">
        <p14:creationId xmlns:p14="http://schemas.microsoft.com/office/powerpoint/2010/main" xmlns="" val="139468409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endParaRPr lang="en-US" sz="3800" b="1" dirty="0">
              <a:solidFill>
                <a:schemeClr val="accent1"/>
              </a:solidFill>
              <a:ea typeface="Calibri"/>
              <a:cs typeface="Arial"/>
            </a:endParaRPr>
          </a:p>
        </p:txBody>
      </p:sp>
      <p:sp>
        <p:nvSpPr>
          <p:cNvPr id="3" name="عنصر نائب للمحتوى 2"/>
          <p:cNvSpPr>
            <a:spLocks noGrp="1"/>
          </p:cNvSpPr>
          <p:nvPr>
            <p:ph idx="1"/>
          </p:nvPr>
        </p:nvSpPr>
        <p:spPr>
          <a:xfrm>
            <a:off x="152400" y="1371600"/>
            <a:ext cx="9448800" cy="4876800"/>
          </a:xfrm>
        </p:spPr>
        <p:txBody>
          <a:bodyPr/>
          <a:lstStyle/>
          <a:p>
            <a:pPr algn="just" rtl="1">
              <a:lnSpc>
                <a:spcPct val="115000"/>
              </a:lnSpc>
              <a:spcAft>
                <a:spcPts val="0"/>
              </a:spcAft>
            </a:pPr>
            <a:r>
              <a:rPr lang="ar-SA" sz="2800" b="1" dirty="0" smtClean="0">
                <a:ea typeface="Calibri"/>
                <a:cs typeface="Arial"/>
              </a:rPr>
              <a:t>4- </a:t>
            </a:r>
            <a:r>
              <a:rPr lang="ar-SA" sz="2800" b="1" dirty="0">
                <a:ea typeface="Calibri"/>
                <a:cs typeface="Arial"/>
              </a:rPr>
              <a:t>الاهتمام بتعدد الأنشطة </a:t>
            </a:r>
            <a:r>
              <a:rPr lang="ar-SA" sz="2800" b="1" dirty="0" err="1">
                <a:ea typeface="Calibri"/>
                <a:cs typeface="Arial"/>
              </a:rPr>
              <a:t>اللاصفية</a:t>
            </a:r>
            <a:r>
              <a:rPr lang="ar-SA" sz="2800" b="1" dirty="0">
                <a:ea typeface="Calibri"/>
                <a:cs typeface="Arial"/>
              </a:rPr>
              <a:t> داخل نسق المدرسة ، لتتناسب مع قدرات الطلاب </a:t>
            </a:r>
            <a:r>
              <a:rPr lang="ar-SA" sz="2800" b="1" dirty="0" smtClean="0">
                <a:ea typeface="Calibri"/>
                <a:cs typeface="Arial"/>
              </a:rPr>
              <a:t>الموهوبين واستعداداتهم </a:t>
            </a:r>
            <a:r>
              <a:rPr lang="ar-SA" sz="2800" b="1" dirty="0">
                <a:ea typeface="Calibri"/>
                <a:cs typeface="Arial"/>
              </a:rPr>
              <a:t>وميولهم </a:t>
            </a:r>
            <a:r>
              <a:rPr lang="ar-SA" sz="2800" b="1" dirty="0" smtClean="0">
                <a:ea typeface="Calibri"/>
                <a:cs typeface="Arial"/>
              </a:rPr>
              <a:t>المتنوعة.</a:t>
            </a:r>
          </a:p>
          <a:p>
            <a:pPr algn="just" rtl="1">
              <a:lnSpc>
                <a:spcPct val="115000"/>
              </a:lnSpc>
              <a:spcAft>
                <a:spcPts val="0"/>
              </a:spcAft>
            </a:pPr>
            <a:r>
              <a:rPr lang="ar-SA" sz="2800" b="1" dirty="0" smtClean="0">
                <a:ea typeface="Calibri"/>
                <a:cs typeface="Arial"/>
              </a:rPr>
              <a:t>5- </a:t>
            </a:r>
            <a:r>
              <a:rPr lang="ar-SA" sz="2800" b="1" dirty="0">
                <a:ea typeface="Calibri"/>
                <a:cs typeface="Arial"/>
              </a:rPr>
              <a:t>اقتراح ما يلزم لتحسين مناخ العمل في مجتمع المدرسة عموماً والمنهج الدراسي خصوصاً بما يشبع احتياجات الطلاب </a:t>
            </a:r>
            <a:r>
              <a:rPr lang="ar-SA" sz="2800" b="1" dirty="0" smtClean="0">
                <a:ea typeface="Calibri"/>
                <a:cs typeface="Arial"/>
              </a:rPr>
              <a:t>الموهوبين.</a:t>
            </a:r>
          </a:p>
          <a:p>
            <a:pPr rtl="1">
              <a:spcAft>
                <a:spcPts val="0"/>
              </a:spcAft>
            </a:pPr>
            <a:r>
              <a:rPr lang="ar-SA" sz="2800" b="1" dirty="0" smtClean="0">
                <a:solidFill>
                  <a:srgbClr val="FF0000"/>
                </a:solidFill>
                <a:ea typeface="Calibri"/>
                <a:cs typeface="Arial"/>
              </a:rPr>
              <a:t> </a:t>
            </a:r>
            <a:r>
              <a:rPr lang="ar-SA" sz="2800" b="1" dirty="0">
                <a:solidFill>
                  <a:srgbClr val="FF0000"/>
                </a:solidFill>
                <a:latin typeface="Times New Roman"/>
                <a:ea typeface="Times New Roman"/>
                <a:cs typeface="Simplified Arabic"/>
              </a:rPr>
              <a:t>ثالثاً: التعامل مع النسق المحيط</a:t>
            </a:r>
            <a:r>
              <a:rPr lang="ar-SA" sz="2800" b="1" dirty="0" smtClean="0">
                <a:solidFill>
                  <a:srgbClr val="FF0000"/>
                </a:solidFill>
                <a:latin typeface="Times New Roman"/>
                <a:ea typeface="Times New Roman"/>
                <a:cs typeface="Simplified Arabic"/>
              </a:rPr>
              <a:t>:-</a:t>
            </a:r>
          </a:p>
          <a:p>
            <a:pPr algn="just" rtl="1">
              <a:spcAft>
                <a:spcPts val="0"/>
              </a:spcAft>
            </a:pPr>
            <a:r>
              <a:rPr lang="ar-SA" sz="2800" b="1" dirty="0" smtClean="0">
                <a:latin typeface="Times New Roman"/>
                <a:ea typeface="Times New Roman"/>
              </a:rPr>
              <a:t> يقصد </a:t>
            </a:r>
            <a:r>
              <a:rPr lang="ar-SA" sz="2800" b="1" dirty="0">
                <a:latin typeface="Times New Roman"/>
                <a:ea typeface="Times New Roman"/>
              </a:rPr>
              <a:t>بالنسق المحيط " نسق الأسرة ، نسق المجتمع المحلي المحيط بالمدرسة </a:t>
            </a:r>
            <a:r>
              <a:rPr lang="ar-SA" sz="2800" b="1" dirty="0" smtClean="0">
                <a:latin typeface="Times New Roman"/>
                <a:ea typeface="Times New Roman"/>
              </a:rPr>
              <a:t>« ويقوم </a:t>
            </a:r>
            <a:r>
              <a:rPr lang="ar-SA" sz="2800" b="1" dirty="0">
                <a:latin typeface="Times New Roman"/>
                <a:ea typeface="Times New Roman"/>
              </a:rPr>
              <a:t>الأخصائي الاجتماعي المدرسي بالتعامل مع النسق المحيط لتوفير الرعاية للطلبة </a:t>
            </a:r>
            <a:r>
              <a:rPr lang="ar-SA" sz="2800" b="1" dirty="0" smtClean="0">
                <a:latin typeface="Times New Roman"/>
                <a:ea typeface="Times New Roman"/>
              </a:rPr>
              <a:t>الموهوبين من </a:t>
            </a:r>
            <a:r>
              <a:rPr lang="ar-SA" sz="2800" b="1" dirty="0">
                <a:latin typeface="Times New Roman"/>
                <a:ea typeface="Times New Roman"/>
              </a:rPr>
              <a:t>خلال ما يلي:-</a:t>
            </a:r>
            <a:endParaRPr lang="en-US" sz="2800" b="1" dirty="0">
              <a:latin typeface="Times New Roman"/>
              <a:ea typeface="Times New Roman"/>
            </a:endParaRPr>
          </a:p>
          <a:p>
            <a:pPr algn="just" rtl="1">
              <a:lnSpc>
                <a:spcPct val="115000"/>
              </a:lnSpc>
              <a:spcAft>
                <a:spcPts val="0"/>
              </a:spcAft>
            </a:pPr>
            <a:endParaRPr lang="en-US" sz="2800" b="1" dirty="0">
              <a:ea typeface="Calibri"/>
              <a:cs typeface="Arial"/>
            </a:endParaRPr>
          </a:p>
        </p:txBody>
      </p:sp>
    </p:spTree>
    <p:extLst>
      <p:ext uri="{BB962C8B-B14F-4D97-AF65-F5344CB8AC3E}">
        <p14:creationId xmlns:p14="http://schemas.microsoft.com/office/powerpoint/2010/main" xmlns="" val="142986384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endParaRPr lang="en-US" sz="3800" b="1" dirty="0">
              <a:solidFill>
                <a:schemeClr val="accent1"/>
              </a:solidFill>
              <a:ea typeface="Calibri"/>
              <a:cs typeface="Arial"/>
            </a:endParaRPr>
          </a:p>
        </p:txBody>
      </p:sp>
      <p:sp>
        <p:nvSpPr>
          <p:cNvPr id="3" name="عنصر نائب للمحتوى 2"/>
          <p:cNvSpPr>
            <a:spLocks noGrp="1"/>
          </p:cNvSpPr>
          <p:nvPr>
            <p:ph idx="1"/>
          </p:nvPr>
        </p:nvSpPr>
        <p:spPr>
          <a:xfrm>
            <a:off x="152400" y="1371600"/>
            <a:ext cx="9448800" cy="4876800"/>
          </a:xfrm>
        </p:spPr>
        <p:txBody>
          <a:bodyPr/>
          <a:lstStyle/>
          <a:p>
            <a:pPr marL="514350" indent="-514350" algn="just" rtl="1">
              <a:lnSpc>
                <a:spcPct val="115000"/>
              </a:lnSpc>
              <a:spcAft>
                <a:spcPts val="0"/>
              </a:spcAft>
              <a:buAutoNum type="arabic1Minus"/>
            </a:pPr>
            <a:r>
              <a:rPr lang="ar-SA" sz="2800" b="1" u="sng" dirty="0" smtClean="0">
                <a:ea typeface="Calibri"/>
                <a:cs typeface="Arial"/>
              </a:rPr>
              <a:t>التعامل </a:t>
            </a:r>
            <a:r>
              <a:rPr lang="ar-SA" sz="2800" b="1" u="sng" dirty="0">
                <a:ea typeface="Calibri"/>
                <a:cs typeface="Arial"/>
              </a:rPr>
              <a:t>مع نسق الأسرة </a:t>
            </a:r>
            <a:r>
              <a:rPr lang="ar-SA" sz="2800" b="1" u="sng" dirty="0" smtClean="0">
                <a:ea typeface="Calibri"/>
                <a:cs typeface="Arial"/>
              </a:rPr>
              <a:t>:-</a:t>
            </a:r>
            <a:endParaRPr lang="ar-SA" sz="2800" b="1" u="sng" dirty="0">
              <a:ea typeface="Calibri"/>
              <a:cs typeface="Arial"/>
            </a:endParaRPr>
          </a:p>
          <a:p>
            <a:pPr marL="0" indent="0" algn="just" rtl="1">
              <a:lnSpc>
                <a:spcPct val="115000"/>
              </a:lnSpc>
              <a:spcAft>
                <a:spcPts val="0"/>
              </a:spcAft>
            </a:pPr>
            <a:r>
              <a:rPr lang="ar-SA" sz="2800" b="1" dirty="0">
                <a:ea typeface="Calibri"/>
                <a:cs typeface="Arial"/>
              </a:rPr>
              <a:t>1- عقد اللقاءات المستمرة بين أولياء أمور الطلبة بصفة عامة </a:t>
            </a:r>
            <a:r>
              <a:rPr lang="ar-SA" sz="2800" b="1" dirty="0" smtClean="0">
                <a:ea typeface="Calibri"/>
                <a:cs typeface="Arial"/>
              </a:rPr>
              <a:t>والموهوبين بصفة </a:t>
            </a:r>
            <a:r>
              <a:rPr lang="ar-SA" sz="2800" b="1" dirty="0">
                <a:ea typeface="Calibri"/>
                <a:cs typeface="Arial"/>
              </a:rPr>
              <a:t>خاصة وبين الإدارة </a:t>
            </a:r>
            <a:r>
              <a:rPr lang="ar-SA" sz="2800" b="1" dirty="0" smtClean="0">
                <a:ea typeface="Calibri"/>
                <a:cs typeface="Arial"/>
              </a:rPr>
              <a:t>والمدرسين، </a:t>
            </a:r>
            <a:r>
              <a:rPr lang="ar-SA" sz="2800" b="1" dirty="0">
                <a:ea typeface="Calibri"/>
                <a:cs typeface="Arial"/>
              </a:rPr>
              <a:t>لتعميق مفهوم التفوق وأهمية رعاية الأسرة لأبنائها </a:t>
            </a:r>
            <a:r>
              <a:rPr lang="ar-SA" sz="2800" b="1" dirty="0" smtClean="0">
                <a:ea typeface="Calibri"/>
                <a:cs typeface="Arial"/>
              </a:rPr>
              <a:t>الموهوبين.</a:t>
            </a:r>
            <a:endParaRPr lang="ar-SA" sz="2800" b="1" dirty="0">
              <a:ea typeface="Calibri"/>
              <a:cs typeface="Arial"/>
            </a:endParaRPr>
          </a:p>
          <a:p>
            <a:pPr marL="0" indent="0" algn="just" rtl="1">
              <a:lnSpc>
                <a:spcPct val="115000"/>
              </a:lnSpc>
              <a:spcAft>
                <a:spcPts val="0"/>
              </a:spcAft>
            </a:pPr>
            <a:r>
              <a:rPr lang="ar-SA" sz="2800" b="1" dirty="0">
                <a:ea typeface="Calibri"/>
                <a:cs typeface="Arial"/>
              </a:rPr>
              <a:t>2- التأكيد لأولياء أمور الطلبة </a:t>
            </a:r>
            <a:r>
              <a:rPr lang="ar-SA" sz="2800" b="1" dirty="0" smtClean="0">
                <a:ea typeface="Calibri"/>
                <a:cs typeface="Arial"/>
              </a:rPr>
              <a:t>أن </a:t>
            </a:r>
            <a:r>
              <a:rPr lang="ar-SA" sz="2800" b="1" dirty="0">
                <a:ea typeface="Calibri"/>
                <a:cs typeface="Arial"/>
              </a:rPr>
              <a:t>الطالب الموهوب والمتفوق ليس بالضرورة أن يكون متفوقاً في كل </a:t>
            </a:r>
            <a:r>
              <a:rPr lang="ar-SA" sz="2800" b="1" dirty="0" smtClean="0">
                <a:ea typeface="Calibri"/>
                <a:cs typeface="Arial"/>
              </a:rPr>
              <a:t>المجالات. </a:t>
            </a:r>
          </a:p>
          <a:p>
            <a:pPr marL="0" indent="0" algn="just" rtl="1">
              <a:lnSpc>
                <a:spcPct val="115000"/>
              </a:lnSpc>
              <a:spcAft>
                <a:spcPts val="0"/>
              </a:spcAft>
            </a:pPr>
            <a:r>
              <a:rPr lang="ar-SA" sz="2800" b="1" dirty="0" smtClean="0">
                <a:ea typeface="Calibri"/>
                <a:cs typeface="Arial"/>
              </a:rPr>
              <a:t>3- </a:t>
            </a:r>
            <a:r>
              <a:rPr lang="ar-SA" sz="2800" b="1" dirty="0">
                <a:ea typeface="Calibri"/>
                <a:cs typeface="Arial"/>
              </a:rPr>
              <a:t>تبصير أولياء الأمور بأهمية أساليب المعاملة الوالدية السوية ، كالدفء ، والحنان والتفهم ، والاهتمام ، والتقدير والمساندة والتشجيع في نمو شخصية أبنهم الموهوب والمتفوق ومساعدته في مواجهة ما يعترضه من مشكلات.</a:t>
            </a:r>
          </a:p>
          <a:p>
            <a:pPr marL="0" indent="0" algn="just" rtl="1">
              <a:lnSpc>
                <a:spcPct val="115000"/>
              </a:lnSpc>
              <a:spcAft>
                <a:spcPts val="0"/>
              </a:spcAft>
            </a:pPr>
            <a:endParaRPr lang="ar-SA" sz="2800" b="1" u="sng" dirty="0" smtClean="0">
              <a:ea typeface="Calibri"/>
              <a:cs typeface="Arial"/>
            </a:endParaRPr>
          </a:p>
        </p:txBody>
      </p:sp>
    </p:spTree>
    <p:extLst>
      <p:ext uri="{BB962C8B-B14F-4D97-AF65-F5344CB8AC3E}">
        <p14:creationId xmlns:p14="http://schemas.microsoft.com/office/powerpoint/2010/main" xmlns="" val="170942591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endParaRPr lang="en-US" sz="3800" b="1" dirty="0">
              <a:solidFill>
                <a:schemeClr val="accent1"/>
              </a:solidFill>
              <a:ea typeface="Calibri"/>
              <a:cs typeface="Arial"/>
            </a:endParaRPr>
          </a:p>
        </p:txBody>
      </p:sp>
      <p:sp>
        <p:nvSpPr>
          <p:cNvPr id="3" name="عنصر نائب للمحتوى 2"/>
          <p:cNvSpPr>
            <a:spLocks noGrp="1"/>
          </p:cNvSpPr>
          <p:nvPr>
            <p:ph idx="1"/>
          </p:nvPr>
        </p:nvSpPr>
        <p:spPr>
          <a:xfrm>
            <a:off x="152400" y="1371600"/>
            <a:ext cx="9448800" cy="4876800"/>
          </a:xfrm>
        </p:spPr>
        <p:txBody>
          <a:bodyPr/>
          <a:lstStyle/>
          <a:p>
            <a:pPr marL="0" indent="0" algn="just" rtl="1">
              <a:lnSpc>
                <a:spcPct val="115000"/>
              </a:lnSpc>
              <a:spcAft>
                <a:spcPts val="0"/>
              </a:spcAft>
            </a:pPr>
            <a:r>
              <a:rPr lang="ar-SA" sz="2800" b="1" u="sng" dirty="0">
                <a:ea typeface="Calibri"/>
                <a:cs typeface="Arial"/>
              </a:rPr>
              <a:t>ب-التعامل مع نسق المجتمع المحلي المحيط بالمدرسة</a:t>
            </a:r>
            <a:r>
              <a:rPr lang="ar-SA" sz="2800" b="1" u="sng" dirty="0" smtClean="0">
                <a:ea typeface="Calibri"/>
                <a:cs typeface="Arial"/>
              </a:rPr>
              <a:t>:-</a:t>
            </a:r>
            <a:endParaRPr lang="ar-SA" sz="2800" b="1" u="sng" dirty="0">
              <a:ea typeface="Calibri"/>
              <a:cs typeface="Arial"/>
            </a:endParaRPr>
          </a:p>
          <a:p>
            <a:pPr marL="0" indent="0" algn="just" rtl="1">
              <a:lnSpc>
                <a:spcPct val="115000"/>
              </a:lnSpc>
              <a:spcAft>
                <a:spcPts val="0"/>
              </a:spcAft>
            </a:pPr>
            <a:r>
              <a:rPr lang="ar-SA" sz="2800" b="1" dirty="0">
                <a:ea typeface="Calibri"/>
                <a:cs typeface="Arial"/>
              </a:rPr>
              <a:t>1- أن يقوم الأخصائي الاجتماعي </a:t>
            </a:r>
            <a:r>
              <a:rPr lang="ar-SA" sz="2800" b="1" dirty="0" smtClean="0">
                <a:ea typeface="Calibri"/>
                <a:cs typeface="Arial"/>
              </a:rPr>
              <a:t>بالبحث </a:t>
            </a:r>
            <a:r>
              <a:rPr lang="ar-SA" sz="2800" b="1" dirty="0">
                <a:ea typeface="Calibri"/>
                <a:cs typeface="Arial"/>
              </a:rPr>
              <a:t>والاتصال بمصادر تمويل إضافية متمثلة في إسهام وتحفيز بعض المؤسسات المعنية في المجتمع المحيط بالمدرسة على المشاركة المالية أو العينية في تكلفة البرامج غير التقليدية المنفذة لفئة </a:t>
            </a:r>
            <a:r>
              <a:rPr lang="ar-SA" sz="2800" b="1" dirty="0" smtClean="0">
                <a:ea typeface="Calibri"/>
                <a:cs typeface="Arial"/>
              </a:rPr>
              <a:t>الموهوبين من </a:t>
            </a:r>
            <a:r>
              <a:rPr lang="ar-SA" sz="2800" b="1" dirty="0">
                <a:ea typeface="Calibri"/>
                <a:cs typeface="Arial"/>
              </a:rPr>
              <a:t>الطلبة.</a:t>
            </a:r>
          </a:p>
          <a:p>
            <a:pPr marL="0" indent="0" algn="just" rtl="1">
              <a:lnSpc>
                <a:spcPct val="115000"/>
              </a:lnSpc>
              <a:spcAft>
                <a:spcPts val="0"/>
              </a:spcAft>
            </a:pPr>
            <a:r>
              <a:rPr lang="ar-SA" sz="2800" b="1" dirty="0">
                <a:ea typeface="Calibri"/>
                <a:cs typeface="Arial"/>
              </a:rPr>
              <a:t>2- الاتصال ببعض المصانع والمؤسسات والمراكز البحثية من أجل استضافة وتمويل الأنشطة </a:t>
            </a:r>
            <a:r>
              <a:rPr lang="ar-SA" sz="2800" b="1" dirty="0" err="1">
                <a:ea typeface="Calibri"/>
                <a:cs typeface="Arial"/>
              </a:rPr>
              <a:t>اللاصفية</a:t>
            </a:r>
            <a:r>
              <a:rPr lang="ar-SA" sz="2800" b="1" dirty="0">
                <a:ea typeface="Calibri"/>
                <a:cs typeface="Arial"/>
              </a:rPr>
              <a:t> والتي يمكن تنفيذها خارج مجتمع المدرسة للطلاب </a:t>
            </a:r>
            <a:r>
              <a:rPr lang="ar-SA" sz="2800" b="1" dirty="0" smtClean="0">
                <a:ea typeface="Calibri"/>
                <a:cs typeface="Arial"/>
              </a:rPr>
              <a:t>الموهوبين.</a:t>
            </a:r>
            <a:endParaRPr lang="ar-SA" sz="2800" b="1" dirty="0">
              <a:ea typeface="Calibri"/>
              <a:cs typeface="Arial"/>
            </a:endParaRPr>
          </a:p>
          <a:p>
            <a:pPr marL="0" indent="0" algn="just" rtl="1">
              <a:lnSpc>
                <a:spcPct val="115000"/>
              </a:lnSpc>
              <a:spcAft>
                <a:spcPts val="0"/>
              </a:spcAft>
            </a:pPr>
            <a:endParaRPr lang="ar-SA" sz="2800" b="1" dirty="0" smtClean="0">
              <a:ea typeface="Calibri"/>
              <a:cs typeface="Arial"/>
            </a:endParaRPr>
          </a:p>
        </p:txBody>
      </p:sp>
    </p:spTree>
    <p:extLst>
      <p:ext uri="{BB962C8B-B14F-4D97-AF65-F5344CB8AC3E}">
        <p14:creationId xmlns:p14="http://schemas.microsoft.com/office/powerpoint/2010/main" xmlns="" val="428803603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lnSpc>
                <a:spcPct val="115000"/>
              </a:lnSpc>
              <a:spcAft>
                <a:spcPts val="1000"/>
              </a:spcAft>
            </a:pPr>
            <a:endParaRPr lang="en-US" sz="3800" b="1" dirty="0">
              <a:solidFill>
                <a:schemeClr val="accent1"/>
              </a:solidFill>
              <a:ea typeface="Calibri"/>
              <a:cs typeface="Arial"/>
            </a:endParaRPr>
          </a:p>
        </p:txBody>
      </p:sp>
      <p:sp>
        <p:nvSpPr>
          <p:cNvPr id="3" name="عنصر نائب للمحتوى 2"/>
          <p:cNvSpPr>
            <a:spLocks noGrp="1"/>
          </p:cNvSpPr>
          <p:nvPr>
            <p:ph idx="1"/>
          </p:nvPr>
        </p:nvSpPr>
        <p:spPr>
          <a:xfrm>
            <a:off x="152400" y="1371600"/>
            <a:ext cx="9448800" cy="4876800"/>
          </a:xfrm>
        </p:spPr>
        <p:txBody>
          <a:bodyPr/>
          <a:lstStyle/>
          <a:p>
            <a:pPr marL="0" indent="0" algn="just" rtl="1">
              <a:lnSpc>
                <a:spcPct val="115000"/>
              </a:lnSpc>
              <a:spcAft>
                <a:spcPts val="0"/>
              </a:spcAft>
            </a:pPr>
            <a:r>
              <a:rPr lang="ar-SA" sz="2800" b="1" dirty="0">
                <a:ea typeface="Calibri"/>
                <a:cs typeface="Arial"/>
              </a:rPr>
              <a:t>3- تنظيم لقاءات مع القادة والبارزين في المجتمع المحيط بالمدرسة حول القضايا المجتمعية المعاصرة ، وخلق حوار بناء مع الطلبة الموهوبين والمتميزين وهؤلاء القادة للتفاعل الايجابي مع قضايا مجتمعهم.</a:t>
            </a:r>
          </a:p>
          <a:p>
            <a:pPr marL="0" indent="0" algn="just" rtl="1">
              <a:lnSpc>
                <a:spcPct val="115000"/>
              </a:lnSpc>
              <a:spcAft>
                <a:spcPts val="0"/>
              </a:spcAft>
            </a:pPr>
            <a:r>
              <a:rPr lang="ar-SA" sz="2800" b="1" dirty="0" smtClean="0">
                <a:ea typeface="Calibri"/>
                <a:cs typeface="Arial"/>
              </a:rPr>
              <a:t>4- المشاركة </a:t>
            </a:r>
            <a:r>
              <a:rPr lang="ar-SA" sz="2800" b="1" dirty="0">
                <a:ea typeface="Calibri"/>
                <a:cs typeface="Arial"/>
              </a:rPr>
              <a:t>في المعارض والاحتفالات القومية التي يقيمها المجتمع ببعض برامج وأنشطة الطلبة </a:t>
            </a:r>
            <a:r>
              <a:rPr lang="ar-SA" sz="2800" b="1" dirty="0" smtClean="0">
                <a:ea typeface="Calibri"/>
                <a:cs typeface="Arial"/>
              </a:rPr>
              <a:t>الموهوبين في </a:t>
            </a:r>
            <a:r>
              <a:rPr lang="ar-SA" sz="2800" b="1" dirty="0">
                <a:ea typeface="Calibri"/>
                <a:cs typeface="Arial"/>
              </a:rPr>
              <a:t>مجالات النشاط المدرسي المختلفة علمية / رياضية / فنية/تكنولوجية / زراعية / مسرحية / اجتماعية....الخ</a:t>
            </a:r>
          </a:p>
          <a:p>
            <a:pPr marL="0" indent="0" algn="just" rtl="1">
              <a:lnSpc>
                <a:spcPct val="115000"/>
              </a:lnSpc>
              <a:spcAft>
                <a:spcPts val="0"/>
              </a:spcAft>
            </a:pPr>
            <a:r>
              <a:rPr lang="ar-SA" sz="2800" b="1" dirty="0" smtClean="0">
                <a:ea typeface="Calibri"/>
                <a:cs typeface="Arial"/>
              </a:rPr>
              <a:t>5- الاستفادة </a:t>
            </a:r>
            <a:r>
              <a:rPr lang="ar-SA" sz="2800" b="1" dirty="0">
                <a:ea typeface="Calibri"/>
                <a:cs typeface="Arial"/>
              </a:rPr>
              <a:t>من وسائل الإعلام على مستوى المجتمع المحلي المحيط بالمدرسة لوضع صورة صحيحة للتفوق. </a:t>
            </a:r>
            <a:r>
              <a:rPr lang="ar-SA" sz="2800" b="1" dirty="0" smtClean="0">
                <a:ea typeface="Calibri"/>
                <a:cs typeface="Arial"/>
              </a:rPr>
              <a:t>وأهمية </a:t>
            </a:r>
            <a:r>
              <a:rPr lang="ar-SA" sz="2800" b="1" dirty="0">
                <a:ea typeface="Calibri"/>
                <a:cs typeface="Arial"/>
              </a:rPr>
              <a:t>الاهتمام برعاية </a:t>
            </a:r>
            <a:r>
              <a:rPr lang="ar-SA" sz="2800" b="1" dirty="0" smtClean="0">
                <a:ea typeface="Calibri"/>
                <a:cs typeface="Arial"/>
              </a:rPr>
              <a:t>الموهوبين وتبنى </a:t>
            </a:r>
            <a:r>
              <a:rPr lang="ar-SA" sz="2800" b="1" dirty="0">
                <a:ea typeface="Calibri"/>
                <a:cs typeface="Arial"/>
              </a:rPr>
              <a:t>موهبتهم في المجالات المختلفة ونشرها على أهالي المجتمع لدعم الجهود المبذولة في ذلك.</a:t>
            </a:r>
          </a:p>
          <a:p>
            <a:pPr marL="0" indent="0" algn="just" rtl="1">
              <a:lnSpc>
                <a:spcPct val="115000"/>
              </a:lnSpc>
              <a:spcAft>
                <a:spcPts val="0"/>
              </a:spcAft>
            </a:pPr>
            <a:endParaRPr lang="ar-SA" sz="2800" b="1" dirty="0" smtClean="0">
              <a:ea typeface="Calibri"/>
              <a:cs typeface="Arial"/>
            </a:endParaRPr>
          </a:p>
        </p:txBody>
      </p:sp>
    </p:spTree>
    <p:extLst>
      <p:ext uri="{BB962C8B-B14F-4D97-AF65-F5344CB8AC3E}">
        <p14:creationId xmlns:p14="http://schemas.microsoft.com/office/powerpoint/2010/main" xmlns="" val="171896935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3622</TotalTime>
  <Words>1936</Words>
  <Application>Microsoft Office PowerPoint</Application>
  <PresentationFormat>A4 Paper (210x297 mm)‎</PresentationFormat>
  <Paragraphs>117</Paragraphs>
  <Slides>26</Slides>
  <Notes>0</Notes>
  <HiddenSlides>0</HiddenSlides>
  <MMClips>0</MMClips>
  <ScaleCrop>false</ScaleCrop>
  <HeadingPairs>
    <vt:vector size="4" baseType="variant">
      <vt:variant>
        <vt:lpstr>سمة</vt:lpstr>
      </vt:variant>
      <vt:variant>
        <vt:i4>1</vt:i4>
      </vt:variant>
      <vt:variant>
        <vt:lpstr>عناوين الشرائح</vt:lpstr>
      </vt:variant>
      <vt:variant>
        <vt:i4>26</vt:i4>
      </vt:variant>
    </vt:vector>
  </HeadingPairs>
  <TitlesOfParts>
    <vt:vector size="27" baseType="lpstr">
      <vt:lpstr>Office Theme</vt:lpstr>
      <vt:lpstr>الشريحة 1</vt:lpstr>
      <vt:lpstr>المحاضرة الرابعة عشر </vt:lpstr>
      <vt:lpstr>عناصر المحاضرة:</vt:lpstr>
      <vt:lpstr>من هو الموهوب وما هى الموهبة ؟</vt:lpstr>
      <vt:lpstr>الشريحة 5</vt:lpstr>
      <vt:lpstr>الشريحة 6</vt:lpstr>
      <vt:lpstr>خصائص الموهوبين:</vt:lpstr>
      <vt:lpstr>الشريحة 8</vt:lpstr>
      <vt:lpstr>الشريحة 9</vt:lpstr>
      <vt:lpstr>الشريحة 10</vt:lpstr>
      <vt:lpstr>الشريحة 11</vt:lpstr>
      <vt:lpstr>مشكلات الموهوبين:</vt:lpstr>
      <vt:lpstr>الشريحة 13</vt:lpstr>
      <vt:lpstr>الشريحة 14</vt:lpstr>
      <vt:lpstr>احتياجات الموهوبين:</vt:lpstr>
      <vt:lpstr>الشريحة 16</vt:lpstr>
      <vt:lpstr>الشريحة 17</vt:lpstr>
      <vt:lpstr>تصور مقترح لدور الأخصائي الاجتماعي المدرسي في رعاية الطلبة الموهوبين</vt:lpstr>
      <vt:lpstr>الشريحة 19</vt:lpstr>
      <vt:lpstr>الشريحة 20</vt:lpstr>
      <vt:lpstr>الشريحة 21</vt:lpstr>
      <vt:lpstr>الشريحة 22</vt:lpstr>
      <vt:lpstr>الشريحة 23</vt:lpstr>
      <vt:lpstr>الشريحة 24</vt:lpstr>
      <vt:lpstr>الشريحة 25</vt:lpstr>
      <vt:lpstr>الشريحة 26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Computer-Pc</cp:lastModifiedBy>
  <cp:revision>655</cp:revision>
  <dcterms:created xsi:type="dcterms:W3CDTF">2009-10-14T19:14:34Z</dcterms:created>
  <dcterms:modified xsi:type="dcterms:W3CDTF">2013-11-20T22:50:03Z</dcterms:modified>
</cp:coreProperties>
</file>