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2" r:id="rId3"/>
    <p:sldId id="308" r:id="rId4"/>
    <p:sldId id="309" r:id="rId5"/>
    <p:sldId id="314" r:id="rId6"/>
    <p:sldId id="319" r:id="rId7"/>
    <p:sldId id="322" r:id="rId8"/>
    <p:sldId id="320" r:id="rId9"/>
    <p:sldId id="321" r:id="rId10"/>
    <p:sldId id="317" r:id="rId11"/>
    <p:sldId id="318" r:id="rId12"/>
    <p:sldId id="316" r:id="rId13"/>
    <p:sldId id="313" r:id="rId14"/>
    <p:sldId id="310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D26"/>
    <a:srgbClr val="313B4A"/>
    <a:srgbClr val="43A79C"/>
    <a:srgbClr val="EDBD1F"/>
    <a:srgbClr val="F04316"/>
    <a:srgbClr val="81AA52"/>
    <a:srgbClr val="0E478A"/>
    <a:srgbClr val="ECA02F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3048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التعريف بعلم اجتماع التنظيم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sz="3600" dirty="0" smtClean="0"/>
              <a:t> - نشأة علم اجتماع التنظيم </a:t>
            </a:r>
          </a:p>
          <a:p>
            <a:r>
              <a:rPr lang="ar-SA" sz="3600" dirty="0" smtClean="0"/>
              <a:t> - مفهوم علم اجتماع التنظيم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تعريف علم اجتماع التنظيم وأهم موضوعات الدراسة فيه </a:t>
            </a:r>
          </a:p>
          <a:p>
            <a:r>
              <a:rPr lang="ar-SA" dirty="0"/>
              <a:t> </a:t>
            </a:r>
            <a:r>
              <a:rPr lang="ar-SA" dirty="0" smtClean="0"/>
              <a:t>- علاقة علم اجتماع التنظيم ببعض ميادين علم الاجتماع والعلوم</a:t>
            </a:r>
          </a:p>
          <a:p>
            <a:r>
              <a:rPr lang="ar-SA"/>
              <a:t> </a:t>
            </a:r>
            <a:r>
              <a:rPr lang="ar-SA" smtClean="0"/>
              <a:t>  الأخرى </a:t>
            </a:r>
            <a:endParaRPr lang="ar-S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 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نشأة علم اجتماع التنظيم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dirty="0" smtClean="0"/>
              <a:t>- ارتبط علم اجتماع التنظيم في نشأته ارتباطا وثيقا بعلم الاجتماع </a:t>
            </a:r>
            <a:r>
              <a:rPr lang="ar-SA" dirty="0" err="1" smtClean="0"/>
              <a:t>الصناعى</a:t>
            </a:r>
            <a:r>
              <a:rPr lang="ar-SA" dirty="0" smtClean="0"/>
              <a:t> . </a:t>
            </a:r>
          </a:p>
          <a:p>
            <a:r>
              <a:rPr lang="ar-SA" dirty="0"/>
              <a:t> </a:t>
            </a:r>
            <a:r>
              <a:rPr lang="ar-SA" dirty="0" smtClean="0"/>
              <a:t>- ففي عام 1944 استكمل « </a:t>
            </a:r>
            <a:r>
              <a:rPr lang="ar-SA" dirty="0" err="1" smtClean="0">
                <a:solidFill>
                  <a:srgbClr val="0070C0"/>
                </a:solidFill>
              </a:rPr>
              <a:t>إلتون</a:t>
            </a:r>
            <a:r>
              <a:rPr lang="ar-SA" dirty="0" smtClean="0">
                <a:solidFill>
                  <a:srgbClr val="0070C0"/>
                </a:solidFill>
              </a:rPr>
              <a:t> مايو</a:t>
            </a:r>
            <a:r>
              <a:rPr lang="ar-SA" dirty="0" smtClean="0"/>
              <a:t>» وزملاؤه دراساتهم التي قاموا بإجرائها في عدة تنظيمات صناعية وهى :  </a:t>
            </a:r>
          </a:p>
          <a:p>
            <a:r>
              <a:rPr lang="ar-SA" dirty="0"/>
              <a:t> </a:t>
            </a:r>
            <a:r>
              <a:rPr lang="ar-SA" dirty="0" smtClean="0"/>
              <a:t>       - مصنع النسيج بفيلادلفيا  </a:t>
            </a:r>
          </a:p>
          <a:p>
            <a:r>
              <a:rPr lang="ar-SA" dirty="0"/>
              <a:t> </a:t>
            </a:r>
            <a:r>
              <a:rPr lang="ar-SA" dirty="0" smtClean="0"/>
              <a:t>       - مصانع الطائرات في كاليفورنيا </a:t>
            </a:r>
          </a:p>
          <a:p>
            <a:r>
              <a:rPr lang="ar-SA" dirty="0"/>
              <a:t> </a:t>
            </a:r>
            <a:r>
              <a:rPr lang="ar-SA" dirty="0" smtClean="0"/>
              <a:t>       - مصانع «</a:t>
            </a:r>
            <a:r>
              <a:rPr lang="ar-SA" dirty="0" err="1" smtClean="0"/>
              <a:t>هاوثورن</a:t>
            </a:r>
            <a:r>
              <a:rPr lang="ar-SA" dirty="0" smtClean="0"/>
              <a:t>» لإنتاج التليفونات بشيكاغو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sz="800" dirty="0" smtClean="0">
                <a:solidFill>
                  <a:schemeClr val="bg1"/>
                </a:solidFill>
              </a:rPr>
              <a:t>.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22939"/>
            <a:ext cx="8915400" cy="4525963"/>
          </a:xfrm>
        </p:spPr>
        <p:txBody>
          <a:bodyPr/>
          <a:lstStyle/>
          <a:p>
            <a:r>
              <a:rPr lang="ar-SA" dirty="0" smtClean="0"/>
              <a:t> - وبعد استكمال هذه الدراسات سالفة الذكر ، بدأ العلماء في تطبيق نتائج دراستهم داخل تنظيمات العمل المختلفة . وقد اتسعت مجالات البحوث لتشمل دراسة المجالات </a:t>
            </a:r>
            <a:r>
              <a:rPr lang="ar-SA" dirty="0" err="1" smtClean="0"/>
              <a:t>التجارية،والمستشفيات</a:t>
            </a:r>
            <a:r>
              <a:rPr lang="ar-SA" dirty="0" smtClean="0"/>
              <a:t>، والنقابات، والمصالح الحكومية، والمكتبات العامة ، والمناجم ، وغيرها من تنظيمات العمل المختلفة .  </a:t>
            </a:r>
          </a:p>
          <a:p>
            <a:endParaRPr lang="ar-SA" dirty="0"/>
          </a:p>
          <a:p>
            <a:r>
              <a:rPr lang="ar-SA" dirty="0" smtClean="0"/>
              <a:t> - وقد ترتب على تراكم قدر كبير من المعلومات عن التنظيمات المختلفة  </a:t>
            </a:r>
            <a:r>
              <a:rPr lang="ar-SA" i="1" dirty="0" smtClean="0">
                <a:solidFill>
                  <a:srgbClr val="00B0F0"/>
                </a:solidFill>
              </a:rPr>
              <a:t>ظهور علم اجتماع التنظيم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80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وقد تزايد اهتمام علماء الاجتماع بدراسة التنظيم بعد اتساع نطاق النمو </a:t>
            </a:r>
            <a:r>
              <a:rPr lang="ar-SA" dirty="0" err="1" smtClean="0"/>
              <a:t>التنظيمى</a:t>
            </a:r>
            <a:r>
              <a:rPr lang="ar-SA" dirty="0" smtClean="0"/>
              <a:t> في العصر الحديث ، والذى يمكن أن يطلق عليه   «</a:t>
            </a:r>
            <a:r>
              <a:rPr lang="ar-SA" dirty="0" smtClean="0">
                <a:solidFill>
                  <a:srgbClr val="FF0000"/>
                </a:solidFill>
              </a:rPr>
              <a:t>عصر التنظيمات</a:t>
            </a:r>
            <a:r>
              <a:rPr lang="ar-SA" dirty="0" smtClean="0"/>
              <a:t>» ، وبعد أن أصبح للتنظيم دور واضح في الحياة الاجتماعية ، وبعد أن أصبحت التنظيمات تحيط بالإنسان منذ مولده حتى انتهاء حياته . </a:t>
            </a:r>
            <a:r>
              <a:rPr lang="ar-SA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382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       أهم العوامل التي أدت إلى ظهور علم اجتماع التنظيم 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- تراكم قدر كبير من المعلومات عن تنظيمات العمل المختلفة .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- اتساع نطاق النمو </a:t>
            </a:r>
            <a:r>
              <a:rPr lang="ar-SA" dirty="0" err="1" smtClean="0">
                <a:solidFill>
                  <a:schemeClr val="tx1"/>
                </a:solidFill>
              </a:rPr>
              <a:t>التنظيمى</a:t>
            </a:r>
            <a:r>
              <a:rPr lang="ar-SA" dirty="0" smtClean="0">
                <a:solidFill>
                  <a:schemeClr val="tx1"/>
                </a:solidFill>
              </a:rPr>
              <a:t> . 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- فاعلية الدور الذى يؤديه التنظيم في الحياة الاجتماعية . 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- التغيرات التي تحدث داخل التنظيمات وما يترتب عليها من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مشكلات تنظيمية 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0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مفهوم التنظيم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 </a:t>
            </a:r>
            <a:r>
              <a:rPr lang="ar-SA" dirty="0" smtClean="0"/>
              <a:t>    هناك تعريفات متعددة </a:t>
            </a:r>
            <a:r>
              <a:rPr lang="ar-SA" dirty="0" err="1" smtClean="0"/>
              <a:t>لفهوم</a:t>
            </a:r>
            <a:r>
              <a:rPr lang="ar-SA" dirty="0" smtClean="0"/>
              <a:t> التنظيم : </a:t>
            </a:r>
          </a:p>
          <a:p>
            <a:r>
              <a:rPr lang="ar-SA" dirty="0"/>
              <a:t> </a:t>
            </a:r>
            <a:r>
              <a:rPr lang="ar-SA" dirty="0" smtClean="0"/>
              <a:t>    يعرف « </a:t>
            </a:r>
            <a:r>
              <a:rPr lang="ar-SA" dirty="0" err="1" smtClean="0">
                <a:solidFill>
                  <a:srgbClr val="00B0F0"/>
                </a:solidFill>
              </a:rPr>
              <a:t>أميتاى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إتزيونى</a:t>
            </a:r>
            <a:r>
              <a:rPr lang="ar-SA" dirty="0" smtClean="0"/>
              <a:t>» التنظيم بأنه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/>
              <a:t>وحدة اجتماعية يتم  انشاؤها من أجل تحقيق هدف معين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 </a:t>
            </a:r>
          </a:p>
          <a:p>
            <a:r>
              <a:rPr lang="ar-SA" dirty="0"/>
              <a:t> </a:t>
            </a:r>
          </a:p>
          <a:p>
            <a:r>
              <a:rPr lang="ar-SA" dirty="0" smtClean="0"/>
              <a:t>     ويذكر «</a:t>
            </a:r>
            <a:r>
              <a:rPr lang="ar-SA" dirty="0" smtClean="0">
                <a:solidFill>
                  <a:srgbClr val="00B0F0"/>
                </a:solidFill>
              </a:rPr>
              <a:t>نيومان</a:t>
            </a:r>
            <a:r>
              <a:rPr lang="ar-SA" dirty="0" smtClean="0"/>
              <a:t>» أن التنظيم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/>
              <a:t>عملية تشمل تقسيم وتجميع العمل الواجب تنفيذه في وظائف مفردة ثم تحديد العلاقات المقررة بين الأفراد الذين يشغلون هذه الوظائف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    </a:t>
            </a:r>
            <a:endParaRPr lang="ar-SA" dirty="0"/>
          </a:p>
          <a:p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916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وينظر «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دركر</a:t>
            </a:r>
            <a:r>
              <a:rPr lang="ar-SA" dirty="0" smtClean="0"/>
              <a:t>» إلى التنظيم على أنه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/>
              <a:t>عملية تحليل النشاط </a:t>
            </a:r>
            <a:r>
              <a:rPr lang="ar-SA" dirty="0" smtClean="0"/>
              <a:t>، </a:t>
            </a:r>
            <a:r>
              <a:rPr lang="ar-SA" i="1" dirty="0" smtClean="0"/>
              <a:t>وتحليل القرارات ، وتحليل العلاقات ، من أجل تصنيف العمل وتقسيمه إلى أنشطة يمكن إدارتها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 </a:t>
            </a:r>
          </a:p>
          <a:p>
            <a:endParaRPr lang="ar-SA" dirty="0"/>
          </a:p>
          <a:p>
            <a:r>
              <a:rPr lang="ar-SA" dirty="0" smtClean="0"/>
              <a:t>    ويرى « </a:t>
            </a:r>
            <a:r>
              <a:rPr lang="ar-SA" dirty="0" err="1" smtClean="0">
                <a:solidFill>
                  <a:srgbClr val="00B0F0"/>
                </a:solidFill>
              </a:rPr>
              <a:t>بارنار</a:t>
            </a:r>
            <a:r>
              <a:rPr lang="ar-SA" dirty="0" smtClean="0"/>
              <a:t>» أن التنظيم هو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i="1" dirty="0" smtClean="0"/>
              <a:t>نظام </a:t>
            </a:r>
            <a:r>
              <a:rPr lang="ar-SA" i="1" dirty="0" smtClean="0"/>
              <a:t>للتعاون ، يظهر في الوجود عندما يكون هناك أشخاص قادرون على الاتصال ببعضهم البعض وراغبون في المساهمة بالعمل ، لتحقيق أهداف مشتركة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81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وقد تختلف مسميات التنظيم ، لكن جوهرها واحد لا يتغير ،  فقد يستخدم البعض مصطلح «</a:t>
            </a:r>
            <a:r>
              <a:rPr lang="ar-SA" dirty="0" smtClean="0">
                <a:solidFill>
                  <a:srgbClr val="FF0000"/>
                </a:solidFill>
              </a:rPr>
              <a:t>البيروقراطية</a:t>
            </a:r>
            <a:r>
              <a:rPr lang="ar-SA" dirty="0" smtClean="0"/>
              <a:t>» للإشارة إلى المعنى الذى يقصد بمصطلح التنظيم ، وقد يميل البعض </a:t>
            </a:r>
            <a:r>
              <a:rPr lang="ar-SA" dirty="0" smtClean="0"/>
              <a:t>الأخر </a:t>
            </a:r>
            <a:r>
              <a:rPr lang="ar-SA" dirty="0" smtClean="0"/>
              <a:t>إلى استخدام مصطلحات محددة مثل  «</a:t>
            </a:r>
            <a:r>
              <a:rPr lang="ar-SA" dirty="0" smtClean="0">
                <a:solidFill>
                  <a:srgbClr val="FF0000"/>
                </a:solidFill>
              </a:rPr>
              <a:t>المؤسسة</a:t>
            </a:r>
            <a:r>
              <a:rPr lang="ar-SA" dirty="0" smtClean="0"/>
              <a:t>» أو «</a:t>
            </a:r>
            <a:r>
              <a:rPr lang="ar-SA" dirty="0" smtClean="0">
                <a:solidFill>
                  <a:srgbClr val="FF0000"/>
                </a:solidFill>
              </a:rPr>
              <a:t>المنظمة</a:t>
            </a:r>
            <a:r>
              <a:rPr lang="ar-SA" dirty="0" smtClean="0"/>
              <a:t>»  أو «</a:t>
            </a:r>
            <a:r>
              <a:rPr lang="ar-SA" dirty="0" smtClean="0">
                <a:solidFill>
                  <a:srgbClr val="FF0000"/>
                </a:solidFill>
              </a:rPr>
              <a:t>الهيئة</a:t>
            </a:r>
            <a:r>
              <a:rPr lang="ar-SA" dirty="0" smtClean="0"/>
              <a:t>» للإشارة إلى التنظيم أيضا 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124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ونجد أن أهم ما يميز التنظيمات اعتمادها على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- التقسيم الدقيق للعمل </a:t>
            </a:r>
          </a:p>
          <a:p>
            <a:r>
              <a:rPr lang="ar-SA" dirty="0"/>
              <a:t> </a:t>
            </a:r>
            <a:r>
              <a:rPr lang="ar-SA" dirty="0" smtClean="0"/>
              <a:t>     - القوة</a:t>
            </a:r>
          </a:p>
          <a:p>
            <a:r>
              <a:rPr lang="ar-SA" dirty="0"/>
              <a:t> </a:t>
            </a:r>
            <a:r>
              <a:rPr lang="ar-SA" dirty="0" smtClean="0"/>
              <a:t>     - تحديد مسئوليات الاتصال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07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 </a:t>
            </a:r>
            <a:r>
              <a:rPr lang="ar-SA" sz="800" dirty="0" smtClean="0"/>
              <a:t>.</a:t>
            </a:r>
            <a:endParaRPr lang="en-US" sz="8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- وجود مركز أو أكثر للقوة يتولى توجيه التنظيم</a:t>
            </a:r>
          </a:p>
          <a:p>
            <a:r>
              <a:rPr lang="ar-SA" dirty="0"/>
              <a:t>        نحو تحقيق </a:t>
            </a:r>
            <a:r>
              <a:rPr lang="ar-SA" dirty="0" smtClean="0"/>
              <a:t>أهدافه</a:t>
            </a:r>
          </a:p>
          <a:p>
            <a:r>
              <a:rPr lang="ar-SA" dirty="0"/>
              <a:t> </a:t>
            </a:r>
            <a:r>
              <a:rPr lang="ar-SA" dirty="0" smtClean="0"/>
              <a:t>- ضمان الحركة داخل بناء التنظيم ، من خلال تغيير مراكز</a:t>
            </a:r>
          </a:p>
          <a:p>
            <a:r>
              <a:rPr lang="ar-SA" dirty="0"/>
              <a:t> </a:t>
            </a:r>
            <a:r>
              <a:rPr lang="ar-SA" dirty="0" smtClean="0"/>
              <a:t>   الأعضاء ، وانضمام أعضاء جدد تتوافر فيهم الخبرة الفنية 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54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تعريف علم اجتماع التنظيم وأهم موضوعات الدراسة فيه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</a:rPr>
              <a:t>     - تعريف علم اجتماع التنظيم : 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علم اجتماع التنظيم هو أحد فروع علم الاجتماع ، وهو فرع حديث نسبيا ، وقد ظهرت الحاجة إليه بعد اتساع نطاق النمو </a:t>
            </a:r>
            <a:r>
              <a:rPr lang="ar-SA" dirty="0" err="1" smtClean="0">
                <a:solidFill>
                  <a:schemeClr val="tx1"/>
                </a:solidFill>
              </a:rPr>
              <a:t>التنظيمى</a:t>
            </a:r>
            <a:r>
              <a:rPr lang="ar-SA" dirty="0" smtClean="0">
                <a:solidFill>
                  <a:schemeClr val="tx1"/>
                </a:solidFill>
              </a:rPr>
              <a:t> في العصر الحديث ، وظهور العديد من المشكلات الناجمة عن التغيرات التي حدثت داخل التنظيمات في المجتمع .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     وهناك تعريفات متعددة لعلم اجتماع التنظيم ، حيث يمكن تعريفه بأنه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i="1" dirty="0" smtClean="0">
                <a:solidFill>
                  <a:schemeClr val="tx1"/>
                </a:solidFill>
              </a:rPr>
              <a:t>دراسة العلاقات الاجتماعية داخل المصنع والمنظمات إلى جانب دراسة التأثير المتبادل بينهما وبين المجتمع المحلى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>
                <a:solidFill>
                  <a:schemeClr val="tx1"/>
                </a:solidFill>
              </a:rPr>
              <a:t> .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122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ويعرف «</a:t>
            </a:r>
            <a:r>
              <a:rPr lang="ar-SA" dirty="0" smtClean="0">
                <a:solidFill>
                  <a:srgbClr val="00B0F0"/>
                </a:solidFill>
              </a:rPr>
              <a:t>ميتشل</a:t>
            </a:r>
            <a:r>
              <a:rPr lang="ar-SA" dirty="0" smtClean="0"/>
              <a:t>» علم اجتماع التنظيم بأنه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/>
              <a:t>تحليل للنظم الصناعية والتنظيمات ، وللعلاقات فيما بينها وكذلك للعلاقات بين الظواهر الصناعية والنظم في المجتمع الأكبر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endParaRPr lang="ar-SA" dirty="0"/>
          </a:p>
          <a:p>
            <a:r>
              <a:rPr lang="ar-SA" dirty="0" smtClean="0"/>
              <a:t>   ويذكر «</a:t>
            </a:r>
            <a:r>
              <a:rPr lang="ar-SA" dirty="0" err="1" smtClean="0">
                <a:solidFill>
                  <a:srgbClr val="00B0F0"/>
                </a:solidFill>
              </a:rPr>
              <a:t>جيسبرت</a:t>
            </a:r>
            <a:r>
              <a:rPr lang="ar-SA" dirty="0" smtClean="0"/>
              <a:t>» أن علم اجتماع التنظيم هو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/>
              <a:t>العلم الذى يدرس العوامل الاجتماعية والتفاعلية ، ويهتم بالعلاقات الإنسانية والصناعية ، وبالتنظيم الرسمي وغير الرسمي داخل المنظمات الموجودة بالمجتمع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ويمكن تعريف علم اجتماع التنظيم بأنه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i="1" dirty="0" smtClean="0"/>
              <a:t>الدراسة العلمية لمختلف أشكال التنظيم </a:t>
            </a:r>
            <a:r>
              <a:rPr lang="ar-SA" i="1" dirty="0" err="1" smtClean="0"/>
              <a:t>الاجتماعى</a:t>
            </a:r>
            <a:r>
              <a:rPr lang="ar-SA" i="1" dirty="0" smtClean="0"/>
              <a:t> من مؤسسات وتنظيمات واتحادات في ضوء الياته التي تعزز وحدته وتماسكه ، وفى ضوء القيم الأخلاقية والمعايير الاجتماعية الضابطة لهذه الاليات  في المجتمع والتي من شأنها  تحديد أشكال التفاعل بين مكونات التنظيم </a:t>
            </a:r>
          </a:p>
          <a:p>
            <a:r>
              <a:rPr lang="ar-SA" i="1" dirty="0" smtClean="0"/>
              <a:t>وعلاقته مع المجتمع المحيط</a:t>
            </a:r>
            <a:r>
              <a:rPr lang="ar-SA" b="1" i="1" dirty="0" smtClean="0">
                <a:solidFill>
                  <a:srgbClr val="FF0000"/>
                </a:solidFill>
              </a:rPr>
              <a:t>»</a:t>
            </a:r>
            <a:r>
              <a:rPr lang="ar-SA" i="1" dirty="0" smtClean="0"/>
              <a:t> 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98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</a:rPr>
              <a:t>  - أهم موضوعات الدراسة في علم اجتماع التنظيم </a:t>
            </a:r>
          </a:p>
          <a:p>
            <a:r>
              <a:rPr lang="ar-SA" b="1" dirty="0" smtClean="0">
                <a:solidFill>
                  <a:srgbClr val="0070C0"/>
                </a:solidFill>
              </a:rPr>
              <a:t>     </a:t>
            </a:r>
            <a:r>
              <a:rPr lang="ar-SA" dirty="0" smtClean="0">
                <a:solidFill>
                  <a:schemeClr val="tx1"/>
                </a:solidFill>
              </a:rPr>
              <a:t>1- دراسة وتقييم </a:t>
            </a:r>
            <a:r>
              <a:rPr lang="ar-SA" i="1" dirty="0" smtClean="0">
                <a:solidFill>
                  <a:srgbClr val="FF0000"/>
                </a:solidFill>
              </a:rPr>
              <a:t>الأداء </a:t>
            </a:r>
            <a:r>
              <a:rPr lang="ar-SA" i="1" dirty="0" err="1" smtClean="0">
                <a:solidFill>
                  <a:srgbClr val="FF0000"/>
                </a:solidFill>
              </a:rPr>
              <a:t>المؤسسى</a:t>
            </a:r>
            <a:r>
              <a:rPr lang="ar-SA" i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    2- تحليل </a:t>
            </a:r>
            <a:r>
              <a:rPr lang="ar-SA" i="1" dirty="0" smtClean="0">
                <a:solidFill>
                  <a:srgbClr val="FF0000"/>
                </a:solidFill>
              </a:rPr>
              <a:t>أنماط القيادة </a:t>
            </a:r>
            <a:r>
              <a:rPr lang="ar-SA" dirty="0" smtClean="0">
                <a:solidFill>
                  <a:schemeClr val="tx1"/>
                </a:solidFill>
              </a:rPr>
              <a:t>في  التنظيم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3- التحليل </a:t>
            </a:r>
            <a:r>
              <a:rPr lang="ar-SA" dirty="0" err="1" smtClean="0">
                <a:solidFill>
                  <a:schemeClr val="tx1"/>
                </a:solidFill>
              </a:rPr>
              <a:t>الاجتماعى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لوسائل الاتصال وقنواته </a:t>
            </a:r>
            <a:r>
              <a:rPr lang="ar-SA" dirty="0" smtClean="0">
                <a:solidFill>
                  <a:schemeClr val="tx1"/>
                </a:solidFill>
              </a:rPr>
              <a:t>في التنظيم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    4- دراسة </a:t>
            </a:r>
            <a:r>
              <a:rPr lang="ar-SA" i="1" dirty="0" smtClean="0">
                <a:solidFill>
                  <a:srgbClr val="FF0000"/>
                </a:solidFill>
              </a:rPr>
              <a:t>عملية اتخاذ القرارات </a:t>
            </a:r>
            <a:r>
              <a:rPr lang="ar-SA" dirty="0" err="1" smtClean="0">
                <a:solidFill>
                  <a:schemeClr val="tx1"/>
                </a:solidFill>
              </a:rPr>
              <a:t>وتاثيرها</a:t>
            </a:r>
            <a:r>
              <a:rPr lang="ar-SA" dirty="0" smtClean="0">
                <a:solidFill>
                  <a:schemeClr val="tx1"/>
                </a:solidFill>
              </a:rPr>
              <a:t> على التنظيم 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  </a:t>
            </a:r>
            <a:r>
              <a:rPr lang="ar-SA" dirty="0" smtClean="0">
                <a:solidFill>
                  <a:schemeClr val="tx1"/>
                </a:solidFill>
              </a:rPr>
              <a:t>الاهتمام بدراسة وتحليل </a:t>
            </a:r>
            <a:r>
              <a:rPr lang="ar-SA" i="1" dirty="0" smtClean="0">
                <a:solidFill>
                  <a:srgbClr val="FF0000"/>
                </a:solidFill>
              </a:rPr>
              <a:t>مشكلات التنظيم 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- </a:t>
            </a:r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en-US" dirty="0" smtClean="0">
                <a:solidFill>
                  <a:schemeClr val="tx1"/>
                </a:solidFill>
              </a:rPr>
              <a:t>     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    6- دراسة وتحليل </a:t>
            </a:r>
            <a:r>
              <a:rPr lang="ar-SA" i="1" dirty="0" smtClean="0">
                <a:solidFill>
                  <a:srgbClr val="FF0000"/>
                </a:solidFill>
              </a:rPr>
              <a:t>السلوك </a:t>
            </a:r>
            <a:r>
              <a:rPr lang="ar-SA" i="1" dirty="0" err="1" smtClean="0">
                <a:solidFill>
                  <a:srgbClr val="FF0000"/>
                </a:solidFill>
              </a:rPr>
              <a:t>التنظيمى</a:t>
            </a:r>
            <a:r>
              <a:rPr lang="ar-SA" i="1" dirty="0" smtClean="0">
                <a:solidFill>
                  <a:srgbClr val="FF0000"/>
                </a:solidFill>
              </a:rPr>
              <a:t> وأداء العاملين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3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علاقة علم اجتماع التنظيم ببعض ميادين علم الاجتماع والعلوم الأخرى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أول</a:t>
            </a:r>
            <a:r>
              <a:rPr lang="ar-SA" b="1" dirty="0" smtClean="0">
                <a:solidFill>
                  <a:srgbClr val="0070C0"/>
                </a:solidFill>
              </a:rPr>
              <a:t>ا </a:t>
            </a:r>
            <a:r>
              <a:rPr lang="ar-SA" b="1" dirty="0" smtClean="0">
                <a:solidFill>
                  <a:schemeClr val="tx1"/>
                </a:solidFill>
              </a:rPr>
              <a:t>: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علم اجتماع التنظيم وميادين علم الاجتماع</a:t>
            </a:r>
          </a:p>
          <a:p>
            <a:r>
              <a:rPr lang="ar-SA" b="1" dirty="0" smtClean="0">
                <a:solidFill>
                  <a:srgbClr val="0070C0"/>
                </a:solidFill>
              </a:rPr>
              <a:t>   </a:t>
            </a:r>
            <a:r>
              <a:rPr lang="ar-SA" dirty="0" smtClean="0">
                <a:solidFill>
                  <a:srgbClr val="00B0F0"/>
                </a:solidFill>
              </a:rPr>
              <a:t>- علم اجتماع التنظيم وعلم الاجتماع العام 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يرتبط علم اجتماع التنظيم ارتباطا وثيقا بعلم الاجتماع العام ، حيث يستمد منه الأصول النظرية ، والأسس المنهجية ، في الوقت الذى يستفيد فيه علم الاجتماع من نتائج البحوث والدراسات التي يتوصل إليها علم اجتماع التنظيم ، ويستفيد من ذلك في </a:t>
            </a:r>
            <a:r>
              <a:rPr lang="ar-SA" dirty="0" err="1" smtClean="0">
                <a:solidFill>
                  <a:schemeClr val="tx1"/>
                </a:solidFill>
              </a:rPr>
              <a:t>تطويرالنظرية</a:t>
            </a:r>
            <a:r>
              <a:rPr lang="ar-SA" dirty="0" smtClean="0">
                <a:solidFill>
                  <a:schemeClr val="tx1"/>
                </a:solidFill>
              </a:rPr>
              <a:t> الاجتماعية وتدعيم قدرتها على فهم الواقع </a:t>
            </a:r>
            <a:r>
              <a:rPr lang="ar-SA" dirty="0" err="1" smtClean="0">
                <a:solidFill>
                  <a:schemeClr val="tx1"/>
                </a:solidFill>
              </a:rPr>
              <a:t>الاجتماعى</a:t>
            </a:r>
            <a:r>
              <a:rPr lang="ar-SA" dirty="0" smtClean="0">
                <a:solidFill>
                  <a:schemeClr val="tx1"/>
                </a:solidFill>
              </a:rPr>
              <a:t> الذى نعيش فيه 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52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F0"/>
                </a:solidFill>
              </a:rPr>
              <a:t>  - علم اجتماع التنظيم وعلم الاجتماع </a:t>
            </a:r>
            <a:r>
              <a:rPr lang="ar-SA" dirty="0" err="1" smtClean="0">
                <a:solidFill>
                  <a:srgbClr val="00B0F0"/>
                </a:solidFill>
              </a:rPr>
              <a:t>الصناعى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هناك تداخل شديد بين علم اجتماع التنظيم وعلم الاجتماع </a:t>
            </a:r>
            <a:r>
              <a:rPr lang="ar-SA" dirty="0" err="1" smtClean="0">
                <a:solidFill>
                  <a:schemeClr val="tx1"/>
                </a:solidFill>
              </a:rPr>
              <a:t>الصناعى</a:t>
            </a:r>
            <a:r>
              <a:rPr lang="ar-SA" dirty="0" smtClean="0">
                <a:solidFill>
                  <a:schemeClr val="tx1"/>
                </a:solidFill>
              </a:rPr>
              <a:t> ،حيث يهتم علماء الاجتماع </a:t>
            </a:r>
            <a:r>
              <a:rPr lang="ar-SA" dirty="0" err="1" smtClean="0">
                <a:solidFill>
                  <a:schemeClr val="tx1"/>
                </a:solidFill>
              </a:rPr>
              <a:t>الصناعى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بدراسة الأبنية الداخلية لتنظيمات العمل والعمليات الاجتماعية التي تحدث في هذه الأبنية</a:t>
            </a:r>
            <a:r>
              <a:rPr lang="ar-SA" dirty="0" smtClean="0">
                <a:solidFill>
                  <a:schemeClr val="tx1"/>
                </a:solidFill>
              </a:rPr>
              <a:t> ، بينما يهتم علماء اجتماع التنظيم </a:t>
            </a:r>
            <a:r>
              <a:rPr lang="ar-SA" i="1" dirty="0" smtClean="0">
                <a:solidFill>
                  <a:srgbClr val="D52D26"/>
                </a:solidFill>
              </a:rPr>
              <a:t>بإجراء الدراسات المقارنة للتنظيمات الرسمية </a:t>
            </a:r>
            <a:r>
              <a:rPr lang="ar-SA" dirty="0" smtClean="0">
                <a:solidFill>
                  <a:schemeClr val="tx1"/>
                </a:solidFill>
              </a:rPr>
              <a:t>، وذلك بهدف التعرف على مدى التشابه أو الاختلاف بين مختلف أنماط تنظيمات </a:t>
            </a:r>
            <a:r>
              <a:rPr lang="ar-SA" dirty="0" smtClean="0">
                <a:solidFill>
                  <a:schemeClr val="tx1"/>
                </a:solidFill>
              </a:rPr>
              <a:t>العمل 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22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00B0F0"/>
                </a:solidFill>
              </a:rPr>
              <a:t>-علم اجتماع التنظيم وعلم الاجتماع </a:t>
            </a:r>
            <a:r>
              <a:rPr lang="ar-SA" dirty="0" err="1" smtClean="0">
                <a:solidFill>
                  <a:srgbClr val="00B0F0"/>
                </a:solidFill>
              </a:rPr>
              <a:t>المهنى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يرتبط علم الاجتماع </a:t>
            </a:r>
            <a:r>
              <a:rPr lang="ar-SA" dirty="0" err="1" smtClean="0"/>
              <a:t>المهنى</a:t>
            </a:r>
            <a:r>
              <a:rPr lang="ar-SA" dirty="0" smtClean="0"/>
              <a:t> بدراسات علم اجتماع التنظيم ، حيث تتجسد تنظيمات العمل في شكل التنظيمات البيروقراطية التي أصبحت من أهم موضوعات الدراسة في علم اجتماع التنظيم </a:t>
            </a:r>
          </a:p>
          <a:p>
            <a:r>
              <a:rPr lang="ar-SA" dirty="0"/>
              <a:t> </a:t>
            </a:r>
            <a:r>
              <a:rPr lang="ar-SA" dirty="0" smtClean="0"/>
              <a:t>   ويركز عالم الاجتماع </a:t>
            </a:r>
            <a:r>
              <a:rPr lang="ar-SA" dirty="0" err="1" smtClean="0"/>
              <a:t>المهنى</a:t>
            </a:r>
            <a:r>
              <a:rPr lang="ar-SA" dirty="0" smtClean="0"/>
              <a:t> على </a:t>
            </a:r>
            <a:r>
              <a:rPr lang="ar-SA" i="1" dirty="0" smtClean="0">
                <a:solidFill>
                  <a:srgbClr val="00B050"/>
                </a:solidFill>
              </a:rPr>
              <a:t>الأدوار المهنية داخل التنظيمات الاجتماعية كوحدات ترتبط بالنظام </a:t>
            </a:r>
            <a:r>
              <a:rPr lang="ar-SA" i="1" dirty="0" err="1" smtClean="0">
                <a:solidFill>
                  <a:srgbClr val="00B050"/>
                </a:solidFill>
              </a:rPr>
              <a:t>الاجتماعى</a:t>
            </a:r>
            <a:r>
              <a:rPr lang="ar-SA" i="1" dirty="0" smtClean="0">
                <a:solidFill>
                  <a:srgbClr val="00B050"/>
                </a:solidFill>
              </a:rPr>
              <a:t> العام  </a:t>
            </a:r>
            <a:r>
              <a:rPr lang="ar-SA" dirty="0" smtClean="0"/>
              <a:t>،</a:t>
            </a:r>
          </a:p>
          <a:p>
            <a:r>
              <a:rPr lang="ar-SA" dirty="0" smtClean="0"/>
              <a:t>بينما يهتم عالم اجتماع التنظيم </a:t>
            </a:r>
            <a:r>
              <a:rPr lang="ar-SA" i="1" dirty="0" smtClean="0">
                <a:solidFill>
                  <a:srgbClr val="D52D26"/>
                </a:solidFill>
              </a:rPr>
              <a:t>بالأسلوب الذى تترابط به المهن بهدف وضع إطار الهيكل </a:t>
            </a:r>
            <a:r>
              <a:rPr lang="ar-SA" i="1" dirty="0" err="1" smtClean="0">
                <a:solidFill>
                  <a:srgbClr val="D52D26"/>
                </a:solidFill>
              </a:rPr>
              <a:t>التنظيمى</a:t>
            </a:r>
            <a:r>
              <a:rPr lang="ar-SA" i="1" dirty="0" smtClean="0">
                <a:solidFill>
                  <a:srgbClr val="D52D26"/>
                </a:solidFill>
              </a:rPr>
              <a:t> للبناء </a:t>
            </a:r>
            <a:r>
              <a:rPr lang="ar-SA" i="1" dirty="0" err="1" smtClean="0">
                <a:solidFill>
                  <a:srgbClr val="D52D26"/>
                </a:solidFill>
              </a:rPr>
              <a:t>الاجتماعى</a:t>
            </a:r>
            <a:r>
              <a:rPr lang="ar-SA" i="1" dirty="0" smtClean="0">
                <a:solidFill>
                  <a:srgbClr val="D52D26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9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ثانيا : </a:t>
            </a:r>
            <a:r>
              <a:rPr lang="ar-SA" b="1" dirty="0" smtClean="0">
                <a:solidFill>
                  <a:srgbClr val="C00000"/>
                </a:solidFill>
              </a:rPr>
              <a:t>علم اجتماع التنظيم والعلوم الأخرى </a:t>
            </a:r>
          </a:p>
          <a:p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    -  علم اجتماع التنظيم وعلم الاقتصاد</a:t>
            </a:r>
          </a:p>
          <a:p>
            <a:r>
              <a:rPr lang="ar-SA" dirty="0"/>
              <a:t> </a:t>
            </a:r>
            <a:r>
              <a:rPr lang="ar-SA" dirty="0" smtClean="0"/>
              <a:t>      يهتم كل من علماء الاقتصاد والاجتماع في مجال التنظيمات ، بمجموعة من الموضوعات مثل الإنتاجية ، تنظيم العمل ، والتسويق والموارد البشرية ، وإدارة الأفراد وغيرها </a:t>
            </a:r>
          </a:p>
          <a:p>
            <a:r>
              <a:rPr lang="ar-SA" dirty="0"/>
              <a:t> </a:t>
            </a:r>
            <a:r>
              <a:rPr lang="ar-SA" dirty="0" smtClean="0"/>
              <a:t>      ورغم هذا الاشتراك في الاهتمام بموضوعات واحدة ،نجد أن كل منهم يتناول تلك الموضوعات بطريقة مختلفة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062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ففي حين يتجه علماء اجتماع التنظيم إلى </a:t>
            </a:r>
            <a:r>
              <a:rPr lang="ar-SA" i="1" dirty="0" smtClean="0">
                <a:solidFill>
                  <a:srgbClr val="00B050"/>
                </a:solidFill>
              </a:rPr>
              <a:t>تفسير الظواهر المرتبطة  بقضايا الإنتاج ، والتسويق ، والعلاقات القائمة بين الأفراد </a:t>
            </a:r>
            <a:r>
              <a:rPr lang="ar-SA" dirty="0" smtClean="0"/>
              <a:t>، يلجأ الباحثون في العلوم الاقتصادية إلى تفسير المشكلات </a:t>
            </a:r>
            <a:r>
              <a:rPr lang="ar-SA" i="1" dirty="0" smtClean="0">
                <a:solidFill>
                  <a:srgbClr val="C00000"/>
                </a:solidFill>
              </a:rPr>
              <a:t>بالعودة إلى مجموعة من القوانين ذات الطابع </a:t>
            </a:r>
            <a:r>
              <a:rPr lang="ar-SA" i="1" dirty="0" err="1" smtClean="0">
                <a:solidFill>
                  <a:srgbClr val="C00000"/>
                </a:solidFill>
              </a:rPr>
              <a:t>الاقتصادى</a:t>
            </a:r>
            <a:r>
              <a:rPr lang="ar-SA" i="1" dirty="0" smtClean="0">
                <a:solidFill>
                  <a:srgbClr val="C00000"/>
                </a:solidFill>
              </a:rPr>
              <a:t> ، والتي تقوم على العرض والطلب، أو بين الأجر والإنتاج ، أو بين الكفاءة والأداء وغيرها 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834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00B0F0"/>
                </a:solidFill>
              </a:rPr>
              <a:t>- علم اجتماع التنظيم وعلم النفس </a:t>
            </a:r>
            <a:r>
              <a:rPr lang="ar-SA" dirty="0" err="1" smtClean="0">
                <a:solidFill>
                  <a:srgbClr val="00B0F0"/>
                </a:solidFill>
              </a:rPr>
              <a:t>الاجتماعى</a:t>
            </a:r>
            <a:endParaRPr lang="ar-SA" dirty="0" smtClean="0">
              <a:solidFill>
                <a:srgbClr val="00B0F0"/>
              </a:solidFill>
            </a:endParaRPr>
          </a:p>
          <a:p>
            <a:r>
              <a:rPr lang="ar-SA" dirty="0"/>
              <a:t> </a:t>
            </a:r>
            <a:r>
              <a:rPr lang="ar-SA" dirty="0" smtClean="0"/>
              <a:t>      يشترك علم اجتماع التنظيم مع علم النفس </a:t>
            </a:r>
            <a:r>
              <a:rPr lang="ar-SA" dirty="0" err="1" smtClean="0"/>
              <a:t>الاجتماعى</a:t>
            </a:r>
            <a:r>
              <a:rPr lang="ar-SA" dirty="0" smtClean="0"/>
              <a:t> في الكثير من القضايا والموضوعات ، فمشكلات الإدارة ، والقيادة ، </a:t>
            </a:r>
            <a:r>
              <a:rPr lang="ar-SA" dirty="0" err="1" smtClean="0"/>
              <a:t>والرأى</a:t>
            </a:r>
            <a:r>
              <a:rPr lang="ar-SA" dirty="0" smtClean="0"/>
              <a:t> العام ، ومستويات الأداء تستحوذ على اهتمام الباحثين والمفكرين في كلا الميدانين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137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00B0F0"/>
                </a:solidFill>
              </a:rPr>
              <a:t>- علم اجتماع التنظيم والخدمة الاجتماعية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      يشترك علم اجتماع التنظيم مع الخدمة الاجتماعية في عدد كبير من الموضوعات ، وخاصة المتصلة منها بالخدمات المقدمة للعاملين ، حيث يركز الباحث </a:t>
            </a:r>
            <a:r>
              <a:rPr lang="ar-SA" dirty="0" err="1" smtClean="0"/>
              <a:t>الاجتماعى</a:t>
            </a:r>
            <a:r>
              <a:rPr lang="ar-SA" dirty="0" smtClean="0"/>
              <a:t> في مجال الخدمة الاجتماعية </a:t>
            </a:r>
            <a:r>
              <a:rPr lang="ar-SA" i="1" dirty="0" smtClean="0">
                <a:solidFill>
                  <a:srgbClr val="00B050"/>
                </a:solidFill>
              </a:rPr>
              <a:t>على توفير الحاجات الأساسية للعاملين من مسكن ، وظروف عمل مناسبة ، وأجور </a:t>
            </a:r>
            <a:r>
              <a:rPr lang="ar-SA" i="1" dirty="0" err="1" smtClean="0">
                <a:solidFill>
                  <a:srgbClr val="00B050"/>
                </a:solidFill>
              </a:rPr>
              <a:t>مرتفعه</a:t>
            </a:r>
            <a:r>
              <a:rPr lang="ar-SA" i="1" dirty="0" smtClean="0">
                <a:solidFill>
                  <a:srgbClr val="00B050"/>
                </a:solidFill>
              </a:rPr>
              <a:t> وغيرها </a:t>
            </a:r>
            <a:r>
              <a:rPr lang="ar-SA" dirty="0" smtClean="0"/>
              <a:t>، بينما يركز عالم اجتماع التنظيم على </a:t>
            </a:r>
            <a:r>
              <a:rPr lang="ar-SA" i="1" dirty="0" smtClean="0">
                <a:solidFill>
                  <a:srgbClr val="D52D26"/>
                </a:solidFill>
              </a:rPr>
              <a:t>البعد </a:t>
            </a:r>
            <a:r>
              <a:rPr lang="ar-SA" i="1" dirty="0" err="1" smtClean="0">
                <a:solidFill>
                  <a:srgbClr val="D52D26"/>
                </a:solidFill>
              </a:rPr>
              <a:t>التفسيرى</a:t>
            </a:r>
            <a:r>
              <a:rPr lang="ar-SA" i="1" dirty="0" smtClean="0">
                <a:solidFill>
                  <a:srgbClr val="D52D26"/>
                </a:solidFill>
              </a:rPr>
              <a:t> للمشكلات ، فيربط بين إنتاجية العمل مثلا ومشكلات السكن ، أو مستوى الصحة  وغيرها </a:t>
            </a:r>
            <a:endParaRPr lang="en-US" i="1" dirty="0">
              <a:solidFill>
                <a:srgbClr val="D52D2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315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- Copy</Template>
  <TotalTime>522</TotalTime>
  <Words>1266</Words>
  <Application>Microsoft Office PowerPoint</Application>
  <PresentationFormat>A4 Paper (210x297 mm)</PresentationFormat>
  <Paragraphs>130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الأولى</vt:lpstr>
      <vt:lpstr> العناصر الأساسية :</vt:lpstr>
      <vt:lpstr>نشأة علم اجتماع التنظيم </vt:lpstr>
      <vt:lpstr> .</vt:lpstr>
      <vt:lpstr>       </vt:lpstr>
      <vt:lpstr>       </vt:lpstr>
      <vt:lpstr>مفهوم التنظيم</vt:lpstr>
      <vt:lpstr>     </vt:lpstr>
      <vt:lpstr>   </vt:lpstr>
      <vt:lpstr>   </vt:lpstr>
      <vt:lpstr>    .</vt:lpstr>
      <vt:lpstr> تعريف علم اجتماع التنظيم وأهم موضوعات الدراسة فيه </vt:lpstr>
      <vt:lpstr>      </vt:lpstr>
      <vt:lpstr>    </vt:lpstr>
      <vt:lpstr>    </vt:lpstr>
      <vt:lpstr>علاقة علم اجتماع التنظيم ببعض ميادين علم الاجتماع والعلوم الأخرى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45</cp:revision>
  <dcterms:created xsi:type="dcterms:W3CDTF">2014-02-20T13:47:35Z</dcterms:created>
  <dcterms:modified xsi:type="dcterms:W3CDTF">2014-02-23T21:40:35Z</dcterms:modified>
</cp:coreProperties>
</file>