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266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B4A"/>
    <a:srgbClr val="43A79C"/>
    <a:srgbClr val="EDBD1F"/>
    <a:srgbClr val="F04316"/>
    <a:srgbClr val="81AA52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334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التعريف بعلم اجتماع التنظيم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- تنميط التنظيمات</a:t>
            </a:r>
          </a:p>
          <a:p>
            <a:r>
              <a:rPr lang="ar-SA" dirty="0"/>
              <a:t> </a:t>
            </a:r>
            <a:r>
              <a:rPr lang="ar-SA" dirty="0" smtClean="0"/>
              <a:t> - مستويات التحليل في التنظيم</a:t>
            </a:r>
          </a:p>
          <a:p>
            <a:r>
              <a:rPr lang="ar-SA" dirty="0" smtClean="0"/>
              <a:t>  - طرق البحث في دراسة التنظيم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العناصر الأساسية 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تنميط التنظيمات 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SA" dirty="0" smtClean="0">
                <a:solidFill>
                  <a:srgbClr val="FF0000"/>
                </a:solidFill>
              </a:rPr>
              <a:t>يقصد بالتنميط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F0"/>
                </a:solidFill>
              </a:rPr>
              <a:t>التصنيف وفقا لمعيار أو مجموعة من المعايير</a:t>
            </a:r>
          </a:p>
          <a:p>
            <a:r>
              <a:rPr lang="ar-SA" dirty="0"/>
              <a:t> </a:t>
            </a:r>
            <a:r>
              <a:rPr lang="ar-SA" dirty="0" smtClean="0"/>
              <a:t>        وقد يستخدم هذا التصنيف في </a:t>
            </a:r>
            <a:r>
              <a:rPr lang="ar-SA" dirty="0" smtClean="0">
                <a:solidFill>
                  <a:srgbClr val="C00000"/>
                </a:solidFill>
              </a:rPr>
              <a:t>تصنيف</a:t>
            </a:r>
          </a:p>
          <a:p>
            <a:r>
              <a:rPr lang="ar-SA" dirty="0"/>
              <a:t> </a:t>
            </a:r>
            <a:r>
              <a:rPr lang="ar-SA" dirty="0" smtClean="0"/>
              <a:t>        - العناصر الثقافية</a:t>
            </a:r>
          </a:p>
          <a:p>
            <a:r>
              <a:rPr lang="ar-SA" dirty="0"/>
              <a:t> </a:t>
            </a:r>
            <a:r>
              <a:rPr lang="ar-SA" dirty="0" smtClean="0"/>
              <a:t>        - الجماعات الإنسانية</a:t>
            </a:r>
          </a:p>
          <a:p>
            <a:r>
              <a:rPr lang="ar-SA" dirty="0"/>
              <a:t> </a:t>
            </a:r>
            <a:r>
              <a:rPr lang="ar-SA" dirty="0" smtClean="0"/>
              <a:t>        - المجتمعات المحلية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</a:t>
            </a:r>
            <a:r>
              <a:rPr lang="ar-SA" dirty="0" smtClean="0">
                <a:solidFill>
                  <a:srgbClr val="FF0000"/>
                </a:solidFill>
              </a:rPr>
              <a:t>ترجع أهمية تنميط التنظيمات إلى أنها : </a:t>
            </a:r>
          </a:p>
          <a:p>
            <a:pPr algn="l"/>
            <a:r>
              <a:rPr lang="ar-SA" i="1" dirty="0" smtClean="0">
                <a:solidFill>
                  <a:srgbClr val="00B0F0"/>
                </a:solidFill>
              </a:rPr>
              <a:t>تساعد على تحليل التنظيم وتوجيه الدراسة المقارنة للتنظيمات   </a:t>
            </a:r>
          </a:p>
          <a:p>
            <a:r>
              <a:rPr lang="ar-SA" dirty="0"/>
              <a:t> </a:t>
            </a:r>
            <a:r>
              <a:rPr lang="ar-SA" dirty="0" smtClean="0"/>
              <a:t>          </a:t>
            </a:r>
            <a:r>
              <a:rPr lang="ar-SA" i="1" dirty="0" smtClean="0">
                <a:solidFill>
                  <a:srgbClr val="00B050"/>
                </a:solidFill>
              </a:rPr>
              <a:t>هذه الدراسة المقارنة تساعد على </a:t>
            </a:r>
          </a:p>
          <a:p>
            <a:r>
              <a:rPr lang="ar-SA" dirty="0"/>
              <a:t> </a:t>
            </a:r>
            <a:r>
              <a:rPr lang="ar-SA" dirty="0" smtClean="0"/>
              <a:t>      - التعرف على أوجه التماثل أو الاختلاف بين التنظيمات</a:t>
            </a:r>
          </a:p>
          <a:p>
            <a:r>
              <a:rPr lang="ar-SA" dirty="0"/>
              <a:t> </a:t>
            </a:r>
            <a:r>
              <a:rPr lang="ar-SA" dirty="0" smtClean="0"/>
              <a:t>      - التعرف على العوامل المؤدية إلى هذا التماثل أو الاختلاف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هناك أربعة أنواع من </a:t>
            </a:r>
            <a:r>
              <a:rPr lang="ar-SA" dirty="0" err="1" smtClean="0"/>
              <a:t>التنميطات</a:t>
            </a:r>
            <a:r>
              <a:rPr lang="ar-SA" dirty="0" smtClean="0"/>
              <a:t> هي </a:t>
            </a:r>
          </a:p>
          <a:p>
            <a:r>
              <a:rPr lang="ar-SA" dirty="0" smtClean="0"/>
              <a:t>   أ –</a:t>
            </a:r>
            <a:r>
              <a:rPr lang="ar-SA" dirty="0" smtClean="0">
                <a:solidFill>
                  <a:srgbClr val="C00000"/>
                </a:solidFill>
              </a:rPr>
              <a:t> تنميط التنظيمات على أساس علاقات الامتثال</a:t>
            </a:r>
          </a:p>
          <a:p>
            <a:r>
              <a:rPr lang="ar-SA" dirty="0" smtClean="0"/>
              <a:t>                   ويتضمن ثلاثة أنماط هي</a:t>
            </a:r>
          </a:p>
          <a:p>
            <a:r>
              <a:rPr lang="ar-SA" dirty="0" smtClean="0"/>
              <a:t>  1- </a:t>
            </a:r>
            <a:r>
              <a:rPr lang="ar-SA" dirty="0" smtClean="0">
                <a:solidFill>
                  <a:srgbClr val="0070C0"/>
                </a:solidFill>
              </a:rPr>
              <a:t>التنظيمات القهرية أو الملزمة </a:t>
            </a:r>
          </a:p>
          <a:p>
            <a:r>
              <a:rPr lang="ar-SA" dirty="0" smtClean="0"/>
              <a:t>      وهى تلك التنظيمات التي تفرض العضوية فيها على الأفراد بالقوة ، ومن أمثلة هذه التنظيمات السجون والمستشفيات العقلية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03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2- </a:t>
            </a:r>
            <a:r>
              <a:rPr lang="ar-SA" dirty="0" smtClean="0">
                <a:solidFill>
                  <a:srgbClr val="0070C0"/>
                </a:solidFill>
              </a:rPr>
              <a:t>التنظيمات النفعية </a:t>
            </a:r>
          </a:p>
          <a:p>
            <a:r>
              <a:rPr lang="ar-SA" dirty="0"/>
              <a:t> </a:t>
            </a:r>
            <a:r>
              <a:rPr lang="ar-SA" dirty="0" smtClean="0"/>
              <a:t>     وهى تلك التنظيمات التي يتم إنشاؤها من أجل تحقيق هدف وفوائد عملية ، ومن أمثلتها التنظيمات الصناعية والتجارية ، والجامعات </a:t>
            </a:r>
          </a:p>
          <a:p>
            <a:r>
              <a:rPr lang="ar-SA" dirty="0"/>
              <a:t> </a:t>
            </a:r>
            <a:r>
              <a:rPr lang="ar-SA" dirty="0" smtClean="0"/>
              <a:t> 3- </a:t>
            </a:r>
            <a:r>
              <a:rPr lang="ar-SA" dirty="0" smtClean="0">
                <a:solidFill>
                  <a:srgbClr val="0070C0"/>
                </a:solidFill>
              </a:rPr>
              <a:t>التنظيمات الاختيارية </a:t>
            </a:r>
          </a:p>
          <a:p>
            <a:r>
              <a:rPr lang="ar-SA" dirty="0"/>
              <a:t> </a:t>
            </a:r>
            <a:r>
              <a:rPr lang="ar-SA" dirty="0" smtClean="0"/>
              <a:t>     وهى تلك التنظيمات التي يلتحق بها الأفراد باختيارهم ويتركونها بإرادتهم الحرة ، ومن أمثلة هذه التنظيمات </a:t>
            </a:r>
            <a:r>
              <a:rPr lang="ar-SA" dirty="0" err="1" smtClean="0"/>
              <a:t>النوادى</a:t>
            </a:r>
            <a:r>
              <a:rPr lang="ar-SA" dirty="0" smtClean="0"/>
              <a:t> ، ودور العبادة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01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ونلاحظ أن </a:t>
            </a:r>
            <a:r>
              <a:rPr lang="ar-SA" dirty="0" smtClean="0">
                <a:solidFill>
                  <a:srgbClr val="FF0000"/>
                </a:solidFill>
              </a:rPr>
              <a:t>التنظيمات النفعية تقع في مركز متوسط </a:t>
            </a:r>
            <a:r>
              <a:rPr lang="ar-SA" dirty="0" smtClean="0"/>
              <a:t>بين التنظيمات القهرية والتنظيمات الاختيارية ، وذلك نظرا لأن العضوية في هذه التنظيمات لا تعتبر اجبارية تماما ، كما لا تعتبر اختيارية تماما .</a:t>
            </a:r>
          </a:p>
          <a:p>
            <a:endParaRPr lang="ar-SA" dirty="0"/>
          </a:p>
          <a:p>
            <a:r>
              <a:rPr lang="ar-SA" dirty="0" smtClean="0"/>
              <a:t> - إن هذه الأنماط الثلاثة من التنظيمات </a:t>
            </a:r>
            <a:r>
              <a:rPr lang="ar-SA" dirty="0" smtClean="0">
                <a:solidFill>
                  <a:srgbClr val="FF0000"/>
                </a:solidFill>
              </a:rPr>
              <a:t>لا توجد دائما مستقلة </a:t>
            </a:r>
            <a:r>
              <a:rPr lang="ar-SA" dirty="0" smtClean="0"/>
              <a:t>عن بعضها البعض . فقد يجمع تنظيم معين بين أكثر من نمط من الأنماط التنظيمية السابقة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777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ب- </a:t>
            </a:r>
            <a:r>
              <a:rPr lang="ar-SA" sz="2800" dirty="0" smtClean="0">
                <a:solidFill>
                  <a:srgbClr val="C00000"/>
                </a:solidFill>
              </a:rPr>
              <a:t>تنميط التنظيمات على أساس المستفيد الأول من الأنشطة التنظيمية </a:t>
            </a:r>
          </a:p>
          <a:p>
            <a:r>
              <a:rPr lang="ar-SA" sz="2800" dirty="0" smtClean="0">
                <a:solidFill>
                  <a:srgbClr val="C00000"/>
                </a:solidFill>
              </a:rPr>
              <a:t>               </a:t>
            </a:r>
            <a:r>
              <a:rPr lang="ar-SA" sz="2800" dirty="0" smtClean="0">
                <a:solidFill>
                  <a:schemeClr val="tx1"/>
                </a:solidFill>
              </a:rPr>
              <a:t>ويتضمن أربعة أنماط هي </a:t>
            </a:r>
          </a:p>
          <a:p>
            <a:r>
              <a:rPr lang="ar-SA" sz="2800" dirty="0">
                <a:solidFill>
                  <a:srgbClr val="C00000"/>
                </a:solidFill>
              </a:rPr>
              <a:t> </a:t>
            </a:r>
            <a:r>
              <a:rPr lang="ar-SA" sz="2800" dirty="0" smtClean="0">
                <a:solidFill>
                  <a:srgbClr val="C00000"/>
                </a:solidFill>
              </a:rPr>
              <a:t>   </a:t>
            </a:r>
            <a:r>
              <a:rPr lang="ar-SA" sz="2800" dirty="0" smtClean="0">
                <a:solidFill>
                  <a:schemeClr val="tx1"/>
                </a:solidFill>
              </a:rPr>
              <a:t>1- </a:t>
            </a:r>
            <a:r>
              <a:rPr lang="ar-SA" sz="3600" dirty="0" smtClean="0">
                <a:solidFill>
                  <a:srgbClr val="00B0F0"/>
                </a:solidFill>
              </a:rPr>
              <a:t>تنظيمات المنفعة المتبادلة 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 وفيه يكون المستفيد الأول من أنشطة التنظيم هم </a:t>
            </a:r>
            <a:r>
              <a:rPr lang="ar-SA" i="1" dirty="0" smtClean="0">
                <a:solidFill>
                  <a:srgbClr val="FF0000"/>
                </a:solidFill>
              </a:rPr>
              <a:t>الأعضاء</a:t>
            </a:r>
            <a:r>
              <a:rPr lang="ar-SA" dirty="0" smtClean="0">
                <a:solidFill>
                  <a:schemeClr val="tx1"/>
                </a:solidFill>
              </a:rPr>
              <a:t> ، ومن أمثلة هذه التنظيمات : الاتحادات ، </a:t>
            </a:r>
            <a:r>
              <a:rPr lang="ar-SA" dirty="0" err="1" smtClean="0">
                <a:solidFill>
                  <a:schemeClr val="tx1"/>
                </a:solidFill>
              </a:rPr>
              <a:t>والنوادى</a:t>
            </a:r>
            <a:r>
              <a:rPr lang="ar-SA" dirty="0" smtClean="0">
                <a:solidFill>
                  <a:schemeClr val="tx1"/>
                </a:solidFill>
              </a:rPr>
              <a:t> ، والتنظيمات الدينية . ونجد أن المشكلة الأساسية التي تواجه هذه التنظيمات هي </a:t>
            </a:r>
            <a:r>
              <a:rPr lang="ar-SA" i="1" dirty="0" smtClean="0">
                <a:solidFill>
                  <a:srgbClr val="00B050"/>
                </a:solidFill>
              </a:rPr>
              <a:t>مشكلة ضبط سلوك الأعضاء داخل هذه التنظيمات ، التي تعتبر العضوية فيها اختيارية</a:t>
            </a:r>
            <a:endParaRPr lang="en-US" i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332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2- </a:t>
            </a:r>
            <a:r>
              <a:rPr lang="ar-SA" dirty="0" smtClean="0">
                <a:solidFill>
                  <a:srgbClr val="00B0F0"/>
                </a:solidFill>
              </a:rPr>
              <a:t>تنظيمات العمل </a:t>
            </a:r>
          </a:p>
          <a:p>
            <a:r>
              <a:rPr lang="ar-SA" dirty="0"/>
              <a:t> </a:t>
            </a:r>
            <a:r>
              <a:rPr lang="ar-SA" dirty="0" smtClean="0"/>
              <a:t>     وفيها يكون المستفيد الأول هم </a:t>
            </a:r>
            <a:r>
              <a:rPr lang="ar-SA" dirty="0" smtClean="0">
                <a:solidFill>
                  <a:srgbClr val="FF0000"/>
                </a:solidFill>
              </a:rPr>
              <a:t>الملاك </a:t>
            </a:r>
            <a:r>
              <a:rPr lang="ar-SA" dirty="0" smtClean="0"/>
              <a:t>، ومن أمثلة هذه التنظيمات ، المصانع ، والبنوك ، وشركات التأمين . ونجد أن أهم المشكلات التي تواجه مثل هذه التنظيمات تتمثل في </a:t>
            </a:r>
            <a:r>
              <a:rPr lang="ar-SA" i="1" dirty="0" smtClean="0">
                <a:solidFill>
                  <a:srgbClr val="00B050"/>
                </a:solidFill>
              </a:rPr>
              <a:t>كيفية تحقيق الأرباح عن طريق الحصول على أكبر عائد ممكن بأقل تكلفة ممكنة .</a:t>
            </a:r>
            <a:endParaRPr lang="en-US" i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765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3- </a:t>
            </a:r>
            <a:r>
              <a:rPr lang="ar-SA" dirty="0" smtClean="0">
                <a:solidFill>
                  <a:srgbClr val="00B0F0"/>
                </a:solidFill>
              </a:rPr>
              <a:t>تنظيمات الخدمة</a:t>
            </a:r>
          </a:p>
          <a:p>
            <a:r>
              <a:rPr lang="ar-SA" dirty="0"/>
              <a:t> </a:t>
            </a:r>
            <a:r>
              <a:rPr lang="ar-SA" dirty="0" smtClean="0"/>
              <a:t>    وفيها يكون المستفيد الأول هم </a:t>
            </a:r>
            <a:r>
              <a:rPr lang="ar-SA" dirty="0" smtClean="0">
                <a:solidFill>
                  <a:srgbClr val="FF0000"/>
                </a:solidFill>
              </a:rPr>
              <a:t>العملاء </a:t>
            </a:r>
            <a:r>
              <a:rPr lang="ar-SA" dirty="0" smtClean="0"/>
              <a:t>، ومن أمثلتها ، المستشفيات ، ومؤسسات الرعاية الاجتماعية ، والمدارس .  ومن المشكلات التي تواجه هذه التنظيمات </a:t>
            </a:r>
            <a:r>
              <a:rPr lang="ar-SA" i="1" dirty="0" smtClean="0">
                <a:solidFill>
                  <a:srgbClr val="00B050"/>
                </a:solidFill>
              </a:rPr>
              <a:t>مشكلة رفع الكفاءة المهنية للعاملين حتى يمكنهم الارتفاع بمستوى الرعاية التي تقدم للعملاء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95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4- </a:t>
            </a:r>
            <a:r>
              <a:rPr lang="ar-SA" dirty="0" smtClean="0">
                <a:solidFill>
                  <a:srgbClr val="00B0F0"/>
                </a:solidFill>
              </a:rPr>
              <a:t>تنظيمات المصلحة العامة</a:t>
            </a:r>
          </a:p>
          <a:p>
            <a:r>
              <a:rPr lang="ar-SA" dirty="0"/>
              <a:t> </a:t>
            </a:r>
            <a:r>
              <a:rPr lang="ar-SA" dirty="0" smtClean="0"/>
              <a:t>    وفيها يكون المستفيد الأول من أنشطة التنظيم هو </a:t>
            </a:r>
            <a:r>
              <a:rPr lang="ar-SA" dirty="0" smtClean="0">
                <a:solidFill>
                  <a:srgbClr val="FF0000"/>
                </a:solidFill>
              </a:rPr>
              <a:t>الجمهور العام</a:t>
            </a:r>
            <a:r>
              <a:rPr lang="ar-SA" dirty="0" smtClean="0"/>
              <a:t>،</a:t>
            </a:r>
          </a:p>
          <a:p>
            <a:r>
              <a:rPr lang="ar-SA" dirty="0" smtClean="0"/>
              <a:t>ومن أمثلتها التنظيمات العسكرية ، وتنظيمات الشرطة والإطفاء .</a:t>
            </a:r>
          </a:p>
          <a:p>
            <a:r>
              <a:rPr lang="ar-SA" dirty="0" smtClean="0"/>
              <a:t>ونجد أن مثل هذه التنظيمات تعمل تحت رقابة الجمهور ، </a:t>
            </a:r>
            <a:r>
              <a:rPr lang="ar-SA" i="1" dirty="0" smtClean="0">
                <a:solidFill>
                  <a:srgbClr val="00B050"/>
                </a:solidFill>
              </a:rPr>
              <a:t>لذلك يجب أن تعمل على رفع كفاءتها حتى يمكن </a:t>
            </a:r>
            <a:r>
              <a:rPr lang="ar-SA" i="1" dirty="0" err="1" smtClean="0">
                <a:solidFill>
                  <a:srgbClr val="00B050"/>
                </a:solidFill>
              </a:rPr>
              <a:t>أشباع</a:t>
            </a:r>
            <a:r>
              <a:rPr lang="ar-SA" i="1" dirty="0" smtClean="0">
                <a:solidFill>
                  <a:srgbClr val="00B050"/>
                </a:solidFill>
              </a:rPr>
              <a:t> احتياجات الجمهور .</a:t>
            </a:r>
            <a:endParaRPr lang="en-US" i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17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ج- </a:t>
            </a:r>
            <a:r>
              <a:rPr lang="ar-SA" dirty="0" smtClean="0">
                <a:solidFill>
                  <a:srgbClr val="C00000"/>
                </a:solidFill>
              </a:rPr>
              <a:t>تنميط التنظيمات على أساس التكنولوجيا</a:t>
            </a:r>
          </a:p>
          <a:p>
            <a:r>
              <a:rPr lang="ar-SA" dirty="0"/>
              <a:t> </a:t>
            </a:r>
            <a:r>
              <a:rPr lang="ar-SA" dirty="0" smtClean="0"/>
              <a:t>             وتتضمن ثلاثة أنماط هي </a:t>
            </a:r>
          </a:p>
          <a:p>
            <a:r>
              <a:rPr lang="ar-SA" dirty="0"/>
              <a:t> </a:t>
            </a:r>
            <a:r>
              <a:rPr lang="ar-SA" dirty="0" smtClean="0"/>
              <a:t>    1- </a:t>
            </a:r>
            <a:r>
              <a:rPr lang="ar-SA" dirty="0" smtClean="0">
                <a:solidFill>
                  <a:srgbClr val="00B0F0"/>
                </a:solidFill>
              </a:rPr>
              <a:t>التنظيمات الصناعية التي تستخدم التكنولوجيا البسيطة</a:t>
            </a:r>
          </a:p>
          <a:p>
            <a:r>
              <a:rPr lang="ar-SA" dirty="0" smtClean="0"/>
              <a:t>         وفيها يتم </a:t>
            </a:r>
            <a:r>
              <a:rPr lang="ar-SA" dirty="0" smtClean="0">
                <a:solidFill>
                  <a:srgbClr val="FF0000"/>
                </a:solidFill>
              </a:rPr>
              <a:t>الإنتاج بالوحدة </a:t>
            </a:r>
            <a:r>
              <a:rPr lang="ar-SA" dirty="0" smtClean="0"/>
              <a:t>، ويكون قليلا من حيث الكمية </a:t>
            </a:r>
          </a:p>
          <a:p>
            <a:r>
              <a:rPr lang="ar-SA" dirty="0"/>
              <a:t> </a:t>
            </a:r>
            <a:r>
              <a:rPr lang="ar-SA" dirty="0" smtClean="0"/>
              <a:t>    2- </a:t>
            </a:r>
            <a:r>
              <a:rPr lang="ar-SA" dirty="0" smtClean="0">
                <a:solidFill>
                  <a:srgbClr val="00B0F0"/>
                </a:solidFill>
              </a:rPr>
              <a:t>التنظيمات التي تستخدم عمليات الإنتاج الكبير</a:t>
            </a:r>
          </a:p>
          <a:p>
            <a:r>
              <a:rPr lang="ar-SA" dirty="0"/>
              <a:t> </a:t>
            </a:r>
            <a:r>
              <a:rPr lang="ar-SA" dirty="0" smtClean="0"/>
              <a:t>        تعتمد هذه التنظيمات على </a:t>
            </a:r>
            <a:r>
              <a:rPr lang="ar-SA" dirty="0" smtClean="0">
                <a:solidFill>
                  <a:srgbClr val="FF0000"/>
                </a:solidFill>
              </a:rPr>
              <a:t>خطوط التجميع </a:t>
            </a:r>
            <a:r>
              <a:rPr lang="ar-SA" dirty="0" smtClean="0"/>
              <a:t>لإنتاج كميات </a:t>
            </a:r>
          </a:p>
          <a:p>
            <a:r>
              <a:rPr lang="ar-SA" dirty="0"/>
              <a:t> </a:t>
            </a:r>
            <a:r>
              <a:rPr lang="ar-SA" dirty="0" smtClean="0"/>
              <a:t>        ضخمة من الوحدات الإنتاجية، مثل التليفزيون والسيارات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37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3- </a:t>
            </a:r>
            <a:r>
              <a:rPr lang="ar-SA" dirty="0" smtClean="0">
                <a:solidFill>
                  <a:srgbClr val="00B0F0"/>
                </a:solidFill>
              </a:rPr>
              <a:t>التنظيمات الصناعية التي تستخدم العمليات الإنتاجية بالغة التعقيد</a:t>
            </a:r>
          </a:p>
          <a:p>
            <a:r>
              <a:rPr lang="ar-SA" dirty="0"/>
              <a:t> </a:t>
            </a:r>
            <a:r>
              <a:rPr lang="ar-SA" dirty="0" smtClean="0"/>
              <a:t>    وفى هذه التنظيمات تكون </a:t>
            </a:r>
            <a:r>
              <a:rPr lang="ar-SA" dirty="0" smtClean="0">
                <a:solidFill>
                  <a:srgbClr val="FF0000"/>
                </a:solidFill>
              </a:rPr>
              <a:t>العمليات الإنتاجية مستمرة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    مثل التنظيمات التي تعمل في صناعة تكرير البترول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335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د- </a:t>
            </a:r>
            <a:r>
              <a:rPr lang="ar-SA" dirty="0" smtClean="0">
                <a:solidFill>
                  <a:srgbClr val="C00000"/>
                </a:solidFill>
              </a:rPr>
              <a:t>تنميط التنظيمات على أساس وظائفها</a:t>
            </a:r>
          </a:p>
          <a:p>
            <a:r>
              <a:rPr lang="ar-SA" dirty="0" smtClean="0"/>
              <a:t>       وتتضمن أربعة أنماط هي</a:t>
            </a:r>
          </a:p>
          <a:p>
            <a:r>
              <a:rPr lang="ar-SA" dirty="0" smtClean="0"/>
              <a:t>1- التنظيمات التي تهدف إلى </a:t>
            </a:r>
            <a:r>
              <a:rPr lang="ar-SA" dirty="0" smtClean="0">
                <a:solidFill>
                  <a:srgbClr val="FF0000"/>
                </a:solidFill>
              </a:rPr>
              <a:t>تحقيق التكيف </a:t>
            </a:r>
            <a:r>
              <a:rPr lang="ar-SA" dirty="0" smtClean="0"/>
              <a:t>: مثل تنظيمات العمل</a:t>
            </a:r>
          </a:p>
          <a:p>
            <a:r>
              <a:rPr lang="ar-SA" dirty="0" smtClean="0"/>
              <a:t>2-التنظيمات التي تهدف إلى </a:t>
            </a:r>
            <a:r>
              <a:rPr lang="ar-SA" dirty="0" smtClean="0">
                <a:solidFill>
                  <a:srgbClr val="FF0000"/>
                </a:solidFill>
              </a:rPr>
              <a:t>تحقيق الهدف</a:t>
            </a:r>
            <a:r>
              <a:rPr lang="ar-SA" dirty="0" smtClean="0"/>
              <a:t>: مثل التنظيمات العسكرية</a:t>
            </a:r>
          </a:p>
          <a:p>
            <a:r>
              <a:rPr lang="ar-SA" dirty="0" smtClean="0"/>
              <a:t>3-التنظيمات التي تهدف إلى </a:t>
            </a:r>
            <a:r>
              <a:rPr lang="ar-SA" dirty="0" smtClean="0">
                <a:solidFill>
                  <a:srgbClr val="FF0000"/>
                </a:solidFill>
              </a:rPr>
              <a:t>التكامل </a:t>
            </a:r>
            <a:r>
              <a:rPr lang="ar-SA" dirty="0" smtClean="0"/>
              <a:t>      : مثل المستشفيات </a:t>
            </a:r>
          </a:p>
          <a:p>
            <a:r>
              <a:rPr lang="ar-SA" dirty="0" smtClean="0"/>
              <a:t>4- التنظيمات التي تهدف إلى </a:t>
            </a:r>
            <a:r>
              <a:rPr lang="ar-SA" dirty="0" smtClean="0">
                <a:solidFill>
                  <a:srgbClr val="FF0000"/>
                </a:solidFill>
              </a:rPr>
              <a:t>ضبط أو حفظ التوتر </a:t>
            </a:r>
            <a:r>
              <a:rPr lang="ar-SA" dirty="0" smtClean="0"/>
              <a:t>: ومن أمثلتها </a:t>
            </a:r>
          </a:p>
          <a:p>
            <a:r>
              <a:rPr lang="ar-SA" dirty="0" smtClean="0"/>
              <a:t>التنظيمات الدينية التي تهدف إلى المحافظة على أنماط القيم الأساسية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962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مستويات التحليل في دراسة التنظيم 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- يقوم علماء الاجتماع </a:t>
            </a:r>
            <a:r>
              <a:rPr lang="ar-SA" dirty="0" smtClean="0">
                <a:solidFill>
                  <a:srgbClr val="00B050"/>
                </a:solidFill>
              </a:rPr>
              <a:t>بتحليل الحياة الاجتماعية </a:t>
            </a:r>
            <a:r>
              <a:rPr lang="ar-SA" dirty="0" smtClean="0"/>
              <a:t>على ثلاث مستويات هي :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0070C0"/>
                </a:solidFill>
              </a:rPr>
              <a:t>المستوى الأول </a:t>
            </a:r>
            <a:r>
              <a:rPr lang="ar-SA" dirty="0" smtClean="0"/>
              <a:t>: يتم على </a:t>
            </a:r>
            <a:r>
              <a:rPr lang="ar-SA" dirty="0" smtClean="0">
                <a:solidFill>
                  <a:srgbClr val="FF0000"/>
                </a:solidFill>
              </a:rPr>
              <a:t>مستوى تحليل العلاقات الشخصية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   حيث يتم تحليل العلاقات الاجتماعية بين شخصين أو أكثر ،</a:t>
            </a:r>
          </a:p>
          <a:p>
            <a:r>
              <a:rPr lang="ar-SA" dirty="0"/>
              <a:t> </a:t>
            </a:r>
            <a:r>
              <a:rPr lang="ar-SA" dirty="0" smtClean="0"/>
              <a:t>    مثل تحليل العلاقة بين الأستاذ والطالب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778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0070C0"/>
                </a:solidFill>
              </a:rPr>
              <a:t>المستوى </a:t>
            </a:r>
            <a:r>
              <a:rPr lang="ar-SA" dirty="0" err="1" smtClean="0">
                <a:solidFill>
                  <a:srgbClr val="0070C0"/>
                </a:solidFill>
              </a:rPr>
              <a:t>الثانى</a:t>
            </a:r>
            <a:r>
              <a:rPr lang="ar-SA" dirty="0" smtClean="0">
                <a:solidFill>
                  <a:srgbClr val="0070C0"/>
                </a:solidFill>
              </a:rPr>
              <a:t> : </a:t>
            </a:r>
            <a:r>
              <a:rPr lang="ar-SA" dirty="0" smtClean="0"/>
              <a:t>يتم على </a:t>
            </a:r>
            <a:r>
              <a:rPr lang="ar-SA" dirty="0" smtClean="0">
                <a:solidFill>
                  <a:srgbClr val="FF0000"/>
                </a:solidFill>
              </a:rPr>
              <a:t>مستوى الجماعة </a:t>
            </a:r>
            <a:r>
              <a:rPr lang="ar-SA" dirty="0" smtClean="0"/>
              <a:t>، مثل تحليل العلاقة بين أعضاء جماعة الأصدقاء ، أو تحليل العلاقات بين الإدارة والعمل .</a:t>
            </a:r>
          </a:p>
          <a:p>
            <a:endParaRPr lang="ar-SA" dirty="0"/>
          </a:p>
          <a:p>
            <a:r>
              <a:rPr lang="ar-SA" dirty="0" smtClean="0"/>
              <a:t>  </a:t>
            </a:r>
            <a:r>
              <a:rPr lang="ar-SA" dirty="0" smtClean="0">
                <a:solidFill>
                  <a:srgbClr val="0070C0"/>
                </a:solidFill>
              </a:rPr>
              <a:t>المستوى الثالث : </a:t>
            </a:r>
            <a:r>
              <a:rPr lang="ar-SA" dirty="0" smtClean="0"/>
              <a:t>يتم على </a:t>
            </a:r>
            <a:r>
              <a:rPr lang="ar-SA" dirty="0" smtClean="0">
                <a:solidFill>
                  <a:srgbClr val="FF0000"/>
                </a:solidFill>
              </a:rPr>
              <a:t>المستوى </a:t>
            </a:r>
            <a:r>
              <a:rPr lang="ar-SA" dirty="0" err="1" smtClean="0">
                <a:solidFill>
                  <a:srgbClr val="FF0000"/>
                </a:solidFill>
              </a:rPr>
              <a:t>المجتمعى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، حيث يتم تحليل  المجتمع ككل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559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 وعادة يتم </a:t>
            </a:r>
            <a:r>
              <a:rPr lang="ar-SA" dirty="0" smtClean="0">
                <a:solidFill>
                  <a:srgbClr val="00B050"/>
                </a:solidFill>
              </a:rPr>
              <a:t>التحليل </a:t>
            </a:r>
            <a:r>
              <a:rPr lang="ar-SA" dirty="0" err="1" smtClean="0">
                <a:solidFill>
                  <a:srgbClr val="00B050"/>
                </a:solidFill>
              </a:rPr>
              <a:t>التنظيمى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SA" dirty="0" smtClean="0"/>
              <a:t>على مستويين :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SA" dirty="0" smtClean="0">
                <a:solidFill>
                  <a:srgbClr val="FF0000"/>
                </a:solidFill>
              </a:rPr>
              <a:t>الأول : </a:t>
            </a:r>
            <a:r>
              <a:rPr lang="ar-SA" dirty="0" smtClean="0">
                <a:solidFill>
                  <a:srgbClr val="0070C0"/>
                </a:solidFill>
              </a:rPr>
              <a:t>مستوى تحليل الوحدات الصغرى </a:t>
            </a:r>
            <a:r>
              <a:rPr lang="ar-SA" dirty="0" smtClean="0"/>
              <a:t>(</a:t>
            </a:r>
            <a:r>
              <a:rPr lang="ar-SA" dirty="0" smtClean="0">
                <a:solidFill>
                  <a:srgbClr val="FF0000"/>
                </a:solidFill>
              </a:rPr>
              <a:t>ميكرو</a:t>
            </a:r>
            <a:r>
              <a:rPr lang="ar-SA" dirty="0" smtClean="0"/>
              <a:t>) :</a:t>
            </a:r>
          </a:p>
          <a:p>
            <a:r>
              <a:rPr lang="ar-SA" dirty="0"/>
              <a:t> </a:t>
            </a:r>
            <a:r>
              <a:rPr lang="ar-SA" dirty="0" smtClean="0"/>
              <a:t>      وفى هذا المستوى يتم تحليل العلاقات بين أعضاء جماعات</a:t>
            </a:r>
          </a:p>
          <a:p>
            <a:r>
              <a:rPr lang="ar-SA" dirty="0"/>
              <a:t> </a:t>
            </a:r>
            <a:r>
              <a:rPr lang="ar-SA" dirty="0" smtClean="0"/>
              <a:t>      العمل داخل التنظيم ، ودراسة السلوك </a:t>
            </a:r>
            <a:r>
              <a:rPr lang="ar-SA" dirty="0" err="1" smtClean="0"/>
              <a:t>التنظيمى</a:t>
            </a:r>
            <a:r>
              <a:rPr lang="ar-SA" dirty="0"/>
              <a:t>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SA" dirty="0" err="1" smtClean="0">
                <a:solidFill>
                  <a:srgbClr val="FF0000"/>
                </a:solidFill>
              </a:rPr>
              <a:t>الثانى</a:t>
            </a:r>
            <a:r>
              <a:rPr lang="ar-SA" dirty="0" smtClean="0">
                <a:solidFill>
                  <a:srgbClr val="FF0000"/>
                </a:solidFill>
              </a:rPr>
              <a:t> : </a:t>
            </a:r>
            <a:r>
              <a:rPr lang="ar-SA" dirty="0" smtClean="0">
                <a:solidFill>
                  <a:srgbClr val="0070C0"/>
                </a:solidFill>
              </a:rPr>
              <a:t>مستوى تحليل الوحدات الكبرى </a:t>
            </a:r>
            <a:r>
              <a:rPr lang="ar-SA" dirty="0" smtClean="0"/>
              <a:t>(</a:t>
            </a:r>
            <a:r>
              <a:rPr lang="ar-SA" dirty="0" smtClean="0">
                <a:solidFill>
                  <a:srgbClr val="FF0000"/>
                </a:solidFill>
              </a:rPr>
              <a:t>ماكرو</a:t>
            </a:r>
            <a:r>
              <a:rPr lang="ar-SA" dirty="0" smtClean="0"/>
              <a:t>) :</a:t>
            </a:r>
          </a:p>
          <a:p>
            <a:r>
              <a:rPr lang="ar-SA" dirty="0"/>
              <a:t> </a:t>
            </a:r>
            <a:r>
              <a:rPr lang="ar-SA" dirty="0" smtClean="0"/>
              <a:t>     وفى هذا المستوى تتم دراسة التنظيم </a:t>
            </a:r>
            <a:r>
              <a:rPr lang="ar-SA" dirty="0" err="1" smtClean="0"/>
              <a:t>ككل،أو</a:t>
            </a:r>
            <a:r>
              <a:rPr lang="ar-SA" dirty="0" smtClean="0"/>
              <a:t> دراسة العلاقات</a:t>
            </a:r>
            <a:r>
              <a:rPr lang="ar-SA" dirty="0"/>
              <a:t>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بين التنظيمات </a:t>
            </a:r>
            <a:r>
              <a:rPr lang="ar-SA" dirty="0" err="1" smtClean="0"/>
              <a:t>المختلفة،أو</a:t>
            </a:r>
            <a:r>
              <a:rPr lang="ar-SA" dirty="0" smtClean="0"/>
              <a:t> دراسة العلاقة بين التنظيم والمجتمع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995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هناك أربعة مستويات للتحليل في دراسة التنظيم هي :</a:t>
            </a:r>
          </a:p>
          <a:p>
            <a:r>
              <a:rPr lang="ar-SA" dirty="0"/>
              <a:t> </a:t>
            </a:r>
            <a:r>
              <a:rPr lang="ar-SA" dirty="0" smtClean="0"/>
              <a:t> أ- دراسة </a:t>
            </a:r>
            <a:r>
              <a:rPr lang="ar-SA" dirty="0" smtClean="0">
                <a:solidFill>
                  <a:srgbClr val="FF0000"/>
                </a:solidFill>
              </a:rPr>
              <a:t>العلاقة بين التنظيم والمجتمع المحلى </a:t>
            </a:r>
            <a:r>
              <a:rPr lang="ar-SA" dirty="0" smtClean="0"/>
              <a:t>بوجه عام ، أي </a:t>
            </a:r>
          </a:p>
          <a:p>
            <a:r>
              <a:rPr lang="ar-SA" dirty="0"/>
              <a:t> </a:t>
            </a:r>
            <a:r>
              <a:rPr lang="ar-SA" dirty="0" smtClean="0"/>
              <a:t>   تحليل العلاقة بين التنظيم والبيئة المحيطة به . </a:t>
            </a:r>
          </a:p>
          <a:p>
            <a:endParaRPr lang="ar-SA" dirty="0"/>
          </a:p>
          <a:p>
            <a:r>
              <a:rPr lang="ar-SA" dirty="0" smtClean="0"/>
              <a:t> ب- </a:t>
            </a:r>
            <a:r>
              <a:rPr lang="ar-SA" dirty="0" smtClean="0">
                <a:solidFill>
                  <a:srgbClr val="FF0000"/>
                </a:solidFill>
              </a:rPr>
              <a:t>دراسة النسق </a:t>
            </a:r>
            <a:r>
              <a:rPr lang="ar-SA" dirty="0" err="1" smtClean="0">
                <a:solidFill>
                  <a:srgbClr val="FF0000"/>
                </a:solidFill>
              </a:rPr>
              <a:t>الاجتماعى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الذى يميز التنظيم ككل ، وقد تتطلب هذه الدراسة التعرف على اشكال التنظيم الرسمي وغير الرسمي ،</a:t>
            </a:r>
          </a:p>
          <a:p>
            <a:r>
              <a:rPr lang="ar-SA" dirty="0" smtClean="0"/>
              <a:t>والتفاعل بينهما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52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ج- </a:t>
            </a:r>
            <a:r>
              <a:rPr lang="ar-SA" dirty="0" smtClean="0">
                <a:solidFill>
                  <a:srgbClr val="FF0000"/>
                </a:solidFill>
              </a:rPr>
              <a:t>دراسة نمط العلاقات الشخصية بين الأفراد </a:t>
            </a:r>
            <a:r>
              <a:rPr lang="ar-SA" dirty="0" smtClean="0"/>
              <a:t>داخل مختلف </a:t>
            </a:r>
          </a:p>
          <a:p>
            <a:r>
              <a:rPr lang="ar-SA" dirty="0"/>
              <a:t> </a:t>
            </a:r>
            <a:r>
              <a:rPr lang="ar-SA" dirty="0" smtClean="0"/>
              <a:t>    الجماعات الموجودة داخل التنظيم .</a:t>
            </a:r>
          </a:p>
          <a:p>
            <a:endParaRPr lang="ar-SA" dirty="0"/>
          </a:p>
          <a:p>
            <a:r>
              <a:rPr lang="ar-SA" dirty="0" smtClean="0"/>
              <a:t> د- </a:t>
            </a:r>
            <a:r>
              <a:rPr lang="ar-SA" dirty="0" smtClean="0">
                <a:solidFill>
                  <a:srgbClr val="FF0000"/>
                </a:solidFill>
              </a:rPr>
              <a:t>دراسة الأفراد بوصفهم أعضاء التنظيم </a:t>
            </a:r>
            <a:r>
              <a:rPr lang="ar-SA" dirty="0" smtClean="0"/>
              <a:t>الذين يمارسون الأدوار</a:t>
            </a:r>
          </a:p>
          <a:p>
            <a:r>
              <a:rPr lang="ar-SA" dirty="0"/>
              <a:t> </a:t>
            </a:r>
            <a:r>
              <a:rPr lang="ar-SA" dirty="0" smtClean="0"/>
              <a:t>   المحددة ويشغلون المراكز المختلفة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550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طرق البحث في علم اجتماع التنظيم 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1- </a:t>
            </a:r>
            <a:r>
              <a:rPr lang="ar-SA" dirty="0" smtClean="0">
                <a:solidFill>
                  <a:srgbClr val="0070C0"/>
                </a:solidFill>
              </a:rPr>
              <a:t>طريقة دراسة الحالة :</a:t>
            </a:r>
          </a:p>
          <a:p>
            <a:r>
              <a:rPr lang="ar-SA" dirty="0"/>
              <a:t> </a:t>
            </a:r>
            <a:r>
              <a:rPr lang="ar-SA" dirty="0" smtClean="0"/>
              <a:t>    تستخدم هذه الطريقة للتعرف على أوجه القصور </a:t>
            </a:r>
            <a:r>
              <a:rPr lang="ar-SA" dirty="0" err="1" smtClean="0"/>
              <a:t>الوظيفى</a:t>
            </a:r>
            <a:r>
              <a:rPr lang="ar-SA" dirty="0" smtClean="0"/>
              <a:t> في </a:t>
            </a:r>
          </a:p>
          <a:p>
            <a:r>
              <a:rPr lang="ar-SA" dirty="0"/>
              <a:t> </a:t>
            </a:r>
            <a:r>
              <a:rPr lang="ar-SA" dirty="0" smtClean="0"/>
              <a:t>    أي نشاط من نشاطات المؤسسة أو في أي عنصر من عناصرها </a:t>
            </a:r>
          </a:p>
          <a:p>
            <a:r>
              <a:rPr lang="ar-SA" dirty="0"/>
              <a:t> </a:t>
            </a:r>
            <a:r>
              <a:rPr lang="ar-SA" dirty="0" smtClean="0"/>
              <a:t>    حيث يتم التمييز في إطار المؤسسة بين الأقسام والفروع وفقا</a:t>
            </a:r>
          </a:p>
          <a:p>
            <a:r>
              <a:rPr lang="ar-SA" dirty="0"/>
              <a:t> </a:t>
            </a:r>
            <a:r>
              <a:rPr lang="ar-SA" dirty="0" smtClean="0"/>
              <a:t>    لمهام تقسيم العمل وتوزيع الوظائف للتعرف على أي عقبات </a:t>
            </a:r>
          </a:p>
          <a:p>
            <a:r>
              <a:rPr lang="ar-SA" dirty="0"/>
              <a:t> </a:t>
            </a:r>
            <a:r>
              <a:rPr lang="ar-SA" dirty="0" smtClean="0"/>
              <a:t>    مهنية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592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2- </a:t>
            </a:r>
            <a:r>
              <a:rPr lang="ar-SA" dirty="0" smtClean="0">
                <a:solidFill>
                  <a:srgbClr val="0070C0"/>
                </a:solidFill>
              </a:rPr>
              <a:t>طريقة المسح </a:t>
            </a:r>
            <a:r>
              <a:rPr lang="ar-SA" dirty="0" err="1" smtClean="0">
                <a:solidFill>
                  <a:srgbClr val="0070C0"/>
                </a:solidFill>
              </a:rPr>
              <a:t>الاجتماعى</a:t>
            </a:r>
            <a:r>
              <a:rPr lang="ar-SA" dirty="0" smtClean="0">
                <a:solidFill>
                  <a:srgbClr val="0070C0"/>
                </a:solidFill>
              </a:rPr>
              <a:t> :</a:t>
            </a:r>
          </a:p>
          <a:p>
            <a:r>
              <a:rPr lang="ar-SA" dirty="0"/>
              <a:t> </a:t>
            </a:r>
            <a:r>
              <a:rPr lang="ar-SA" dirty="0" smtClean="0"/>
              <a:t>   تستخدم هذه الطريقة للتعرف على كمية الإنتاج الذى تحققه </a:t>
            </a:r>
          </a:p>
          <a:p>
            <a:r>
              <a:rPr lang="ar-SA" dirty="0"/>
              <a:t> </a:t>
            </a:r>
            <a:r>
              <a:rPr lang="ar-SA" dirty="0" smtClean="0"/>
              <a:t>   مجموعة كبيرة من المؤسسات الاجتماعية ، </a:t>
            </a:r>
            <a:r>
              <a:rPr lang="ar-SA" dirty="0" err="1" smtClean="0"/>
              <a:t>كمايمكن</a:t>
            </a:r>
            <a:r>
              <a:rPr lang="ar-SA" dirty="0" smtClean="0"/>
              <a:t> أن </a:t>
            </a:r>
          </a:p>
          <a:p>
            <a:r>
              <a:rPr lang="ar-SA" dirty="0"/>
              <a:t> </a:t>
            </a:r>
            <a:r>
              <a:rPr lang="ar-SA" dirty="0" smtClean="0"/>
              <a:t>   أن تستخدم للتعرف على واقع العمال مثلا في قطاع </a:t>
            </a:r>
            <a:r>
              <a:rPr lang="ar-SA" dirty="0" err="1" smtClean="0"/>
              <a:t>صناعى</a:t>
            </a:r>
            <a:endParaRPr lang="ar-SA" dirty="0"/>
          </a:p>
          <a:p>
            <a:r>
              <a:rPr lang="ar-SA" dirty="0" smtClean="0"/>
              <a:t>    معين ، للكشف عن عوامل التهرب من العمل أو اللامبالاة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460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3- </a:t>
            </a:r>
            <a:r>
              <a:rPr lang="ar-SA" dirty="0" smtClean="0">
                <a:solidFill>
                  <a:srgbClr val="0070C0"/>
                </a:solidFill>
              </a:rPr>
              <a:t>طريقة المقارنة : </a:t>
            </a:r>
          </a:p>
          <a:p>
            <a:r>
              <a:rPr lang="ar-SA" dirty="0"/>
              <a:t> </a:t>
            </a:r>
            <a:r>
              <a:rPr lang="ar-SA" dirty="0" smtClean="0"/>
              <a:t>    تقتضى ضرورات البحث </a:t>
            </a:r>
            <a:r>
              <a:rPr lang="ar-SA" dirty="0" err="1" smtClean="0"/>
              <a:t>الاجتماعى</a:t>
            </a:r>
            <a:r>
              <a:rPr lang="ar-SA" dirty="0" smtClean="0"/>
              <a:t> في مجال التنظيم التعرف </a:t>
            </a:r>
          </a:p>
          <a:p>
            <a:r>
              <a:rPr lang="ar-SA" dirty="0"/>
              <a:t> </a:t>
            </a:r>
            <a:r>
              <a:rPr lang="ar-SA" dirty="0" smtClean="0"/>
              <a:t>   على مواطن القوة والضعف في المؤسسات المختلفة، أو الأنشطة</a:t>
            </a:r>
          </a:p>
          <a:p>
            <a:r>
              <a:rPr lang="ar-SA" dirty="0"/>
              <a:t> </a:t>
            </a:r>
            <a:r>
              <a:rPr lang="ar-SA" dirty="0" smtClean="0"/>
              <a:t>   الاقتصادية المتعددة . فقد يرغب الباحث في معرفة الفعالية </a:t>
            </a:r>
          </a:p>
          <a:p>
            <a:r>
              <a:rPr lang="ar-SA" dirty="0"/>
              <a:t> </a:t>
            </a:r>
            <a:r>
              <a:rPr lang="ar-SA" dirty="0" smtClean="0"/>
              <a:t>   الاقتصادية التي يؤديها قطاع الزراعة مثلا بالمقارنة مع الفعالية </a:t>
            </a:r>
          </a:p>
          <a:p>
            <a:r>
              <a:rPr lang="ar-SA" dirty="0"/>
              <a:t> </a:t>
            </a:r>
            <a:r>
              <a:rPr lang="ar-SA" dirty="0" smtClean="0"/>
              <a:t>   الاقتصادية التي يؤديها قطاع الصناعة ، وفى هذه الحالة يعتمد </a:t>
            </a:r>
          </a:p>
          <a:p>
            <a:r>
              <a:rPr lang="ar-SA" dirty="0"/>
              <a:t> </a:t>
            </a:r>
            <a:r>
              <a:rPr lang="ar-SA" dirty="0" smtClean="0"/>
              <a:t>   على الطريقة المقارنة .</a:t>
            </a:r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575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4- </a:t>
            </a:r>
            <a:r>
              <a:rPr lang="ar-SA" dirty="0" smtClean="0">
                <a:solidFill>
                  <a:srgbClr val="0070C0"/>
                </a:solidFill>
              </a:rPr>
              <a:t>الطريقة التجريبية : </a:t>
            </a:r>
          </a:p>
          <a:p>
            <a:r>
              <a:rPr lang="ar-SA" dirty="0"/>
              <a:t> </a:t>
            </a:r>
            <a:r>
              <a:rPr lang="ar-SA" dirty="0" smtClean="0"/>
              <a:t>  تتضح أهمية هذه الطريقة في الأعمال التي تكتسب طابعا علميا </a:t>
            </a:r>
          </a:p>
          <a:p>
            <a:r>
              <a:rPr lang="ar-SA" dirty="0"/>
              <a:t> </a:t>
            </a:r>
            <a:r>
              <a:rPr lang="ar-SA" dirty="0" smtClean="0"/>
              <a:t>  بالدرجة الأولى ،فعندما يرغب الباحث بالتعرف على فعالية طريقة جـديـدة مـن طـرق الإنتـاج يسـتطيع أن يطـبق هـذه الـطريقة فـي </a:t>
            </a:r>
          </a:p>
          <a:p>
            <a:r>
              <a:rPr lang="ar-SA" dirty="0" smtClean="0"/>
              <a:t>   إطار مؤسسة إنتاجية معينة ، يقرر بعد ذلك صلاحية هذه الطريقة</a:t>
            </a:r>
          </a:p>
          <a:p>
            <a:r>
              <a:rPr lang="ar-SA" dirty="0"/>
              <a:t> </a:t>
            </a:r>
            <a:r>
              <a:rPr lang="ar-SA" dirty="0" smtClean="0"/>
              <a:t>  لأن تكون شاملة لفروع النشاطات الأخرى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891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- Copy - Copy</Template>
  <TotalTime>265</TotalTime>
  <Words>1147</Words>
  <Application>Microsoft Office PowerPoint</Application>
  <PresentationFormat>A4 Paper (210x297 mm)</PresentationFormat>
  <Paragraphs>167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الثانية</vt:lpstr>
      <vt:lpstr>العناصر الأساسية :</vt:lpstr>
      <vt:lpstr> تنميط التنظيمات :</vt:lpstr>
      <vt:lpstr>    </vt:lpstr>
      <vt:lpstr>    </vt:lpstr>
      <vt:lpstr>    </vt:lpstr>
      <vt:lpstr>    </vt:lpstr>
      <vt:lpstr>     </vt:lpstr>
      <vt:lpstr>    </vt:lpstr>
      <vt:lpstr>    </vt:lpstr>
      <vt:lpstr>   </vt:lpstr>
      <vt:lpstr>    </vt:lpstr>
      <vt:lpstr>   </vt:lpstr>
      <vt:lpstr>    </vt:lpstr>
      <vt:lpstr>مستويات التحليل في دراسة التنظيم :</vt:lpstr>
      <vt:lpstr>   </vt:lpstr>
      <vt:lpstr>   </vt:lpstr>
      <vt:lpstr>    </vt:lpstr>
      <vt:lpstr>    </vt:lpstr>
      <vt:lpstr> طرق البحث في علم اجتماع التنظيم :</vt:lpstr>
      <vt:lpstr>   </vt:lpstr>
      <vt:lpstr>   </vt:lpstr>
      <vt:lpstr>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28</cp:revision>
  <dcterms:created xsi:type="dcterms:W3CDTF">2014-02-21T15:08:15Z</dcterms:created>
  <dcterms:modified xsi:type="dcterms:W3CDTF">2014-02-23T21:46:53Z</dcterms:modified>
</cp:coreProperties>
</file>